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7" r:id="rId2"/>
    <p:sldId id="282" r:id="rId3"/>
    <p:sldId id="293" r:id="rId4"/>
    <p:sldId id="294" r:id="rId5"/>
    <p:sldId id="290" r:id="rId6"/>
    <p:sldId id="295" r:id="rId7"/>
    <p:sldId id="297" r:id="rId8"/>
    <p:sldId id="302" r:id="rId9"/>
    <p:sldId id="306" r:id="rId10"/>
    <p:sldId id="303" r:id="rId11"/>
    <p:sldId id="284" r:id="rId12"/>
    <p:sldId id="285" r:id="rId13"/>
    <p:sldId id="305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vyunping (Lily)" initials="L(" lastIdx="11" clrIdx="0">
    <p:extLst>
      <p:ext uri="{19B8F6BF-5375-455C-9EA6-DF929625EA0E}">
        <p15:presenceInfo xmlns:p15="http://schemas.microsoft.com/office/powerpoint/2012/main" userId="S-1-5-21-147214757-305610072-1517763936-4288004" providerId="AD"/>
      </p:ext>
    </p:extLst>
  </p:cmAuthor>
  <p:cmAuthor id="2" name="Yangbo (Boyce, 2012 NT Lab)" initials="Y(2NL" lastIdx="5" clrIdx="1">
    <p:extLst>
      <p:ext uri="{19B8F6BF-5375-455C-9EA6-DF929625EA0E}">
        <p15:presenceInfo xmlns:p15="http://schemas.microsoft.com/office/powerpoint/2012/main" userId="S-1-5-21-147214757-305610072-1517763936-41419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2" autoAdjust="0"/>
    <p:restoredTop sz="83622" autoAdjust="0"/>
  </p:normalViewPr>
  <p:slideViewPr>
    <p:cSldViewPr>
      <p:cViewPr varScale="1">
        <p:scale>
          <a:sx n="97" d="100"/>
          <a:sy n="97" d="100"/>
        </p:scale>
        <p:origin x="1098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802.11-19/</a:t>
            </a:r>
            <a:r>
              <a:rPr lang="en-US" altLang="zh-CN" dirty="0" err="1" smtClean="0"/>
              <a:t>xxxx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</a:t>
            </a:r>
            <a:r>
              <a:rPr lang="en-US" altLang="zh-CN" dirty="0" smtClean="0"/>
              <a:t>an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 smtClean="0"/>
              <a:t>B</a:t>
            </a:r>
            <a:r>
              <a:rPr lang="en-US" altLang="zh-CN" dirty="0" err="1" smtClean="0"/>
              <a:t>oyce</a:t>
            </a:r>
            <a:r>
              <a:rPr lang="en-US" altLang="zh-CN" dirty="0" smtClean="0"/>
              <a:t> Bo Yang (Huawei)</a:t>
            </a:r>
            <a:r>
              <a:rPr lang="da-DK" dirty="0" smtClean="0"/>
              <a:t>, et al.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763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094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865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7408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94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01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73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32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98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zh-CN" baseline="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33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73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966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576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日期占位符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10" name="页脚占位符 9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  <p:sp>
        <p:nvSpPr>
          <p:cNvPr id="13" name="灯片编号占位符 1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日期占位符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10" name="页脚占位符 9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日期占位符 7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9" name="页脚占位符 8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2" name="日期占位符 1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13" name="页脚占位符 1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  <p:sp>
        <p:nvSpPr>
          <p:cNvPr id="14" name="灯片编号占位符 1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8" name="日期占位符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9" name="页脚占位符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8" name="页脚占位符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日期占位符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10" name="页脚占位符 9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8" name="页脚占位符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802.11-20/0064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Overview of Multi-AP Operation in 11be</a:t>
            </a:r>
            <a:endParaRPr lang="en-GB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5598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"/>
          <p:cNvGraphicFramePr/>
          <p:nvPr>
            <p:extLst>
              <p:ext uri="{D42A27DB-BD31-4B8C-83A1-F6EECF244321}">
                <p14:modId xmlns:p14="http://schemas.microsoft.com/office/powerpoint/2010/main" val="453817184"/>
              </p:ext>
            </p:extLst>
          </p:nvPr>
        </p:nvGraphicFramePr>
        <p:xfrm>
          <a:off x="1905000" y="3276600"/>
          <a:ext cx="7558608" cy="2465795"/>
        </p:xfrm>
        <a:graphic>
          <a:graphicData uri="http://schemas.openxmlformats.org/drawingml/2006/table">
            <a:tbl>
              <a:tblPr firstRow="1" bandRow="1"/>
              <a:tblGrid>
                <a:gridCol w="17979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124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3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4182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93159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Name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Affiliations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Address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zh-CN" sz="1400" b="1" dirty="0" smtClean="0">
                          <a:latin typeface="+mj-lt"/>
                        </a:rPr>
                        <a:t>E</a:t>
                      </a:r>
                      <a:r>
                        <a:rPr sz="1400" b="1" dirty="0" smtClean="0">
                          <a:latin typeface="+mj-lt"/>
                        </a:rPr>
                        <a:t>mail</a:t>
                      </a:r>
                      <a:endParaRPr sz="1400" b="1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Boyce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Bo Yang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   Huawei</a:t>
                      </a:r>
                    </a:p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 yangbo59@huawei.com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Lily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Yunping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Lyu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dirty="0" smtClean="0">
                          <a:latin typeface="+mj-lt"/>
                        </a:rPr>
                        <a:t> lvyunping@huawei.com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 smtClean="0">
                          <a:latin typeface="+mj-lt"/>
                        </a:rPr>
                        <a:t>Chenhe</a:t>
                      </a:r>
                      <a:r>
                        <a:rPr lang="en-US" sz="1400" dirty="0" smtClean="0">
                          <a:latin typeface="+mj-lt"/>
                        </a:rPr>
                        <a:t> Ji</a:t>
                      </a:r>
                      <a:endParaRPr sz="1400" dirty="0">
                        <a:latin typeface="+mj-lt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 jichenhe@huawei.com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Priority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/>
              <a:t>of multi-AP operation in 802.11be </a:t>
            </a:r>
            <a:r>
              <a:rPr lang="en-US" altLang="zh-CN" dirty="0" smtClean="0"/>
              <a:t>development(3)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828800"/>
            <a:ext cx="9982199" cy="3809999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Second Priority – could be left to later stage or left to implementation</a:t>
            </a:r>
            <a:endParaRPr lang="en-US" altLang="zh-CN" sz="2000" dirty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Detailed procedure of Data distribution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Detailed procedure of multi-AP operation group forming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Detailed procedure of associated STA context sharing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Detailed procedure of  radio resource scheduling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Detailed procedure of channel state information sharing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Detailed procedure of synchronization between APs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Other procedures to optimize Multi-AP operation</a:t>
            </a:r>
            <a:endParaRPr lang="zh-CN" alt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630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0"/>
            <a:ext cx="10591800" cy="4113213"/>
          </a:xfrm>
        </p:spPr>
        <p:txBody>
          <a:bodyPr/>
          <a:lstStyle/>
          <a:p>
            <a:pPr>
              <a:lnSpc>
                <a:spcPct val="125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dirty="0" smtClean="0"/>
              <a:t>We discussed architecture of Multi-AP operations with different presumptions for different scenarios. </a:t>
            </a:r>
            <a:endParaRPr lang="en-US" altLang="zh-CN" dirty="0"/>
          </a:p>
          <a:p>
            <a:pPr>
              <a:lnSpc>
                <a:spcPct val="125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dirty="0" smtClean="0"/>
              <a:t>Based on the wide variety of Multi-AP operation modes, we suggest 802.11</a:t>
            </a:r>
            <a:r>
              <a:rPr lang="en-US" altLang="zh-CN" dirty="0" smtClean="0"/>
              <a:t>be </a:t>
            </a:r>
            <a:r>
              <a:rPr lang="en-GB" altLang="zh-CN" dirty="0" smtClean="0"/>
              <a:t>focus on necessary  procedures involving non-AP STAs as the first priority.</a:t>
            </a:r>
          </a:p>
          <a:p>
            <a:pPr>
              <a:lnSpc>
                <a:spcPct val="125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dirty="0" smtClean="0"/>
              <a:t>Multi-AP operation could also be accomplished </a:t>
            </a:r>
            <a:r>
              <a:rPr lang="en-US" altLang="zh-CN" dirty="0" smtClean="0"/>
              <a:t>in practice</a:t>
            </a:r>
            <a:r>
              <a:rPr lang="en-GB" altLang="zh-CN" dirty="0" smtClean="0"/>
              <a:t> if AP-to-AP communication was left to implementation. Meanwhile the standard work would be very simple.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214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05000"/>
            <a:ext cx="10361084" cy="4495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 altLang="zh-CN" sz="2000" dirty="0"/>
              <a:t>[1] </a:t>
            </a:r>
            <a:r>
              <a:rPr lang="en-GB" altLang="zh-CN" sz="2000" dirty="0" smtClean="0"/>
              <a:t>11-19-1597-00-00be-jt-performance-with-multiple-impairments</a:t>
            </a:r>
          </a:p>
          <a:p>
            <a:pPr>
              <a:spcAft>
                <a:spcPts val="600"/>
              </a:spcAft>
            </a:pPr>
            <a:r>
              <a:rPr lang="en-GB" altLang="zh-CN" sz="2000" dirty="0" smtClean="0"/>
              <a:t>[2] 11-19-1092-01-00be-evaluation-of-joint-transmission</a:t>
            </a:r>
          </a:p>
          <a:p>
            <a:pPr>
              <a:spcAft>
                <a:spcPts val="600"/>
              </a:spcAft>
            </a:pPr>
            <a:r>
              <a:rPr lang="en-GB" altLang="zh-CN" sz="2000" dirty="0" smtClean="0"/>
              <a:t>[</a:t>
            </a:r>
            <a:r>
              <a:rPr lang="en-GB" altLang="zh-CN" sz="2000" dirty="0"/>
              <a:t>3] 11-19-1779-03-00be-downlink-spatial-reuse-parameter-framework-with-coordinated-beamforming-null-steering-for-802-11be</a:t>
            </a:r>
            <a:endParaRPr lang="en-GB" altLang="zh-CN" sz="2000" dirty="0" smtClean="0"/>
          </a:p>
          <a:p>
            <a:pPr>
              <a:spcAft>
                <a:spcPts val="600"/>
              </a:spcAft>
            </a:pPr>
            <a:r>
              <a:rPr lang="en-US" altLang="zh-CN" sz="2000" dirty="0" smtClean="0"/>
              <a:t>[</a:t>
            </a:r>
            <a:r>
              <a:rPr lang="en-US" altLang="zh-CN" sz="2000" dirty="0"/>
              <a:t>4] 11-19-1903-00-00be-uplink-coordinated-multi-ap</a:t>
            </a:r>
            <a:endParaRPr lang="en-US" altLang="zh-CN" sz="2000" dirty="0" smtClean="0"/>
          </a:p>
          <a:p>
            <a:pPr>
              <a:spcAft>
                <a:spcPts val="600"/>
              </a:spcAft>
            </a:pPr>
            <a:r>
              <a:rPr lang="en-US" altLang="zh-CN" sz="2000" dirty="0" smtClean="0"/>
              <a:t>[</a:t>
            </a:r>
            <a:r>
              <a:rPr lang="en-US" altLang="zh-CN" sz="2000" dirty="0"/>
              <a:t>5] 11-19-1788-00-00be-coordinated-ofdma-operation</a:t>
            </a:r>
            <a:endParaRPr lang="en-US" altLang="zh-CN" sz="2000" dirty="0" smtClean="0"/>
          </a:p>
          <a:p>
            <a:pPr>
              <a:spcAft>
                <a:spcPts val="600"/>
              </a:spcAft>
            </a:pPr>
            <a:r>
              <a:rPr lang="en-US" altLang="zh-CN" sz="2000" dirty="0" smtClean="0"/>
              <a:t>[</a:t>
            </a:r>
            <a:r>
              <a:rPr lang="en-US" altLang="zh-CN" sz="2000" dirty="0"/>
              <a:t>6] </a:t>
            </a:r>
            <a:r>
              <a:rPr lang="en-US" altLang="zh-CN" sz="2000" dirty="0" smtClean="0"/>
              <a:t>11-19-1879-00-00be-coordinated-ap-time-and-frequency-sharing-gain-analysis</a:t>
            </a:r>
          </a:p>
          <a:p>
            <a:pPr>
              <a:spcAft>
                <a:spcPts val="600"/>
              </a:spcAft>
            </a:pPr>
            <a:r>
              <a:rPr lang="en-US" altLang="zh-CN" sz="2000" dirty="0"/>
              <a:t>[7] 11-19-1592-00-00be-simulation-results-for-coordinated-ofdma-in-multi-ap-operation</a:t>
            </a:r>
            <a:endParaRPr lang="en-US" altLang="zh-CN" sz="2000" dirty="0" smtClean="0"/>
          </a:p>
          <a:p>
            <a:pPr>
              <a:spcAft>
                <a:spcPts val="600"/>
              </a:spcAft>
            </a:pPr>
            <a:r>
              <a:rPr lang="en-US" altLang="zh-CN" sz="2000" dirty="0" smtClean="0"/>
              <a:t>[8] </a:t>
            </a:r>
            <a:r>
              <a:rPr lang="en-US" altLang="zh-CN" sz="2000" dirty="0"/>
              <a:t>11-19-1534-00-00be-coordinated-spatial-reuse-performance-analysis</a:t>
            </a:r>
            <a:endParaRPr lang="en-US" altLang="zh-CN" sz="2000" dirty="0" smtClean="0"/>
          </a:p>
          <a:p>
            <a:pPr>
              <a:spcAft>
                <a:spcPts val="600"/>
              </a:spcAft>
            </a:pPr>
            <a:r>
              <a:rPr lang="en-US" altLang="zh-CN" sz="2000" dirty="0" smtClean="0"/>
              <a:t>[</a:t>
            </a:r>
            <a:r>
              <a:rPr lang="en-US" altLang="zh-CN" sz="2000" dirty="0"/>
              <a:t>9] 11-19-1588-00-00be-multi-ap-backhaul-analysis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38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65200" y="1600200"/>
            <a:ext cx="10361084" cy="4876800"/>
          </a:xfrm>
        </p:spPr>
        <p:txBody>
          <a:bodyPr/>
          <a:lstStyle/>
          <a:p>
            <a:pPr eaLnBrk="0" hangingPunct="0">
              <a:lnSpc>
                <a:spcPct val="125000"/>
              </a:lnSpc>
              <a:buFont typeface="Times New Roman" pitchFamily="16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</a:rPr>
              <a:t>Do </a:t>
            </a:r>
            <a:r>
              <a:rPr lang="en-US" altLang="zh-CN" dirty="0">
                <a:solidFill>
                  <a:schemeClr val="tx1"/>
                </a:solidFill>
              </a:rPr>
              <a:t>you agree that 802.11be should focus on developing new </a:t>
            </a:r>
            <a:r>
              <a:rPr lang="en-US" altLang="zh-CN" dirty="0" smtClean="0">
                <a:solidFill>
                  <a:schemeClr val="tx1"/>
                </a:solidFill>
              </a:rPr>
              <a:t>definitions, </a:t>
            </a:r>
            <a:r>
              <a:rPr lang="en-US" altLang="zh-CN" dirty="0">
                <a:solidFill>
                  <a:schemeClr val="tx1"/>
                </a:solidFill>
              </a:rPr>
              <a:t>general mechanism and non-AP </a:t>
            </a:r>
            <a:r>
              <a:rPr lang="en-US" altLang="zh-CN" dirty="0" smtClean="0">
                <a:solidFill>
                  <a:schemeClr val="tx1"/>
                </a:solidFill>
              </a:rPr>
              <a:t>STA related </a:t>
            </a:r>
            <a:r>
              <a:rPr lang="en-US" altLang="zh-CN" dirty="0">
                <a:solidFill>
                  <a:schemeClr val="tx1"/>
                </a:solidFill>
              </a:rPr>
              <a:t>procedures to enable multi-AP operation?</a:t>
            </a:r>
          </a:p>
          <a:p>
            <a:pPr lvl="1" eaLnBrk="0" hangingPunct="0">
              <a:lnSpc>
                <a:spcPct val="150000"/>
              </a:lnSpc>
              <a:spcBef>
                <a:spcPts val="600"/>
              </a:spcBef>
              <a:buChar char="•"/>
            </a:pPr>
            <a:r>
              <a:rPr lang="en-US" altLang="zh-CN" dirty="0" smtClean="0">
                <a:solidFill>
                  <a:schemeClr val="tx1"/>
                </a:solidFill>
              </a:rPr>
              <a:t>Other </a:t>
            </a:r>
            <a:r>
              <a:rPr lang="en-US" altLang="zh-CN" dirty="0">
                <a:solidFill>
                  <a:schemeClr val="tx1"/>
                </a:solidFill>
              </a:rPr>
              <a:t>operations which do not involve non-AP STA could be discussed in 802.11be or left to </a:t>
            </a:r>
            <a:r>
              <a:rPr lang="en-US" altLang="zh-CN" dirty="0" smtClean="0">
                <a:solidFill>
                  <a:schemeClr val="tx1"/>
                </a:solidFill>
              </a:rPr>
              <a:t>implementation.</a:t>
            </a:r>
            <a:endParaRPr lang="en-US" altLang="zh-CN" dirty="0">
              <a:solidFill>
                <a:schemeClr val="tx1"/>
              </a:solidFill>
            </a:endParaRPr>
          </a:p>
          <a:p>
            <a:pPr marL="457200" lvl="1" indent="0" eaLnBrk="0" hangingPunct="0">
              <a:spcBef>
                <a:spcPct val="20000"/>
              </a:spcBef>
            </a:pPr>
            <a:endParaRPr lang="en-US" altLang="zh-CN" sz="1600" dirty="0" smtClean="0">
              <a:solidFill>
                <a:schemeClr val="tx1"/>
              </a:solidFill>
            </a:endParaRPr>
          </a:p>
          <a:p>
            <a:pPr marL="457200" lvl="1" indent="0" eaLnBrk="0" hangingPunct="0">
              <a:spcBef>
                <a:spcPct val="20000"/>
              </a:spcBef>
            </a:pPr>
            <a:endParaRPr lang="en-US" altLang="zh-CN" sz="16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Char char="–"/>
            </a:pPr>
            <a:r>
              <a:rPr lang="en-US" altLang="zh-CN" dirty="0">
                <a:solidFill>
                  <a:schemeClr val="tx1"/>
                </a:solidFill>
              </a:rPr>
              <a:t>Yes</a:t>
            </a:r>
          </a:p>
          <a:p>
            <a:pPr eaLnBrk="0" hangingPunct="0">
              <a:spcBef>
                <a:spcPct val="20000"/>
              </a:spcBef>
              <a:buChar char="–"/>
            </a:pPr>
            <a:r>
              <a:rPr lang="en-US" altLang="zh-CN" dirty="0">
                <a:solidFill>
                  <a:schemeClr val="tx1"/>
                </a:solidFill>
              </a:rPr>
              <a:t>No</a:t>
            </a:r>
          </a:p>
          <a:p>
            <a:pPr eaLnBrk="0" hangingPunct="0">
              <a:spcBef>
                <a:spcPct val="20000"/>
              </a:spcBef>
              <a:buChar char="–"/>
            </a:pPr>
            <a:r>
              <a:rPr lang="en-US" altLang="zh-CN" dirty="0">
                <a:solidFill>
                  <a:schemeClr val="tx1"/>
                </a:solidFill>
              </a:rPr>
              <a:t>Abstain</a:t>
            </a:r>
          </a:p>
          <a:p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58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65200" y="1676400"/>
            <a:ext cx="10361084" cy="4800600"/>
          </a:xfrm>
        </p:spPr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Multi-AP operation is a significantly different feature for 802.11be comparing to previous standard versions</a:t>
            </a:r>
            <a:r>
              <a:rPr lang="en-US" altLang="zh-CN" sz="2000" dirty="0"/>
              <a:t>, </a:t>
            </a:r>
            <a:r>
              <a:rPr lang="en-US" altLang="zh-CN" sz="2000" dirty="0" smtClean="0"/>
              <a:t>benefiting performance in typical deployments.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Many candidate technologies have been proposed, like: </a:t>
            </a:r>
            <a:r>
              <a:rPr lang="en-US" altLang="zh-CN" sz="2000" i="1" u="sng" dirty="0" smtClean="0"/>
              <a:t>Joint Transmission[1][2]</a:t>
            </a:r>
            <a:r>
              <a:rPr lang="en-US" altLang="zh-CN" sz="2000" dirty="0" smtClean="0"/>
              <a:t>, </a:t>
            </a:r>
            <a:r>
              <a:rPr lang="en-US" altLang="zh-CN" sz="2000" i="1" u="sng" dirty="0" smtClean="0"/>
              <a:t>Coordinated Beamforming</a:t>
            </a:r>
            <a:r>
              <a:rPr lang="en-US" altLang="zh-CN" sz="2000" dirty="0" smtClean="0"/>
              <a:t> (</a:t>
            </a:r>
            <a:r>
              <a:rPr lang="en-US" altLang="zh-CN" sz="2000" i="1" dirty="0" smtClean="0"/>
              <a:t>uplink and downlink</a:t>
            </a:r>
            <a:r>
              <a:rPr lang="en-US" altLang="zh-CN" sz="2000" dirty="0" smtClean="0"/>
              <a:t>)[3][4], </a:t>
            </a:r>
            <a:r>
              <a:rPr lang="en-US" altLang="zh-CN" sz="2000" i="1" u="sng" dirty="0" smtClean="0"/>
              <a:t>Coordinated OFDMA[5][6][7]</a:t>
            </a:r>
            <a:r>
              <a:rPr lang="en-US" altLang="zh-CN" sz="2000" dirty="0" smtClean="0"/>
              <a:t>, </a:t>
            </a:r>
            <a:r>
              <a:rPr lang="en-US" altLang="zh-CN" sz="2000" i="1" u="sng" dirty="0" smtClean="0"/>
              <a:t>Coordinated Spatial Reuse[8]</a:t>
            </a:r>
            <a:r>
              <a:rPr lang="en-US" altLang="zh-CN" sz="2000" dirty="0" smtClean="0"/>
              <a:t>, </a:t>
            </a:r>
            <a:r>
              <a:rPr lang="en-US" altLang="zh-CN" sz="2000" i="1" dirty="0" smtClean="0"/>
              <a:t>etcetera</a:t>
            </a:r>
            <a:r>
              <a:rPr lang="en-US" altLang="zh-CN" sz="2000" dirty="0" smtClean="0"/>
              <a:t>, all necessitating AP-to-AP communication.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The unified architecture has not been fully discussed.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Whether an anchor is needed for multi-AP operation, roaming anchor, scheduling anchor, managing anchor.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/>
              <a:t>Whether </a:t>
            </a:r>
            <a:r>
              <a:rPr lang="en-US" altLang="zh-CN" sz="1800" dirty="0" smtClean="0"/>
              <a:t>interfaces </a:t>
            </a:r>
            <a:r>
              <a:rPr lang="en-US" altLang="zh-CN" sz="1800" dirty="0"/>
              <a:t>should be defined for inter-AP communication</a:t>
            </a:r>
            <a:r>
              <a:rPr lang="en-US" altLang="zh-CN" sz="1800" dirty="0" smtClean="0"/>
              <a:t>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Whether a </a:t>
            </a:r>
            <a:r>
              <a:rPr lang="en-US" altLang="zh-CN" sz="1800" dirty="0" smtClean="0">
                <a:solidFill>
                  <a:schemeClr val="tx1"/>
                </a:solidFill>
              </a:rPr>
              <a:t>backhaul is existed for </a:t>
            </a:r>
            <a:r>
              <a:rPr lang="en-US" altLang="zh-CN" sz="1800" dirty="0" smtClean="0"/>
              <a:t>inter-</a:t>
            </a:r>
            <a:r>
              <a:rPr lang="en-US" altLang="zh-CN" sz="1800" dirty="0" err="1" smtClean="0"/>
              <a:t>ap</a:t>
            </a:r>
            <a:r>
              <a:rPr lang="en-US" altLang="zh-CN" sz="1800" dirty="0" smtClean="0"/>
              <a:t> operation, wired or wireless. 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b="1" dirty="0" smtClean="0">
                <a:cs typeface="+mn-cs"/>
              </a:rPr>
              <a:t>The </a:t>
            </a:r>
            <a:r>
              <a:rPr lang="en-US" altLang="zh-CN" b="1" dirty="0">
                <a:cs typeface="+mn-cs"/>
              </a:rPr>
              <a:t>scope of 802.11be has not been defined for multi-AP operation</a:t>
            </a:r>
            <a:r>
              <a:rPr lang="en-US" altLang="zh-CN" b="1" dirty="0" smtClean="0">
                <a:cs typeface="+mn-cs"/>
              </a:rPr>
              <a:t>.</a:t>
            </a:r>
            <a:endParaRPr lang="en-US" altLang="zh-CN" b="1" dirty="0"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8" name="日期占位符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4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1084" cy="1065213"/>
          </a:xfrm>
        </p:spPr>
        <p:txBody>
          <a:bodyPr/>
          <a:lstStyle/>
          <a:p>
            <a:r>
              <a:rPr lang="en-US" altLang="zh-CN" dirty="0" smtClean="0"/>
              <a:t>Anchor of a Multi-AP operation set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800600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cs typeface="+mn-cs"/>
              </a:rPr>
              <a:t>Multi-AP operation set</a:t>
            </a:r>
            <a:endParaRPr lang="en-US" altLang="zh-CN" sz="1800" b="1" dirty="0" smtClean="0">
              <a:cs typeface="+mn-cs"/>
            </a:endParaRP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>
                <a:solidFill>
                  <a:schemeClr val="tx1"/>
                </a:solidFill>
              </a:rPr>
              <a:t>A Multi-AP operation set </a:t>
            </a:r>
            <a:r>
              <a:rPr lang="en-US" altLang="zh-CN" sz="1600" dirty="0" smtClean="0">
                <a:solidFill>
                  <a:schemeClr val="tx1"/>
                </a:solidFill>
              </a:rPr>
              <a:t>is a set of APs involving in multi-AP operation.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A reliable link should exist within the Multi-AP operation set, wired or wireless.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The requirement to form a </a:t>
            </a:r>
            <a:r>
              <a:rPr lang="en-US" altLang="zh-CN" sz="1600" dirty="0">
                <a:solidFill>
                  <a:schemeClr val="tx1"/>
                </a:solidFill>
              </a:rPr>
              <a:t>Multi-AP operation set </a:t>
            </a:r>
            <a:r>
              <a:rPr lang="en-US" altLang="zh-CN" sz="1600" dirty="0" smtClean="0">
                <a:solidFill>
                  <a:schemeClr val="tx1"/>
                </a:solidFill>
              </a:rPr>
              <a:t>should be defined.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cs typeface="+mn-cs"/>
              </a:rPr>
              <a:t>Multi-AP operation set with anchor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An anchor of an Multi-AP operation set is a logic coordinator \ scheduler \ distributor \ context manager, residing in one of the APs or an independent device.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/>
              <a:t>The </a:t>
            </a:r>
            <a:r>
              <a:rPr lang="en-US" altLang="zh-CN" sz="1600" dirty="0" smtClean="0"/>
              <a:t>Multi-AP operation set </a:t>
            </a:r>
            <a:r>
              <a:rPr lang="en-US" altLang="zh-CN" sz="1600" dirty="0"/>
              <a:t>is a </a:t>
            </a:r>
            <a:r>
              <a:rPr lang="en-US" altLang="zh-CN" sz="1600" dirty="0" smtClean="0"/>
              <a:t>close </a:t>
            </a:r>
            <a:r>
              <a:rPr lang="en-US" altLang="zh-CN" sz="1600" dirty="0"/>
              <a:t>coupled group of </a:t>
            </a:r>
            <a:r>
              <a:rPr lang="en-US" altLang="zh-CN" sz="1600" dirty="0" smtClean="0"/>
              <a:t>APs, with explicit hierarchical structure, dedicated wired or wireless backhaul, and intra-set interfaces.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/>
              <a:t>In the case of mesh APs, a fixed AP portal acts as the data distributor.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/>
              <a:t>In the case of enterprise APs, an AP is chosen semi-statically acting as the coordinator.</a:t>
            </a:r>
            <a:endParaRPr lang="en-US" altLang="zh-CN" sz="1600" dirty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/>
              <a:t>Multi-AP operation set without anchor</a:t>
            </a:r>
            <a:endParaRPr lang="en-US" altLang="zh-CN" sz="1800" b="1" dirty="0" smtClean="0">
              <a:cs typeface="+mn-cs"/>
            </a:endParaRP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>
                <a:solidFill>
                  <a:schemeClr val="tx1"/>
                </a:solidFill>
              </a:rPr>
              <a:t>The </a:t>
            </a:r>
            <a:r>
              <a:rPr lang="en-US" altLang="zh-CN" sz="1600" dirty="0" smtClean="0">
                <a:solidFill>
                  <a:schemeClr val="tx1"/>
                </a:solidFill>
              </a:rPr>
              <a:t>Multi-AP operation set </a:t>
            </a:r>
            <a:r>
              <a:rPr lang="en-US" altLang="zh-CN" sz="1600" dirty="0">
                <a:solidFill>
                  <a:schemeClr val="tx1"/>
                </a:solidFill>
              </a:rPr>
              <a:t>is a loosely coupled group of APs, which may be formed dynamically.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>
                <a:solidFill>
                  <a:schemeClr val="tx1"/>
                </a:solidFill>
              </a:rPr>
              <a:t>Same wireless link </a:t>
            </a:r>
            <a:r>
              <a:rPr lang="en-US" altLang="zh-CN" sz="1600" dirty="0" smtClean="0">
                <a:solidFill>
                  <a:schemeClr val="tx1"/>
                </a:solidFill>
              </a:rPr>
              <a:t>is used to transmit inter-AP information and AP-to-STA information.</a:t>
            </a:r>
            <a:endParaRPr lang="en-US" altLang="zh-CN" sz="1600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  <p:grpSp>
        <p:nvGrpSpPr>
          <p:cNvPr id="77" name="组合 76"/>
          <p:cNvGrpSpPr/>
          <p:nvPr/>
        </p:nvGrpSpPr>
        <p:grpSpPr>
          <a:xfrm>
            <a:off x="8893366" y="1828800"/>
            <a:ext cx="3146234" cy="2538000"/>
            <a:chOff x="8893366" y="2034000"/>
            <a:chExt cx="3146234" cy="2538000"/>
          </a:xfrm>
        </p:grpSpPr>
        <p:sp>
          <p:nvSpPr>
            <p:cNvPr id="63" name="椭圆 62"/>
            <p:cNvSpPr/>
            <p:nvPr/>
          </p:nvSpPr>
          <p:spPr bwMode="auto">
            <a:xfrm>
              <a:off x="8893366" y="3348450"/>
              <a:ext cx="1066800" cy="381000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2" name="椭圆 61"/>
            <p:cNvSpPr/>
            <p:nvPr/>
          </p:nvSpPr>
          <p:spPr bwMode="auto">
            <a:xfrm>
              <a:off x="10972800" y="3348450"/>
              <a:ext cx="1066800" cy="381000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1" name="椭圆 60"/>
            <p:cNvSpPr/>
            <p:nvPr/>
          </p:nvSpPr>
          <p:spPr bwMode="auto">
            <a:xfrm>
              <a:off x="10036366" y="4167600"/>
              <a:ext cx="1066800" cy="381000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圆角矩形 39"/>
            <p:cNvSpPr/>
            <p:nvPr/>
          </p:nvSpPr>
          <p:spPr bwMode="auto">
            <a:xfrm>
              <a:off x="9829800" y="2034000"/>
              <a:ext cx="1219200" cy="304800"/>
            </a:xfrm>
            <a:prstGeom prst="roundRect">
              <a:avLst>
                <a:gd name="adj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Anchor</a:t>
              </a:r>
              <a:endPara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圆角矩形 40"/>
            <p:cNvSpPr/>
            <p:nvPr/>
          </p:nvSpPr>
          <p:spPr bwMode="auto">
            <a:xfrm>
              <a:off x="9087766" y="3481800"/>
              <a:ext cx="720000" cy="2520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  <a:endPara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圆角矩形 43"/>
            <p:cNvSpPr/>
            <p:nvPr/>
          </p:nvSpPr>
          <p:spPr bwMode="auto">
            <a:xfrm>
              <a:off x="11145166" y="3481800"/>
              <a:ext cx="720000" cy="2520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  <a:endPara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圆角矩形 44"/>
            <p:cNvSpPr/>
            <p:nvPr/>
          </p:nvSpPr>
          <p:spPr bwMode="auto">
            <a:xfrm>
              <a:off x="10230766" y="4320000"/>
              <a:ext cx="720000" cy="2520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  <a:endPara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7" name="直接连接符 46"/>
            <p:cNvCxnSpPr>
              <a:stCxn id="40" idx="2"/>
              <a:endCxn id="41" idx="0"/>
            </p:cNvCxnSpPr>
            <p:nvPr/>
          </p:nvCxnSpPr>
          <p:spPr bwMode="auto">
            <a:xfrm flipH="1">
              <a:off x="9447766" y="2338800"/>
              <a:ext cx="991634" cy="1143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直接连接符 48"/>
            <p:cNvCxnSpPr>
              <a:stCxn id="40" idx="2"/>
              <a:endCxn id="45" idx="0"/>
            </p:cNvCxnSpPr>
            <p:nvPr/>
          </p:nvCxnSpPr>
          <p:spPr bwMode="auto">
            <a:xfrm>
              <a:off x="10439400" y="2338800"/>
              <a:ext cx="151366" cy="19812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直接连接符 50"/>
            <p:cNvCxnSpPr>
              <a:stCxn id="40" idx="2"/>
              <a:endCxn id="44" idx="0"/>
            </p:cNvCxnSpPr>
            <p:nvPr/>
          </p:nvCxnSpPr>
          <p:spPr bwMode="auto">
            <a:xfrm>
              <a:off x="10439400" y="2338800"/>
              <a:ext cx="1065766" cy="1143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直接连接符 52"/>
            <p:cNvCxnSpPr>
              <a:stCxn id="41" idx="2"/>
              <a:endCxn id="45" idx="0"/>
            </p:cNvCxnSpPr>
            <p:nvPr/>
          </p:nvCxnSpPr>
          <p:spPr bwMode="auto">
            <a:xfrm>
              <a:off x="9447766" y="3733800"/>
              <a:ext cx="1143000" cy="5862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直接连接符 54"/>
            <p:cNvCxnSpPr>
              <a:stCxn id="41" idx="3"/>
              <a:endCxn id="44" idx="1"/>
            </p:cNvCxnSpPr>
            <p:nvPr/>
          </p:nvCxnSpPr>
          <p:spPr bwMode="auto">
            <a:xfrm>
              <a:off x="9807766" y="3607800"/>
              <a:ext cx="1337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直接连接符 56"/>
            <p:cNvCxnSpPr>
              <a:stCxn id="44" idx="2"/>
              <a:endCxn id="45" idx="0"/>
            </p:cNvCxnSpPr>
            <p:nvPr/>
          </p:nvCxnSpPr>
          <p:spPr bwMode="auto">
            <a:xfrm flipH="1">
              <a:off x="10590766" y="3733800"/>
              <a:ext cx="914400" cy="5862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9" name="椭圆 68"/>
          <p:cNvSpPr/>
          <p:nvPr/>
        </p:nvSpPr>
        <p:spPr bwMode="auto">
          <a:xfrm>
            <a:off x="8915400" y="5029200"/>
            <a:ext cx="1066800" cy="381000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椭圆 69"/>
          <p:cNvSpPr/>
          <p:nvPr/>
        </p:nvSpPr>
        <p:spPr bwMode="auto">
          <a:xfrm>
            <a:off x="10994834" y="5029200"/>
            <a:ext cx="1066800" cy="381000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椭圆 70"/>
          <p:cNvSpPr/>
          <p:nvPr/>
        </p:nvSpPr>
        <p:spPr bwMode="auto">
          <a:xfrm>
            <a:off x="10058400" y="5795550"/>
            <a:ext cx="1066800" cy="381000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圆角矩形 71"/>
          <p:cNvSpPr/>
          <p:nvPr/>
        </p:nvSpPr>
        <p:spPr bwMode="auto">
          <a:xfrm>
            <a:off x="9109800" y="5162550"/>
            <a:ext cx="720000" cy="2520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圆角矩形 72"/>
          <p:cNvSpPr/>
          <p:nvPr/>
        </p:nvSpPr>
        <p:spPr bwMode="auto">
          <a:xfrm>
            <a:off x="11167200" y="5162550"/>
            <a:ext cx="720000" cy="2520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圆角矩形 73"/>
          <p:cNvSpPr/>
          <p:nvPr/>
        </p:nvSpPr>
        <p:spPr bwMode="auto">
          <a:xfrm>
            <a:off x="10252800" y="5947950"/>
            <a:ext cx="720000" cy="2520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矩形 77"/>
          <p:cNvSpPr/>
          <p:nvPr/>
        </p:nvSpPr>
        <p:spPr bwMode="auto">
          <a:xfrm>
            <a:off x="8839200" y="1676400"/>
            <a:ext cx="3276600" cy="2819400"/>
          </a:xfrm>
          <a:prstGeom prst="rect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8862153" y="4876800"/>
            <a:ext cx="3276600" cy="1447800"/>
          </a:xfrm>
          <a:prstGeom prst="rect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1" name="直接连接符 80"/>
          <p:cNvCxnSpPr>
            <a:stCxn id="72" idx="2"/>
            <a:endCxn id="74" idx="0"/>
          </p:cNvCxnSpPr>
          <p:nvPr/>
        </p:nvCxnSpPr>
        <p:spPr bwMode="auto">
          <a:xfrm>
            <a:off x="9469800" y="5414550"/>
            <a:ext cx="1143000" cy="533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直接连接符 83"/>
          <p:cNvCxnSpPr>
            <a:stCxn id="74" idx="0"/>
            <a:endCxn id="73" idx="2"/>
          </p:cNvCxnSpPr>
          <p:nvPr/>
        </p:nvCxnSpPr>
        <p:spPr bwMode="auto">
          <a:xfrm flipV="1">
            <a:off x="10612800" y="5414550"/>
            <a:ext cx="914400" cy="533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直接连接符 85"/>
          <p:cNvCxnSpPr>
            <a:stCxn id="72" idx="3"/>
            <a:endCxn id="73" idx="1"/>
          </p:cNvCxnSpPr>
          <p:nvPr/>
        </p:nvCxnSpPr>
        <p:spPr bwMode="auto">
          <a:xfrm>
            <a:off x="9829800" y="5288550"/>
            <a:ext cx="1337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559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Interfaces for inter-AP communication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752600"/>
                <a:ext cx="10361084" cy="47244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1800" dirty="0" smtClean="0"/>
                  <a:t>Logical data channel for joint transmission and reception.</a:t>
                </a:r>
                <a:endParaRPr lang="en-US" altLang="zh-CN" sz="1800" dirty="0"/>
              </a:p>
              <a:p>
                <a:pPr lvl="1" eaLnBrk="0" hangingPunct="0">
                  <a:spcBef>
                    <a:spcPct val="20000"/>
                  </a:spcBef>
                  <a:buFont typeface="Times New Roman" pitchFamily="16" charset="0"/>
                  <a:buChar char="–"/>
                </a:pPr>
                <a:r>
                  <a:rPr lang="en-US" altLang="zh-CN" sz="1800" dirty="0" smtClean="0"/>
                  <a:t>Data distribution is needed for joint transmission and reception</a:t>
                </a:r>
              </a:p>
              <a:p>
                <a:pPr lvl="1" eaLnBrk="0" hangingPunct="0">
                  <a:spcBef>
                    <a:spcPct val="20000"/>
                  </a:spcBef>
                  <a:buFont typeface="Times New Roman" pitchFamily="16" charset="0"/>
                  <a:buChar char="–"/>
                </a:pPr>
                <a:r>
                  <a:rPr lang="en-US" altLang="zh-CN" sz="1800" dirty="0" smtClean="0"/>
                  <a:t>The amount of data is comparable to </a:t>
                </a:r>
                <a:r>
                  <a:rPr lang="en-US" altLang="zh-CN" sz="1800" dirty="0" err="1" smtClean="0"/>
                  <a:t>fronthaul</a:t>
                </a:r>
                <a:r>
                  <a:rPr lang="en-US" altLang="zh-CN" sz="1800" dirty="0" smtClean="0"/>
                  <a:t>, and the effective rate is[9]</a:t>
                </a:r>
                <a:br>
                  <a:rPr lang="en-US" altLang="zh-CN" sz="180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altLang="zh-CN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16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altLang="zh-CN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600" i="1"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600" i="1">
                                              <a:latin typeface="Cambria Math" panose="02040503050406030204" pitchFamily="18" charset="0"/>
                                            </a:rPr>
                                            <m:t>𝑓h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altLang="zh-CN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600" i="1"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600" i="1">
                                              <a:latin typeface="Cambria Math" panose="02040503050406030204" pitchFamily="18" charset="0"/>
                                            </a:rPr>
                                            <m:t>𝑏h</m:t>
                                          </m:r>
                                        </m:sub>
                                      </m:sSub>
                                    </m:den>
                                  </m:f>
                                </m:den>
                              </m:f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              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𝑓𝑜𝑟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𝑤𝑖𝑟𝑒𝑙𝑒𝑠𝑠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𝑏𝑎𝑐𝑘h𝑎𝑢𝑙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 b="0" i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⁡</m:t>
                              </m:r>
                              <m:d>
                                <m:dPr>
                                  <m:ctrlP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𝑓h</m:t>
                                      </m:r>
                                    </m:sub>
                                  </m:sSub>
                                  <m: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𝑏h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𝑓𝑜𝑟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𝑤𝑖𝑟𝑒𝑑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𝑏𝑎𝑐𝑘h𝑎𝑢𝑙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altLang="zh-CN" sz="18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1800" dirty="0" smtClean="0"/>
                  <a:t>Logical control channel for all kinds of </a:t>
                </a:r>
                <a:r>
                  <a:rPr lang="en-US" altLang="zh-CN" sz="1800" dirty="0"/>
                  <a:t>Multi-AP </a:t>
                </a:r>
                <a:r>
                  <a:rPr lang="en-US" altLang="zh-CN" sz="1800" dirty="0" smtClean="0"/>
                  <a:t>operation</a:t>
                </a:r>
                <a:endParaRPr lang="en-US" altLang="zh-CN" sz="1200" dirty="0"/>
              </a:p>
              <a:p>
                <a:pPr lvl="1" eaLnBrk="0" hangingPunct="0">
                  <a:spcBef>
                    <a:spcPct val="20000"/>
                  </a:spcBef>
                  <a:buFont typeface="Times New Roman" pitchFamily="16" charset="0"/>
                  <a:buChar char="–"/>
                </a:pPr>
                <a:r>
                  <a:rPr lang="en-US" altLang="zh-CN" sz="1800" dirty="0" smtClean="0"/>
                  <a:t>Control information is more sensitive to packet loss and delay.</a:t>
                </a:r>
              </a:p>
              <a:p>
                <a:pPr marL="1200150" lvl="2" indent="-285750" eaLnBrk="0" hangingPunct="0">
                  <a:spcBef>
                    <a:spcPct val="20000"/>
                  </a:spcBef>
                  <a:buFont typeface="Times New Roman" panose="02020603050405020304" pitchFamily="18" charset="0"/>
                  <a:buChar char="•"/>
                </a:pPr>
                <a:r>
                  <a:rPr lang="en-US" altLang="zh-CN" sz="1600" dirty="0"/>
                  <a:t>Multi-AP operation </a:t>
                </a:r>
                <a:r>
                  <a:rPr lang="en-US" altLang="zh-CN" sz="1600" dirty="0" smtClean="0"/>
                  <a:t>Group forming</a:t>
                </a:r>
              </a:p>
              <a:p>
                <a:pPr marL="1200150" lvl="2" indent="-285750" eaLnBrk="0" hangingPunct="0">
                  <a:spcBef>
                    <a:spcPct val="20000"/>
                  </a:spcBef>
                  <a:buFont typeface="Times New Roman" panose="02020603050405020304" pitchFamily="18" charset="0"/>
                  <a:buChar char="•"/>
                </a:pPr>
                <a:r>
                  <a:rPr lang="en-US" altLang="zh-CN" sz="1600" dirty="0" smtClean="0"/>
                  <a:t>Associated STA context sharing</a:t>
                </a:r>
              </a:p>
              <a:p>
                <a:pPr marL="1200150" lvl="2" indent="-285750" eaLnBrk="0" hangingPunct="0">
                  <a:spcBef>
                    <a:spcPct val="20000"/>
                  </a:spcBef>
                  <a:buFont typeface="Times New Roman" panose="02020603050405020304" pitchFamily="18" charset="0"/>
                  <a:buChar char="•"/>
                </a:pPr>
                <a:r>
                  <a:rPr lang="en-US" altLang="zh-CN" sz="1600" dirty="0" smtClean="0"/>
                  <a:t>Radio resource schedule results</a:t>
                </a:r>
              </a:p>
              <a:p>
                <a:pPr marL="1200150" lvl="2" indent="-285750" eaLnBrk="0" hangingPunct="0">
                  <a:spcBef>
                    <a:spcPct val="20000"/>
                  </a:spcBef>
                  <a:buFont typeface="Times New Roman" panose="02020603050405020304" pitchFamily="18" charset="0"/>
                  <a:buChar char="•"/>
                </a:pPr>
                <a:r>
                  <a:rPr lang="en-US" altLang="zh-CN" sz="1600" dirty="0" smtClean="0"/>
                  <a:t>Channel state information sharing</a:t>
                </a:r>
              </a:p>
              <a:p>
                <a:pPr marL="1200150" lvl="2" indent="-285750" eaLnBrk="0" hangingPunct="0">
                  <a:spcBef>
                    <a:spcPct val="20000"/>
                  </a:spcBef>
                  <a:buFont typeface="Times New Roman" panose="02020603050405020304" pitchFamily="18" charset="0"/>
                  <a:buChar char="•"/>
                </a:pPr>
                <a:r>
                  <a:rPr lang="en-US" altLang="zh-CN" sz="1600" dirty="0" smtClean="0"/>
                  <a:t>Synchronization between APs</a:t>
                </a:r>
              </a:p>
              <a:p>
                <a:pPr lvl="1" eaLnBrk="0" hangingPunct="0">
                  <a:spcBef>
                    <a:spcPct val="20000"/>
                  </a:spcBef>
                  <a:buFont typeface="Times New Roman" pitchFamily="16" charset="0"/>
                  <a:buChar char="–"/>
                </a:pPr>
                <a:r>
                  <a:rPr lang="en-US" altLang="zh-CN" sz="1800" dirty="0"/>
                  <a:t>Control channel should have higher </a:t>
                </a:r>
                <a:r>
                  <a:rPr lang="en-US" altLang="zh-CN" sz="1800" dirty="0" smtClean="0"/>
                  <a:t>priority.</a:t>
                </a:r>
                <a:endParaRPr lang="en-US" altLang="zh-CN" sz="18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752600"/>
                <a:ext cx="10361084" cy="4724400"/>
              </a:xfrm>
              <a:blipFill rotWithShape="0">
                <a:blip r:embed="rId3"/>
                <a:stretch>
                  <a:fillRect l="-353" t="-77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618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Backhaul for inter-AP communications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752600"/>
            <a:ext cx="10058399" cy="2209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Dedicated Backhaul (Wired/Wireless)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In enterprise and some residential scenarios, wired backhaul is part of the infrastructure.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/>
              <a:t>In </a:t>
            </a:r>
            <a:r>
              <a:rPr lang="en-US" altLang="zh-CN" sz="1600" dirty="0"/>
              <a:t>home </a:t>
            </a:r>
            <a:r>
              <a:rPr lang="en-US" altLang="zh-CN" sz="1600" dirty="0" smtClean="0"/>
              <a:t>scenarios,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wireless </a:t>
            </a:r>
            <a:r>
              <a:rPr lang="en-US" altLang="zh-CN" sz="1600" dirty="0"/>
              <a:t>backhaul is a typical mesh </a:t>
            </a:r>
            <a:r>
              <a:rPr lang="en-US" altLang="zh-CN" sz="1600" dirty="0" smtClean="0"/>
              <a:t>deployment.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Logical data channel and logical control channel between APs are mapped to wired/wireless physical backhaul</a:t>
            </a:r>
            <a:r>
              <a:rPr lang="en-US" altLang="zh-CN" sz="1600" dirty="0">
                <a:solidFill>
                  <a:schemeClr val="tx1"/>
                </a:solidFill>
              </a:rPr>
              <a:t>.</a:t>
            </a:r>
            <a:endParaRPr lang="en-US" altLang="zh-CN" sz="1600" dirty="0" smtClean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  <p:cxnSp>
        <p:nvCxnSpPr>
          <p:cNvPr id="23" name="直接连接符 22"/>
          <p:cNvCxnSpPr/>
          <p:nvPr/>
        </p:nvCxnSpPr>
        <p:spPr bwMode="auto">
          <a:xfrm>
            <a:off x="1219200" y="4005549"/>
            <a:ext cx="9677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接连接符 23"/>
          <p:cNvCxnSpPr/>
          <p:nvPr/>
        </p:nvCxnSpPr>
        <p:spPr bwMode="auto">
          <a:xfrm>
            <a:off x="1219200" y="4322357"/>
            <a:ext cx="9677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直接连接符 24"/>
          <p:cNvCxnSpPr/>
          <p:nvPr/>
        </p:nvCxnSpPr>
        <p:spPr bwMode="auto">
          <a:xfrm>
            <a:off x="1219200" y="4641434"/>
            <a:ext cx="9677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6" name="组合 25"/>
          <p:cNvGrpSpPr/>
          <p:nvPr/>
        </p:nvGrpSpPr>
        <p:grpSpPr>
          <a:xfrm>
            <a:off x="7086600" y="4960513"/>
            <a:ext cx="3810000" cy="638156"/>
            <a:chOff x="1314450" y="3581400"/>
            <a:chExt cx="5943600" cy="762000"/>
          </a:xfrm>
        </p:grpSpPr>
        <p:cxnSp>
          <p:nvCxnSpPr>
            <p:cNvPr id="27" name="直接连接符 26"/>
            <p:cNvCxnSpPr/>
            <p:nvPr/>
          </p:nvCxnSpPr>
          <p:spPr bwMode="auto">
            <a:xfrm>
              <a:off x="1314450" y="3581400"/>
              <a:ext cx="59436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直接连接符 27"/>
            <p:cNvCxnSpPr/>
            <p:nvPr/>
          </p:nvCxnSpPr>
          <p:spPr bwMode="auto">
            <a:xfrm>
              <a:off x="1314450" y="3962400"/>
              <a:ext cx="59436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直接连接符 28"/>
            <p:cNvCxnSpPr/>
            <p:nvPr/>
          </p:nvCxnSpPr>
          <p:spPr bwMode="auto">
            <a:xfrm>
              <a:off x="1314450" y="4343400"/>
              <a:ext cx="59436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0" name="文本框 29"/>
          <p:cNvSpPr txBox="1"/>
          <p:nvPr/>
        </p:nvSpPr>
        <p:spPr>
          <a:xfrm>
            <a:off x="6832702" y="3840510"/>
            <a:ext cx="86349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AP 1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6832702" y="4187756"/>
            <a:ext cx="86349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AP 2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6832702" y="4516212"/>
            <a:ext cx="86349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AP 3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6832702" y="4821012"/>
            <a:ext cx="86349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STA 11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6832702" y="5125812"/>
            <a:ext cx="86349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STA 21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4675742" y="3515882"/>
            <a:ext cx="810658" cy="12531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7" name="直接箭头连接符 36"/>
          <p:cNvCxnSpPr/>
          <p:nvPr/>
        </p:nvCxnSpPr>
        <p:spPr bwMode="auto">
          <a:xfrm flipV="1">
            <a:off x="4894621" y="4006850"/>
            <a:ext cx="0" cy="316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38" name="直接箭头连接符 37"/>
          <p:cNvCxnSpPr/>
          <p:nvPr/>
        </p:nvCxnSpPr>
        <p:spPr bwMode="auto">
          <a:xfrm flipV="1">
            <a:off x="5105400" y="4006550"/>
            <a:ext cx="0" cy="63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sp>
        <p:nvSpPr>
          <p:cNvPr id="43" name="矩形 42"/>
          <p:cNvSpPr/>
          <p:nvPr/>
        </p:nvSpPr>
        <p:spPr bwMode="auto">
          <a:xfrm>
            <a:off x="7857320" y="3505200"/>
            <a:ext cx="1058080" cy="21572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5" name="直接箭头连接符 44"/>
          <p:cNvCxnSpPr/>
          <p:nvPr/>
        </p:nvCxnSpPr>
        <p:spPr bwMode="auto">
          <a:xfrm flipV="1">
            <a:off x="7963128" y="4002430"/>
            <a:ext cx="0" cy="95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46" name="直接箭头连接符 45"/>
          <p:cNvCxnSpPr/>
          <p:nvPr/>
        </p:nvCxnSpPr>
        <p:spPr bwMode="auto">
          <a:xfrm flipV="1">
            <a:off x="8280552" y="4322357"/>
            <a:ext cx="0" cy="9572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47" name="直接箭头连接符 46"/>
          <p:cNvCxnSpPr/>
          <p:nvPr/>
        </p:nvCxnSpPr>
        <p:spPr bwMode="auto">
          <a:xfrm flipV="1">
            <a:off x="8042138" y="4002430"/>
            <a:ext cx="0" cy="95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cxnSp>
        <p:nvCxnSpPr>
          <p:cNvPr id="51" name="直接箭头连接符 50"/>
          <p:cNvCxnSpPr/>
          <p:nvPr/>
        </p:nvCxnSpPr>
        <p:spPr bwMode="auto">
          <a:xfrm flipV="1">
            <a:off x="8386360" y="4322357"/>
            <a:ext cx="0" cy="9572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sp>
        <p:nvSpPr>
          <p:cNvPr id="52" name="矩形 51"/>
          <p:cNvSpPr/>
          <p:nvPr/>
        </p:nvSpPr>
        <p:spPr bwMode="auto">
          <a:xfrm>
            <a:off x="1295400" y="3515882"/>
            <a:ext cx="1047522" cy="12531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7" name="直接箭头连接符 56"/>
          <p:cNvCxnSpPr/>
          <p:nvPr/>
        </p:nvCxnSpPr>
        <p:spPr bwMode="auto">
          <a:xfrm flipV="1">
            <a:off x="9947163" y="4322357"/>
            <a:ext cx="0" cy="9572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cxnSp>
        <p:nvCxnSpPr>
          <p:cNvPr id="58" name="直接箭头连接符 57"/>
          <p:cNvCxnSpPr/>
          <p:nvPr/>
        </p:nvCxnSpPr>
        <p:spPr bwMode="auto">
          <a:xfrm flipV="1">
            <a:off x="9947163" y="4641435"/>
            <a:ext cx="0" cy="9572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sp>
        <p:nvSpPr>
          <p:cNvPr id="59" name="文本框 58"/>
          <p:cNvSpPr txBox="1"/>
          <p:nvPr/>
        </p:nvSpPr>
        <p:spPr>
          <a:xfrm>
            <a:off x="6832702" y="5452646"/>
            <a:ext cx="86349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STA 31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cxnSp>
        <p:nvCxnSpPr>
          <p:cNvPr id="60" name="直接箭头连接符 59"/>
          <p:cNvCxnSpPr/>
          <p:nvPr/>
        </p:nvCxnSpPr>
        <p:spPr bwMode="auto">
          <a:xfrm flipV="1">
            <a:off x="8597975" y="4641435"/>
            <a:ext cx="0" cy="9572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61" name="直接箭头连接符 60"/>
          <p:cNvCxnSpPr/>
          <p:nvPr/>
        </p:nvCxnSpPr>
        <p:spPr bwMode="auto">
          <a:xfrm flipV="1">
            <a:off x="8703784" y="4641435"/>
            <a:ext cx="0" cy="9572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cxnSp>
        <p:nvCxnSpPr>
          <p:cNvPr id="62" name="直接箭头连接符 61"/>
          <p:cNvCxnSpPr/>
          <p:nvPr/>
        </p:nvCxnSpPr>
        <p:spPr bwMode="auto">
          <a:xfrm flipV="1">
            <a:off x="9946113" y="4002430"/>
            <a:ext cx="0" cy="95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cxnSp>
        <p:nvCxnSpPr>
          <p:cNvPr id="63" name="直接箭头连接符 62"/>
          <p:cNvCxnSpPr/>
          <p:nvPr/>
        </p:nvCxnSpPr>
        <p:spPr bwMode="auto">
          <a:xfrm>
            <a:off x="9559388" y="3997660"/>
            <a:ext cx="0" cy="63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/>
          </a:ln>
          <a:effectLst/>
        </p:spPr>
      </p:cxnSp>
      <p:cxnSp>
        <p:nvCxnSpPr>
          <p:cNvPr id="64" name="直接箭头连接符 63"/>
          <p:cNvCxnSpPr/>
          <p:nvPr/>
        </p:nvCxnSpPr>
        <p:spPr bwMode="auto">
          <a:xfrm>
            <a:off x="9559388" y="4000350"/>
            <a:ext cx="0" cy="316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/>
          </a:ln>
          <a:effectLst/>
        </p:spPr>
      </p:cxnSp>
      <p:cxnSp>
        <p:nvCxnSpPr>
          <p:cNvPr id="65" name="直接箭头连接符 64"/>
          <p:cNvCxnSpPr/>
          <p:nvPr/>
        </p:nvCxnSpPr>
        <p:spPr bwMode="auto">
          <a:xfrm flipV="1">
            <a:off x="10328163" y="4641435"/>
            <a:ext cx="0" cy="9444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66" name="直接箭头连接符 65"/>
          <p:cNvCxnSpPr/>
          <p:nvPr/>
        </p:nvCxnSpPr>
        <p:spPr bwMode="auto">
          <a:xfrm flipV="1">
            <a:off x="10328163" y="4322357"/>
            <a:ext cx="0" cy="9572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67" name="直接箭头连接符 66"/>
          <p:cNvCxnSpPr/>
          <p:nvPr/>
        </p:nvCxnSpPr>
        <p:spPr bwMode="auto">
          <a:xfrm flipV="1">
            <a:off x="10328163" y="4008780"/>
            <a:ext cx="0" cy="95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sp>
        <p:nvSpPr>
          <p:cNvPr id="68" name="矩形 67"/>
          <p:cNvSpPr/>
          <p:nvPr/>
        </p:nvSpPr>
        <p:spPr bwMode="auto">
          <a:xfrm>
            <a:off x="9261362" y="3505200"/>
            <a:ext cx="1482837" cy="21572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矩形 68"/>
          <p:cNvSpPr/>
          <p:nvPr/>
        </p:nvSpPr>
        <p:spPr bwMode="auto">
          <a:xfrm>
            <a:off x="3429000" y="3515882"/>
            <a:ext cx="1066800" cy="12531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4" name="直接箭头连接符 73"/>
          <p:cNvCxnSpPr/>
          <p:nvPr/>
        </p:nvCxnSpPr>
        <p:spPr bwMode="auto">
          <a:xfrm flipV="1">
            <a:off x="2920584" y="4322357"/>
            <a:ext cx="0" cy="3190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5" name="直接箭头连接符 74"/>
          <p:cNvCxnSpPr/>
          <p:nvPr/>
        </p:nvCxnSpPr>
        <p:spPr bwMode="auto">
          <a:xfrm flipV="1">
            <a:off x="2766154" y="4007550"/>
            <a:ext cx="0" cy="316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6" name="直接箭头连接符 75"/>
          <p:cNvCxnSpPr/>
          <p:nvPr/>
        </p:nvCxnSpPr>
        <p:spPr bwMode="auto">
          <a:xfrm flipV="1">
            <a:off x="3092970" y="4010025"/>
            <a:ext cx="0" cy="63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7" name="矩形 76"/>
          <p:cNvSpPr/>
          <p:nvPr/>
        </p:nvSpPr>
        <p:spPr bwMode="auto">
          <a:xfrm>
            <a:off x="2514600" y="3515882"/>
            <a:ext cx="740656" cy="12531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文本框 77"/>
          <p:cNvSpPr txBox="1"/>
          <p:nvPr/>
        </p:nvSpPr>
        <p:spPr>
          <a:xfrm>
            <a:off x="4669769" y="3526315"/>
            <a:ext cx="816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  <a:sym typeface="Wingdings" panose="05000000000000000000" pitchFamily="2" charset="2"/>
              </a:rPr>
              <a:t>Group forming</a:t>
            </a:r>
            <a:endParaRPr lang="zh-CN" altLang="en-US" sz="12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9" name="文本框 78"/>
          <p:cNvSpPr txBox="1"/>
          <p:nvPr/>
        </p:nvSpPr>
        <p:spPr>
          <a:xfrm>
            <a:off x="3429000" y="352631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  <a:sym typeface="Wingdings" panose="05000000000000000000" pitchFamily="2" charset="2"/>
              </a:rPr>
              <a:t>STA context sharing</a:t>
            </a:r>
            <a:endParaRPr lang="zh-CN" altLang="en-US" sz="12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7898483" y="352631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  <a:sym typeface="Wingdings" panose="05000000000000000000" pitchFamily="2" charset="2"/>
              </a:rPr>
              <a:t>STA association</a:t>
            </a:r>
            <a:endParaRPr lang="zh-CN" altLang="en-US" sz="12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81" name="文本框 80"/>
          <p:cNvSpPr txBox="1"/>
          <p:nvPr/>
        </p:nvSpPr>
        <p:spPr>
          <a:xfrm>
            <a:off x="2514600" y="352631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CSI Sharing</a:t>
            </a:r>
            <a:endParaRPr lang="zh-CN" altLang="en-US" sz="12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1295400" y="352631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Coordinated Scheduling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9297779" y="3526315"/>
            <a:ext cx="1446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  <a:sym typeface="Wingdings" panose="05000000000000000000" pitchFamily="2" charset="2"/>
              </a:rPr>
              <a:t>Transmission and acknowledgement</a:t>
            </a:r>
            <a:endParaRPr lang="zh-CN" altLang="en-US" sz="12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84" name="矩形 83"/>
          <p:cNvSpPr/>
          <p:nvPr/>
        </p:nvSpPr>
        <p:spPr bwMode="auto">
          <a:xfrm>
            <a:off x="5644773" y="3515882"/>
            <a:ext cx="1060827" cy="12531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7" name="直接箭头连接符 86"/>
          <p:cNvCxnSpPr/>
          <p:nvPr/>
        </p:nvCxnSpPr>
        <p:spPr bwMode="auto">
          <a:xfrm>
            <a:off x="6096000" y="3997660"/>
            <a:ext cx="0" cy="6505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88" name="直接箭头连接符 87"/>
          <p:cNvCxnSpPr/>
          <p:nvPr/>
        </p:nvCxnSpPr>
        <p:spPr bwMode="auto">
          <a:xfrm>
            <a:off x="6096000" y="4002493"/>
            <a:ext cx="0" cy="316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sp>
        <p:nvSpPr>
          <p:cNvPr id="89" name="文本框 88"/>
          <p:cNvSpPr txBox="1"/>
          <p:nvPr/>
        </p:nvSpPr>
        <p:spPr>
          <a:xfrm>
            <a:off x="5638800" y="3526315"/>
            <a:ext cx="1066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  <a:sym typeface="Wingdings" panose="05000000000000000000" pitchFamily="2" charset="2"/>
              </a:rPr>
              <a:t>Data &amp; clock Distributing</a:t>
            </a:r>
            <a:endParaRPr lang="zh-CN" altLang="en-US" sz="12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90" name="文本框 89"/>
          <p:cNvSpPr txBox="1"/>
          <p:nvPr/>
        </p:nvSpPr>
        <p:spPr>
          <a:xfrm>
            <a:off x="2971800" y="4876800"/>
            <a:ext cx="1587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rgbClr val="0070C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Backhaul</a:t>
            </a:r>
            <a:endParaRPr lang="zh-CN" altLang="en-US" sz="1600" dirty="0">
              <a:solidFill>
                <a:srgbClr val="0070C0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8395080" y="5681246"/>
            <a:ext cx="1587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err="1" smtClean="0">
                <a:solidFill>
                  <a:srgbClr val="C0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Fronthaul</a:t>
            </a:r>
            <a:endParaRPr lang="zh-CN" altLang="en-US" sz="1600" dirty="0">
              <a:solidFill>
                <a:srgbClr val="C00000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cxnSp>
        <p:nvCxnSpPr>
          <p:cNvPr id="96" name="直接箭头连接符 95"/>
          <p:cNvCxnSpPr/>
          <p:nvPr/>
        </p:nvCxnSpPr>
        <p:spPr bwMode="auto">
          <a:xfrm>
            <a:off x="5334000" y="4003375"/>
            <a:ext cx="0" cy="648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97" name="直接箭头连接符 96"/>
          <p:cNvCxnSpPr/>
          <p:nvPr/>
        </p:nvCxnSpPr>
        <p:spPr bwMode="auto">
          <a:xfrm>
            <a:off x="5334000" y="4002493"/>
            <a:ext cx="0" cy="316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99" name="直接箭头连接符 98"/>
          <p:cNvCxnSpPr/>
          <p:nvPr/>
        </p:nvCxnSpPr>
        <p:spPr bwMode="auto">
          <a:xfrm flipV="1">
            <a:off x="3675421" y="4006850"/>
            <a:ext cx="0" cy="316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100" name="直接箭头连接符 99"/>
          <p:cNvCxnSpPr/>
          <p:nvPr/>
        </p:nvCxnSpPr>
        <p:spPr bwMode="auto">
          <a:xfrm flipV="1">
            <a:off x="3886200" y="4006550"/>
            <a:ext cx="0" cy="63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101" name="直接箭头连接符 100"/>
          <p:cNvCxnSpPr/>
          <p:nvPr/>
        </p:nvCxnSpPr>
        <p:spPr bwMode="auto">
          <a:xfrm>
            <a:off x="4114800" y="4003375"/>
            <a:ext cx="0" cy="648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102" name="直接箭头连接符 101"/>
          <p:cNvCxnSpPr/>
          <p:nvPr/>
        </p:nvCxnSpPr>
        <p:spPr bwMode="auto">
          <a:xfrm>
            <a:off x="4114800" y="4002493"/>
            <a:ext cx="0" cy="316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105" name="直接箭头连接符 104"/>
          <p:cNvCxnSpPr/>
          <p:nvPr/>
        </p:nvCxnSpPr>
        <p:spPr bwMode="auto">
          <a:xfrm flipV="1">
            <a:off x="1524000" y="4006850"/>
            <a:ext cx="0" cy="316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106" name="直接箭头连接符 105"/>
          <p:cNvCxnSpPr/>
          <p:nvPr/>
        </p:nvCxnSpPr>
        <p:spPr bwMode="auto">
          <a:xfrm flipV="1">
            <a:off x="1810979" y="4006550"/>
            <a:ext cx="0" cy="63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107" name="直接箭头连接符 106"/>
          <p:cNvCxnSpPr/>
          <p:nvPr/>
        </p:nvCxnSpPr>
        <p:spPr bwMode="auto">
          <a:xfrm>
            <a:off x="2133600" y="4003375"/>
            <a:ext cx="0" cy="648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108" name="直接箭头连接符 107"/>
          <p:cNvCxnSpPr/>
          <p:nvPr/>
        </p:nvCxnSpPr>
        <p:spPr bwMode="auto">
          <a:xfrm>
            <a:off x="2133600" y="4002493"/>
            <a:ext cx="0" cy="316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sp>
        <p:nvSpPr>
          <p:cNvPr id="7" name="文本框 6"/>
          <p:cNvSpPr txBox="1"/>
          <p:nvPr/>
        </p:nvSpPr>
        <p:spPr>
          <a:xfrm>
            <a:off x="1371600" y="5785247"/>
            <a:ext cx="64008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Notes:</a:t>
            </a:r>
          </a:p>
          <a:p>
            <a:pPr marL="342900" indent="-342900">
              <a:buAutoNum type="arabicPeriod"/>
            </a:pPr>
            <a:r>
              <a:rPr lang="en-US" altLang="zh-CN" sz="1100" dirty="0" smtClean="0">
                <a:solidFill>
                  <a:schemeClr val="tx1"/>
                </a:solidFill>
              </a:rPr>
              <a:t>We do not mean to show any technical opinion in the detailed procedure of the slash boxes</a:t>
            </a:r>
          </a:p>
          <a:p>
            <a:pPr marL="342900" indent="-342900">
              <a:buAutoNum type="arabicPeriod"/>
            </a:pPr>
            <a:r>
              <a:rPr lang="en-US" altLang="zh-CN" sz="1100" dirty="0" err="1" smtClean="0">
                <a:solidFill>
                  <a:schemeClr val="tx1"/>
                </a:solidFill>
              </a:rPr>
              <a:t>Fronthual</a:t>
            </a:r>
            <a:r>
              <a:rPr lang="en-US" altLang="zh-CN" sz="1100" dirty="0" smtClean="0">
                <a:solidFill>
                  <a:schemeClr val="tx1"/>
                </a:solidFill>
              </a:rPr>
              <a:t> is the link that can be heard by non-AP STAs.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53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Backhaul for inter-AP communications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9982199" cy="2362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 Dedicated Backhaul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>
                <a:solidFill>
                  <a:schemeClr val="tx1"/>
                </a:solidFill>
              </a:rPr>
              <a:t>In scenarios where very limited information exchange is needed, </a:t>
            </a:r>
            <a:r>
              <a:rPr lang="en-US" altLang="zh-CN" sz="1600" dirty="0" smtClean="0">
                <a:solidFill>
                  <a:schemeClr val="tx1"/>
                </a:solidFill>
              </a:rPr>
              <a:t>coordinated </a:t>
            </a:r>
            <a:r>
              <a:rPr lang="en-US" altLang="zh-CN" sz="1600" dirty="0">
                <a:solidFill>
                  <a:schemeClr val="tx1"/>
                </a:solidFill>
              </a:rPr>
              <a:t>information is transmitted at the </a:t>
            </a:r>
            <a:r>
              <a:rPr lang="en-US" altLang="zh-CN" sz="1600" dirty="0" err="1">
                <a:solidFill>
                  <a:schemeClr val="tx1"/>
                </a:solidFill>
              </a:rPr>
              <a:t>fronthaul</a:t>
            </a:r>
            <a:r>
              <a:rPr lang="en-US" altLang="zh-CN" sz="1600" dirty="0">
                <a:solidFill>
                  <a:schemeClr val="tx1"/>
                </a:solidFill>
              </a:rPr>
              <a:t> in a </a:t>
            </a:r>
            <a:r>
              <a:rPr lang="en-US" altLang="zh-CN" sz="1600" dirty="0" smtClean="0">
                <a:solidFill>
                  <a:schemeClr val="tx1"/>
                </a:solidFill>
              </a:rPr>
              <a:t>TDM </a:t>
            </a:r>
            <a:r>
              <a:rPr lang="en-US" altLang="zh-CN" sz="1600" dirty="0">
                <a:solidFill>
                  <a:schemeClr val="tx1"/>
                </a:solidFill>
              </a:rPr>
              <a:t>manner</a:t>
            </a:r>
            <a:r>
              <a:rPr lang="en-US" altLang="zh-CN" sz="1600" dirty="0" smtClean="0">
                <a:solidFill>
                  <a:schemeClr val="tx1"/>
                </a:solidFill>
              </a:rPr>
              <a:t>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No data sharing needed for loose coupled group.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Control information is exchanged before multi-AP data transmission/reception and acknowledgement.</a:t>
            </a:r>
            <a:endParaRPr lang="en-US" altLang="zh-CN" sz="1600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  <p:cxnSp>
        <p:nvCxnSpPr>
          <p:cNvPr id="100" name="直接连接符 99"/>
          <p:cNvCxnSpPr/>
          <p:nvPr/>
        </p:nvCxnSpPr>
        <p:spPr bwMode="auto">
          <a:xfrm>
            <a:off x="1994520" y="4690019"/>
            <a:ext cx="81400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直接连接符 100"/>
          <p:cNvCxnSpPr/>
          <p:nvPr/>
        </p:nvCxnSpPr>
        <p:spPr bwMode="auto">
          <a:xfrm>
            <a:off x="1994520" y="4982068"/>
            <a:ext cx="81400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直接连接符 101"/>
          <p:cNvCxnSpPr/>
          <p:nvPr/>
        </p:nvCxnSpPr>
        <p:spPr bwMode="auto">
          <a:xfrm>
            <a:off x="1994520" y="5265154"/>
            <a:ext cx="81400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直接连接符 96"/>
          <p:cNvCxnSpPr/>
          <p:nvPr/>
        </p:nvCxnSpPr>
        <p:spPr bwMode="auto">
          <a:xfrm>
            <a:off x="1699889" y="5548241"/>
            <a:ext cx="84448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直接连接符 97"/>
          <p:cNvCxnSpPr/>
          <p:nvPr/>
        </p:nvCxnSpPr>
        <p:spPr bwMode="auto">
          <a:xfrm>
            <a:off x="1699889" y="5831328"/>
            <a:ext cx="84448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直接连接符 98"/>
          <p:cNvCxnSpPr/>
          <p:nvPr/>
        </p:nvCxnSpPr>
        <p:spPr bwMode="auto">
          <a:xfrm>
            <a:off x="1699889" y="6114414"/>
            <a:ext cx="84448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文本框 63"/>
          <p:cNvSpPr txBox="1"/>
          <p:nvPr/>
        </p:nvSpPr>
        <p:spPr>
          <a:xfrm>
            <a:off x="1447800" y="4419600"/>
            <a:ext cx="90739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M AP 1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1447800" y="4713674"/>
            <a:ext cx="90739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AP 2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1447800" y="4996760"/>
            <a:ext cx="90739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AP 3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447800" y="5279847"/>
            <a:ext cx="90739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STA 11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1447800" y="5562933"/>
            <a:ext cx="90739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STA 21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3" name="矩形 72"/>
          <p:cNvSpPr/>
          <p:nvPr/>
        </p:nvSpPr>
        <p:spPr bwMode="auto">
          <a:xfrm>
            <a:off x="4038601" y="4038600"/>
            <a:ext cx="1686132" cy="13715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4" name="直接箭头连接符 73"/>
          <p:cNvCxnSpPr/>
          <p:nvPr/>
        </p:nvCxnSpPr>
        <p:spPr bwMode="auto">
          <a:xfrm flipV="1">
            <a:off x="4724400" y="4690019"/>
            <a:ext cx="0" cy="2919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75" name="直接箭头连接符 74"/>
          <p:cNvCxnSpPr/>
          <p:nvPr/>
        </p:nvCxnSpPr>
        <p:spPr bwMode="auto">
          <a:xfrm flipV="1">
            <a:off x="4343400" y="4690019"/>
            <a:ext cx="0" cy="5766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cxnSp>
        <p:nvCxnSpPr>
          <p:cNvPr id="76" name="直接箭头连接符 75"/>
          <p:cNvCxnSpPr/>
          <p:nvPr/>
        </p:nvCxnSpPr>
        <p:spPr bwMode="auto">
          <a:xfrm flipV="1">
            <a:off x="8510259" y="4982068"/>
            <a:ext cx="0" cy="8492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cxnSp>
        <p:nvCxnSpPr>
          <p:cNvPr id="77" name="直接箭头连接符 76"/>
          <p:cNvCxnSpPr/>
          <p:nvPr/>
        </p:nvCxnSpPr>
        <p:spPr bwMode="auto">
          <a:xfrm flipV="1">
            <a:off x="8510259" y="5265154"/>
            <a:ext cx="0" cy="8492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sp>
        <p:nvSpPr>
          <p:cNvPr id="78" name="文本框 77"/>
          <p:cNvSpPr txBox="1"/>
          <p:nvPr/>
        </p:nvSpPr>
        <p:spPr>
          <a:xfrm>
            <a:off x="1447800" y="5846021"/>
            <a:ext cx="90739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STA 31</a:t>
            </a:r>
            <a:endParaRPr lang="zh-CN" altLang="en-US" sz="1600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cxnSp>
        <p:nvCxnSpPr>
          <p:cNvPr id="79" name="直接箭头连接符 78"/>
          <p:cNvCxnSpPr/>
          <p:nvPr/>
        </p:nvCxnSpPr>
        <p:spPr bwMode="auto">
          <a:xfrm flipV="1">
            <a:off x="8508229" y="4690019"/>
            <a:ext cx="0" cy="8582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cxnSp>
        <p:nvCxnSpPr>
          <p:cNvPr id="80" name="直接箭头连接符 79"/>
          <p:cNvCxnSpPr/>
          <p:nvPr/>
        </p:nvCxnSpPr>
        <p:spPr bwMode="auto">
          <a:xfrm>
            <a:off x="8055211" y="4690019"/>
            <a:ext cx="0" cy="5751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/>
          </a:ln>
          <a:effectLst/>
        </p:spPr>
      </p:cxnSp>
      <p:cxnSp>
        <p:nvCxnSpPr>
          <p:cNvPr id="81" name="直接箭头连接符 80"/>
          <p:cNvCxnSpPr/>
          <p:nvPr/>
        </p:nvCxnSpPr>
        <p:spPr bwMode="auto">
          <a:xfrm>
            <a:off x="8055211" y="4690019"/>
            <a:ext cx="0" cy="2920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/>
          </a:ln>
          <a:effectLst/>
        </p:spPr>
      </p:cxnSp>
      <p:cxnSp>
        <p:nvCxnSpPr>
          <p:cNvPr id="82" name="直接箭头连接符 81"/>
          <p:cNvCxnSpPr/>
          <p:nvPr/>
        </p:nvCxnSpPr>
        <p:spPr bwMode="auto">
          <a:xfrm flipV="1">
            <a:off x="9010168" y="5265154"/>
            <a:ext cx="0" cy="8379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83" name="直接箭头连接符 82"/>
          <p:cNvCxnSpPr/>
          <p:nvPr/>
        </p:nvCxnSpPr>
        <p:spPr bwMode="auto">
          <a:xfrm flipV="1">
            <a:off x="9010168" y="4982068"/>
            <a:ext cx="0" cy="8492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84" name="直接箭头连接符 83"/>
          <p:cNvCxnSpPr/>
          <p:nvPr/>
        </p:nvCxnSpPr>
        <p:spPr bwMode="auto">
          <a:xfrm flipV="1">
            <a:off x="9010168" y="4755598"/>
            <a:ext cx="0" cy="7926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sp>
        <p:nvSpPr>
          <p:cNvPr id="85" name="矩形 84"/>
          <p:cNvSpPr/>
          <p:nvPr/>
        </p:nvSpPr>
        <p:spPr bwMode="auto">
          <a:xfrm>
            <a:off x="7850654" y="4038600"/>
            <a:ext cx="1598147" cy="213243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8" name="直接箭头连接符 87"/>
          <p:cNvCxnSpPr/>
          <p:nvPr/>
        </p:nvCxnSpPr>
        <p:spPr bwMode="auto">
          <a:xfrm flipV="1">
            <a:off x="4343400" y="4690019"/>
            <a:ext cx="0" cy="2704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cxnSp>
        <p:nvCxnSpPr>
          <p:cNvPr id="89" name="直接箭头连接符 88"/>
          <p:cNvCxnSpPr/>
          <p:nvPr/>
        </p:nvCxnSpPr>
        <p:spPr bwMode="auto">
          <a:xfrm flipV="1">
            <a:off x="5029200" y="4690019"/>
            <a:ext cx="0" cy="5788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oval" w="med" len="sm"/>
            <a:tailEnd type="triangle" w="med" len="med"/>
          </a:ln>
          <a:effectLst/>
        </p:spPr>
      </p:cxnSp>
      <p:cxnSp>
        <p:nvCxnSpPr>
          <p:cNvPr id="90" name="直接箭头连接符 89"/>
          <p:cNvCxnSpPr/>
          <p:nvPr/>
        </p:nvCxnSpPr>
        <p:spPr bwMode="auto">
          <a:xfrm flipV="1">
            <a:off x="5486400" y="4690019"/>
            <a:ext cx="0" cy="5766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cxnSp>
        <p:nvCxnSpPr>
          <p:cNvPr id="91" name="直接箭头连接符 90"/>
          <p:cNvCxnSpPr/>
          <p:nvPr/>
        </p:nvCxnSpPr>
        <p:spPr bwMode="auto">
          <a:xfrm flipV="1">
            <a:off x="5486400" y="4690019"/>
            <a:ext cx="0" cy="2704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triangle" w="med" len="med"/>
            <a:tailEnd type="oval" w="med" len="sm"/>
          </a:ln>
          <a:effectLst/>
        </p:spPr>
      </p:cxnSp>
      <p:sp>
        <p:nvSpPr>
          <p:cNvPr id="93" name="文本框 92"/>
          <p:cNvSpPr txBox="1"/>
          <p:nvPr/>
        </p:nvSpPr>
        <p:spPr>
          <a:xfrm>
            <a:off x="6022819" y="4724400"/>
            <a:ext cx="835180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94" name="文本框 93"/>
          <p:cNvSpPr txBox="1"/>
          <p:nvPr/>
        </p:nvSpPr>
        <p:spPr>
          <a:xfrm>
            <a:off x="6022819" y="5034438"/>
            <a:ext cx="835180" cy="2462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96" name="文本框 95"/>
          <p:cNvSpPr txBox="1"/>
          <p:nvPr/>
        </p:nvSpPr>
        <p:spPr>
          <a:xfrm>
            <a:off x="2971801" y="4488463"/>
            <a:ext cx="685799" cy="18466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19440" tIns="0" rIns="18000" bIns="0" rtlCol="0" anchor="ctr" anchorCtr="0">
            <a:spAutoFit/>
          </a:bodyPr>
          <a:lstStyle/>
          <a:p>
            <a:pPr algn="ctr"/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849575" y="4038600"/>
            <a:ext cx="8842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Scheduling for STAs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4114800" y="4114800"/>
            <a:ext cx="1600200" cy="461665"/>
          </a:xfrm>
          <a:prstGeom prst="rect">
            <a:avLst/>
          </a:prstGeom>
        </p:spPr>
        <p:txBody>
          <a:bodyPr wrap="square" lIns="18000" tIns="45720" rIns="18000" bIns="4572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Dynamic Group forming and scheduling for APs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5943600" y="4038600"/>
            <a:ext cx="9604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Scheduling for </a:t>
            </a:r>
            <a:r>
              <a:rPr lang="en-US" altLang="zh-CN" sz="1200" dirty="0" smtClean="0">
                <a:solidFill>
                  <a:schemeClr val="tx1"/>
                </a:solidFill>
              </a:rPr>
              <a:t>STAs individually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7848600" y="4114800"/>
            <a:ext cx="1524000" cy="461665"/>
          </a:xfrm>
          <a:prstGeom prst="rect">
            <a:avLst/>
          </a:prstGeom>
        </p:spPr>
        <p:txBody>
          <a:bodyPr wrap="square" lIns="18000" tIns="45720" rIns="18000" bIns="4572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Multi-AP transmission and acknowledgement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06" name="矩形 105"/>
          <p:cNvSpPr/>
          <p:nvPr/>
        </p:nvSpPr>
        <p:spPr bwMode="auto">
          <a:xfrm>
            <a:off x="2819400" y="4038601"/>
            <a:ext cx="990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7" name="矩形 106"/>
          <p:cNvSpPr/>
          <p:nvPr/>
        </p:nvSpPr>
        <p:spPr bwMode="auto">
          <a:xfrm>
            <a:off x="5867400" y="4038600"/>
            <a:ext cx="1143000" cy="13715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599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Observations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9982199" cy="2971799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Detailed procedures may vary for different presumptions and multi-AP operations (JT, C-OFDMA, C-BF, C-SR, etcetera).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A lot of work need to be done if we go through every potential multi-AP operations.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However, </a:t>
            </a:r>
            <a:r>
              <a:rPr lang="en-US" altLang="zh-CN" sz="1800" dirty="0"/>
              <a:t>i</a:t>
            </a:r>
            <a:r>
              <a:rPr lang="en-US" altLang="zh-CN" sz="1800" dirty="0" smtClean="0"/>
              <a:t>t would be much easier to move the first step forward if we just focus on </a:t>
            </a:r>
            <a:r>
              <a:rPr lang="en-US" altLang="zh-CN" sz="1800" dirty="0" err="1" smtClean="0"/>
              <a:t>MultiAP</a:t>
            </a:r>
            <a:r>
              <a:rPr lang="en-US" altLang="zh-CN" sz="1800" dirty="0" smtClean="0"/>
              <a:t>-to-STA operations, enabling multi-AP operations in 802.11be with necessary interactions only.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45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Priority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of multi-AP </a:t>
            </a:r>
            <a:r>
              <a:rPr lang="en-US" altLang="zh-CN" dirty="0"/>
              <a:t>o</a:t>
            </a:r>
            <a:r>
              <a:rPr lang="en-US" altLang="zh-CN" dirty="0" smtClean="0"/>
              <a:t>peration in 802.11be </a:t>
            </a:r>
            <a:r>
              <a:rPr lang="en-US" altLang="zh-CN" dirty="0"/>
              <a:t>d</a:t>
            </a:r>
            <a:r>
              <a:rPr lang="en-US" altLang="zh-CN" dirty="0" smtClean="0"/>
              <a:t>evelopment(1)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9982199" cy="3809999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AP-AP communication is not  mandatory in 802.11be</a:t>
            </a:r>
            <a:r>
              <a:rPr lang="en-US" altLang="zh-CN" sz="1800" dirty="0"/>
              <a:t>. </a:t>
            </a:r>
            <a:r>
              <a:rPr lang="en-US" altLang="zh-CN" sz="1800" dirty="0" smtClean="0"/>
              <a:t>Multi-AP </a:t>
            </a:r>
            <a:r>
              <a:rPr lang="en-US" altLang="zh-CN" sz="1800" dirty="0"/>
              <a:t>operation </a:t>
            </a:r>
            <a:r>
              <a:rPr lang="en-US" altLang="zh-CN" sz="1800" dirty="0" smtClean="0"/>
              <a:t>could also be accomplished if inter-AP communication was left to implementations.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AP-STA communication is mandatory in 802.11be. </a:t>
            </a:r>
            <a:r>
              <a:rPr lang="en-US" altLang="zh-CN" sz="1800" dirty="0" smtClean="0"/>
              <a:t>For non-AP </a:t>
            </a:r>
            <a:r>
              <a:rPr lang="en-US" altLang="zh-CN" sz="1800" dirty="0" smtClean="0"/>
              <a:t>STA </a:t>
            </a:r>
            <a:r>
              <a:rPr lang="en-US" altLang="zh-CN" sz="1800" dirty="0" smtClean="0"/>
              <a:t>operations</a:t>
            </a:r>
            <a:r>
              <a:rPr lang="en-US" altLang="zh-CN" sz="1800" dirty="0" smtClean="0"/>
              <a:t>, we </a:t>
            </a:r>
            <a:r>
              <a:rPr lang="en-US" altLang="zh-CN" sz="1800" dirty="0" err="1" smtClean="0"/>
              <a:t>shoud</a:t>
            </a:r>
            <a:r>
              <a:rPr lang="en-US" altLang="zh-CN" sz="1800" dirty="0" smtClean="0"/>
              <a:t> do it with minimal changes</a:t>
            </a:r>
            <a:r>
              <a:rPr lang="en-US" altLang="zh-CN" sz="1800" dirty="0" smtClean="0"/>
              <a:t>.</a:t>
            </a:r>
            <a:endParaRPr lang="en-US" altLang="zh-CN" sz="1800" dirty="0" smtClean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reception of Coordinated OFDMA PPDU should be operated like single-AP OFDMA.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reception of Coordinated Beamforming PPDU should be operated like single –AP SU/MU MIMO.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reception of Joint transmission PPDU should be operated like single-AP MU-MIMO.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741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Priority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/>
              <a:t>of multi-AP operation in 802.11be </a:t>
            </a:r>
            <a:r>
              <a:rPr lang="en-US" altLang="zh-CN" dirty="0" smtClean="0"/>
              <a:t>development(2)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828800"/>
            <a:ext cx="10286999" cy="4343400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First Priority - minimum requirement to achieve AP coordination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/>
                </a:solidFill>
              </a:rPr>
              <a:t>New definitions and general mechanism</a:t>
            </a:r>
          </a:p>
          <a:p>
            <a:pPr lvl="2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tx1"/>
                </a:solidFill>
              </a:rPr>
              <a:t>New definitions </a:t>
            </a:r>
            <a:r>
              <a:rPr lang="en-US" altLang="zh-CN" sz="1400" dirty="0">
                <a:solidFill>
                  <a:schemeClr val="tx1"/>
                </a:solidFill>
              </a:rPr>
              <a:t>introduced by multi AP, such as multi-AP operation group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pPr lvl="2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General </a:t>
            </a:r>
            <a:r>
              <a:rPr lang="en-US" altLang="zh-CN" sz="1400" dirty="0"/>
              <a:t>mechanism of AP-AP communications over </a:t>
            </a:r>
            <a:r>
              <a:rPr lang="en-US" altLang="zh-CN" sz="1400" dirty="0" err="1"/>
              <a:t>fronthaul</a:t>
            </a:r>
            <a:r>
              <a:rPr lang="en-US" altLang="zh-CN" sz="1400" dirty="0"/>
              <a:t>, like, a vendor-specific inter-AP communication </a:t>
            </a:r>
            <a:r>
              <a:rPr lang="en-US" altLang="zh-CN" sz="1400" dirty="0" smtClean="0"/>
              <a:t>frame ( which may act as </a:t>
            </a:r>
            <a:r>
              <a:rPr lang="en-US" altLang="zh-CN" sz="1400" dirty="0" err="1" smtClean="0"/>
              <a:t>SyncTrigger</a:t>
            </a:r>
            <a:r>
              <a:rPr lang="en-US" altLang="zh-CN" sz="1400" dirty="0" smtClean="0"/>
              <a:t> in JT, COA in COFDMA, </a:t>
            </a:r>
            <a:r>
              <a:rPr lang="en-US" altLang="zh-CN" sz="1400" dirty="0" err="1" smtClean="0"/>
              <a:t>C_Request</a:t>
            </a:r>
            <a:r>
              <a:rPr lang="en-US" altLang="zh-CN" sz="1400" dirty="0" smtClean="0"/>
              <a:t> /</a:t>
            </a:r>
            <a:r>
              <a:rPr lang="en-US" altLang="zh-CN" sz="1400" dirty="0" err="1" smtClean="0"/>
              <a:t>C_response</a:t>
            </a:r>
            <a:r>
              <a:rPr lang="en-US" altLang="zh-CN" sz="1400" dirty="0" smtClean="0"/>
              <a:t> in C-BF, …)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Non-AP STA related procedures</a:t>
            </a:r>
          </a:p>
          <a:p>
            <a:pPr lvl="2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1400" dirty="0"/>
              <a:t>Multi-AP </a:t>
            </a:r>
            <a:r>
              <a:rPr lang="en-US" altLang="zh-CN" sz="1400" dirty="0" smtClean="0"/>
              <a:t>Sounding</a:t>
            </a:r>
          </a:p>
          <a:p>
            <a:pPr lvl="2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STA </a:t>
            </a:r>
            <a:r>
              <a:rPr lang="en-US" altLang="zh-CN" sz="1400" dirty="0"/>
              <a:t>to Multi-AP </a:t>
            </a:r>
            <a:r>
              <a:rPr lang="en-US" altLang="zh-CN" sz="1400" dirty="0" smtClean="0"/>
              <a:t>association</a:t>
            </a:r>
          </a:p>
          <a:p>
            <a:pPr lvl="2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Multi-AP acknowledgement and other immediate feedbacks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 Other necessary procedures to enable Multi-AP operation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 dirty="0" smtClean="0"/>
              <a:t>Boyce Bo Yang(Huawei),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371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11-19-1451-00-00be-virtual-bss-for-multi-ap-coordination-follow-up</Template>
  <TotalTime>34424</TotalTime>
  <Words>1450</Words>
  <Application>Microsoft Office PowerPoint</Application>
  <PresentationFormat>宽屏</PresentationFormat>
  <Paragraphs>236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宋体</vt:lpstr>
      <vt:lpstr>Arial</vt:lpstr>
      <vt:lpstr>Cambria Math</vt:lpstr>
      <vt:lpstr>Times New Roman</vt:lpstr>
      <vt:lpstr>Wingdings</vt:lpstr>
      <vt:lpstr>Office Theme</vt:lpstr>
      <vt:lpstr>Overview of Multi-AP Operation in 11be</vt:lpstr>
      <vt:lpstr>Introduction</vt:lpstr>
      <vt:lpstr>Anchor of a Multi-AP operation set</vt:lpstr>
      <vt:lpstr>Interfaces for inter-AP communication</vt:lpstr>
      <vt:lpstr>Backhaul for inter-AP communications (1)</vt:lpstr>
      <vt:lpstr>Backhaul for inter-AP communications (2)</vt:lpstr>
      <vt:lpstr>Observations</vt:lpstr>
      <vt:lpstr>Priority of multi-AP operation in 802.11be development(1)</vt:lpstr>
      <vt:lpstr>Priority of multi-AP operation in 802.11be development(2)</vt:lpstr>
      <vt:lpstr>Priority of multi-AP operation in 802.11be development(3)</vt:lpstr>
      <vt:lpstr>Summary</vt:lpstr>
      <vt:lpstr>References</vt:lpstr>
      <vt:lpstr>Straw Poll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BSS for Multi AP Coordination Follow-up</dc:title>
  <dc:creator>Sharan Naribole</dc:creator>
  <cp:lastModifiedBy>jichenhe</cp:lastModifiedBy>
  <cp:revision>499</cp:revision>
  <cp:lastPrinted>1601-01-01T00:00:00Z</cp:lastPrinted>
  <dcterms:created xsi:type="dcterms:W3CDTF">2019-09-09T01:01:15Z</dcterms:created>
  <dcterms:modified xsi:type="dcterms:W3CDTF">2020-01-10T08:16:28Z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discussions\Multi-AP Coordination\Virtual BSS\11-19-1451-00-00be-virtual-bss-for-multi-ap-coordination-follow-up.pptx</vt:lpwstr>
  </property>
  <property fmtid="{D5CDD505-2E9C-101B-9397-08002B2CF9AE}" pid="3" name="_2015_ms_pID_725343">
    <vt:lpwstr>(3)G44IsBdQhg9A1ESEEnhCW8LzZUOBDjPzlZa5a7ou9c7z9XykrFhLwij0w5rh9ehsTDMBoPlw
jjuJkSZ/kOButtXckC8RAyg3KDavx2DiUfYVcqSY2uz527aFoseIbcIIRQDYcykya7lBkhbN
1s+r6b/++n/BZ0GYbRzUKCeEKTzqPDFgiZZyFOuuANoLfGcuMiv/HFapCjHx1GfMLVkQiDqa
BivijxFAwkYSysSYtj</vt:lpwstr>
  </property>
  <property fmtid="{D5CDD505-2E9C-101B-9397-08002B2CF9AE}" pid="4" name="_2015_ms_pID_7253431">
    <vt:lpwstr>+KH6yT/9VF0ZYuFKueHTOFqpSKIPqIYLUbswrXS3yxqQdS3uSwt0l+
DpMBjU1U8Sc8BovGcm5EvHIhPE1pTjeoRGKF6FIt+BMSeav3w7ir0y4PLsCCgcx0lWNPSpl3
m5Yn1BNQYw8VtXjH7P6QNAImHW5a2i8qg1dHSzfXvjD76zGUxo7I6u97Fdf6zPPSxT8mSdyl
3CzDoPDzhh3MVPO730tLdSF5shR1J9aBAa09</vt:lpwstr>
  </property>
  <property fmtid="{D5CDD505-2E9C-101B-9397-08002B2CF9AE}" pid="5" name="_2015_ms_pID_7253432">
    <vt:lpwstr>kQ==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1575007120</vt:lpwstr>
  </property>
</Properties>
</file>