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767" r:id="rId3"/>
    <p:sldId id="763" r:id="rId4"/>
    <p:sldId id="768" r:id="rId5"/>
    <p:sldId id="769" r:id="rId6"/>
    <p:sldId id="771" r:id="rId7"/>
    <p:sldId id="772" r:id="rId8"/>
    <p:sldId id="773" r:id="rId9"/>
    <p:sldId id="727"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autoAdjust="0"/>
    <p:restoredTop sz="86385" autoAdjust="0"/>
  </p:normalViewPr>
  <p:slideViewPr>
    <p:cSldViewPr>
      <p:cViewPr varScale="1">
        <p:scale>
          <a:sx n="86" d="100"/>
          <a:sy n="86" d="100"/>
        </p:scale>
        <p:origin x="135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1/10/2020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1/10/2020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1/10/2020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1/10/2020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1/10/2020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1/10/2020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1/10/2020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1/10/2020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1/10/2020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1/10/2020</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1/10/2020</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1/10/2020</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1/10/2020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1/10/2020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1/10/2020</a:t>
            </a:fld>
            <a:endParaRPr lang="en-US" dirty="0"/>
          </a:p>
        </p:txBody>
      </p:sp>
      <p:sp>
        <p:nvSpPr>
          <p:cNvPr id="1029" name="Rectangle 5"/>
          <p:cNvSpPr>
            <a:spLocks noGrp="1" noChangeArrowheads="1"/>
          </p:cNvSpPr>
          <p:nvPr>
            <p:ph type="ftr" sz="quarter" idx="3"/>
          </p:nvPr>
        </p:nvSpPr>
        <p:spPr bwMode="auto">
          <a:xfrm>
            <a:off x="6721310" y="6475413"/>
            <a:ext cx="182261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Hongyuan Zhang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802.11-20/0061</a:t>
            </a:r>
            <a:r>
              <a:rPr lang="en-US" sz="1800" b="1" dirty="0">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 Id="rId5" Type="http://schemas.openxmlformats.org/officeDocument/2006/relationships/image" Target="../media/image2.emf"/><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152400" y="685800"/>
            <a:ext cx="8763000" cy="1066800"/>
          </a:xfrm>
        </p:spPr>
        <p:txBody>
          <a:bodyPr/>
          <a:lstStyle/>
          <a:p>
            <a:r>
              <a:rPr lang="en-US" sz="2400" dirty="0"/>
              <a:t>Sequence number and BA operation with larger BA buffer size</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2020-01-06</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01/06/2020</a:t>
            </a:r>
          </a:p>
        </p:txBody>
      </p:sp>
      <p:graphicFrame>
        <p:nvGraphicFramePr>
          <p:cNvPr id="6" name="Table 5"/>
          <p:cNvGraphicFramePr>
            <a:graphicFrameLocks noGrp="1"/>
          </p:cNvGraphicFramePr>
          <p:nvPr>
            <p:extLst>
              <p:ext uri="{D42A27DB-BD31-4B8C-83A1-F6EECF244321}">
                <p14:modId xmlns:p14="http://schemas.microsoft.com/office/powerpoint/2010/main" val="2613650756"/>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70839"/>
            <a:ext cx="6858000" cy="571500"/>
          </a:xfrm>
        </p:spPr>
        <p:txBody>
          <a:bodyPr/>
          <a:lstStyle/>
          <a:p>
            <a:r>
              <a:rPr lang="en-US" sz="2100" dirty="0"/>
              <a:t>Recap: Sequence Number in 802.11 Baseline</a:t>
            </a:r>
          </a:p>
        </p:txBody>
      </p:sp>
      <p:sp>
        <p:nvSpPr>
          <p:cNvPr id="130" name="Content Placeholder 2">
            <a:extLst>
              <a:ext uri="{FF2B5EF4-FFF2-40B4-BE49-F238E27FC236}">
                <a16:creationId xmlns:a16="http://schemas.microsoft.com/office/drawing/2014/main" id="{2ADDFDC6-6D03-45D1-82BD-F3CF4070FFEF}"/>
              </a:ext>
            </a:extLst>
          </p:cNvPr>
          <p:cNvSpPr>
            <a:spLocks noGrp="1"/>
          </p:cNvSpPr>
          <p:nvPr>
            <p:ph idx="1"/>
          </p:nvPr>
        </p:nvSpPr>
        <p:spPr>
          <a:xfrm>
            <a:off x="22685" y="1143001"/>
            <a:ext cx="9123534" cy="380680"/>
          </a:xfrm>
        </p:spPr>
        <p:txBody>
          <a:bodyPr>
            <a:normAutofit/>
          </a:bodyPr>
          <a:lstStyle/>
          <a:p>
            <a:r>
              <a:rPr lang="en-US" sz="1600" b="0" dirty="0"/>
              <a:t>12-bit sequence number field is used to identify the MPDU being transmitted.</a:t>
            </a:r>
          </a:p>
        </p:txBody>
      </p:sp>
      <p:grpSp>
        <p:nvGrpSpPr>
          <p:cNvPr id="30" name="Group 29">
            <a:extLst>
              <a:ext uri="{FF2B5EF4-FFF2-40B4-BE49-F238E27FC236}">
                <a16:creationId xmlns:a16="http://schemas.microsoft.com/office/drawing/2014/main" id="{F1139AC7-9CDB-48BA-A726-C21C7DD1629A}"/>
              </a:ext>
            </a:extLst>
          </p:cNvPr>
          <p:cNvGrpSpPr/>
          <p:nvPr/>
        </p:nvGrpSpPr>
        <p:grpSpPr>
          <a:xfrm>
            <a:off x="1644314" y="1772305"/>
            <a:ext cx="4640795" cy="1150010"/>
            <a:chOff x="2316706" y="1271909"/>
            <a:chExt cx="6187726" cy="1533347"/>
          </a:xfrm>
        </p:grpSpPr>
        <p:pic>
          <p:nvPicPr>
            <p:cNvPr id="4" name="Picture 3">
              <a:extLst>
                <a:ext uri="{FF2B5EF4-FFF2-40B4-BE49-F238E27FC236}">
                  <a16:creationId xmlns:a16="http://schemas.microsoft.com/office/drawing/2014/main" id="{06A2BA8A-EFF8-44B1-8840-CDD998135436}"/>
                </a:ext>
              </a:extLst>
            </p:cNvPr>
            <p:cNvPicPr>
              <a:picLocks noChangeAspect="1"/>
            </p:cNvPicPr>
            <p:nvPr/>
          </p:nvPicPr>
          <p:blipFill>
            <a:blip r:embed="rId2"/>
            <a:stretch>
              <a:fillRect/>
            </a:stretch>
          </p:blipFill>
          <p:spPr>
            <a:xfrm>
              <a:off x="2316706" y="1271909"/>
              <a:ext cx="6187726" cy="801567"/>
            </a:xfrm>
            <a:prstGeom prst="rect">
              <a:avLst/>
            </a:prstGeom>
          </p:spPr>
        </p:pic>
        <p:pic>
          <p:nvPicPr>
            <p:cNvPr id="5" name="Picture 4">
              <a:extLst>
                <a:ext uri="{FF2B5EF4-FFF2-40B4-BE49-F238E27FC236}">
                  <a16:creationId xmlns:a16="http://schemas.microsoft.com/office/drawing/2014/main" id="{E4434F9F-B417-44BD-AD8D-5CC519E4F980}"/>
                </a:ext>
              </a:extLst>
            </p:cNvPr>
            <p:cNvPicPr>
              <a:picLocks noChangeAspect="1"/>
            </p:cNvPicPr>
            <p:nvPr/>
          </p:nvPicPr>
          <p:blipFill>
            <a:blip r:embed="rId3"/>
            <a:stretch>
              <a:fillRect/>
            </a:stretch>
          </p:blipFill>
          <p:spPr>
            <a:xfrm>
              <a:off x="4019092" y="2211289"/>
              <a:ext cx="2782953" cy="593967"/>
            </a:xfrm>
            <a:prstGeom prst="rect">
              <a:avLst/>
            </a:prstGeom>
          </p:spPr>
        </p:pic>
        <p:cxnSp>
          <p:nvCxnSpPr>
            <p:cNvPr id="7" name="Straight Connector 6">
              <a:extLst>
                <a:ext uri="{FF2B5EF4-FFF2-40B4-BE49-F238E27FC236}">
                  <a16:creationId xmlns:a16="http://schemas.microsoft.com/office/drawing/2014/main" id="{F1389369-0CEF-4C4D-AA5C-2425A6F41FD8}"/>
                </a:ext>
              </a:extLst>
            </p:cNvPr>
            <p:cNvCxnSpPr>
              <a:cxnSpLocks/>
            </p:cNvCxnSpPr>
            <p:nvPr/>
          </p:nvCxnSpPr>
          <p:spPr>
            <a:xfrm flipH="1">
              <a:off x="4500978" y="1803639"/>
              <a:ext cx="754232" cy="568942"/>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9783896B-C8E5-45A2-9DA2-3CFD95F0963E}"/>
                </a:ext>
              </a:extLst>
            </p:cNvPr>
            <p:cNvCxnSpPr>
              <a:cxnSpLocks/>
            </p:cNvCxnSpPr>
            <p:nvPr/>
          </p:nvCxnSpPr>
          <p:spPr>
            <a:xfrm>
              <a:off x="5956546" y="1803639"/>
              <a:ext cx="779187" cy="568942"/>
            </a:xfrm>
            <a:prstGeom prst="line">
              <a:avLst/>
            </a:prstGeom>
          </p:spPr>
          <p:style>
            <a:lnRef idx="1">
              <a:schemeClr val="accent1"/>
            </a:lnRef>
            <a:fillRef idx="0">
              <a:schemeClr val="accent1"/>
            </a:fillRef>
            <a:effectRef idx="0">
              <a:schemeClr val="accent1"/>
            </a:effectRef>
            <a:fontRef idx="minor">
              <a:schemeClr val="tx1"/>
            </a:fontRef>
          </p:style>
        </p:cxnSp>
      </p:grpSp>
      <p:sp>
        <p:nvSpPr>
          <p:cNvPr id="21" name="Content Placeholder 2">
            <a:extLst>
              <a:ext uri="{FF2B5EF4-FFF2-40B4-BE49-F238E27FC236}">
                <a16:creationId xmlns:a16="http://schemas.microsoft.com/office/drawing/2014/main" id="{B2970F73-FDC5-42F7-9A62-145F520A42E2}"/>
              </a:ext>
            </a:extLst>
          </p:cNvPr>
          <p:cNvSpPr txBox="1">
            <a:spLocks/>
          </p:cNvSpPr>
          <p:nvPr/>
        </p:nvSpPr>
        <p:spPr>
          <a:xfrm>
            <a:off x="20465" y="3126001"/>
            <a:ext cx="9123535" cy="294813"/>
          </a:xfrm>
          <a:prstGeom prst="rect">
            <a:avLst/>
          </a:prstGeom>
        </p:spPr>
        <p:txBody>
          <a:bodyPr vert="horz" lIns="68580" tIns="34290" rIns="68580" bIns="34290" rtlCol="0">
            <a:normAutofit lnSpcReduction="100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600" kern="0" dirty="0"/>
              <a:t>2</a:t>
            </a:r>
            <a:r>
              <a:rPr lang="en-US" sz="1600" kern="0" baseline="30000" dirty="0"/>
              <a:t>11</a:t>
            </a:r>
            <a:r>
              <a:rPr lang="en-US" sz="1600" kern="0" dirty="0"/>
              <a:t> rules are used to decide whether a received frame is discarded or not:</a:t>
            </a:r>
          </a:p>
        </p:txBody>
      </p:sp>
      <p:grpSp>
        <p:nvGrpSpPr>
          <p:cNvPr id="28" name="Group 27">
            <a:extLst>
              <a:ext uri="{FF2B5EF4-FFF2-40B4-BE49-F238E27FC236}">
                <a16:creationId xmlns:a16="http://schemas.microsoft.com/office/drawing/2014/main" id="{DA2B2F98-F856-4D95-AB80-36C89765F104}"/>
              </a:ext>
            </a:extLst>
          </p:cNvPr>
          <p:cNvGrpSpPr/>
          <p:nvPr/>
        </p:nvGrpSpPr>
        <p:grpSpPr>
          <a:xfrm>
            <a:off x="68793" y="3414079"/>
            <a:ext cx="4451052" cy="2238328"/>
            <a:chOff x="70337" y="3447663"/>
            <a:chExt cx="5934736" cy="2444264"/>
          </a:xfrm>
        </p:grpSpPr>
        <p:pic>
          <p:nvPicPr>
            <p:cNvPr id="12" name="Picture 11">
              <a:extLst>
                <a:ext uri="{FF2B5EF4-FFF2-40B4-BE49-F238E27FC236}">
                  <a16:creationId xmlns:a16="http://schemas.microsoft.com/office/drawing/2014/main" id="{DB121BF5-8954-45E7-B4E1-3876627FC42A}"/>
                </a:ext>
              </a:extLst>
            </p:cNvPr>
            <p:cNvPicPr>
              <a:picLocks noChangeAspect="1"/>
            </p:cNvPicPr>
            <p:nvPr/>
          </p:nvPicPr>
          <p:blipFill>
            <a:blip r:embed="rId4"/>
            <a:stretch>
              <a:fillRect/>
            </a:stretch>
          </p:blipFill>
          <p:spPr>
            <a:xfrm>
              <a:off x="186902" y="3513367"/>
              <a:ext cx="5805996" cy="2371642"/>
            </a:xfrm>
            <a:prstGeom prst="rect">
              <a:avLst/>
            </a:prstGeom>
          </p:spPr>
        </p:pic>
        <p:sp>
          <p:nvSpPr>
            <p:cNvPr id="10" name="Rectangle 9">
              <a:extLst>
                <a:ext uri="{FF2B5EF4-FFF2-40B4-BE49-F238E27FC236}">
                  <a16:creationId xmlns:a16="http://schemas.microsoft.com/office/drawing/2014/main" id="{E0DF4AE9-5EE0-48BA-A9F2-80E4A7474EC6}"/>
                </a:ext>
              </a:extLst>
            </p:cNvPr>
            <p:cNvSpPr/>
            <p:nvPr/>
          </p:nvSpPr>
          <p:spPr>
            <a:xfrm>
              <a:off x="70337" y="3447663"/>
              <a:ext cx="5934736" cy="2444264"/>
            </a:xfrm>
            <a:prstGeom prst="rect">
              <a:avLst/>
            </a:prstGeom>
            <a:no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grpSp>
      <p:grpSp>
        <p:nvGrpSpPr>
          <p:cNvPr id="29" name="Group 28">
            <a:extLst>
              <a:ext uri="{FF2B5EF4-FFF2-40B4-BE49-F238E27FC236}">
                <a16:creationId xmlns:a16="http://schemas.microsoft.com/office/drawing/2014/main" id="{42002FA9-2398-4EA6-9741-37CF230C8CEE}"/>
              </a:ext>
            </a:extLst>
          </p:cNvPr>
          <p:cNvGrpSpPr/>
          <p:nvPr/>
        </p:nvGrpSpPr>
        <p:grpSpPr>
          <a:xfrm>
            <a:off x="4666389" y="3407342"/>
            <a:ext cx="4427216" cy="2238327"/>
            <a:chOff x="6235456" y="3451256"/>
            <a:chExt cx="5902954" cy="2416981"/>
          </a:xfrm>
        </p:grpSpPr>
        <p:grpSp>
          <p:nvGrpSpPr>
            <p:cNvPr id="15" name="Group 14">
              <a:extLst>
                <a:ext uri="{FF2B5EF4-FFF2-40B4-BE49-F238E27FC236}">
                  <a16:creationId xmlns:a16="http://schemas.microsoft.com/office/drawing/2014/main" id="{0FB775E7-116E-4597-9D76-B742CFF78153}"/>
                </a:ext>
              </a:extLst>
            </p:cNvPr>
            <p:cNvGrpSpPr/>
            <p:nvPr/>
          </p:nvGrpSpPr>
          <p:grpSpPr>
            <a:xfrm>
              <a:off x="6346139" y="3522258"/>
              <a:ext cx="5690586" cy="2318691"/>
              <a:chOff x="6324268" y="2226676"/>
              <a:chExt cx="5793751" cy="2318691"/>
            </a:xfrm>
          </p:grpSpPr>
          <p:pic>
            <p:nvPicPr>
              <p:cNvPr id="13" name="Picture 12">
                <a:extLst>
                  <a:ext uri="{FF2B5EF4-FFF2-40B4-BE49-F238E27FC236}">
                    <a16:creationId xmlns:a16="http://schemas.microsoft.com/office/drawing/2014/main" id="{19F42259-8E1B-43DA-BF7A-3F6079CF192A}"/>
                  </a:ext>
                </a:extLst>
              </p:cNvPr>
              <p:cNvPicPr>
                <a:picLocks noChangeAspect="1"/>
              </p:cNvPicPr>
              <p:nvPr/>
            </p:nvPicPr>
            <p:blipFill>
              <a:blip r:embed="rId5"/>
              <a:stretch>
                <a:fillRect/>
              </a:stretch>
            </p:blipFill>
            <p:spPr>
              <a:xfrm>
                <a:off x="6324268" y="2226676"/>
                <a:ext cx="5793751" cy="2177879"/>
              </a:xfrm>
              <a:prstGeom prst="rect">
                <a:avLst/>
              </a:prstGeom>
            </p:spPr>
          </p:pic>
          <p:pic>
            <p:nvPicPr>
              <p:cNvPr id="14" name="Picture 13">
                <a:extLst>
                  <a:ext uri="{FF2B5EF4-FFF2-40B4-BE49-F238E27FC236}">
                    <a16:creationId xmlns:a16="http://schemas.microsoft.com/office/drawing/2014/main" id="{233A69E8-56D9-42C5-B95A-090EE58899D5}"/>
                  </a:ext>
                </a:extLst>
              </p:cNvPr>
              <p:cNvPicPr>
                <a:picLocks noChangeAspect="1"/>
              </p:cNvPicPr>
              <p:nvPr/>
            </p:nvPicPr>
            <p:blipFill>
              <a:blip r:embed="rId6"/>
              <a:stretch>
                <a:fillRect/>
              </a:stretch>
            </p:blipFill>
            <p:spPr>
              <a:xfrm>
                <a:off x="6609447" y="4358538"/>
                <a:ext cx="4264200" cy="186829"/>
              </a:xfrm>
              <a:prstGeom prst="rect">
                <a:avLst/>
              </a:prstGeom>
            </p:spPr>
          </p:pic>
        </p:grpSp>
        <p:sp>
          <p:nvSpPr>
            <p:cNvPr id="23" name="Rectangle 22">
              <a:extLst>
                <a:ext uri="{FF2B5EF4-FFF2-40B4-BE49-F238E27FC236}">
                  <a16:creationId xmlns:a16="http://schemas.microsoft.com/office/drawing/2014/main" id="{2848609F-19F7-49F3-B35E-2D8DE3C4C22E}"/>
                </a:ext>
              </a:extLst>
            </p:cNvPr>
            <p:cNvSpPr/>
            <p:nvPr/>
          </p:nvSpPr>
          <p:spPr>
            <a:xfrm>
              <a:off x="6235456" y="3451256"/>
              <a:ext cx="5902954" cy="2416981"/>
            </a:xfrm>
            <a:prstGeom prst="rect">
              <a:avLst/>
            </a:prstGeom>
            <a:no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grpSp>
      <p:sp>
        <p:nvSpPr>
          <p:cNvPr id="18" name="Slide Number Placeholder 2">
            <a:extLst>
              <a:ext uri="{FF2B5EF4-FFF2-40B4-BE49-F238E27FC236}">
                <a16:creationId xmlns:a16="http://schemas.microsoft.com/office/drawing/2014/main" id="{F005A7A2-93D5-4638-9836-0EB13D13514D}"/>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2</a:t>
            </a:fld>
            <a:endParaRPr lang="en-US"/>
          </a:p>
        </p:txBody>
      </p:sp>
      <p:sp>
        <p:nvSpPr>
          <p:cNvPr id="19" name="Footer Placeholder 4">
            <a:extLst>
              <a:ext uri="{FF2B5EF4-FFF2-40B4-BE49-F238E27FC236}">
                <a16:creationId xmlns:a16="http://schemas.microsoft.com/office/drawing/2014/main" id="{2BFEB6F0-6C51-49DD-A3B1-95FA92D2F003}"/>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0" name="Date Placeholder 3">
            <a:extLst>
              <a:ext uri="{FF2B5EF4-FFF2-40B4-BE49-F238E27FC236}">
                <a16:creationId xmlns:a16="http://schemas.microsoft.com/office/drawing/2014/main" id="{1C328BF6-70AE-4D67-AD9E-FE6F8B9073B3}"/>
              </a:ext>
            </a:extLst>
          </p:cNvPr>
          <p:cNvSpPr>
            <a:spLocks noGrp="1"/>
          </p:cNvSpPr>
          <p:nvPr>
            <p:ph type="dt" sz="half" idx="10"/>
          </p:nvPr>
        </p:nvSpPr>
        <p:spPr>
          <a:xfrm>
            <a:off x="696913" y="332601"/>
            <a:ext cx="1051570" cy="276999"/>
          </a:xfrm>
        </p:spPr>
        <p:txBody>
          <a:bodyPr/>
          <a:lstStyle/>
          <a:p>
            <a:pPr>
              <a:defRPr/>
            </a:pPr>
            <a:r>
              <a:rPr lang="en-US" dirty="0"/>
              <a:t>01/06/2020</a:t>
            </a:r>
          </a:p>
        </p:txBody>
      </p:sp>
    </p:spTree>
    <p:extLst>
      <p:ext uri="{BB962C8B-B14F-4D97-AF65-F5344CB8AC3E}">
        <p14:creationId xmlns:p14="http://schemas.microsoft.com/office/powerpoint/2010/main" val="3032912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325" y="685800"/>
            <a:ext cx="8955349" cy="367868"/>
          </a:xfrm>
        </p:spPr>
        <p:txBody>
          <a:bodyPr/>
          <a:lstStyle/>
          <a:p>
            <a:r>
              <a:rPr lang="en-US" sz="2100" dirty="0"/>
              <a:t>Large BA Buffer Size and Large MPDU Number in A-MPDU  </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219200"/>
            <a:ext cx="9144000" cy="5105399"/>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600" kern="0" dirty="0"/>
              <a:t>320MHz BW, 16Nss, 2048 QAM mean that the larger (i.e. 4 times)  A-MPDU size, larger BA TX buffer, longer scoreboard context bitmap, and larger BA reorder buffer are required:</a:t>
            </a:r>
          </a:p>
          <a:p>
            <a:pPr lvl="1"/>
            <a:r>
              <a:rPr lang="en-US" sz="1600" dirty="0"/>
              <a:t>Option 1: increment of 4 times </a:t>
            </a:r>
          </a:p>
          <a:p>
            <a:pPr lvl="2"/>
            <a:r>
              <a:rPr lang="en-US" sz="1600" dirty="0"/>
              <a:t>&lt;=1024 BA buffer size and &lt;=1024 MSDUs within an A-MPDU. </a:t>
            </a:r>
          </a:p>
          <a:p>
            <a:pPr lvl="3"/>
            <a:r>
              <a:rPr lang="en-US" sz="1600" dirty="0"/>
              <a:t>New BA variant to support &lt;=1024 BA bitmap.</a:t>
            </a:r>
          </a:p>
          <a:p>
            <a:pPr lvl="1"/>
            <a:r>
              <a:rPr lang="en-US" sz="1600" dirty="0"/>
              <a:t>Option 2: increment of 8 times with the consideration of multiple links </a:t>
            </a:r>
          </a:p>
          <a:p>
            <a:pPr lvl="2"/>
            <a:r>
              <a:rPr lang="en-US" sz="1600" dirty="0"/>
              <a:t>&lt;2048 BA Buffer size and &lt;=2048 MSDU within an A-MPDU.</a:t>
            </a:r>
          </a:p>
          <a:p>
            <a:pPr lvl="3"/>
            <a:r>
              <a:rPr lang="en-US" sz="1600" dirty="0"/>
              <a:t>New BA variant to support &lt;=2048 BA bitmap and the changes in the following slides (Scoreboard context operation changes, additional sequence number field).</a:t>
            </a:r>
          </a:p>
          <a:p>
            <a:pPr lvl="3"/>
            <a:endParaRPr lang="en-US" sz="1400" dirty="0"/>
          </a:p>
          <a:p>
            <a:endParaRPr lang="en-US" sz="1200" kern="0" dirty="0"/>
          </a:p>
        </p:txBody>
      </p:sp>
      <p:sp>
        <p:nvSpPr>
          <p:cNvPr id="4" name="Slide Number Placeholder 2">
            <a:extLst>
              <a:ext uri="{FF2B5EF4-FFF2-40B4-BE49-F238E27FC236}">
                <a16:creationId xmlns:a16="http://schemas.microsoft.com/office/drawing/2014/main" id="{E0BCFBA7-44C4-4A90-B35B-048F859FAA26}"/>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3</a:t>
            </a:fld>
            <a:endParaRPr lang="en-US"/>
          </a:p>
        </p:txBody>
      </p:sp>
      <p:sp>
        <p:nvSpPr>
          <p:cNvPr id="5" name="Footer Placeholder 4">
            <a:extLst>
              <a:ext uri="{FF2B5EF4-FFF2-40B4-BE49-F238E27FC236}">
                <a16:creationId xmlns:a16="http://schemas.microsoft.com/office/drawing/2014/main" id="{3CDD1459-ED20-42EF-A6DA-663DFA91A4A6}"/>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6" name="Date Placeholder 3">
            <a:extLst>
              <a:ext uri="{FF2B5EF4-FFF2-40B4-BE49-F238E27FC236}">
                <a16:creationId xmlns:a16="http://schemas.microsoft.com/office/drawing/2014/main" id="{A6C2D5E4-FF7C-4063-8ABF-9CD074104812}"/>
              </a:ext>
            </a:extLst>
          </p:cNvPr>
          <p:cNvSpPr>
            <a:spLocks noGrp="1"/>
          </p:cNvSpPr>
          <p:nvPr>
            <p:ph type="dt" sz="half" idx="10"/>
          </p:nvPr>
        </p:nvSpPr>
        <p:spPr>
          <a:xfrm>
            <a:off x="696913" y="332601"/>
            <a:ext cx="1051570" cy="276999"/>
          </a:xfrm>
        </p:spPr>
        <p:txBody>
          <a:bodyPr/>
          <a:lstStyle/>
          <a:p>
            <a:pPr>
              <a:defRPr/>
            </a:pPr>
            <a:r>
              <a:rPr lang="en-US" dirty="0"/>
              <a:t>01/06/2020</a:t>
            </a:r>
          </a:p>
        </p:txBody>
      </p:sp>
    </p:spTree>
    <p:extLst>
      <p:ext uri="{BB962C8B-B14F-4D97-AF65-F5344CB8AC3E}">
        <p14:creationId xmlns:p14="http://schemas.microsoft.com/office/powerpoint/2010/main" val="3798242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50995"/>
            <a:ext cx="8955349" cy="367868"/>
          </a:xfrm>
        </p:spPr>
        <p:txBody>
          <a:bodyPr/>
          <a:lstStyle/>
          <a:p>
            <a:r>
              <a:rPr lang="en-US" sz="2100" dirty="0"/>
              <a:t>Solution 1: Improving Scoreboard Context Updating Rules </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60258"/>
            <a:ext cx="9220200" cy="5465141"/>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dirty="0"/>
              <a:t>After changing the scoreboard context updating rules (in green), the BA bitmap size, BA buffer size can be as large as 2048:</a:t>
            </a:r>
          </a:p>
          <a:p>
            <a:pPr lvl="1"/>
            <a:r>
              <a:rPr lang="en-US" sz="1200" dirty="0"/>
              <a:t>If the buffer size of the BA negotiation is no more than 2</a:t>
            </a:r>
            <a:r>
              <a:rPr lang="en-US" sz="1200" baseline="30000" dirty="0"/>
              <a:t>10</a:t>
            </a:r>
            <a:r>
              <a:rPr lang="en-US" sz="1200" dirty="0"/>
              <a:t>, the current scoreboard control rules apply.</a:t>
            </a:r>
          </a:p>
          <a:p>
            <a:pPr lvl="1"/>
            <a:r>
              <a:rPr lang="en-US" sz="1200" dirty="0"/>
              <a:t>If the buffer size of the BA negotiation is more than 2</a:t>
            </a:r>
            <a:r>
              <a:rPr lang="en-US" sz="1200" baseline="30000" dirty="0"/>
              <a:t>10</a:t>
            </a:r>
            <a:r>
              <a:rPr lang="en-US" sz="1200" dirty="0"/>
              <a:t>, the following scoreboard control rules apply (note the cases where WinStart</a:t>
            </a:r>
            <a:r>
              <a:rPr lang="en-US" sz="1200" baseline="-25000" dirty="0"/>
              <a:t>R</a:t>
            </a:r>
            <a:r>
              <a:rPr lang="en-US" sz="1200" dirty="0"/>
              <a:t>&lt;SN/SSN&lt;WinEnd</a:t>
            </a:r>
            <a:r>
              <a:rPr lang="en-US" sz="1200" baseline="-25000" dirty="0"/>
              <a:t>R</a:t>
            </a:r>
            <a:r>
              <a:rPr lang="en-US" sz="1200" dirty="0"/>
              <a:t> are not shown here since there are no changes to them):</a:t>
            </a:r>
          </a:p>
          <a:p>
            <a:pPr lvl="2"/>
            <a:r>
              <a:rPr lang="en-US" sz="1200" dirty="0"/>
              <a:t>When a QoS Data frame with sequence number SN is received,</a:t>
            </a:r>
          </a:p>
          <a:p>
            <a:pPr lvl="3"/>
            <a:r>
              <a:rPr lang="en-US" sz="1200" dirty="0"/>
              <a:t>If </a:t>
            </a:r>
            <a:r>
              <a:rPr lang="en-US" sz="1200" i="1" dirty="0"/>
              <a:t>WinEnd</a:t>
            </a:r>
            <a:r>
              <a:rPr lang="en-US" sz="1200" i="1" baseline="-25000" dirty="0"/>
              <a:t>R</a:t>
            </a:r>
            <a:r>
              <a:rPr lang="en-US" sz="1200" i="1" dirty="0"/>
              <a:t> &lt; SN &lt; WinStart</a:t>
            </a:r>
            <a:r>
              <a:rPr lang="en-US" sz="1200" i="1" baseline="-25000" dirty="0"/>
              <a:t>R </a:t>
            </a:r>
            <a:r>
              <a:rPr lang="en-US" sz="1200" dirty="0"/>
              <a:t>+ 2</a:t>
            </a:r>
            <a:r>
              <a:rPr lang="en-US" sz="1200" baseline="30000" dirty="0"/>
              <a:t>11 </a:t>
            </a:r>
            <a:r>
              <a:rPr lang="en-US" sz="1200" dirty="0"/>
              <a:t>+ </a:t>
            </a:r>
            <a:r>
              <a:rPr lang="en-US" sz="1200" dirty="0">
                <a:solidFill>
                  <a:srgbClr val="00B050"/>
                </a:solidFill>
              </a:rPr>
              <a:t>AdditionThreshold</a:t>
            </a:r>
          </a:p>
          <a:p>
            <a:pPr lvl="4"/>
            <a:r>
              <a:rPr lang="en-US" sz="1200" dirty="0"/>
              <a:t>Set to 0 the bits corresponding to MPDUs with Sequence Number subfield values from </a:t>
            </a:r>
            <a:r>
              <a:rPr lang="en-US" sz="1200" i="1" dirty="0"/>
              <a:t>WinEndR</a:t>
            </a:r>
            <a:r>
              <a:rPr lang="en-US" sz="1200" dirty="0"/>
              <a:t>+1 to </a:t>
            </a:r>
            <a:r>
              <a:rPr lang="en-US" sz="1200" i="1" dirty="0"/>
              <a:t>SN  </a:t>
            </a:r>
            <a:r>
              <a:rPr lang="en-US" sz="1200" dirty="0"/>
              <a:t>– 1.</a:t>
            </a:r>
          </a:p>
          <a:p>
            <a:pPr lvl="4"/>
            <a:r>
              <a:rPr lang="en-US" sz="1200" dirty="0"/>
              <a:t>Set </a:t>
            </a:r>
            <a:r>
              <a:rPr lang="en-US" sz="1200" i="1" dirty="0"/>
              <a:t>WinStart</a:t>
            </a:r>
            <a:r>
              <a:rPr lang="en-US" sz="1200" i="1" baseline="-25000" dirty="0"/>
              <a:t>R</a:t>
            </a:r>
            <a:r>
              <a:rPr lang="en-US" sz="1200" i="1" dirty="0"/>
              <a:t> </a:t>
            </a:r>
            <a:r>
              <a:rPr lang="en-US" sz="1200" dirty="0"/>
              <a:t>= </a:t>
            </a:r>
            <a:r>
              <a:rPr lang="en-US" sz="1200" i="1" dirty="0"/>
              <a:t>SN </a:t>
            </a:r>
            <a:r>
              <a:rPr lang="en-US" sz="1200" dirty="0"/>
              <a:t>– </a:t>
            </a:r>
            <a:r>
              <a:rPr lang="en-US" sz="1200" i="1" dirty="0"/>
              <a:t>WinSize</a:t>
            </a:r>
            <a:r>
              <a:rPr lang="en-US" sz="1200" i="1" baseline="-25000" dirty="0"/>
              <a:t>R</a:t>
            </a:r>
            <a:r>
              <a:rPr lang="en-US" sz="1200" i="1" dirty="0"/>
              <a:t> </a:t>
            </a:r>
            <a:r>
              <a:rPr lang="en-US" sz="1200" dirty="0"/>
              <a:t>+ 1.</a:t>
            </a:r>
          </a:p>
          <a:p>
            <a:pPr lvl="4"/>
            <a:r>
              <a:rPr lang="en-US" sz="1200" dirty="0"/>
              <a:t>Set </a:t>
            </a:r>
            <a:r>
              <a:rPr lang="en-US" sz="1200" i="1" dirty="0"/>
              <a:t>WinEnd</a:t>
            </a:r>
            <a:r>
              <a:rPr lang="en-US" sz="1200" i="1" baseline="-25000" dirty="0"/>
              <a:t>R </a:t>
            </a:r>
            <a:r>
              <a:rPr lang="en-US" sz="1200" dirty="0"/>
              <a:t>= </a:t>
            </a:r>
            <a:r>
              <a:rPr lang="en-US" sz="1200" i="1" dirty="0"/>
              <a:t>SN</a:t>
            </a:r>
            <a:r>
              <a:rPr lang="en-US" sz="1200" dirty="0"/>
              <a:t>.</a:t>
            </a:r>
          </a:p>
          <a:p>
            <a:pPr lvl="4"/>
            <a:r>
              <a:rPr lang="en-US" sz="1200" dirty="0"/>
              <a:t>Set to 1 the bit at position </a:t>
            </a:r>
            <a:r>
              <a:rPr lang="en-US" sz="1200" i="1" dirty="0"/>
              <a:t>SN </a:t>
            </a:r>
            <a:r>
              <a:rPr lang="en-US" sz="1200" dirty="0"/>
              <a:t>in the bitmap.</a:t>
            </a:r>
          </a:p>
          <a:p>
            <a:pPr lvl="3"/>
            <a:r>
              <a:rPr lang="en-US" sz="1200" dirty="0"/>
              <a:t>If </a:t>
            </a:r>
            <a:r>
              <a:rPr lang="en-US" sz="1200" i="1" dirty="0"/>
              <a:t>WinStart</a:t>
            </a:r>
            <a:r>
              <a:rPr lang="en-US" sz="1200" i="1" baseline="-25000" dirty="0"/>
              <a:t>R</a:t>
            </a:r>
            <a:r>
              <a:rPr lang="en-US" sz="1200" i="1" dirty="0"/>
              <a:t> </a:t>
            </a:r>
            <a:r>
              <a:rPr lang="en-US" sz="1200" dirty="0"/>
              <a:t>+ 2</a:t>
            </a:r>
            <a:r>
              <a:rPr lang="en-US" sz="1200" baseline="30000" dirty="0"/>
              <a:t>11 </a:t>
            </a:r>
            <a:r>
              <a:rPr lang="en-US" sz="1200" dirty="0"/>
              <a:t>+ 2</a:t>
            </a:r>
            <a:r>
              <a:rPr lang="en-US" sz="1200" baseline="30000" dirty="0"/>
              <a:t>10 </a:t>
            </a:r>
            <a:r>
              <a:rPr lang="en-US" sz="1200" i="1" dirty="0"/>
              <a:t>&lt;= SN &lt; WinStart</a:t>
            </a:r>
            <a:r>
              <a:rPr lang="en-US" sz="1200" i="1" baseline="-25000" dirty="0"/>
              <a:t>R</a:t>
            </a:r>
            <a:r>
              <a:rPr lang="en-US" sz="1200" dirty="0"/>
              <a:t>, make no changes to the record.</a:t>
            </a:r>
          </a:p>
          <a:p>
            <a:pPr lvl="2"/>
            <a:r>
              <a:rPr lang="en-US" sz="1200" dirty="0"/>
              <a:t>When a BAR frame with Start Sequence Number SSN is received,</a:t>
            </a:r>
          </a:p>
          <a:p>
            <a:pPr lvl="3"/>
            <a:r>
              <a:rPr lang="en-US" sz="1200" dirty="0"/>
              <a:t>If </a:t>
            </a:r>
            <a:r>
              <a:rPr lang="en-US" sz="1200" i="1" dirty="0"/>
              <a:t>WinEnd</a:t>
            </a:r>
            <a:r>
              <a:rPr lang="en-US" sz="1200" i="1" baseline="-25000" dirty="0"/>
              <a:t>R</a:t>
            </a:r>
            <a:r>
              <a:rPr lang="en-US" sz="1200" i="1" dirty="0"/>
              <a:t> &lt; SSN &lt; WinStart</a:t>
            </a:r>
            <a:r>
              <a:rPr lang="en-US" sz="1200" i="1" baseline="-25000" dirty="0"/>
              <a:t>R </a:t>
            </a:r>
            <a:r>
              <a:rPr lang="en-US" sz="1200" dirty="0"/>
              <a:t>+ 2</a:t>
            </a:r>
            <a:r>
              <a:rPr lang="en-US" sz="1200" baseline="30000" dirty="0"/>
              <a:t>11 </a:t>
            </a:r>
            <a:r>
              <a:rPr lang="en-US" sz="1200" dirty="0"/>
              <a:t>+ </a:t>
            </a:r>
            <a:r>
              <a:rPr lang="en-US" sz="1200" dirty="0">
                <a:solidFill>
                  <a:srgbClr val="00B050"/>
                </a:solidFill>
              </a:rPr>
              <a:t>AdditionThreshold</a:t>
            </a:r>
          </a:p>
          <a:p>
            <a:pPr lvl="4"/>
            <a:r>
              <a:rPr lang="en-US" sz="1200" dirty="0"/>
              <a:t>Set to 0 the bits corresponding to MPDUs with Sequence Number subfield values from </a:t>
            </a:r>
            <a:r>
              <a:rPr lang="en-US" sz="1200" i="1" dirty="0"/>
              <a:t>WinEndR</a:t>
            </a:r>
            <a:r>
              <a:rPr lang="en-US" sz="1200" dirty="0"/>
              <a:t>+1 to </a:t>
            </a:r>
            <a:r>
              <a:rPr lang="en-US" sz="1200" i="1" dirty="0"/>
              <a:t>SN  </a:t>
            </a:r>
            <a:r>
              <a:rPr lang="en-US" sz="1200" dirty="0"/>
              <a:t>– 1.</a:t>
            </a:r>
          </a:p>
          <a:p>
            <a:pPr lvl="4"/>
            <a:r>
              <a:rPr lang="en-US" sz="1200" dirty="0"/>
              <a:t>Set </a:t>
            </a:r>
            <a:r>
              <a:rPr lang="en-US" sz="1200" i="1" dirty="0"/>
              <a:t>WinStart</a:t>
            </a:r>
            <a:r>
              <a:rPr lang="en-US" sz="1200" i="1" baseline="-25000" dirty="0"/>
              <a:t>R</a:t>
            </a:r>
            <a:r>
              <a:rPr lang="en-US" sz="1200" i="1" dirty="0"/>
              <a:t> </a:t>
            </a:r>
            <a:r>
              <a:rPr lang="en-US" sz="1200" dirty="0"/>
              <a:t>= SSN.</a:t>
            </a:r>
          </a:p>
          <a:p>
            <a:pPr lvl="4"/>
            <a:r>
              <a:rPr lang="en-US" sz="1200" dirty="0"/>
              <a:t>Set </a:t>
            </a:r>
            <a:r>
              <a:rPr lang="en-US" sz="1200" i="1" dirty="0"/>
              <a:t>WinEnd</a:t>
            </a:r>
            <a:r>
              <a:rPr lang="en-US" sz="1200" i="1" baseline="-25000" dirty="0"/>
              <a:t>R </a:t>
            </a:r>
            <a:r>
              <a:rPr lang="en-US" sz="1200" dirty="0"/>
              <a:t>= SSN + WinSize</a:t>
            </a:r>
            <a:r>
              <a:rPr lang="en-US" sz="1200" baseline="-25000" dirty="0"/>
              <a:t>R</a:t>
            </a:r>
            <a:r>
              <a:rPr lang="en-US" sz="1200" dirty="0"/>
              <a:t> - 1.</a:t>
            </a:r>
          </a:p>
          <a:p>
            <a:pPr lvl="4"/>
            <a:r>
              <a:rPr lang="en-US" sz="1200" dirty="0"/>
              <a:t>Set to 0 for all the bits within the window defined by </a:t>
            </a:r>
            <a:r>
              <a:rPr lang="en-US" sz="1200" i="1" dirty="0"/>
              <a:t>WinStart</a:t>
            </a:r>
            <a:r>
              <a:rPr lang="en-US" sz="1200" i="1" baseline="-25000" dirty="0"/>
              <a:t>R </a:t>
            </a:r>
            <a:r>
              <a:rPr lang="en-US" sz="1200" dirty="0"/>
              <a:t>and </a:t>
            </a:r>
            <a:r>
              <a:rPr lang="en-US" sz="1200" i="1" dirty="0"/>
              <a:t>WinEnd</a:t>
            </a:r>
            <a:r>
              <a:rPr lang="en-US" sz="1200" i="1" baseline="-25000" dirty="0"/>
              <a:t>R </a:t>
            </a:r>
            <a:r>
              <a:rPr lang="en-US" sz="1200" dirty="0"/>
              <a:t>.</a:t>
            </a:r>
          </a:p>
          <a:p>
            <a:pPr lvl="3"/>
            <a:r>
              <a:rPr lang="en-US" sz="1200" dirty="0"/>
              <a:t>If </a:t>
            </a:r>
            <a:r>
              <a:rPr lang="en-US" sz="1200" i="1" dirty="0"/>
              <a:t>WinStart</a:t>
            </a:r>
            <a:r>
              <a:rPr lang="en-US" sz="1200" i="1" baseline="-25000" dirty="0"/>
              <a:t>R</a:t>
            </a:r>
            <a:r>
              <a:rPr lang="en-US" sz="1200" i="1" dirty="0"/>
              <a:t> </a:t>
            </a:r>
            <a:r>
              <a:rPr lang="en-US" sz="1200" dirty="0"/>
              <a:t>+ 2</a:t>
            </a:r>
            <a:r>
              <a:rPr lang="en-US" sz="1200" baseline="30000" dirty="0"/>
              <a:t>11 </a:t>
            </a:r>
            <a:r>
              <a:rPr lang="en-US" sz="1200" dirty="0"/>
              <a:t>+ 2</a:t>
            </a:r>
            <a:r>
              <a:rPr lang="en-US" sz="1200" baseline="30000" dirty="0"/>
              <a:t>10 </a:t>
            </a:r>
            <a:r>
              <a:rPr lang="en-US" sz="1200" i="1" dirty="0"/>
              <a:t>&lt;= SSN &lt; WinStart</a:t>
            </a:r>
            <a:r>
              <a:rPr lang="en-US" sz="1200" i="1" baseline="-25000" dirty="0"/>
              <a:t>R</a:t>
            </a:r>
            <a:r>
              <a:rPr lang="en-US" sz="1200" dirty="0"/>
              <a:t>, make no changes to the record.</a:t>
            </a:r>
          </a:p>
          <a:p>
            <a:pPr marL="175022" lvl="1" indent="0">
              <a:buNone/>
            </a:pPr>
            <a:r>
              <a:rPr lang="en-US" sz="1200" dirty="0">
                <a:solidFill>
                  <a:srgbClr val="00B050"/>
                </a:solidFill>
              </a:rPr>
              <a:t>Note: AdditionThreshold has value of &gt;=2</a:t>
            </a:r>
            <a:r>
              <a:rPr lang="en-US" sz="1200" baseline="30000" dirty="0">
                <a:solidFill>
                  <a:srgbClr val="00B050"/>
                </a:solidFill>
              </a:rPr>
              <a:t>10  </a:t>
            </a:r>
            <a:r>
              <a:rPr lang="en-US" sz="1200" dirty="0">
                <a:solidFill>
                  <a:srgbClr val="00B050"/>
                </a:solidFill>
              </a:rPr>
              <a:t>and &lt; 2</a:t>
            </a:r>
            <a:r>
              <a:rPr lang="en-US" sz="1200" baseline="30000" dirty="0">
                <a:solidFill>
                  <a:srgbClr val="00B050"/>
                </a:solidFill>
              </a:rPr>
              <a:t>11</a:t>
            </a:r>
            <a:endParaRPr lang="en-US" sz="1200" dirty="0">
              <a:solidFill>
                <a:srgbClr val="00B050"/>
              </a:solidFill>
            </a:endParaRPr>
          </a:p>
          <a:p>
            <a:pPr marL="175022" lvl="1" indent="0">
              <a:buNone/>
            </a:pPr>
            <a:endParaRPr lang="en-US" sz="900" dirty="0"/>
          </a:p>
        </p:txBody>
      </p:sp>
      <p:sp>
        <p:nvSpPr>
          <p:cNvPr id="4" name="Slide Number Placeholder 2">
            <a:extLst>
              <a:ext uri="{FF2B5EF4-FFF2-40B4-BE49-F238E27FC236}">
                <a16:creationId xmlns:a16="http://schemas.microsoft.com/office/drawing/2014/main" id="{D108ED2A-21BE-4E06-8FE9-C4619D38149C}"/>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4</a:t>
            </a:fld>
            <a:endParaRPr lang="en-US"/>
          </a:p>
        </p:txBody>
      </p:sp>
      <p:sp>
        <p:nvSpPr>
          <p:cNvPr id="5" name="Footer Placeholder 4">
            <a:extLst>
              <a:ext uri="{FF2B5EF4-FFF2-40B4-BE49-F238E27FC236}">
                <a16:creationId xmlns:a16="http://schemas.microsoft.com/office/drawing/2014/main" id="{3226E103-362F-421F-B449-B8382D6F409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6" name="Date Placeholder 3">
            <a:extLst>
              <a:ext uri="{FF2B5EF4-FFF2-40B4-BE49-F238E27FC236}">
                <a16:creationId xmlns:a16="http://schemas.microsoft.com/office/drawing/2014/main" id="{588405C9-0220-4AE2-AFC2-7D579C2FC57D}"/>
              </a:ext>
            </a:extLst>
          </p:cNvPr>
          <p:cNvSpPr>
            <a:spLocks noGrp="1"/>
          </p:cNvSpPr>
          <p:nvPr>
            <p:ph type="dt" sz="half" idx="10"/>
          </p:nvPr>
        </p:nvSpPr>
        <p:spPr>
          <a:xfrm>
            <a:off x="696913" y="332601"/>
            <a:ext cx="1051570" cy="276999"/>
          </a:xfrm>
        </p:spPr>
        <p:txBody>
          <a:bodyPr/>
          <a:lstStyle/>
          <a:p>
            <a:pPr>
              <a:defRPr/>
            </a:pPr>
            <a:r>
              <a:rPr lang="en-US" dirty="0"/>
              <a:t>01/06/2020</a:t>
            </a:r>
          </a:p>
        </p:txBody>
      </p:sp>
    </p:spTree>
    <p:extLst>
      <p:ext uri="{BB962C8B-B14F-4D97-AF65-F5344CB8AC3E}">
        <p14:creationId xmlns:p14="http://schemas.microsoft.com/office/powerpoint/2010/main" val="3431424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4">
            <a:extLst>
              <a:ext uri="{FF2B5EF4-FFF2-40B4-BE49-F238E27FC236}">
                <a16:creationId xmlns:a16="http://schemas.microsoft.com/office/drawing/2014/main" id="{53D68794-482D-4C5D-88E2-D2A99CE452B2}"/>
              </a:ext>
            </a:extLst>
          </p:cNvPr>
          <p:cNvGrpSpPr>
            <a:grpSpLocks noChangeAspect="1"/>
          </p:cNvGrpSpPr>
          <p:nvPr/>
        </p:nvGrpSpPr>
        <p:grpSpPr bwMode="auto">
          <a:xfrm>
            <a:off x="2386013" y="2477952"/>
            <a:ext cx="4641056" cy="601265"/>
            <a:chOff x="2004" y="1165"/>
            <a:chExt cx="3898" cy="505"/>
          </a:xfrm>
        </p:grpSpPr>
        <p:sp>
          <p:nvSpPr>
            <p:cNvPr id="18" name="AutoShape 3">
              <a:extLst>
                <a:ext uri="{FF2B5EF4-FFF2-40B4-BE49-F238E27FC236}">
                  <a16:creationId xmlns:a16="http://schemas.microsoft.com/office/drawing/2014/main" id="{C3C23683-24ED-4925-A3C6-C90297C0C544}"/>
                </a:ext>
              </a:extLst>
            </p:cNvPr>
            <p:cNvSpPr>
              <a:spLocks noChangeAspect="1" noChangeArrowheads="1" noTextEdit="1"/>
            </p:cNvSpPr>
            <p:nvPr/>
          </p:nvSpPr>
          <p:spPr bwMode="auto">
            <a:xfrm>
              <a:off x="2004" y="1165"/>
              <a:ext cx="3898" cy="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900"/>
            </a:p>
          </p:txBody>
        </p:sp>
        <p:pic>
          <p:nvPicPr>
            <p:cNvPr id="2053" name="Picture 5">
              <a:extLst>
                <a:ext uri="{FF2B5EF4-FFF2-40B4-BE49-F238E27FC236}">
                  <a16:creationId xmlns:a16="http://schemas.microsoft.com/office/drawing/2014/main" id="{AF0CBA63-447D-43D7-8646-0126F4B9CD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4" y="1165"/>
              <a:ext cx="3902" cy="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 name="Group 9">
            <a:extLst>
              <a:ext uri="{FF2B5EF4-FFF2-40B4-BE49-F238E27FC236}">
                <a16:creationId xmlns:a16="http://schemas.microsoft.com/office/drawing/2014/main" id="{29C0BB34-E14B-4D88-A21B-6878B1E12BC3}"/>
              </a:ext>
            </a:extLst>
          </p:cNvPr>
          <p:cNvGrpSpPr/>
          <p:nvPr/>
        </p:nvGrpSpPr>
        <p:grpSpPr>
          <a:xfrm>
            <a:off x="3248372" y="3141603"/>
            <a:ext cx="2750736" cy="660019"/>
            <a:chOff x="5797897" y="4817390"/>
            <a:chExt cx="3667648" cy="880025"/>
          </a:xfrm>
        </p:grpSpPr>
        <p:pic>
          <p:nvPicPr>
            <p:cNvPr id="6" name="Picture 5">
              <a:extLst>
                <a:ext uri="{FF2B5EF4-FFF2-40B4-BE49-F238E27FC236}">
                  <a16:creationId xmlns:a16="http://schemas.microsoft.com/office/drawing/2014/main" id="{92FC540E-16EE-4386-A8B9-0E0C744A2DEA}"/>
                </a:ext>
              </a:extLst>
            </p:cNvPr>
            <p:cNvPicPr>
              <a:picLocks noChangeAspect="1"/>
            </p:cNvPicPr>
            <p:nvPr/>
          </p:nvPicPr>
          <p:blipFill>
            <a:blip r:embed="rId3"/>
            <a:stretch>
              <a:fillRect/>
            </a:stretch>
          </p:blipFill>
          <p:spPr>
            <a:xfrm>
              <a:off x="5797897" y="4817390"/>
              <a:ext cx="3667648" cy="880025"/>
            </a:xfrm>
            <a:prstGeom prst="rect">
              <a:avLst/>
            </a:prstGeom>
          </p:spPr>
        </p:pic>
        <p:sp>
          <p:nvSpPr>
            <p:cNvPr id="9" name="TextBox 8">
              <a:extLst>
                <a:ext uri="{FF2B5EF4-FFF2-40B4-BE49-F238E27FC236}">
                  <a16:creationId xmlns:a16="http://schemas.microsoft.com/office/drawing/2014/main" id="{487DB93B-9FA5-47E4-8025-39BE33FE9401}"/>
                </a:ext>
              </a:extLst>
            </p:cNvPr>
            <p:cNvSpPr txBox="1"/>
            <p:nvPr/>
          </p:nvSpPr>
          <p:spPr>
            <a:xfrm>
              <a:off x="6495365" y="5107444"/>
              <a:ext cx="1429305" cy="301841"/>
            </a:xfrm>
            <a:prstGeom prst="rect">
              <a:avLst/>
            </a:prstGeom>
            <a:solidFill>
              <a:schemeClr val="bg1"/>
            </a:solidFill>
          </p:spPr>
          <p:txBody>
            <a:bodyPr wrap="none" lIns="68580" tIns="34290" rIns="68580" rtlCol="0" anchor="t">
              <a:noAutofit/>
            </a:bodyPr>
            <a:lstStyle/>
            <a:p>
              <a:r>
                <a:rPr lang="en-US" sz="600" dirty="0"/>
                <a:t>Fragment Number/</a:t>
              </a:r>
            </a:p>
            <a:p>
              <a:r>
                <a:rPr lang="en-US" sz="600" dirty="0"/>
                <a:t>Additional Sequence Number</a:t>
              </a:r>
            </a:p>
          </p:txBody>
        </p:sp>
      </p:grpSp>
      <p:sp>
        <p:nvSpPr>
          <p:cNvPr id="2" name="Title 1"/>
          <p:cNvSpPr>
            <a:spLocks noGrp="1"/>
          </p:cNvSpPr>
          <p:nvPr>
            <p:ph type="title"/>
          </p:nvPr>
        </p:nvSpPr>
        <p:spPr>
          <a:xfrm>
            <a:off x="0" y="796054"/>
            <a:ext cx="9144000" cy="367868"/>
          </a:xfrm>
        </p:spPr>
        <p:txBody>
          <a:bodyPr/>
          <a:lstStyle/>
          <a:p>
            <a:r>
              <a:rPr lang="en-US" sz="2100" dirty="0"/>
              <a:t>Solution</a:t>
            </a:r>
            <a:r>
              <a:rPr lang="en-US" sz="1800" dirty="0"/>
              <a:t> </a:t>
            </a:r>
            <a:r>
              <a:rPr lang="en-US" sz="2100" dirty="0"/>
              <a:t>2</a:t>
            </a:r>
            <a:r>
              <a:rPr lang="en-US" sz="1800" dirty="0"/>
              <a:t>: </a:t>
            </a:r>
            <a:r>
              <a:rPr lang="en-US" sz="2100" dirty="0"/>
              <a:t>Additional</a:t>
            </a:r>
            <a:r>
              <a:rPr lang="en-US" sz="1800" dirty="0"/>
              <a:t> </a:t>
            </a:r>
            <a:r>
              <a:rPr lang="en-US" sz="2100" dirty="0"/>
              <a:t>Sequence</a:t>
            </a:r>
            <a:r>
              <a:rPr lang="en-US" sz="1800" dirty="0"/>
              <a:t> </a:t>
            </a:r>
            <a:r>
              <a:rPr lang="en-US" sz="2100" dirty="0"/>
              <a:t>Number</a:t>
            </a:r>
            <a:r>
              <a:rPr lang="en-US" sz="1800" dirty="0"/>
              <a:t> </a:t>
            </a:r>
            <a:r>
              <a:rPr lang="en-US" sz="2100" dirty="0"/>
              <a:t>Bits</a:t>
            </a:r>
            <a:r>
              <a:rPr lang="en-US" sz="1800" dirty="0"/>
              <a:t> </a:t>
            </a:r>
            <a:r>
              <a:rPr lang="en-US" sz="2100" dirty="0"/>
              <a:t>in</a:t>
            </a:r>
            <a:r>
              <a:rPr lang="en-US" sz="1800" dirty="0"/>
              <a:t> </a:t>
            </a:r>
            <a:r>
              <a:rPr lang="en-US" sz="2100" dirty="0"/>
              <a:t>Fragment</a:t>
            </a:r>
            <a:r>
              <a:rPr lang="en-US" sz="1800" dirty="0"/>
              <a:t> </a:t>
            </a:r>
            <a:r>
              <a:rPr lang="en-US" sz="2100" dirty="0"/>
              <a:t>Number</a:t>
            </a:r>
            <a:r>
              <a:rPr lang="en-US" sz="1800" dirty="0"/>
              <a:t> </a:t>
            </a:r>
            <a:r>
              <a:rPr lang="en-US" sz="2100" dirty="0"/>
              <a:t>Field</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231206"/>
            <a:ext cx="9144000" cy="1082741"/>
          </a:xfrm>
          <a:prstGeom prst="rect">
            <a:avLst/>
          </a:prstGeom>
        </p:spPr>
        <p:txBody>
          <a:bodyPr vert="horz" lIns="68580" tIns="34290" rIns="68580" bIns="34290" rtlCol="0">
            <a:no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dirty="0"/>
              <a:t>Observation: when the sequence number size is more than 4096, there is no requirement to do frame fragmentation.</a:t>
            </a:r>
          </a:p>
          <a:p>
            <a:r>
              <a:rPr lang="en-US" sz="1400" dirty="0"/>
              <a:t>Proposal 1: the Fragment Number field or part of Fragment Number field can be used as additional sequence number bits.</a:t>
            </a:r>
          </a:p>
          <a:p>
            <a:pPr lvl="1"/>
            <a:r>
              <a:rPr lang="en-US" sz="1400" dirty="0"/>
              <a:t>The additional sequence number bits are the MSB of the combined sequence number or the LSB of the combined sequence number.</a:t>
            </a:r>
          </a:p>
        </p:txBody>
      </p:sp>
      <p:cxnSp>
        <p:nvCxnSpPr>
          <p:cNvPr id="7" name="Straight Connector 6">
            <a:extLst>
              <a:ext uri="{FF2B5EF4-FFF2-40B4-BE49-F238E27FC236}">
                <a16:creationId xmlns:a16="http://schemas.microsoft.com/office/drawing/2014/main" id="{C9618095-FEC8-4596-8427-407F732AE4F1}"/>
              </a:ext>
            </a:extLst>
          </p:cNvPr>
          <p:cNvCxnSpPr>
            <a:cxnSpLocks/>
          </p:cNvCxnSpPr>
          <p:nvPr/>
        </p:nvCxnSpPr>
        <p:spPr>
          <a:xfrm flipH="1">
            <a:off x="3767782" y="2877323"/>
            <a:ext cx="822518" cy="442932"/>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2D49020-47DB-4F7F-BB12-4B34904112D5}"/>
              </a:ext>
            </a:extLst>
          </p:cNvPr>
          <p:cNvCxnSpPr>
            <a:cxnSpLocks/>
          </p:cNvCxnSpPr>
          <p:nvPr/>
        </p:nvCxnSpPr>
        <p:spPr>
          <a:xfrm>
            <a:off x="5116302" y="2877323"/>
            <a:ext cx="822518" cy="426707"/>
          </a:xfrm>
          <a:prstGeom prst="line">
            <a:avLst/>
          </a:prstGeom>
        </p:spPr>
        <p:style>
          <a:lnRef idx="1">
            <a:schemeClr val="accent1"/>
          </a:lnRef>
          <a:fillRef idx="0">
            <a:schemeClr val="accent1"/>
          </a:fillRef>
          <a:effectRef idx="0">
            <a:schemeClr val="accent1"/>
          </a:effectRef>
          <a:fontRef idx="minor">
            <a:schemeClr val="tx1"/>
          </a:fontRef>
        </p:style>
      </p:cxnSp>
      <p:sp>
        <p:nvSpPr>
          <p:cNvPr id="17" name="Content Placeholder 2">
            <a:extLst>
              <a:ext uri="{FF2B5EF4-FFF2-40B4-BE49-F238E27FC236}">
                <a16:creationId xmlns:a16="http://schemas.microsoft.com/office/drawing/2014/main" id="{CC10969B-1A78-424E-88AC-5BAB7FBA8A91}"/>
              </a:ext>
            </a:extLst>
          </p:cNvPr>
          <p:cNvSpPr txBox="1">
            <a:spLocks/>
          </p:cNvSpPr>
          <p:nvPr/>
        </p:nvSpPr>
        <p:spPr>
          <a:xfrm>
            <a:off x="1" y="3923815"/>
            <a:ext cx="8809892" cy="321731"/>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dirty="0"/>
              <a:t>Proposal 2: a new optional field “Additional Sequence Number” is added in MAC header.</a:t>
            </a:r>
          </a:p>
        </p:txBody>
      </p:sp>
      <p:sp>
        <p:nvSpPr>
          <p:cNvPr id="22" name="TextBox 21">
            <a:extLst>
              <a:ext uri="{FF2B5EF4-FFF2-40B4-BE49-F238E27FC236}">
                <a16:creationId xmlns:a16="http://schemas.microsoft.com/office/drawing/2014/main" id="{A7D0CDC1-248E-43A8-938E-96FFA8DD84FB}"/>
              </a:ext>
            </a:extLst>
          </p:cNvPr>
          <p:cNvSpPr txBox="1"/>
          <p:nvPr/>
        </p:nvSpPr>
        <p:spPr>
          <a:xfrm>
            <a:off x="6335239" y="2327313"/>
            <a:ext cx="372036" cy="270814"/>
          </a:xfrm>
          <a:prstGeom prst="rect">
            <a:avLst/>
          </a:prstGeom>
          <a:solidFill>
            <a:schemeClr val="bg1"/>
          </a:solidFill>
        </p:spPr>
        <p:txBody>
          <a:bodyPr wrap="none" lIns="68580" tIns="34290" rIns="68580" rtlCol="0" anchor="t">
            <a:noAutofit/>
          </a:bodyPr>
          <a:lstStyle/>
          <a:p>
            <a:r>
              <a:rPr lang="en-US" sz="600" dirty="0"/>
              <a:t>Variable </a:t>
            </a:r>
          </a:p>
          <a:p>
            <a:r>
              <a:rPr lang="en-US" sz="600" dirty="0"/>
              <a:t>Length</a:t>
            </a:r>
          </a:p>
        </p:txBody>
      </p:sp>
      <p:grpSp>
        <p:nvGrpSpPr>
          <p:cNvPr id="34" name="Group 33">
            <a:extLst>
              <a:ext uri="{FF2B5EF4-FFF2-40B4-BE49-F238E27FC236}">
                <a16:creationId xmlns:a16="http://schemas.microsoft.com/office/drawing/2014/main" id="{41CCCF54-8ADF-4B92-8391-C48293965B16}"/>
              </a:ext>
            </a:extLst>
          </p:cNvPr>
          <p:cNvGrpSpPr/>
          <p:nvPr/>
        </p:nvGrpSpPr>
        <p:grpSpPr>
          <a:xfrm>
            <a:off x="1359920" y="4140201"/>
            <a:ext cx="6879605" cy="959965"/>
            <a:chOff x="1813226" y="4065771"/>
            <a:chExt cx="9172807" cy="1279953"/>
          </a:xfrm>
        </p:grpSpPr>
        <p:pic>
          <p:nvPicPr>
            <p:cNvPr id="21" name="Picture 5">
              <a:extLst>
                <a:ext uri="{FF2B5EF4-FFF2-40B4-BE49-F238E27FC236}">
                  <a16:creationId xmlns:a16="http://schemas.microsoft.com/office/drawing/2014/main" id="{D7E2D31D-0881-434B-BBCF-4B820644A0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3226" y="4210260"/>
              <a:ext cx="8064304" cy="1135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Rectangle 18">
              <a:extLst>
                <a:ext uri="{FF2B5EF4-FFF2-40B4-BE49-F238E27FC236}">
                  <a16:creationId xmlns:a16="http://schemas.microsoft.com/office/drawing/2014/main" id="{2B0F206C-EE8D-4819-A651-959674BC523E}"/>
                </a:ext>
              </a:extLst>
            </p:cNvPr>
            <p:cNvSpPr/>
            <p:nvPr/>
          </p:nvSpPr>
          <p:spPr>
            <a:xfrm>
              <a:off x="8671728" y="4458866"/>
              <a:ext cx="1078357" cy="48912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 name="TextBox 23">
              <a:extLst>
                <a:ext uri="{FF2B5EF4-FFF2-40B4-BE49-F238E27FC236}">
                  <a16:creationId xmlns:a16="http://schemas.microsoft.com/office/drawing/2014/main" id="{1EC425C9-F8BB-4B15-8E62-2CDD6C4B0337}"/>
                </a:ext>
              </a:extLst>
            </p:cNvPr>
            <p:cNvSpPr txBox="1"/>
            <p:nvPr/>
          </p:nvSpPr>
          <p:spPr>
            <a:xfrm>
              <a:off x="8701872" y="4522886"/>
              <a:ext cx="981229" cy="361085"/>
            </a:xfrm>
            <a:prstGeom prst="rect">
              <a:avLst/>
            </a:prstGeom>
            <a:solidFill>
              <a:schemeClr val="bg1"/>
            </a:solidFill>
          </p:spPr>
          <p:txBody>
            <a:bodyPr wrap="none" lIns="68580" tIns="34290" rIns="68580" rtlCol="0" anchor="t">
              <a:noAutofit/>
            </a:bodyPr>
            <a:lstStyle/>
            <a:p>
              <a:r>
                <a:rPr lang="en-US" sz="600" dirty="0"/>
                <a:t>Additional </a:t>
              </a:r>
            </a:p>
            <a:p>
              <a:r>
                <a:rPr lang="en-US" sz="600" dirty="0"/>
                <a:t>Sequence Number</a:t>
              </a:r>
            </a:p>
          </p:txBody>
        </p:sp>
        <p:sp>
          <p:nvSpPr>
            <p:cNvPr id="25" name="Rectangle 24">
              <a:extLst>
                <a:ext uri="{FF2B5EF4-FFF2-40B4-BE49-F238E27FC236}">
                  <a16:creationId xmlns:a16="http://schemas.microsoft.com/office/drawing/2014/main" id="{D273887A-A15B-44AC-9B52-B54289256C69}"/>
                </a:ext>
              </a:extLst>
            </p:cNvPr>
            <p:cNvSpPr/>
            <p:nvPr/>
          </p:nvSpPr>
          <p:spPr>
            <a:xfrm>
              <a:off x="9736527" y="4458866"/>
              <a:ext cx="774049" cy="48912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6" name="TextBox 25">
              <a:extLst>
                <a:ext uri="{FF2B5EF4-FFF2-40B4-BE49-F238E27FC236}">
                  <a16:creationId xmlns:a16="http://schemas.microsoft.com/office/drawing/2014/main" id="{E60EA35D-670A-4298-812A-04A7BCE05A3C}"/>
                </a:ext>
              </a:extLst>
            </p:cNvPr>
            <p:cNvSpPr txBox="1"/>
            <p:nvPr/>
          </p:nvSpPr>
          <p:spPr>
            <a:xfrm>
              <a:off x="9766671" y="4522886"/>
              <a:ext cx="563035" cy="361085"/>
            </a:xfrm>
            <a:prstGeom prst="rect">
              <a:avLst/>
            </a:prstGeom>
            <a:solidFill>
              <a:schemeClr val="bg1"/>
            </a:solidFill>
          </p:spPr>
          <p:txBody>
            <a:bodyPr wrap="none" lIns="68580" tIns="34290" rIns="68580" rtlCol="0" anchor="t">
              <a:noAutofit/>
            </a:bodyPr>
            <a:lstStyle/>
            <a:p>
              <a:r>
                <a:rPr lang="en-US" sz="600" dirty="0"/>
                <a:t>Frame </a:t>
              </a:r>
            </a:p>
            <a:p>
              <a:r>
                <a:rPr lang="en-US" sz="600" dirty="0"/>
                <a:t>Body</a:t>
              </a:r>
            </a:p>
          </p:txBody>
        </p:sp>
        <p:sp>
          <p:nvSpPr>
            <p:cNvPr id="27" name="Rectangle 26">
              <a:extLst>
                <a:ext uri="{FF2B5EF4-FFF2-40B4-BE49-F238E27FC236}">
                  <a16:creationId xmlns:a16="http://schemas.microsoft.com/office/drawing/2014/main" id="{472EB228-E31B-4AD8-AAA5-D98651F3C98C}"/>
                </a:ext>
              </a:extLst>
            </p:cNvPr>
            <p:cNvSpPr/>
            <p:nvPr/>
          </p:nvSpPr>
          <p:spPr>
            <a:xfrm>
              <a:off x="10502204" y="4458866"/>
              <a:ext cx="483829" cy="48912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 name="TextBox 27">
              <a:extLst>
                <a:ext uri="{FF2B5EF4-FFF2-40B4-BE49-F238E27FC236}">
                  <a16:creationId xmlns:a16="http://schemas.microsoft.com/office/drawing/2014/main" id="{AD19D378-8C58-4770-B2F1-B419BB2E7D82}"/>
                </a:ext>
              </a:extLst>
            </p:cNvPr>
            <p:cNvSpPr txBox="1"/>
            <p:nvPr/>
          </p:nvSpPr>
          <p:spPr>
            <a:xfrm>
              <a:off x="10547770" y="4603744"/>
              <a:ext cx="400259" cy="285311"/>
            </a:xfrm>
            <a:prstGeom prst="rect">
              <a:avLst/>
            </a:prstGeom>
            <a:solidFill>
              <a:schemeClr val="bg1"/>
            </a:solidFill>
          </p:spPr>
          <p:txBody>
            <a:bodyPr wrap="none" lIns="68580" tIns="34290" rIns="68580" rtlCol="0" anchor="t">
              <a:noAutofit/>
            </a:bodyPr>
            <a:lstStyle/>
            <a:p>
              <a:r>
                <a:rPr lang="en-US" sz="600" dirty="0"/>
                <a:t>FCS</a:t>
              </a:r>
            </a:p>
          </p:txBody>
        </p:sp>
        <p:sp>
          <p:nvSpPr>
            <p:cNvPr id="29" name="TextBox 28">
              <a:extLst>
                <a:ext uri="{FF2B5EF4-FFF2-40B4-BE49-F238E27FC236}">
                  <a16:creationId xmlns:a16="http://schemas.microsoft.com/office/drawing/2014/main" id="{DA6CD2DD-3CED-4D56-9539-EAF62FE1EA8A}"/>
                </a:ext>
              </a:extLst>
            </p:cNvPr>
            <p:cNvSpPr txBox="1"/>
            <p:nvPr/>
          </p:nvSpPr>
          <p:spPr>
            <a:xfrm>
              <a:off x="9803513" y="4080126"/>
              <a:ext cx="496048" cy="361085"/>
            </a:xfrm>
            <a:prstGeom prst="rect">
              <a:avLst/>
            </a:prstGeom>
            <a:solidFill>
              <a:schemeClr val="bg1"/>
            </a:solidFill>
          </p:spPr>
          <p:txBody>
            <a:bodyPr wrap="none" lIns="68580" tIns="34290" rIns="68580" rtlCol="0" anchor="t">
              <a:noAutofit/>
            </a:bodyPr>
            <a:lstStyle/>
            <a:p>
              <a:r>
                <a:rPr lang="en-US" sz="600" dirty="0"/>
                <a:t>Variable </a:t>
              </a:r>
            </a:p>
            <a:p>
              <a:r>
                <a:rPr lang="en-US" sz="600" dirty="0"/>
                <a:t>Length</a:t>
              </a:r>
            </a:p>
          </p:txBody>
        </p:sp>
        <p:sp>
          <p:nvSpPr>
            <p:cNvPr id="30" name="TextBox 29">
              <a:extLst>
                <a:ext uri="{FF2B5EF4-FFF2-40B4-BE49-F238E27FC236}">
                  <a16:creationId xmlns:a16="http://schemas.microsoft.com/office/drawing/2014/main" id="{ECD96053-5115-43C5-BFB5-B81D50F8C452}"/>
                </a:ext>
              </a:extLst>
            </p:cNvPr>
            <p:cNvSpPr txBox="1"/>
            <p:nvPr/>
          </p:nvSpPr>
          <p:spPr>
            <a:xfrm>
              <a:off x="10547770" y="4224052"/>
              <a:ext cx="294401" cy="145101"/>
            </a:xfrm>
            <a:prstGeom prst="rect">
              <a:avLst/>
            </a:prstGeom>
            <a:solidFill>
              <a:schemeClr val="bg1"/>
            </a:solidFill>
          </p:spPr>
          <p:txBody>
            <a:bodyPr wrap="none" lIns="68580" tIns="34290" rIns="68580" rtlCol="0" anchor="t">
              <a:noAutofit/>
            </a:bodyPr>
            <a:lstStyle/>
            <a:p>
              <a:r>
                <a:rPr lang="en-US" sz="600" dirty="0"/>
                <a:t>4</a:t>
              </a:r>
            </a:p>
          </p:txBody>
        </p:sp>
        <p:sp>
          <p:nvSpPr>
            <p:cNvPr id="31" name="TextBox 30">
              <a:extLst>
                <a:ext uri="{FF2B5EF4-FFF2-40B4-BE49-F238E27FC236}">
                  <a16:creationId xmlns:a16="http://schemas.microsoft.com/office/drawing/2014/main" id="{1DFA7410-5D83-4D62-87A2-3F799C10F3B4}"/>
                </a:ext>
              </a:extLst>
            </p:cNvPr>
            <p:cNvSpPr txBox="1"/>
            <p:nvPr/>
          </p:nvSpPr>
          <p:spPr>
            <a:xfrm>
              <a:off x="8745343" y="4065771"/>
              <a:ext cx="931126" cy="361085"/>
            </a:xfrm>
            <a:prstGeom prst="rect">
              <a:avLst/>
            </a:prstGeom>
            <a:solidFill>
              <a:schemeClr val="bg1"/>
            </a:solidFill>
          </p:spPr>
          <p:txBody>
            <a:bodyPr wrap="none" lIns="68580" tIns="34290" rIns="68580" rtlCol="0" anchor="t">
              <a:noAutofit/>
            </a:bodyPr>
            <a:lstStyle/>
            <a:p>
              <a:endParaRPr lang="en-US" sz="600" dirty="0"/>
            </a:p>
            <a:p>
              <a:r>
                <a:rPr lang="en-US" sz="600" dirty="0"/>
                <a:t>       1</a:t>
              </a:r>
            </a:p>
          </p:txBody>
        </p:sp>
        <p:sp>
          <p:nvSpPr>
            <p:cNvPr id="33" name="Rectangle 32">
              <a:extLst>
                <a:ext uri="{FF2B5EF4-FFF2-40B4-BE49-F238E27FC236}">
                  <a16:creationId xmlns:a16="http://schemas.microsoft.com/office/drawing/2014/main" id="{65798BD1-C438-4983-8A37-F707ACBD95C0}"/>
                </a:ext>
              </a:extLst>
            </p:cNvPr>
            <p:cNvSpPr/>
            <p:nvPr/>
          </p:nvSpPr>
          <p:spPr>
            <a:xfrm>
              <a:off x="1979525" y="4968088"/>
              <a:ext cx="6564758" cy="2277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32" name="Straight Arrow Connector 31">
              <a:extLst>
                <a:ext uri="{FF2B5EF4-FFF2-40B4-BE49-F238E27FC236}">
                  <a16:creationId xmlns:a16="http://schemas.microsoft.com/office/drawing/2014/main" id="{9159EFE5-25EB-4E7A-88D2-492E960A6CD1}"/>
                </a:ext>
              </a:extLst>
            </p:cNvPr>
            <p:cNvCxnSpPr/>
            <p:nvPr/>
          </p:nvCxnSpPr>
          <p:spPr>
            <a:xfrm>
              <a:off x="1857551" y="5064370"/>
              <a:ext cx="7863243" cy="0"/>
            </a:xfrm>
            <a:prstGeom prst="straightConnector1">
              <a:avLst/>
            </a:prstGeom>
            <a:ln>
              <a:solidFill>
                <a:schemeClr val="tx1"/>
              </a:solidFill>
              <a:headEnd type="triangle" w="med" len="lg"/>
              <a:tailEnd type="triangle" w="med" len="lg"/>
            </a:ln>
          </p:spPr>
          <p:style>
            <a:lnRef idx="1">
              <a:schemeClr val="accent1"/>
            </a:lnRef>
            <a:fillRef idx="0">
              <a:schemeClr val="accent1"/>
            </a:fillRef>
            <a:effectRef idx="0">
              <a:schemeClr val="accent1"/>
            </a:effectRef>
            <a:fontRef idx="minor">
              <a:schemeClr val="tx1"/>
            </a:fontRef>
          </p:style>
        </p:cxnSp>
      </p:grpSp>
      <p:sp>
        <p:nvSpPr>
          <p:cNvPr id="35" name="Slide Number Placeholder 2">
            <a:extLst>
              <a:ext uri="{FF2B5EF4-FFF2-40B4-BE49-F238E27FC236}">
                <a16:creationId xmlns:a16="http://schemas.microsoft.com/office/drawing/2014/main" id="{40B40BFA-D889-4DCB-8CE8-A91144D8A326}"/>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5</a:t>
            </a:fld>
            <a:endParaRPr lang="en-US"/>
          </a:p>
        </p:txBody>
      </p:sp>
      <p:sp>
        <p:nvSpPr>
          <p:cNvPr id="36" name="Footer Placeholder 4">
            <a:extLst>
              <a:ext uri="{FF2B5EF4-FFF2-40B4-BE49-F238E27FC236}">
                <a16:creationId xmlns:a16="http://schemas.microsoft.com/office/drawing/2014/main" id="{4D8D53AD-30F7-4456-A5C0-AA98E82056B6}"/>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37" name="Date Placeholder 3">
            <a:extLst>
              <a:ext uri="{FF2B5EF4-FFF2-40B4-BE49-F238E27FC236}">
                <a16:creationId xmlns:a16="http://schemas.microsoft.com/office/drawing/2014/main" id="{37A4F974-D988-4565-9E4D-93DD680C8361}"/>
              </a:ext>
            </a:extLst>
          </p:cNvPr>
          <p:cNvSpPr>
            <a:spLocks noGrp="1"/>
          </p:cNvSpPr>
          <p:nvPr>
            <p:ph type="dt" sz="half" idx="10"/>
          </p:nvPr>
        </p:nvSpPr>
        <p:spPr>
          <a:xfrm>
            <a:off x="696913" y="332601"/>
            <a:ext cx="1051570" cy="276999"/>
          </a:xfrm>
        </p:spPr>
        <p:txBody>
          <a:bodyPr/>
          <a:lstStyle/>
          <a:p>
            <a:pPr>
              <a:defRPr/>
            </a:pPr>
            <a:r>
              <a:rPr lang="en-US" dirty="0"/>
              <a:t>01/06/2020</a:t>
            </a:r>
          </a:p>
        </p:txBody>
      </p:sp>
    </p:spTree>
    <p:extLst>
      <p:ext uri="{BB962C8B-B14F-4D97-AF65-F5344CB8AC3E}">
        <p14:creationId xmlns:p14="http://schemas.microsoft.com/office/powerpoint/2010/main" val="2131062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25247"/>
            <a:ext cx="9144000" cy="367868"/>
          </a:xfrm>
        </p:spPr>
        <p:txBody>
          <a:bodyPr/>
          <a:lstStyle/>
          <a:p>
            <a:r>
              <a:rPr lang="en-US" sz="2100" dirty="0"/>
              <a:t>Solution</a:t>
            </a:r>
            <a:r>
              <a:rPr lang="en-US" sz="1800" dirty="0"/>
              <a:t> </a:t>
            </a:r>
            <a:r>
              <a:rPr lang="en-US" sz="2100" dirty="0"/>
              <a:t>2</a:t>
            </a:r>
            <a:r>
              <a:rPr lang="en-US" sz="1800" dirty="0"/>
              <a:t>: </a:t>
            </a:r>
            <a:r>
              <a:rPr lang="en-US" sz="2100" dirty="0"/>
              <a:t>Additional</a:t>
            </a:r>
            <a:r>
              <a:rPr lang="en-US" sz="1800" dirty="0"/>
              <a:t> </a:t>
            </a:r>
            <a:r>
              <a:rPr lang="en-US" sz="2100" dirty="0"/>
              <a:t>Sequence</a:t>
            </a:r>
            <a:r>
              <a:rPr lang="en-US" sz="1800" dirty="0"/>
              <a:t> </a:t>
            </a:r>
            <a:r>
              <a:rPr lang="en-US" sz="2100" dirty="0"/>
              <a:t>Number</a:t>
            </a:r>
            <a:r>
              <a:rPr lang="en-US" sz="1800" dirty="0"/>
              <a:t> </a:t>
            </a:r>
            <a:r>
              <a:rPr lang="en-US" sz="2100" dirty="0"/>
              <a:t>Bits</a:t>
            </a:r>
            <a:r>
              <a:rPr lang="en-US" sz="1800" dirty="0"/>
              <a:t> </a:t>
            </a:r>
            <a:r>
              <a:rPr lang="en-US" sz="2100" dirty="0"/>
              <a:t>in</a:t>
            </a:r>
            <a:r>
              <a:rPr lang="en-US" sz="1800" dirty="0"/>
              <a:t> </a:t>
            </a:r>
            <a:r>
              <a:rPr lang="en-US" sz="2100" dirty="0"/>
              <a:t>Fragment</a:t>
            </a:r>
            <a:r>
              <a:rPr lang="en-US" sz="1800" dirty="0"/>
              <a:t> </a:t>
            </a:r>
            <a:r>
              <a:rPr lang="en-US" sz="2100" dirty="0"/>
              <a:t>Number</a:t>
            </a:r>
            <a:r>
              <a:rPr lang="en-US" sz="1800" dirty="0"/>
              <a:t> </a:t>
            </a:r>
            <a:r>
              <a:rPr lang="en-US" sz="2100" dirty="0"/>
              <a:t>Field</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499929"/>
            <a:ext cx="9144000" cy="2274953"/>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dirty="0"/>
              <a:t>Each STA/AP announces whether it supports &gt;12-bit sequence number through management frame in EHT Capabilities element, Extended Capabilities element or other elements.</a:t>
            </a:r>
          </a:p>
          <a:p>
            <a:pPr lvl="1"/>
            <a:r>
              <a:rPr lang="en-US" sz="1400" dirty="0"/>
              <a:t>One variant to this could be that all EHT STAs/APs support &gt;12-bit sequence number.</a:t>
            </a:r>
          </a:p>
          <a:p>
            <a:r>
              <a:rPr lang="en-US" sz="1400" dirty="0"/>
              <a:t>Indication of additional sequence number:</a:t>
            </a:r>
          </a:p>
          <a:p>
            <a:pPr lvl="1"/>
            <a:r>
              <a:rPr lang="en-US" sz="1400" dirty="0"/>
              <a:t>Method 1:  one bit in TID field of QoS Control field indicates whether the Additional Sequence Number is carried in the frame.</a:t>
            </a:r>
          </a:p>
          <a:p>
            <a:pPr lvl="2"/>
            <a:r>
              <a:rPr lang="en-US" sz="1400" dirty="0"/>
              <a:t>The TXOP holder that supports &gt;12-bit sequence number transmits the frames by using &gt;12-bit Sequence Number if the recipient of the frames supports &gt;12-bit sequence number. </a:t>
            </a:r>
          </a:p>
        </p:txBody>
      </p:sp>
      <p:grpSp>
        <p:nvGrpSpPr>
          <p:cNvPr id="16" name="Group 4">
            <a:extLst>
              <a:ext uri="{FF2B5EF4-FFF2-40B4-BE49-F238E27FC236}">
                <a16:creationId xmlns:a16="http://schemas.microsoft.com/office/drawing/2014/main" id="{6B78BCEB-DDBA-4236-802A-B4A017C0B95B}"/>
              </a:ext>
            </a:extLst>
          </p:cNvPr>
          <p:cNvGrpSpPr>
            <a:grpSpLocks noChangeAspect="1"/>
          </p:cNvGrpSpPr>
          <p:nvPr/>
        </p:nvGrpSpPr>
        <p:grpSpPr bwMode="auto">
          <a:xfrm>
            <a:off x="1443980" y="4154280"/>
            <a:ext cx="4641056" cy="601265"/>
            <a:chOff x="2004" y="1165"/>
            <a:chExt cx="3898" cy="505"/>
          </a:xfrm>
        </p:grpSpPr>
        <p:sp>
          <p:nvSpPr>
            <p:cNvPr id="17" name="AutoShape 3">
              <a:extLst>
                <a:ext uri="{FF2B5EF4-FFF2-40B4-BE49-F238E27FC236}">
                  <a16:creationId xmlns:a16="http://schemas.microsoft.com/office/drawing/2014/main" id="{5E06C649-EE37-4AD8-81FE-4ED503F0D963}"/>
                </a:ext>
              </a:extLst>
            </p:cNvPr>
            <p:cNvSpPr>
              <a:spLocks noChangeAspect="1" noChangeArrowheads="1" noTextEdit="1"/>
            </p:cNvSpPr>
            <p:nvPr/>
          </p:nvSpPr>
          <p:spPr bwMode="auto">
            <a:xfrm>
              <a:off x="2004" y="1165"/>
              <a:ext cx="3898" cy="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900"/>
            </a:p>
          </p:txBody>
        </p:sp>
        <p:pic>
          <p:nvPicPr>
            <p:cNvPr id="18" name="Picture 5">
              <a:extLst>
                <a:ext uri="{FF2B5EF4-FFF2-40B4-BE49-F238E27FC236}">
                  <a16:creationId xmlns:a16="http://schemas.microsoft.com/office/drawing/2014/main" id="{B2485387-5F63-4A56-ACD1-E36AB541F8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4" y="1165"/>
              <a:ext cx="3902" cy="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9" name="Group 18">
            <a:extLst>
              <a:ext uri="{FF2B5EF4-FFF2-40B4-BE49-F238E27FC236}">
                <a16:creationId xmlns:a16="http://schemas.microsoft.com/office/drawing/2014/main" id="{3D353E59-F199-4AE4-B4E8-7573F2BCABE0}"/>
              </a:ext>
            </a:extLst>
          </p:cNvPr>
          <p:cNvGrpSpPr/>
          <p:nvPr/>
        </p:nvGrpSpPr>
        <p:grpSpPr>
          <a:xfrm>
            <a:off x="1826330" y="4835429"/>
            <a:ext cx="2750736" cy="660019"/>
            <a:chOff x="5797897" y="4817390"/>
            <a:chExt cx="3667648" cy="880025"/>
          </a:xfrm>
        </p:grpSpPr>
        <p:pic>
          <p:nvPicPr>
            <p:cNvPr id="20" name="Picture 19">
              <a:extLst>
                <a:ext uri="{FF2B5EF4-FFF2-40B4-BE49-F238E27FC236}">
                  <a16:creationId xmlns:a16="http://schemas.microsoft.com/office/drawing/2014/main" id="{B5DDE608-F66A-4E1C-814C-F38E5C6EB495}"/>
                </a:ext>
              </a:extLst>
            </p:cNvPr>
            <p:cNvPicPr>
              <a:picLocks noChangeAspect="1"/>
            </p:cNvPicPr>
            <p:nvPr/>
          </p:nvPicPr>
          <p:blipFill>
            <a:blip r:embed="rId3"/>
            <a:stretch>
              <a:fillRect/>
            </a:stretch>
          </p:blipFill>
          <p:spPr>
            <a:xfrm>
              <a:off x="5797897" y="4817390"/>
              <a:ext cx="3667648" cy="880025"/>
            </a:xfrm>
            <a:prstGeom prst="rect">
              <a:avLst/>
            </a:prstGeom>
          </p:spPr>
        </p:pic>
        <p:sp>
          <p:nvSpPr>
            <p:cNvPr id="21" name="TextBox 20">
              <a:extLst>
                <a:ext uri="{FF2B5EF4-FFF2-40B4-BE49-F238E27FC236}">
                  <a16:creationId xmlns:a16="http://schemas.microsoft.com/office/drawing/2014/main" id="{B678BFE2-385F-4C57-8E5C-3614E993B8C2}"/>
                </a:ext>
              </a:extLst>
            </p:cNvPr>
            <p:cNvSpPr txBox="1"/>
            <p:nvPr/>
          </p:nvSpPr>
          <p:spPr>
            <a:xfrm>
              <a:off x="6495365" y="5107444"/>
              <a:ext cx="1429305" cy="301841"/>
            </a:xfrm>
            <a:prstGeom prst="rect">
              <a:avLst/>
            </a:prstGeom>
            <a:solidFill>
              <a:schemeClr val="bg1"/>
            </a:solidFill>
          </p:spPr>
          <p:txBody>
            <a:bodyPr wrap="none" lIns="68580" tIns="34290" rIns="68580" rtlCol="0" anchor="t">
              <a:noAutofit/>
            </a:bodyPr>
            <a:lstStyle/>
            <a:p>
              <a:r>
                <a:rPr lang="en-US" sz="600" dirty="0"/>
                <a:t>Fragment Number/</a:t>
              </a:r>
            </a:p>
            <a:p>
              <a:r>
                <a:rPr lang="en-US" sz="600" dirty="0"/>
                <a:t>Additional Sequence Number</a:t>
              </a:r>
            </a:p>
          </p:txBody>
        </p:sp>
      </p:grpSp>
      <p:cxnSp>
        <p:nvCxnSpPr>
          <p:cNvPr id="22" name="Straight Connector 21">
            <a:extLst>
              <a:ext uri="{FF2B5EF4-FFF2-40B4-BE49-F238E27FC236}">
                <a16:creationId xmlns:a16="http://schemas.microsoft.com/office/drawing/2014/main" id="{0204343A-4F4C-463C-80F9-95033909C840}"/>
              </a:ext>
            </a:extLst>
          </p:cNvPr>
          <p:cNvCxnSpPr>
            <a:cxnSpLocks/>
          </p:cNvCxnSpPr>
          <p:nvPr/>
        </p:nvCxnSpPr>
        <p:spPr>
          <a:xfrm flipH="1">
            <a:off x="2349432" y="4553652"/>
            <a:ext cx="1298836" cy="455497"/>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FB532783-A15D-4FD5-AC02-03AE447B497B}"/>
              </a:ext>
            </a:extLst>
          </p:cNvPr>
          <p:cNvCxnSpPr>
            <a:cxnSpLocks/>
          </p:cNvCxnSpPr>
          <p:nvPr/>
        </p:nvCxnSpPr>
        <p:spPr>
          <a:xfrm>
            <a:off x="4174269" y="4553652"/>
            <a:ext cx="383658" cy="480662"/>
          </a:xfrm>
          <a:prstGeom prst="line">
            <a:avLst/>
          </a:prstGeom>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C921ADF1-5310-4254-B17D-3F670ACEDC5E}"/>
              </a:ext>
            </a:extLst>
          </p:cNvPr>
          <p:cNvSpPr txBox="1"/>
          <p:nvPr/>
        </p:nvSpPr>
        <p:spPr>
          <a:xfrm>
            <a:off x="5393206" y="4003641"/>
            <a:ext cx="372036" cy="270814"/>
          </a:xfrm>
          <a:prstGeom prst="rect">
            <a:avLst/>
          </a:prstGeom>
          <a:solidFill>
            <a:schemeClr val="bg1"/>
          </a:solidFill>
        </p:spPr>
        <p:txBody>
          <a:bodyPr wrap="none" lIns="68580" tIns="34290" rIns="68580" rtlCol="0" anchor="t">
            <a:noAutofit/>
          </a:bodyPr>
          <a:lstStyle/>
          <a:p>
            <a:r>
              <a:rPr lang="en-US" sz="600" dirty="0"/>
              <a:t>Variable </a:t>
            </a:r>
          </a:p>
          <a:p>
            <a:r>
              <a:rPr lang="en-US" sz="600" dirty="0"/>
              <a:t>Length</a:t>
            </a:r>
          </a:p>
        </p:txBody>
      </p:sp>
      <p:sp>
        <p:nvSpPr>
          <p:cNvPr id="26" name="TextBox 25">
            <a:extLst>
              <a:ext uri="{FF2B5EF4-FFF2-40B4-BE49-F238E27FC236}">
                <a16:creationId xmlns:a16="http://schemas.microsoft.com/office/drawing/2014/main" id="{1ABEA7F0-4818-43E7-B0BB-D24FA8B8F5DD}"/>
              </a:ext>
            </a:extLst>
          </p:cNvPr>
          <p:cNvSpPr txBox="1"/>
          <p:nvPr/>
        </p:nvSpPr>
        <p:spPr>
          <a:xfrm>
            <a:off x="5427605" y="5030032"/>
            <a:ext cx="260372" cy="270814"/>
          </a:xfrm>
          <a:prstGeom prst="rect">
            <a:avLst/>
          </a:prstGeom>
          <a:solidFill>
            <a:schemeClr val="bg1"/>
          </a:solidFill>
        </p:spPr>
        <p:txBody>
          <a:bodyPr wrap="none" lIns="68580" tIns="34290" rIns="68580" rtlCol="0" anchor="t">
            <a:noAutofit/>
          </a:bodyPr>
          <a:lstStyle/>
          <a:p>
            <a:r>
              <a:rPr lang="en-US" sz="600" dirty="0"/>
              <a:t>TID</a:t>
            </a:r>
          </a:p>
        </p:txBody>
      </p:sp>
      <p:sp>
        <p:nvSpPr>
          <p:cNvPr id="27" name="TextBox 26">
            <a:extLst>
              <a:ext uri="{FF2B5EF4-FFF2-40B4-BE49-F238E27FC236}">
                <a16:creationId xmlns:a16="http://schemas.microsoft.com/office/drawing/2014/main" id="{D7BD6005-D0F8-4F7A-8908-8482DB94B6E6}"/>
              </a:ext>
            </a:extLst>
          </p:cNvPr>
          <p:cNvSpPr txBox="1"/>
          <p:nvPr/>
        </p:nvSpPr>
        <p:spPr>
          <a:xfrm>
            <a:off x="5325501" y="4827550"/>
            <a:ext cx="238403" cy="149918"/>
          </a:xfrm>
          <a:prstGeom prst="rect">
            <a:avLst/>
          </a:prstGeom>
          <a:solidFill>
            <a:schemeClr val="bg1"/>
          </a:solidFill>
        </p:spPr>
        <p:txBody>
          <a:bodyPr wrap="none" lIns="68580" tIns="34290" rIns="68580" rtlCol="0" anchor="t">
            <a:noAutofit/>
          </a:bodyPr>
          <a:lstStyle/>
          <a:p>
            <a:r>
              <a:rPr lang="en-US" sz="600" dirty="0"/>
              <a:t>B0</a:t>
            </a:r>
          </a:p>
        </p:txBody>
      </p:sp>
      <p:sp>
        <p:nvSpPr>
          <p:cNvPr id="28" name="TextBox 27">
            <a:extLst>
              <a:ext uri="{FF2B5EF4-FFF2-40B4-BE49-F238E27FC236}">
                <a16:creationId xmlns:a16="http://schemas.microsoft.com/office/drawing/2014/main" id="{DDDC34E9-E7B2-485C-8768-AAB922F58409}"/>
              </a:ext>
            </a:extLst>
          </p:cNvPr>
          <p:cNvSpPr txBox="1"/>
          <p:nvPr/>
        </p:nvSpPr>
        <p:spPr>
          <a:xfrm>
            <a:off x="5636601" y="4827550"/>
            <a:ext cx="238403" cy="149918"/>
          </a:xfrm>
          <a:prstGeom prst="rect">
            <a:avLst/>
          </a:prstGeom>
          <a:solidFill>
            <a:schemeClr val="bg1"/>
          </a:solidFill>
        </p:spPr>
        <p:txBody>
          <a:bodyPr wrap="none" lIns="68580" tIns="34290" rIns="68580" rtlCol="0" anchor="t">
            <a:noAutofit/>
          </a:bodyPr>
          <a:lstStyle/>
          <a:p>
            <a:r>
              <a:rPr lang="en-US" sz="600" dirty="0"/>
              <a:t>B2</a:t>
            </a:r>
          </a:p>
        </p:txBody>
      </p:sp>
      <p:sp>
        <p:nvSpPr>
          <p:cNvPr id="30" name="TextBox 29">
            <a:extLst>
              <a:ext uri="{FF2B5EF4-FFF2-40B4-BE49-F238E27FC236}">
                <a16:creationId xmlns:a16="http://schemas.microsoft.com/office/drawing/2014/main" id="{6C943B40-DB52-4DEE-B965-2F4332331EAB}"/>
              </a:ext>
            </a:extLst>
          </p:cNvPr>
          <p:cNvSpPr txBox="1"/>
          <p:nvPr/>
        </p:nvSpPr>
        <p:spPr>
          <a:xfrm>
            <a:off x="5783190" y="5030032"/>
            <a:ext cx="372036" cy="270814"/>
          </a:xfrm>
          <a:prstGeom prst="rect">
            <a:avLst/>
          </a:prstGeom>
          <a:solidFill>
            <a:schemeClr val="bg1"/>
          </a:solidFill>
        </p:spPr>
        <p:txBody>
          <a:bodyPr wrap="none" lIns="68580" tIns="34290" rIns="68580" rtlCol="0" anchor="t">
            <a:noAutofit/>
          </a:bodyPr>
          <a:lstStyle/>
          <a:p>
            <a:r>
              <a:rPr lang="en-US" sz="600" dirty="0"/>
              <a:t>Long Sequence</a:t>
            </a:r>
          </a:p>
          <a:p>
            <a:r>
              <a:rPr lang="en-US" sz="600" dirty="0"/>
              <a:t>Number</a:t>
            </a:r>
          </a:p>
        </p:txBody>
      </p:sp>
      <p:sp>
        <p:nvSpPr>
          <p:cNvPr id="31" name="TextBox 30">
            <a:extLst>
              <a:ext uri="{FF2B5EF4-FFF2-40B4-BE49-F238E27FC236}">
                <a16:creationId xmlns:a16="http://schemas.microsoft.com/office/drawing/2014/main" id="{05016C99-1A58-4FB1-B74F-FFB44AD03FA6}"/>
              </a:ext>
            </a:extLst>
          </p:cNvPr>
          <p:cNvSpPr txBox="1"/>
          <p:nvPr/>
        </p:nvSpPr>
        <p:spPr>
          <a:xfrm>
            <a:off x="5969206" y="4828075"/>
            <a:ext cx="238403" cy="149918"/>
          </a:xfrm>
          <a:prstGeom prst="rect">
            <a:avLst/>
          </a:prstGeom>
          <a:solidFill>
            <a:schemeClr val="bg1"/>
          </a:solidFill>
        </p:spPr>
        <p:txBody>
          <a:bodyPr wrap="none" lIns="68580" tIns="34290" rIns="68580" rtlCol="0" anchor="t">
            <a:noAutofit/>
          </a:bodyPr>
          <a:lstStyle/>
          <a:p>
            <a:r>
              <a:rPr lang="en-US" sz="600" dirty="0"/>
              <a:t>B3</a:t>
            </a:r>
          </a:p>
        </p:txBody>
      </p:sp>
      <p:sp>
        <p:nvSpPr>
          <p:cNvPr id="32" name="Rectangle 31">
            <a:extLst>
              <a:ext uri="{FF2B5EF4-FFF2-40B4-BE49-F238E27FC236}">
                <a16:creationId xmlns:a16="http://schemas.microsoft.com/office/drawing/2014/main" id="{39D44666-D22B-424D-97DD-448ADD5F3A4B}"/>
              </a:ext>
            </a:extLst>
          </p:cNvPr>
          <p:cNvSpPr/>
          <p:nvPr/>
        </p:nvSpPr>
        <p:spPr>
          <a:xfrm>
            <a:off x="6416236" y="4985004"/>
            <a:ext cx="911888" cy="32337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3" name="TextBox 32">
            <a:extLst>
              <a:ext uri="{FF2B5EF4-FFF2-40B4-BE49-F238E27FC236}">
                <a16:creationId xmlns:a16="http://schemas.microsoft.com/office/drawing/2014/main" id="{20CD2981-9FF0-407A-825D-D0F89534FEA8}"/>
              </a:ext>
            </a:extLst>
          </p:cNvPr>
          <p:cNvSpPr txBox="1"/>
          <p:nvPr/>
        </p:nvSpPr>
        <p:spPr>
          <a:xfrm>
            <a:off x="6438846" y="5009148"/>
            <a:ext cx="881743" cy="283216"/>
          </a:xfrm>
          <a:prstGeom prst="rect">
            <a:avLst/>
          </a:prstGeom>
          <a:solidFill>
            <a:schemeClr val="bg1"/>
          </a:solidFill>
        </p:spPr>
        <p:txBody>
          <a:bodyPr wrap="none" lIns="68580" tIns="34290" rIns="68580" rtlCol="0" anchor="t">
            <a:noAutofit/>
          </a:bodyPr>
          <a:lstStyle/>
          <a:p>
            <a:r>
              <a:rPr lang="en-US" sz="525" dirty="0"/>
              <a:t>EOSP/</a:t>
            </a:r>
          </a:p>
          <a:p>
            <a:r>
              <a:rPr lang="en-US" sz="525" dirty="0"/>
              <a:t>Queue Size Indication/</a:t>
            </a:r>
          </a:p>
          <a:p>
            <a:r>
              <a:rPr lang="en-US" sz="525" dirty="0"/>
              <a:t>TXOP Duration Indication</a:t>
            </a:r>
          </a:p>
        </p:txBody>
      </p:sp>
      <p:sp>
        <p:nvSpPr>
          <p:cNvPr id="34" name="Rectangle 33">
            <a:extLst>
              <a:ext uri="{FF2B5EF4-FFF2-40B4-BE49-F238E27FC236}">
                <a16:creationId xmlns:a16="http://schemas.microsoft.com/office/drawing/2014/main" id="{76513E78-F04B-4753-87CA-0901755FDF07}"/>
              </a:ext>
            </a:extLst>
          </p:cNvPr>
          <p:cNvSpPr/>
          <p:nvPr/>
        </p:nvSpPr>
        <p:spPr>
          <a:xfrm>
            <a:off x="5790726" y="4990141"/>
            <a:ext cx="625511" cy="32337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5" name="Rectangle 34">
            <a:extLst>
              <a:ext uri="{FF2B5EF4-FFF2-40B4-BE49-F238E27FC236}">
                <a16:creationId xmlns:a16="http://schemas.microsoft.com/office/drawing/2014/main" id="{2B346541-8B49-4FB0-A8E6-43EDF67EE432}"/>
              </a:ext>
            </a:extLst>
          </p:cNvPr>
          <p:cNvSpPr/>
          <p:nvPr/>
        </p:nvSpPr>
        <p:spPr>
          <a:xfrm>
            <a:off x="5363182" y="4989067"/>
            <a:ext cx="428924" cy="32337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6" name="TextBox 35">
            <a:extLst>
              <a:ext uri="{FF2B5EF4-FFF2-40B4-BE49-F238E27FC236}">
                <a16:creationId xmlns:a16="http://schemas.microsoft.com/office/drawing/2014/main" id="{3DAFAF15-AEB6-4F6B-B907-191FC09ED9B8}"/>
              </a:ext>
            </a:extLst>
          </p:cNvPr>
          <p:cNvSpPr txBox="1"/>
          <p:nvPr/>
        </p:nvSpPr>
        <p:spPr>
          <a:xfrm>
            <a:off x="6736524" y="4830475"/>
            <a:ext cx="238403" cy="149918"/>
          </a:xfrm>
          <a:prstGeom prst="rect">
            <a:avLst/>
          </a:prstGeom>
          <a:solidFill>
            <a:schemeClr val="bg1"/>
          </a:solidFill>
        </p:spPr>
        <p:txBody>
          <a:bodyPr wrap="none" lIns="68580" tIns="34290" rIns="68580" rtlCol="0" anchor="t">
            <a:noAutofit/>
          </a:bodyPr>
          <a:lstStyle/>
          <a:p>
            <a:r>
              <a:rPr lang="en-US" sz="600" dirty="0"/>
              <a:t>B4</a:t>
            </a:r>
          </a:p>
        </p:txBody>
      </p:sp>
      <p:sp>
        <p:nvSpPr>
          <p:cNvPr id="37" name="Rectangle 36">
            <a:extLst>
              <a:ext uri="{FF2B5EF4-FFF2-40B4-BE49-F238E27FC236}">
                <a16:creationId xmlns:a16="http://schemas.microsoft.com/office/drawing/2014/main" id="{F03664E8-38BF-4381-BFED-28EEEC6F3C5B}"/>
              </a:ext>
            </a:extLst>
          </p:cNvPr>
          <p:cNvSpPr/>
          <p:nvPr/>
        </p:nvSpPr>
        <p:spPr>
          <a:xfrm>
            <a:off x="7321846" y="4986260"/>
            <a:ext cx="630410" cy="32337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8" name="TextBox 37">
            <a:extLst>
              <a:ext uri="{FF2B5EF4-FFF2-40B4-BE49-F238E27FC236}">
                <a16:creationId xmlns:a16="http://schemas.microsoft.com/office/drawing/2014/main" id="{2E26AB38-7811-4CB0-BC0E-A2CDF6F6A9C0}"/>
              </a:ext>
            </a:extLst>
          </p:cNvPr>
          <p:cNvSpPr txBox="1"/>
          <p:nvPr/>
        </p:nvSpPr>
        <p:spPr>
          <a:xfrm>
            <a:off x="7344455" y="5010405"/>
            <a:ext cx="538082" cy="283216"/>
          </a:xfrm>
          <a:prstGeom prst="rect">
            <a:avLst/>
          </a:prstGeom>
          <a:solidFill>
            <a:schemeClr val="bg1"/>
          </a:solidFill>
        </p:spPr>
        <p:txBody>
          <a:bodyPr wrap="none" lIns="68580" tIns="34290" rIns="68580" rtlCol="0" anchor="t">
            <a:noAutofit/>
          </a:bodyPr>
          <a:lstStyle/>
          <a:p>
            <a:r>
              <a:rPr lang="en-US" sz="525" dirty="0"/>
              <a:t>TXOP Limit/</a:t>
            </a:r>
          </a:p>
          <a:p>
            <a:r>
              <a:rPr lang="en-US" sz="525" dirty="0"/>
              <a:t>Queue Size/</a:t>
            </a:r>
          </a:p>
          <a:p>
            <a:r>
              <a:rPr lang="en-US" sz="525" dirty="0"/>
              <a:t>TXOP Duration</a:t>
            </a:r>
          </a:p>
        </p:txBody>
      </p:sp>
      <p:sp>
        <p:nvSpPr>
          <p:cNvPr id="39" name="TextBox 38">
            <a:extLst>
              <a:ext uri="{FF2B5EF4-FFF2-40B4-BE49-F238E27FC236}">
                <a16:creationId xmlns:a16="http://schemas.microsoft.com/office/drawing/2014/main" id="{7B58EA01-669D-4931-8984-5484A0DE5C95}"/>
              </a:ext>
            </a:extLst>
          </p:cNvPr>
          <p:cNvSpPr txBox="1"/>
          <p:nvPr/>
        </p:nvSpPr>
        <p:spPr>
          <a:xfrm>
            <a:off x="7369843" y="4812839"/>
            <a:ext cx="238403" cy="149918"/>
          </a:xfrm>
          <a:prstGeom prst="rect">
            <a:avLst/>
          </a:prstGeom>
          <a:solidFill>
            <a:schemeClr val="bg1"/>
          </a:solidFill>
        </p:spPr>
        <p:txBody>
          <a:bodyPr wrap="none" lIns="68580" tIns="34290" rIns="68580" rtlCol="0" anchor="t">
            <a:noAutofit/>
          </a:bodyPr>
          <a:lstStyle/>
          <a:p>
            <a:r>
              <a:rPr lang="en-US" sz="600" dirty="0"/>
              <a:t>B5</a:t>
            </a:r>
          </a:p>
        </p:txBody>
      </p:sp>
      <p:sp>
        <p:nvSpPr>
          <p:cNvPr id="40" name="TextBox 39">
            <a:extLst>
              <a:ext uri="{FF2B5EF4-FFF2-40B4-BE49-F238E27FC236}">
                <a16:creationId xmlns:a16="http://schemas.microsoft.com/office/drawing/2014/main" id="{FAE7A509-DFA0-4833-A409-A53654AAF025}"/>
              </a:ext>
            </a:extLst>
          </p:cNvPr>
          <p:cNvSpPr txBox="1"/>
          <p:nvPr/>
        </p:nvSpPr>
        <p:spPr>
          <a:xfrm>
            <a:off x="7680943" y="4812839"/>
            <a:ext cx="238403" cy="149918"/>
          </a:xfrm>
          <a:prstGeom prst="rect">
            <a:avLst/>
          </a:prstGeom>
          <a:solidFill>
            <a:schemeClr val="bg1"/>
          </a:solidFill>
        </p:spPr>
        <p:txBody>
          <a:bodyPr wrap="none" lIns="68580" tIns="34290" rIns="68580" rtlCol="0" anchor="t">
            <a:noAutofit/>
          </a:bodyPr>
          <a:lstStyle/>
          <a:p>
            <a:r>
              <a:rPr lang="en-US" sz="600" dirty="0"/>
              <a:t>B7</a:t>
            </a:r>
          </a:p>
        </p:txBody>
      </p:sp>
      <p:cxnSp>
        <p:nvCxnSpPr>
          <p:cNvPr id="41" name="Straight Connector 40">
            <a:extLst>
              <a:ext uri="{FF2B5EF4-FFF2-40B4-BE49-F238E27FC236}">
                <a16:creationId xmlns:a16="http://schemas.microsoft.com/office/drawing/2014/main" id="{B8B0A702-5193-446B-BBEA-A52CC4CC148D}"/>
              </a:ext>
            </a:extLst>
          </p:cNvPr>
          <p:cNvCxnSpPr>
            <a:cxnSpLocks/>
          </p:cNvCxnSpPr>
          <p:nvPr/>
        </p:nvCxnSpPr>
        <p:spPr>
          <a:xfrm>
            <a:off x="4611433" y="4547491"/>
            <a:ext cx="738671" cy="4415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ACC01237-EB95-4EE0-B820-EA0DFE767D34}"/>
              </a:ext>
            </a:extLst>
          </p:cNvPr>
          <p:cNvCxnSpPr>
            <a:cxnSpLocks/>
          </p:cNvCxnSpPr>
          <p:nvPr/>
        </p:nvCxnSpPr>
        <p:spPr>
          <a:xfrm>
            <a:off x="5005535" y="4534757"/>
            <a:ext cx="2946721" cy="442711"/>
          </a:xfrm>
          <a:prstGeom prst="line">
            <a:avLst/>
          </a:prstGeom>
        </p:spPr>
        <p:style>
          <a:lnRef idx="1">
            <a:schemeClr val="accent1"/>
          </a:lnRef>
          <a:fillRef idx="0">
            <a:schemeClr val="accent1"/>
          </a:fillRef>
          <a:effectRef idx="0">
            <a:schemeClr val="accent1"/>
          </a:effectRef>
          <a:fontRef idx="minor">
            <a:schemeClr val="tx1"/>
          </a:fontRef>
        </p:style>
      </p:cxnSp>
      <p:sp>
        <p:nvSpPr>
          <p:cNvPr id="29" name="Slide Number Placeholder 2">
            <a:extLst>
              <a:ext uri="{FF2B5EF4-FFF2-40B4-BE49-F238E27FC236}">
                <a16:creationId xmlns:a16="http://schemas.microsoft.com/office/drawing/2014/main" id="{DFF97128-FB3F-4FFF-AEE1-CEA62BDEB014}"/>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6</a:t>
            </a:fld>
            <a:endParaRPr lang="en-US"/>
          </a:p>
        </p:txBody>
      </p:sp>
      <p:sp>
        <p:nvSpPr>
          <p:cNvPr id="43" name="Footer Placeholder 4">
            <a:extLst>
              <a:ext uri="{FF2B5EF4-FFF2-40B4-BE49-F238E27FC236}">
                <a16:creationId xmlns:a16="http://schemas.microsoft.com/office/drawing/2014/main" id="{3191700B-A430-4144-957C-1D58BAB03138}"/>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44" name="Date Placeholder 3">
            <a:extLst>
              <a:ext uri="{FF2B5EF4-FFF2-40B4-BE49-F238E27FC236}">
                <a16:creationId xmlns:a16="http://schemas.microsoft.com/office/drawing/2014/main" id="{B4CBF5F1-B54D-4C25-8305-B12420FC7FB3}"/>
              </a:ext>
            </a:extLst>
          </p:cNvPr>
          <p:cNvSpPr>
            <a:spLocks noGrp="1"/>
          </p:cNvSpPr>
          <p:nvPr>
            <p:ph type="dt" sz="half" idx="10"/>
          </p:nvPr>
        </p:nvSpPr>
        <p:spPr>
          <a:xfrm>
            <a:off x="696913" y="332601"/>
            <a:ext cx="1051570" cy="276999"/>
          </a:xfrm>
        </p:spPr>
        <p:txBody>
          <a:bodyPr/>
          <a:lstStyle/>
          <a:p>
            <a:pPr>
              <a:defRPr/>
            </a:pPr>
            <a:r>
              <a:rPr lang="en-US" dirty="0"/>
              <a:t>01/06/2020</a:t>
            </a:r>
          </a:p>
        </p:txBody>
      </p:sp>
    </p:spTree>
    <p:extLst>
      <p:ext uri="{BB962C8B-B14F-4D97-AF65-F5344CB8AC3E}">
        <p14:creationId xmlns:p14="http://schemas.microsoft.com/office/powerpoint/2010/main" val="2232607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028701"/>
            <a:ext cx="9314894" cy="367868"/>
          </a:xfrm>
        </p:spPr>
        <p:txBody>
          <a:bodyPr/>
          <a:lstStyle/>
          <a:p>
            <a:r>
              <a:rPr lang="en-US" sz="2100" dirty="0"/>
              <a:t>Solution</a:t>
            </a:r>
            <a:r>
              <a:rPr lang="en-US" sz="1800" dirty="0"/>
              <a:t> </a:t>
            </a:r>
            <a:r>
              <a:rPr lang="en-US" sz="2100" dirty="0"/>
              <a:t>2</a:t>
            </a:r>
            <a:r>
              <a:rPr lang="en-US" sz="1800" dirty="0"/>
              <a:t>: </a:t>
            </a:r>
            <a:r>
              <a:rPr lang="en-US" sz="2100" dirty="0"/>
              <a:t>Additional</a:t>
            </a:r>
            <a:r>
              <a:rPr lang="en-US" sz="1800" dirty="0"/>
              <a:t> </a:t>
            </a:r>
            <a:r>
              <a:rPr lang="en-US" sz="2100" dirty="0"/>
              <a:t>Sequence</a:t>
            </a:r>
            <a:r>
              <a:rPr lang="en-US" sz="1800" dirty="0"/>
              <a:t> </a:t>
            </a:r>
            <a:r>
              <a:rPr lang="en-US" sz="2100" dirty="0"/>
              <a:t>Number</a:t>
            </a:r>
            <a:r>
              <a:rPr lang="en-US" sz="1800" dirty="0"/>
              <a:t> </a:t>
            </a:r>
            <a:r>
              <a:rPr lang="en-US" sz="2100" dirty="0"/>
              <a:t>Bits</a:t>
            </a:r>
            <a:r>
              <a:rPr lang="en-US" sz="1800" dirty="0"/>
              <a:t> </a:t>
            </a:r>
            <a:r>
              <a:rPr lang="en-US" sz="2100" dirty="0"/>
              <a:t>in</a:t>
            </a:r>
            <a:r>
              <a:rPr lang="en-US" sz="1800" dirty="0"/>
              <a:t> </a:t>
            </a:r>
            <a:r>
              <a:rPr lang="en-US" sz="2100" dirty="0"/>
              <a:t>Fragment</a:t>
            </a:r>
            <a:r>
              <a:rPr lang="en-US" sz="1800" dirty="0"/>
              <a:t> </a:t>
            </a:r>
            <a:r>
              <a:rPr lang="en-US" sz="2100" dirty="0"/>
              <a:t>Number</a:t>
            </a:r>
            <a:r>
              <a:rPr lang="en-US" sz="1800" dirty="0"/>
              <a:t> </a:t>
            </a:r>
            <a:r>
              <a:rPr lang="en-US" sz="2100" dirty="0"/>
              <a:t>Field</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499929"/>
            <a:ext cx="9144000" cy="1052981"/>
          </a:xfrm>
          <a:prstGeom prst="rect">
            <a:avLst/>
          </a:prstGeom>
        </p:spPr>
        <p:txBody>
          <a:bodyPr vert="horz" lIns="68580" tIns="34290" rIns="68580" bIns="34290" rtlCol="0">
            <a:no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dirty="0"/>
              <a:t>Indication of Additional sequence number (cont’d):</a:t>
            </a:r>
          </a:p>
          <a:p>
            <a:pPr lvl="1"/>
            <a:r>
              <a:rPr lang="en-US" sz="1400" dirty="0"/>
              <a:t>Method 2: one bit in MPDU Delimiter, e.g. redefining the reserved B1 as Long Sequence Number field, indicates whether the Additional Sequence Number is carried in the MPDU that follows MUDU Delimiter are the additional sequence number bits</a:t>
            </a:r>
          </a:p>
          <a:p>
            <a:pPr lvl="2"/>
            <a:r>
              <a:rPr lang="en-US" sz="1400" dirty="0"/>
              <a:t>The TXOP holder that supports &gt;12-bit sequence number transmits the frames by using &gt;12-bit Sequence Number if the recipient of the frames supports &gt;12-bit sequence number. </a:t>
            </a:r>
          </a:p>
        </p:txBody>
      </p:sp>
      <p:pic>
        <p:nvPicPr>
          <p:cNvPr id="3" name="Picture 2">
            <a:extLst>
              <a:ext uri="{FF2B5EF4-FFF2-40B4-BE49-F238E27FC236}">
                <a16:creationId xmlns:a16="http://schemas.microsoft.com/office/drawing/2014/main" id="{F7AECBAC-1214-41E5-B5B2-7016BF4F7A59}"/>
              </a:ext>
            </a:extLst>
          </p:cNvPr>
          <p:cNvPicPr>
            <a:picLocks noChangeAspect="1"/>
          </p:cNvPicPr>
          <p:nvPr/>
        </p:nvPicPr>
        <p:blipFill>
          <a:blip r:embed="rId2"/>
          <a:stretch>
            <a:fillRect/>
          </a:stretch>
        </p:blipFill>
        <p:spPr>
          <a:xfrm>
            <a:off x="139571" y="4089290"/>
            <a:ext cx="3712176" cy="718757"/>
          </a:xfrm>
          <a:prstGeom prst="rect">
            <a:avLst/>
          </a:prstGeom>
        </p:spPr>
      </p:pic>
      <p:sp>
        <p:nvSpPr>
          <p:cNvPr id="13" name="TextBox 12">
            <a:extLst>
              <a:ext uri="{FF2B5EF4-FFF2-40B4-BE49-F238E27FC236}">
                <a16:creationId xmlns:a16="http://schemas.microsoft.com/office/drawing/2014/main" id="{5FBEB745-41ED-48B0-9D9E-012A19BA2012}"/>
              </a:ext>
            </a:extLst>
          </p:cNvPr>
          <p:cNvSpPr txBox="1"/>
          <p:nvPr/>
        </p:nvSpPr>
        <p:spPr>
          <a:xfrm>
            <a:off x="1217257" y="4670297"/>
            <a:ext cx="911889" cy="233624"/>
          </a:xfrm>
          <a:prstGeom prst="rect">
            <a:avLst/>
          </a:prstGeom>
          <a:noFill/>
        </p:spPr>
        <p:txBody>
          <a:bodyPr wrap="none" lIns="68580" tIns="34290" rIns="68580" rtlCol="0" anchor="t">
            <a:noAutofit/>
          </a:bodyPr>
          <a:lstStyle/>
          <a:p>
            <a:r>
              <a:rPr lang="en-US" sz="900" dirty="0"/>
              <a:t>MPDU Delimiter</a:t>
            </a:r>
          </a:p>
        </p:txBody>
      </p:sp>
      <p:sp>
        <p:nvSpPr>
          <p:cNvPr id="15" name="TextBox 14">
            <a:extLst>
              <a:ext uri="{FF2B5EF4-FFF2-40B4-BE49-F238E27FC236}">
                <a16:creationId xmlns:a16="http://schemas.microsoft.com/office/drawing/2014/main" id="{27783023-0482-43EA-9E99-A0BD97CD5B1E}"/>
              </a:ext>
            </a:extLst>
          </p:cNvPr>
          <p:cNvSpPr txBox="1"/>
          <p:nvPr/>
        </p:nvSpPr>
        <p:spPr>
          <a:xfrm>
            <a:off x="893826" y="4295942"/>
            <a:ext cx="646862" cy="233624"/>
          </a:xfrm>
          <a:prstGeom prst="rect">
            <a:avLst/>
          </a:prstGeom>
          <a:solidFill>
            <a:schemeClr val="bg1"/>
          </a:solidFill>
        </p:spPr>
        <p:txBody>
          <a:bodyPr wrap="none" lIns="68580" tIns="34290" rIns="68580" rtlCol="0" anchor="t">
            <a:noAutofit/>
          </a:bodyPr>
          <a:lstStyle/>
          <a:p>
            <a:r>
              <a:rPr lang="en-US" sz="600" dirty="0"/>
              <a:t>Long Sequence </a:t>
            </a:r>
          </a:p>
          <a:p>
            <a:r>
              <a:rPr lang="en-US" sz="600" dirty="0"/>
              <a:t>Number</a:t>
            </a:r>
          </a:p>
        </p:txBody>
      </p:sp>
      <p:pic>
        <p:nvPicPr>
          <p:cNvPr id="14" name="Picture 13">
            <a:extLst>
              <a:ext uri="{FF2B5EF4-FFF2-40B4-BE49-F238E27FC236}">
                <a16:creationId xmlns:a16="http://schemas.microsoft.com/office/drawing/2014/main" id="{03F6CA46-665D-4058-919D-8DF4A5CBA001}"/>
              </a:ext>
            </a:extLst>
          </p:cNvPr>
          <p:cNvPicPr>
            <a:picLocks noChangeAspect="1"/>
          </p:cNvPicPr>
          <p:nvPr/>
        </p:nvPicPr>
        <p:blipFill>
          <a:blip r:embed="rId3"/>
          <a:stretch>
            <a:fillRect/>
          </a:stretch>
        </p:blipFill>
        <p:spPr>
          <a:xfrm>
            <a:off x="3019619" y="3252879"/>
            <a:ext cx="2329088" cy="459715"/>
          </a:xfrm>
          <a:prstGeom prst="rect">
            <a:avLst/>
          </a:prstGeom>
        </p:spPr>
      </p:pic>
      <p:cxnSp>
        <p:nvCxnSpPr>
          <p:cNvPr id="5" name="Straight Connector 4">
            <a:extLst>
              <a:ext uri="{FF2B5EF4-FFF2-40B4-BE49-F238E27FC236}">
                <a16:creationId xmlns:a16="http://schemas.microsoft.com/office/drawing/2014/main" id="{B83A243D-3EE8-445B-A4F3-DA0495E8A4D7}"/>
              </a:ext>
            </a:extLst>
          </p:cNvPr>
          <p:cNvCxnSpPr>
            <a:cxnSpLocks/>
          </p:cNvCxnSpPr>
          <p:nvPr/>
        </p:nvCxnSpPr>
        <p:spPr>
          <a:xfrm flipH="1">
            <a:off x="527540" y="3522676"/>
            <a:ext cx="2893925" cy="7165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915DDD61-B22E-481F-B100-5F1F7D6AC553}"/>
              </a:ext>
            </a:extLst>
          </p:cNvPr>
          <p:cNvCxnSpPr>
            <a:cxnSpLocks/>
          </p:cNvCxnSpPr>
          <p:nvPr/>
        </p:nvCxnSpPr>
        <p:spPr>
          <a:xfrm flipH="1">
            <a:off x="3809434" y="3542647"/>
            <a:ext cx="374729" cy="736561"/>
          </a:xfrm>
          <a:prstGeom prst="line">
            <a:avLst/>
          </a:prstGeom>
        </p:spPr>
        <p:style>
          <a:lnRef idx="1">
            <a:schemeClr val="accent1"/>
          </a:lnRef>
          <a:fillRef idx="0">
            <a:schemeClr val="accent1"/>
          </a:fillRef>
          <a:effectRef idx="0">
            <a:schemeClr val="accent1"/>
          </a:effectRef>
          <a:fontRef idx="minor">
            <a:schemeClr val="tx1"/>
          </a:fontRef>
        </p:style>
      </p:cxnSp>
      <p:grpSp>
        <p:nvGrpSpPr>
          <p:cNvPr id="16" name="Group 4">
            <a:extLst>
              <a:ext uri="{FF2B5EF4-FFF2-40B4-BE49-F238E27FC236}">
                <a16:creationId xmlns:a16="http://schemas.microsoft.com/office/drawing/2014/main" id="{6F0483BA-B7CF-47C3-9B7B-30905ECB15BD}"/>
              </a:ext>
            </a:extLst>
          </p:cNvPr>
          <p:cNvGrpSpPr>
            <a:grpSpLocks noChangeAspect="1"/>
          </p:cNvGrpSpPr>
          <p:nvPr/>
        </p:nvGrpSpPr>
        <p:grpSpPr bwMode="auto">
          <a:xfrm>
            <a:off x="4337906" y="4069032"/>
            <a:ext cx="4641056" cy="601265"/>
            <a:chOff x="2004" y="1165"/>
            <a:chExt cx="3898" cy="505"/>
          </a:xfrm>
        </p:grpSpPr>
        <p:sp>
          <p:nvSpPr>
            <p:cNvPr id="17" name="AutoShape 3">
              <a:extLst>
                <a:ext uri="{FF2B5EF4-FFF2-40B4-BE49-F238E27FC236}">
                  <a16:creationId xmlns:a16="http://schemas.microsoft.com/office/drawing/2014/main" id="{A9EAA1FA-1C91-4AC6-BBA9-35D755214893}"/>
                </a:ext>
              </a:extLst>
            </p:cNvPr>
            <p:cNvSpPr>
              <a:spLocks noChangeAspect="1" noChangeArrowheads="1" noTextEdit="1"/>
            </p:cNvSpPr>
            <p:nvPr/>
          </p:nvSpPr>
          <p:spPr bwMode="auto">
            <a:xfrm>
              <a:off x="2004" y="1165"/>
              <a:ext cx="3898" cy="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900"/>
            </a:p>
          </p:txBody>
        </p:sp>
        <p:pic>
          <p:nvPicPr>
            <p:cNvPr id="18" name="Picture 5">
              <a:extLst>
                <a:ext uri="{FF2B5EF4-FFF2-40B4-BE49-F238E27FC236}">
                  <a16:creationId xmlns:a16="http://schemas.microsoft.com/office/drawing/2014/main" id="{9C3BBBC0-4FCE-4E2E-911F-F0A3A4E328A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04" y="1165"/>
              <a:ext cx="3902" cy="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9" name="Group 18">
            <a:extLst>
              <a:ext uri="{FF2B5EF4-FFF2-40B4-BE49-F238E27FC236}">
                <a16:creationId xmlns:a16="http://schemas.microsoft.com/office/drawing/2014/main" id="{8C99437F-0A72-4A40-B31B-023478945E29}"/>
              </a:ext>
            </a:extLst>
          </p:cNvPr>
          <p:cNvGrpSpPr/>
          <p:nvPr/>
        </p:nvGrpSpPr>
        <p:grpSpPr>
          <a:xfrm>
            <a:off x="4720256" y="4750181"/>
            <a:ext cx="2750736" cy="660019"/>
            <a:chOff x="5797897" y="4817390"/>
            <a:chExt cx="3667648" cy="880025"/>
          </a:xfrm>
        </p:grpSpPr>
        <p:pic>
          <p:nvPicPr>
            <p:cNvPr id="20" name="Picture 19">
              <a:extLst>
                <a:ext uri="{FF2B5EF4-FFF2-40B4-BE49-F238E27FC236}">
                  <a16:creationId xmlns:a16="http://schemas.microsoft.com/office/drawing/2014/main" id="{FBA35085-1DE5-4152-BBC8-671A3EBE1217}"/>
                </a:ext>
              </a:extLst>
            </p:cNvPr>
            <p:cNvPicPr>
              <a:picLocks noChangeAspect="1"/>
            </p:cNvPicPr>
            <p:nvPr/>
          </p:nvPicPr>
          <p:blipFill>
            <a:blip r:embed="rId5"/>
            <a:stretch>
              <a:fillRect/>
            </a:stretch>
          </p:blipFill>
          <p:spPr>
            <a:xfrm>
              <a:off x="5797897" y="4817390"/>
              <a:ext cx="3667648" cy="880025"/>
            </a:xfrm>
            <a:prstGeom prst="rect">
              <a:avLst/>
            </a:prstGeom>
          </p:spPr>
        </p:pic>
        <p:sp>
          <p:nvSpPr>
            <p:cNvPr id="21" name="TextBox 20">
              <a:extLst>
                <a:ext uri="{FF2B5EF4-FFF2-40B4-BE49-F238E27FC236}">
                  <a16:creationId xmlns:a16="http://schemas.microsoft.com/office/drawing/2014/main" id="{9F7D2335-8F1F-477E-A33B-E1151ECF3338}"/>
                </a:ext>
              </a:extLst>
            </p:cNvPr>
            <p:cNvSpPr txBox="1"/>
            <p:nvPr/>
          </p:nvSpPr>
          <p:spPr>
            <a:xfrm>
              <a:off x="6495365" y="5107444"/>
              <a:ext cx="1429305" cy="301841"/>
            </a:xfrm>
            <a:prstGeom prst="rect">
              <a:avLst/>
            </a:prstGeom>
            <a:solidFill>
              <a:schemeClr val="bg1"/>
            </a:solidFill>
          </p:spPr>
          <p:txBody>
            <a:bodyPr wrap="none" lIns="68580" tIns="34290" rIns="68580" rtlCol="0" anchor="t">
              <a:noAutofit/>
            </a:bodyPr>
            <a:lstStyle/>
            <a:p>
              <a:r>
                <a:rPr lang="en-US" sz="600" dirty="0"/>
                <a:t>Fragment Number/</a:t>
              </a:r>
            </a:p>
            <a:p>
              <a:r>
                <a:rPr lang="en-US" sz="600" dirty="0"/>
                <a:t>Additional Sequence Number</a:t>
              </a:r>
            </a:p>
          </p:txBody>
        </p:sp>
      </p:grpSp>
      <p:cxnSp>
        <p:nvCxnSpPr>
          <p:cNvPr id="22" name="Straight Connector 21">
            <a:extLst>
              <a:ext uri="{FF2B5EF4-FFF2-40B4-BE49-F238E27FC236}">
                <a16:creationId xmlns:a16="http://schemas.microsoft.com/office/drawing/2014/main" id="{BEFCFC2A-40FE-4D2D-B6E1-94FB6EDFE478}"/>
              </a:ext>
            </a:extLst>
          </p:cNvPr>
          <p:cNvCxnSpPr>
            <a:cxnSpLocks/>
          </p:cNvCxnSpPr>
          <p:nvPr/>
        </p:nvCxnSpPr>
        <p:spPr>
          <a:xfrm flipH="1">
            <a:off x="5243358" y="4468404"/>
            <a:ext cx="1298836" cy="455497"/>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75EEA21-B032-424F-9DEF-27EA53E9943A}"/>
              </a:ext>
            </a:extLst>
          </p:cNvPr>
          <p:cNvCxnSpPr>
            <a:cxnSpLocks/>
          </p:cNvCxnSpPr>
          <p:nvPr/>
        </p:nvCxnSpPr>
        <p:spPr>
          <a:xfrm>
            <a:off x="7068195" y="4468404"/>
            <a:ext cx="383658" cy="480662"/>
          </a:xfrm>
          <a:prstGeom prst="line">
            <a:avLst/>
          </a:prstGeom>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240C2EF7-7FE1-4776-88A6-2A9F33A0542B}"/>
              </a:ext>
            </a:extLst>
          </p:cNvPr>
          <p:cNvSpPr txBox="1"/>
          <p:nvPr/>
        </p:nvSpPr>
        <p:spPr>
          <a:xfrm>
            <a:off x="8287132" y="3918393"/>
            <a:ext cx="372036" cy="270814"/>
          </a:xfrm>
          <a:prstGeom prst="rect">
            <a:avLst/>
          </a:prstGeom>
          <a:solidFill>
            <a:schemeClr val="bg1"/>
          </a:solidFill>
        </p:spPr>
        <p:txBody>
          <a:bodyPr wrap="none" lIns="68580" tIns="34290" rIns="68580" rtlCol="0" anchor="t">
            <a:noAutofit/>
          </a:bodyPr>
          <a:lstStyle/>
          <a:p>
            <a:r>
              <a:rPr lang="en-US" sz="600" dirty="0"/>
              <a:t>Variable </a:t>
            </a:r>
          </a:p>
          <a:p>
            <a:r>
              <a:rPr lang="en-US" sz="600" dirty="0"/>
              <a:t>Length</a:t>
            </a:r>
          </a:p>
        </p:txBody>
      </p:sp>
      <p:cxnSp>
        <p:nvCxnSpPr>
          <p:cNvPr id="26" name="Straight Connector 25">
            <a:extLst>
              <a:ext uri="{FF2B5EF4-FFF2-40B4-BE49-F238E27FC236}">
                <a16:creationId xmlns:a16="http://schemas.microsoft.com/office/drawing/2014/main" id="{5AB5F207-89D4-4AFD-9AD7-15D3881E6187}"/>
              </a:ext>
            </a:extLst>
          </p:cNvPr>
          <p:cNvCxnSpPr>
            <a:cxnSpLocks/>
          </p:cNvCxnSpPr>
          <p:nvPr/>
        </p:nvCxnSpPr>
        <p:spPr>
          <a:xfrm>
            <a:off x="4206750" y="3569470"/>
            <a:ext cx="131156" cy="605877"/>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E579A2EB-CA0E-45FC-849A-5C22F462801A}"/>
              </a:ext>
            </a:extLst>
          </p:cNvPr>
          <p:cNvCxnSpPr>
            <a:cxnSpLocks/>
          </p:cNvCxnSpPr>
          <p:nvPr/>
        </p:nvCxnSpPr>
        <p:spPr>
          <a:xfrm>
            <a:off x="4635278" y="3510944"/>
            <a:ext cx="4285250" cy="664403"/>
          </a:xfrm>
          <a:prstGeom prst="line">
            <a:avLst/>
          </a:prstGeom>
        </p:spPr>
        <p:style>
          <a:lnRef idx="1">
            <a:schemeClr val="accent1"/>
          </a:lnRef>
          <a:fillRef idx="0">
            <a:schemeClr val="accent1"/>
          </a:fillRef>
          <a:effectRef idx="0">
            <a:schemeClr val="accent1"/>
          </a:effectRef>
          <a:fontRef idx="minor">
            <a:schemeClr val="tx1"/>
          </a:fontRef>
        </p:style>
      </p:cxnSp>
      <p:sp>
        <p:nvSpPr>
          <p:cNvPr id="28" name="Slide Number Placeholder 2">
            <a:extLst>
              <a:ext uri="{FF2B5EF4-FFF2-40B4-BE49-F238E27FC236}">
                <a16:creationId xmlns:a16="http://schemas.microsoft.com/office/drawing/2014/main" id="{53853B55-F753-4173-A0B9-6A0740DD6E90}"/>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7</a:t>
            </a:fld>
            <a:endParaRPr lang="en-US"/>
          </a:p>
        </p:txBody>
      </p:sp>
      <p:sp>
        <p:nvSpPr>
          <p:cNvPr id="29" name="Footer Placeholder 4">
            <a:extLst>
              <a:ext uri="{FF2B5EF4-FFF2-40B4-BE49-F238E27FC236}">
                <a16:creationId xmlns:a16="http://schemas.microsoft.com/office/drawing/2014/main" id="{1E1C0339-9112-4CBE-952A-6E6555CC6448}"/>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30" name="Date Placeholder 3">
            <a:extLst>
              <a:ext uri="{FF2B5EF4-FFF2-40B4-BE49-F238E27FC236}">
                <a16:creationId xmlns:a16="http://schemas.microsoft.com/office/drawing/2014/main" id="{A1A6298E-3A56-4567-8ABC-7A861382EAC2}"/>
              </a:ext>
            </a:extLst>
          </p:cNvPr>
          <p:cNvSpPr>
            <a:spLocks noGrp="1"/>
          </p:cNvSpPr>
          <p:nvPr>
            <p:ph type="dt" sz="half" idx="10"/>
          </p:nvPr>
        </p:nvSpPr>
        <p:spPr>
          <a:xfrm>
            <a:off x="696913" y="332601"/>
            <a:ext cx="1051570" cy="276999"/>
          </a:xfrm>
        </p:spPr>
        <p:txBody>
          <a:bodyPr/>
          <a:lstStyle/>
          <a:p>
            <a:pPr>
              <a:defRPr/>
            </a:pPr>
            <a:r>
              <a:rPr lang="en-US" dirty="0"/>
              <a:t>01/06/2020</a:t>
            </a:r>
          </a:p>
        </p:txBody>
      </p:sp>
    </p:spTree>
    <p:extLst>
      <p:ext uri="{BB962C8B-B14F-4D97-AF65-F5344CB8AC3E}">
        <p14:creationId xmlns:p14="http://schemas.microsoft.com/office/powerpoint/2010/main" val="2829533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42000"/>
            <a:ext cx="9144000" cy="367868"/>
          </a:xfrm>
        </p:spPr>
        <p:txBody>
          <a:bodyPr/>
          <a:lstStyle/>
          <a:p>
            <a:r>
              <a:rPr lang="en-US" sz="2100" dirty="0"/>
              <a:t>Solution</a:t>
            </a:r>
            <a:r>
              <a:rPr lang="en-US" sz="1800" dirty="0"/>
              <a:t> </a:t>
            </a:r>
            <a:r>
              <a:rPr lang="en-US" sz="2100" dirty="0"/>
              <a:t>2</a:t>
            </a:r>
            <a:r>
              <a:rPr lang="en-US" sz="1800" dirty="0"/>
              <a:t>: </a:t>
            </a:r>
            <a:r>
              <a:rPr lang="en-US" sz="2100" dirty="0"/>
              <a:t>Additional</a:t>
            </a:r>
            <a:r>
              <a:rPr lang="en-US" sz="1800" dirty="0"/>
              <a:t> </a:t>
            </a:r>
            <a:r>
              <a:rPr lang="en-US" sz="2100" dirty="0"/>
              <a:t>Sequence</a:t>
            </a:r>
            <a:r>
              <a:rPr lang="en-US" sz="1800" dirty="0"/>
              <a:t> </a:t>
            </a:r>
            <a:r>
              <a:rPr lang="en-US" sz="2100" dirty="0"/>
              <a:t>Number</a:t>
            </a:r>
            <a:r>
              <a:rPr lang="en-US" sz="1800" dirty="0"/>
              <a:t> </a:t>
            </a:r>
            <a:r>
              <a:rPr lang="en-US" sz="2100" dirty="0"/>
              <a:t>Bits</a:t>
            </a:r>
            <a:r>
              <a:rPr lang="en-US" sz="1800" dirty="0"/>
              <a:t> </a:t>
            </a:r>
            <a:r>
              <a:rPr lang="en-US" sz="2100" dirty="0"/>
              <a:t>in</a:t>
            </a:r>
            <a:r>
              <a:rPr lang="en-US" sz="1800" dirty="0"/>
              <a:t> </a:t>
            </a:r>
            <a:r>
              <a:rPr lang="en-US" sz="2100" dirty="0"/>
              <a:t>Fragment</a:t>
            </a:r>
            <a:r>
              <a:rPr lang="en-US" sz="1800" dirty="0"/>
              <a:t> </a:t>
            </a:r>
            <a:r>
              <a:rPr lang="en-US" sz="2100" dirty="0"/>
              <a:t>Number</a:t>
            </a:r>
            <a:r>
              <a:rPr lang="en-US" sz="1800" dirty="0"/>
              <a:t> </a:t>
            </a:r>
            <a:r>
              <a:rPr lang="en-US" sz="2100" dirty="0"/>
              <a:t>Field</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278224"/>
            <a:ext cx="9144000" cy="827734"/>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800" dirty="0"/>
              <a:t>Indication of Additional sequence number (cont’d):</a:t>
            </a:r>
          </a:p>
          <a:p>
            <a:pPr lvl="1"/>
            <a:r>
              <a:rPr lang="en-US" sz="1400" dirty="0"/>
              <a:t>Method 3: in EHT PPDU, the Additional Sequence Number is carried in the MPDU.</a:t>
            </a:r>
            <a:endParaRPr lang="en-US" sz="1050" dirty="0"/>
          </a:p>
        </p:txBody>
      </p:sp>
      <p:grpSp>
        <p:nvGrpSpPr>
          <p:cNvPr id="16" name="Group 4">
            <a:extLst>
              <a:ext uri="{FF2B5EF4-FFF2-40B4-BE49-F238E27FC236}">
                <a16:creationId xmlns:a16="http://schemas.microsoft.com/office/drawing/2014/main" id="{6F0483BA-B7CF-47C3-9B7B-30905ECB15BD}"/>
              </a:ext>
            </a:extLst>
          </p:cNvPr>
          <p:cNvGrpSpPr>
            <a:grpSpLocks noChangeAspect="1"/>
          </p:cNvGrpSpPr>
          <p:nvPr/>
        </p:nvGrpSpPr>
        <p:grpSpPr bwMode="auto">
          <a:xfrm>
            <a:off x="2393550" y="2993831"/>
            <a:ext cx="4641056" cy="601265"/>
            <a:chOff x="2004" y="1165"/>
            <a:chExt cx="3898" cy="505"/>
          </a:xfrm>
        </p:grpSpPr>
        <p:sp>
          <p:nvSpPr>
            <p:cNvPr id="17" name="AutoShape 3">
              <a:extLst>
                <a:ext uri="{FF2B5EF4-FFF2-40B4-BE49-F238E27FC236}">
                  <a16:creationId xmlns:a16="http://schemas.microsoft.com/office/drawing/2014/main" id="{A9EAA1FA-1C91-4AC6-BBA9-35D755214893}"/>
                </a:ext>
              </a:extLst>
            </p:cNvPr>
            <p:cNvSpPr>
              <a:spLocks noChangeAspect="1" noChangeArrowheads="1" noTextEdit="1"/>
            </p:cNvSpPr>
            <p:nvPr/>
          </p:nvSpPr>
          <p:spPr bwMode="auto">
            <a:xfrm>
              <a:off x="2004" y="1165"/>
              <a:ext cx="3898" cy="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900"/>
            </a:p>
          </p:txBody>
        </p:sp>
        <p:pic>
          <p:nvPicPr>
            <p:cNvPr id="18" name="Picture 5">
              <a:extLst>
                <a:ext uri="{FF2B5EF4-FFF2-40B4-BE49-F238E27FC236}">
                  <a16:creationId xmlns:a16="http://schemas.microsoft.com/office/drawing/2014/main" id="{9C3BBBC0-4FCE-4E2E-911F-F0A3A4E328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4" y="1165"/>
              <a:ext cx="3902" cy="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9" name="Group 18">
            <a:extLst>
              <a:ext uri="{FF2B5EF4-FFF2-40B4-BE49-F238E27FC236}">
                <a16:creationId xmlns:a16="http://schemas.microsoft.com/office/drawing/2014/main" id="{8C99437F-0A72-4A40-B31B-023478945E29}"/>
              </a:ext>
            </a:extLst>
          </p:cNvPr>
          <p:cNvGrpSpPr/>
          <p:nvPr/>
        </p:nvGrpSpPr>
        <p:grpSpPr>
          <a:xfrm>
            <a:off x="2775900" y="3674980"/>
            <a:ext cx="2750736" cy="660019"/>
            <a:chOff x="5797897" y="4817390"/>
            <a:chExt cx="3667648" cy="880025"/>
          </a:xfrm>
        </p:grpSpPr>
        <p:pic>
          <p:nvPicPr>
            <p:cNvPr id="20" name="Picture 19">
              <a:extLst>
                <a:ext uri="{FF2B5EF4-FFF2-40B4-BE49-F238E27FC236}">
                  <a16:creationId xmlns:a16="http://schemas.microsoft.com/office/drawing/2014/main" id="{FBA35085-1DE5-4152-BBC8-671A3EBE1217}"/>
                </a:ext>
              </a:extLst>
            </p:cNvPr>
            <p:cNvPicPr>
              <a:picLocks noChangeAspect="1"/>
            </p:cNvPicPr>
            <p:nvPr/>
          </p:nvPicPr>
          <p:blipFill>
            <a:blip r:embed="rId3"/>
            <a:stretch>
              <a:fillRect/>
            </a:stretch>
          </p:blipFill>
          <p:spPr>
            <a:xfrm>
              <a:off x="5797897" y="4817390"/>
              <a:ext cx="3667648" cy="880025"/>
            </a:xfrm>
            <a:prstGeom prst="rect">
              <a:avLst/>
            </a:prstGeom>
          </p:spPr>
        </p:pic>
        <p:sp>
          <p:nvSpPr>
            <p:cNvPr id="21" name="TextBox 20">
              <a:extLst>
                <a:ext uri="{FF2B5EF4-FFF2-40B4-BE49-F238E27FC236}">
                  <a16:creationId xmlns:a16="http://schemas.microsoft.com/office/drawing/2014/main" id="{9F7D2335-8F1F-477E-A33B-E1151ECF3338}"/>
                </a:ext>
              </a:extLst>
            </p:cNvPr>
            <p:cNvSpPr txBox="1"/>
            <p:nvPr/>
          </p:nvSpPr>
          <p:spPr>
            <a:xfrm>
              <a:off x="6495365" y="5107444"/>
              <a:ext cx="1429305" cy="301841"/>
            </a:xfrm>
            <a:prstGeom prst="rect">
              <a:avLst/>
            </a:prstGeom>
            <a:solidFill>
              <a:schemeClr val="bg1"/>
            </a:solidFill>
          </p:spPr>
          <p:txBody>
            <a:bodyPr wrap="none" lIns="68580" tIns="34290" rIns="68580" rtlCol="0" anchor="t">
              <a:noAutofit/>
            </a:bodyPr>
            <a:lstStyle/>
            <a:p>
              <a:r>
                <a:rPr lang="en-US" sz="600" dirty="0"/>
                <a:t>Fragment Number/</a:t>
              </a:r>
            </a:p>
            <a:p>
              <a:r>
                <a:rPr lang="en-US" sz="600" dirty="0"/>
                <a:t>Additional Sequence Number</a:t>
              </a:r>
            </a:p>
          </p:txBody>
        </p:sp>
      </p:grpSp>
      <p:cxnSp>
        <p:nvCxnSpPr>
          <p:cNvPr id="22" name="Straight Connector 21">
            <a:extLst>
              <a:ext uri="{FF2B5EF4-FFF2-40B4-BE49-F238E27FC236}">
                <a16:creationId xmlns:a16="http://schemas.microsoft.com/office/drawing/2014/main" id="{BEFCFC2A-40FE-4D2D-B6E1-94FB6EDFE478}"/>
              </a:ext>
            </a:extLst>
          </p:cNvPr>
          <p:cNvCxnSpPr>
            <a:cxnSpLocks/>
          </p:cNvCxnSpPr>
          <p:nvPr/>
        </p:nvCxnSpPr>
        <p:spPr>
          <a:xfrm flipH="1">
            <a:off x="3299001" y="3393203"/>
            <a:ext cx="1298836" cy="455497"/>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75EEA21-B032-424F-9DEF-27EA53E9943A}"/>
              </a:ext>
            </a:extLst>
          </p:cNvPr>
          <p:cNvCxnSpPr>
            <a:cxnSpLocks/>
          </p:cNvCxnSpPr>
          <p:nvPr/>
        </p:nvCxnSpPr>
        <p:spPr>
          <a:xfrm>
            <a:off x="5123839" y="3393203"/>
            <a:ext cx="383658" cy="480662"/>
          </a:xfrm>
          <a:prstGeom prst="line">
            <a:avLst/>
          </a:prstGeom>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240C2EF7-7FE1-4776-88A6-2A9F33A0542B}"/>
              </a:ext>
            </a:extLst>
          </p:cNvPr>
          <p:cNvSpPr txBox="1"/>
          <p:nvPr/>
        </p:nvSpPr>
        <p:spPr>
          <a:xfrm>
            <a:off x="6357848" y="2831053"/>
            <a:ext cx="372036" cy="270814"/>
          </a:xfrm>
          <a:prstGeom prst="rect">
            <a:avLst/>
          </a:prstGeom>
          <a:solidFill>
            <a:schemeClr val="bg1"/>
          </a:solidFill>
        </p:spPr>
        <p:txBody>
          <a:bodyPr wrap="none" lIns="68580" tIns="34290" rIns="68580" rtlCol="0" anchor="t">
            <a:noAutofit/>
          </a:bodyPr>
          <a:lstStyle/>
          <a:p>
            <a:r>
              <a:rPr lang="en-US" sz="600" dirty="0"/>
              <a:t>Variable </a:t>
            </a:r>
          </a:p>
          <a:p>
            <a:r>
              <a:rPr lang="en-US" sz="600" dirty="0"/>
              <a:t>Length</a:t>
            </a:r>
          </a:p>
        </p:txBody>
      </p:sp>
      <p:sp>
        <p:nvSpPr>
          <p:cNvPr id="28" name="TextBox 27">
            <a:extLst>
              <a:ext uri="{FF2B5EF4-FFF2-40B4-BE49-F238E27FC236}">
                <a16:creationId xmlns:a16="http://schemas.microsoft.com/office/drawing/2014/main" id="{92C01563-4986-448C-80FA-BAC40DD4A7BF}"/>
              </a:ext>
            </a:extLst>
          </p:cNvPr>
          <p:cNvSpPr txBox="1"/>
          <p:nvPr/>
        </p:nvSpPr>
        <p:spPr>
          <a:xfrm>
            <a:off x="3844990" y="2224204"/>
            <a:ext cx="260372" cy="294011"/>
          </a:xfrm>
          <a:prstGeom prst="rect">
            <a:avLst/>
          </a:prstGeom>
          <a:solidFill>
            <a:schemeClr val="bg1"/>
          </a:solidFill>
        </p:spPr>
        <p:txBody>
          <a:bodyPr wrap="none" lIns="68580" tIns="34290" rIns="68580" rtlCol="0" anchor="t">
            <a:noAutofit/>
          </a:bodyPr>
          <a:lstStyle/>
          <a:p>
            <a:r>
              <a:rPr lang="en-US" sz="600" dirty="0"/>
              <a:t>Legacy </a:t>
            </a:r>
          </a:p>
          <a:p>
            <a:r>
              <a:rPr lang="en-US" sz="600" dirty="0"/>
              <a:t>PHY</a:t>
            </a:r>
          </a:p>
          <a:p>
            <a:r>
              <a:rPr lang="en-US" sz="600" dirty="0"/>
              <a:t>Header</a:t>
            </a:r>
          </a:p>
        </p:txBody>
      </p:sp>
      <p:sp>
        <p:nvSpPr>
          <p:cNvPr id="31" name="TextBox 30">
            <a:extLst>
              <a:ext uri="{FF2B5EF4-FFF2-40B4-BE49-F238E27FC236}">
                <a16:creationId xmlns:a16="http://schemas.microsoft.com/office/drawing/2014/main" id="{674F1CBB-6F25-4976-9FC2-0490F2EC3A0B}"/>
              </a:ext>
            </a:extLst>
          </p:cNvPr>
          <p:cNvSpPr txBox="1"/>
          <p:nvPr/>
        </p:nvSpPr>
        <p:spPr>
          <a:xfrm>
            <a:off x="4223183" y="2231739"/>
            <a:ext cx="372036" cy="270814"/>
          </a:xfrm>
          <a:prstGeom prst="rect">
            <a:avLst/>
          </a:prstGeom>
          <a:solidFill>
            <a:schemeClr val="bg1"/>
          </a:solidFill>
        </p:spPr>
        <p:txBody>
          <a:bodyPr wrap="none" lIns="68580" tIns="34290" rIns="68580" rtlCol="0" anchor="t">
            <a:noAutofit/>
          </a:bodyPr>
          <a:lstStyle/>
          <a:p>
            <a:r>
              <a:rPr lang="en-US" sz="600" dirty="0"/>
              <a:t>EHT </a:t>
            </a:r>
          </a:p>
          <a:p>
            <a:r>
              <a:rPr lang="en-US" sz="600" dirty="0"/>
              <a:t>PHY</a:t>
            </a:r>
          </a:p>
          <a:p>
            <a:r>
              <a:rPr lang="en-US" sz="600" dirty="0"/>
              <a:t>Header</a:t>
            </a:r>
          </a:p>
        </p:txBody>
      </p:sp>
      <p:sp>
        <p:nvSpPr>
          <p:cNvPr id="33" name="Rectangle 32">
            <a:extLst>
              <a:ext uri="{FF2B5EF4-FFF2-40B4-BE49-F238E27FC236}">
                <a16:creationId xmlns:a16="http://schemas.microsoft.com/office/drawing/2014/main" id="{590CF835-6C70-4A8E-A2FC-88D14019F01D}"/>
              </a:ext>
            </a:extLst>
          </p:cNvPr>
          <p:cNvSpPr/>
          <p:nvPr/>
        </p:nvSpPr>
        <p:spPr>
          <a:xfrm>
            <a:off x="4856230" y="2209319"/>
            <a:ext cx="911888" cy="32337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4" name="TextBox 33">
            <a:extLst>
              <a:ext uri="{FF2B5EF4-FFF2-40B4-BE49-F238E27FC236}">
                <a16:creationId xmlns:a16="http://schemas.microsoft.com/office/drawing/2014/main" id="{A0F7D3E1-E0B7-4D1A-80D4-800A27356B56}"/>
              </a:ext>
            </a:extLst>
          </p:cNvPr>
          <p:cNvSpPr txBox="1"/>
          <p:nvPr/>
        </p:nvSpPr>
        <p:spPr>
          <a:xfrm>
            <a:off x="4981587" y="2298228"/>
            <a:ext cx="532199" cy="210719"/>
          </a:xfrm>
          <a:prstGeom prst="rect">
            <a:avLst/>
          </a:prstGeom>
          <a:solidFill>
            <a:schemeClr val="bg1"/>
          </a:solidFill>
        </p:spPr>
        <p:txBody>
          <a:bodyPr wrap="none" lIns="68580" tIns="34290" rIns="68580" rtlCol="0" anchor="t">
            <a:noAutofit/>
          </a:bodyPr>
          <a:lstStyle/>
          <a:p>
            <a:r>
              <a:rPr lang="en-US" sz="525" dirty="0"/>
              <a:t>Data</a:t>
            </a:r>
          </a:p>
        </p:txBody>
      </p:sp>
      <p:sp>
        <p:nvSpPr>
          <p:cNvPr id="35" name="Rectangle 34">
            <a:extLst>
              <a:ext uri="{FF2B5EF4-FFF2-40B4-BE49-F238E27FC236}">
                <a16:creationId xmlns:a16="http://schemas.microsoft.com/office/drawing/2014/main" id="{0BC662BE-4B54-4E8B-A06E-32A6841DE51D}"/>
              </a:ext>
            </a:extLst>
          </p:cNvPr>
          <p:cNvSpPr/>
          <p:nvPr/>
        </p:nvSpPr>
        <p:spPr>
          <a:xfrm>
            <a:off x="4230719" y="2214456"/>
            <a:ext cx="625511" cy="32337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6" name="Rectangle 35">
            <a:extLst>
              <a:ext uri="{FF2B5EF4-FFF2-40B4-BE49-F238E27FC236}">
                <a16:creationId xmlns:a16="http://schemas.microsoft.com/office/drawing/2014/main" id="{808AAD5D-39F2-4706-A511-55BD1817B68E}"/>
              </a:ext>
            </a:extLst>
          </p:cNvPr>
          <p:cNvSpPr/>
          <p:nvPr/>
        </p:nvSpPr>
        <p:spPr>
          <a:xfrm>
            <a:off x="3803175" y="2213382"/>
            <a:ext cx="428924" cy="32337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6" name="Straight Connector 5">
            <a:extLst>
              <a:ext uri="{FF2B5EF4-FFF2-40B4-BE49-F238E27FC236}">
                <a16:creationId xmlns:a16="http://schemas.microsoft.com/office/drawing/2014/main" id="{BDD6AF66-F3BC-45CB-BFF0-84DA648A53BB}"/>
              </a:ext>
            </a:extLst>
          </p:cNvPr>
          <p:cNvCxnSpPr/>
          <p:nvPr/>
        </p:nvCxnSpPr>
        <p:spPr>
          <a:xfrm flipH="1">
            <a:off x="2393549" y="2537834"/>
            <a:ext cx="2462681" cy="564033"/>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C6002D49-B48F-4385-8803-2F839F43461A}"/>
              </a:ext>
            </a:extLst>
          </p:cNvPr>
          <p:cNvCxnSpPr/>
          <p:nvPr/>
        </p:nvCxnSpPr>
        <p:spPr>
          <a:xfrm>
            <a:off x="5768118" y="2518215"/>
            <a:ext cx="1266488" cy="583652"/>
          </a:xfrm>
          <a:prstGeom prst="line">
            <a:avLst/>
          </a:prstGeom>
        </p:spPr>
        <p:style>
          <a:lnRef idx="1">
            <a:schemeClr val="accent1"/>
          </a:lnRef>
          <a:fillRef idx="0">
            <a:schemeClr val="accent1"/>
          </a:fillRef>
          <a:effectRef idx="0">
            <a:schemeClr val="accent1"/>
          </a:effectRef>
          <a:fontRef idx="minor">
            <a:schemeClr val="tx1"/>
          </a:fontRef>
        </p:style>
      </p:cxnSp>
      <p:sp>
        <p:nvSpPr>
          <p:cNvPr id="42" name="Content Placeholder 2">
            <a:extLst>
              <a:ext uri="{FF2B5EF4-FFF2-40B4-BE49-F238E27FC236}">
                <a16:creationId xmlns:a16="http://schemas.microsoft.com/office/drawing/2014/main" id="{30BD43D7-640F-45C5-9EB0-7BEDB0D23E73}"/>
              </a:ext>
            </a:extLst>
          </p:cNvPr>
          <p:cNvSpPr txBox="1">
            <a:spLocks/>
          </p:cNvSpPr>
          <p:nvPr/>
        </p:nvSpPr>
        <p:spPr>
          <a:xfrm>
            <a:off x="0" y="4553373"/>
            <a:ext cx="9144000" cy="688908"/>
          </a:xfrm>
          <a:prstGeom prst="rect">
            <a:avLst/>
          </a:prstGeom>
        </p:spPr>
        <p:txBody>
          <a:bodyPr vert="horz" lIns="68580" tIns="34290" rIns="68580" bIns="34290" rtlCol="0">
            <a:no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pPr lvl="1"/>
            <a:r>
              <a:rPr lang="en-US" sz="1400" dirty="0"/>
              <a:t>Method 4: in frames from an EHT AP/STA to another EHT STA/AP, the Additional Sequence Number is carried in the MPDU per SRC MLD, DST MLD, TID.</a:t>
            </a:r>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8</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01/06/2020</a:t>
            </a:r>
          </a:p>
        </p:txBody>
      </p:sp>
    </p:spTree>
    <p:extLst>
      <p:ext uri="{BB962C8B-B14F-4D97-AF65-F5344CB8AC3E}">
        <p14:creationId xmlns:p14="http://schemas.microsoft.com/office/powerpoint/2010/main" val="30388071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157" y="418122"/>
            <a:ext cx="8951843" cy="838200"/>
          </a:xfrm>
        </p:spPr>
        <p:txBody>
          <a:bodyPr/>
          <a:lstStyle/>
          <a:p>
            <a:r>
              <a:rPr lang="en-US" sz="2400" dirty="0"/>
              <a:t>Straw Poll 1</a:t>
            </a:r>
          </a:p>
        </p:txBody>
      </p:sp>
      <p:sp>
        <p:nvSpPr>
          <p:cNvPr id="76" name="Content Placeholder 2">
            <a:extLst>
              <a:ext uri="{FF2B5EF4-FFF2-40B4-BE49-F238E27FC236}">
                <a16:creationId xmlns:a16="http://schemas.microsoft.com/office/drawing/2014/main" id="{2416A561-4E2D-48B5-89D8-0CA8F1D64636}"/>
              </a:ext>
            </a:extLst>
          </p:cNvPr>
          <p:cNvSpPr>
            <a:spLocks noGrp="1"/>
          </p:cNvSpPr>
          <p:nvPr>
            <p:ph idx="1"/>
          </p:nvPr>
        </p:nvSpPr>
        <p:spPr>
          <a:xfrm>
            <a:off x="0" y="1165289"/>
            <a:ext cx="9144000" cy="2035111"/>
          </a:xfrm>
          <a:solidFill>
            <a:schemeClr val="bg1"/>
          </a:solidFill>
        </p:spPr>
        <p:txBody>
          <a:bodyPr/>
          <a:lstStyle/>
          <a:p>
            <a:pPr>
              <a:buClr>
                <a:srgbClr val="FF0000"/>
              </a:buClr>
            </a:pPr>
            <a:r>
              <a:rPr lang="en-US" sz="2000" b="0" dirty="0"/>
              <a:t>Which one do you support:</a:t>
            </a:r>
          </a:p>
          <a:p>
            <a:pPr lvl="1">
              <a:buClr>
                <a:srgbClr val="FF0000"/>
              </a:buClr>
            </a:pPr>
            <a:r>
              <a:rPr lang="en-US" dirty="0"/>
              <a:t>&lt;=1024 BA buffer size and MSDUs/A-MSDUs in an A-MPDU, additional BA bitmap of 512, 1024.</a:t>
            </a:r>
            <a:endParaRPr lang="en-US" b="0" dirty="0"/>
          </a:p>
          <a:p>
            <a:pPr lvl="1">
              <a:buClr>
                <a:srgbClr val="FF0000"/>
              </a:buClr>
            </a:pPr>
            <a:r>
              <a:rPr lang="en-US" dirty="0"/>
              <a:t>&lt;=2048 BA buffer size and MSDUs/A-MSDUs in an A-MPDU , additional BA bitmap of 512, 1024, 2048.</a:t>
            </a:r>
            <a:endParaRPr lang="en-US" b="0" dirty="0"/>
          </a:p>
          <a:p>
            <a:pPr lvl="1">
              <a:buClr>
                <a:srgbClr val="FF0000"/>
              </a:buClr>
            </a:pPr>
            <a:endParaRPr lang="en-US" sz="2000" b="0" dirty="0"/>
          </a:p>
        </p:txBody>
      </p:sp>
      <p:sp>
        <p:nvSpPr>
          <p:cNvPr id="8" name="Date Placeholder 3">
            <a:extLst>
              <a:ext uri="{FF2B5EF4-FFF2-40B4-BE49-F238E27FC236}">
                <a16:creationId xmlns:a16="http://schemas.microsoft.com/office/drawing/2014/main" id="{FC007460-AC42-468B-833C-05AF0A5A0B33}"/>
              </a:ext>
            </a:extLst>
          </p:cNvPr>
          <p:cNvSpPr>
            <a:spLocks noGrp="1"/>
          </p:cNvSpPr>
          <p:nvPr>
            <p:ph type="dt" sz="half" idx="10"/>
          </p:nvPr>
        </p:nvSpPr>
        <p:spPr>
          <a:xfrm>
            <a:off x="696913" y="332601"/>
            <a:ext cx="1051570" cy="276999"/>
          </a:xfrm>
        </p:spPr>
        <p:txBody>
          <a:bodyPr/>
          <a:lstStyle/>
          <a:p>
            <a:pPr>
              <a:defRPr/>
            </a:pPr>
            <a:r>
              <a:rPr lang="en-US" dirty="0"/>
              <a:t>01/06/2020</a:t>
            </a:r>
          </a:p>
        </p:txBody>
      </p:sp>
      <p:sp>
        <p:nvSpPr>
          <p:cNvPr id="9" name="Slide Number Placeholder 2">
            <a:extLst>
              <a:ext uri="{FF2B5EF4-FFF2-40B4-BE49-F238E27FC236}">
                <a16:creationId xmlns:a16="http://schemas.microsoft.com/office/drawing/2014/main" id="{5748236D-E454-40C3-81AC-6F5730DAA476}"/>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9</a:t>
            </a:fld>
            <a:endParaRPr lang="en-US"/>
          </a:p>
        </p:txBody>
      </p:sp>
      <p:sp>
        <p:nvSpPr>
          <p:cNvPr id="10" name="Footer Placeholder 4">
            <a:extLst>
              <a:ext uri="{FF2B5EF4-FFF2-40B4-BE49-F238E27FC236}">
                <a16:creationId xmlns:a16="http://schemas.microsoft.com/office/drawing/2014/main" id="{9451B6B2-F413-47D4-B311-86E849097E3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71827588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1109</Words>
  <Application>Microsoft Office PowerPoint</Application>
  <PresentationFormat>On-screen Show (4:3)</PresentationFormat>
  <Paragraphs>164</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Times New Roman</vt:lpstr>
      <vt:lpstr>Wingdings</vt:lpstr>
      <vt:lpstr>802-11-Submission</vt:lpstr>
      <vt:lpstr>Sequence number and BA operation with larger BA buffer size</vt:lpstr>
      <vt:lpstr>Recap: Sequence Number in 802.11 Baseline</vt:lpstr>
      <vt:lpstr>Large BA Buffer Size and Large MPDU Number in A-MPDU  </vt:lpstr>
      <vt:lpstr>Solution 1: Improving Scoreboard Context Updating Rules </vt:lpstr>
      <vt:lpstr>Solution 2: Additional Sequence Number Bits in Fragment Number Field</vt:lpstr>
      <vt:lpstr>Solution 2: Additional Sequence Number Bits in Fragment Number Field</vt:lpstr>
      <vt:lpstr>Solution 2: Additional Sequence Number Bits in Fragment Number Field</vt:lpstr>
      <vt:lpstr>Solution 2: Additional Sequence Number Bits in Fragment Number Field</vt:lpstr>
      <vt:lpstr>Straw Poll 1</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2033</cp:revision>
  <cp:lastPrinted>1998-02-10T13:28:06Z</cp:lastPrinted>
  <dcterms:created xsi:type="dcterms:W3CDTF">2007-05-21T21:00:37Z</dcterms:created>
  <dcterms:modified xsi:type="dcterms:W3CDTF">2020-01-10T15:28:17Z</dcterms:modified>
  <cp:category>Submission</cp:category>
</cp:coreProperties>
</file>