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03" r:id="rId3"/>
    <p:sldId id="300" r:id="rId4"/>
    <p:sldId id="301" r:id="rId5"/>
    <p:sldId id="307" r:id="rId6"/>
    <p:sldId id="306" r:id="rId7"/>
    <p:sldId id="302" r:id="rId8"/>
    <p:sldId id="294" r:id="rId9"/>
    <p:sldId id="297" r:id="rId10"/>
    <p:sldId id="296" r:id="rId11"/>
    <p:sldId id="304" r:id="rId12"/>
    <p:sldId id="305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DFB7D9"/>
    <a:srgbClr val="C2C2FE"/>
    <a:srgbClr val="1E1EFA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>
        <p:scale>
          <a:sx n="100" d="100"/>
          <a:sy n="100" d="100"/>
        </p:scale>
        <p:origin x="216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668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584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607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050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7661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412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144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6858000" y="6477000"/>
            <a:ext cx="18129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Oded Redlich, et al</a:t>
            </a:r>
            <a:r>
              <a:rPr lang="en-US" baseline="0" dirty="0" smtClean="0"/>
              <a:t> (Huawei)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16429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>
            <a:lvl2pPr marL="744538" indent="-287338" defTabSz="1084263"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 </a:t>
            </a:r>
            <a:r>
              <a:rPr lang="en-US" dirty="0" err="1" smtClean="0"/>
              <a:t>xhjgxs</a:t>
            </a:r>
            <a:r>
              <a:rPr lang="en-US" dirty="0" smtClean="0"/>
              <a:t>  </a:t>
            </a:r>
            <a:r>
              <a:rPr lang="en-US" dirty="0" err="1" smtClean="0"/>
              <a:t>hjx</a:t>
            </a:r>
            <a:r>
              <a:rPr lang="en-US" dirty="0" smtClean="0"/>
              <a:t> </a:t>
            </a:r>
            <a:r>
              <a:rPr lang="en-US" dirty="0" err="1" smtClean="0"/>
              <a:t>xsghjk</a:t>
            </a:r>
            <a:r>
              <a:rPr lang="en-US" dirty="0" smtClean="0"/>
              <a:t> </a:t>
            </a:r>
            <a:r>
              <a:rPr lang="en-US" dirty="0" err="1" smtClean="0"/>
              <a:t>xkjhg</a:t>
            </a:r>
            <a:r>
              <a:rPr lang="en-US" dirty="0" smtClean="0"/>
              <a:t> </a:t>
            </a:r>
            <a:r>
              <a:rPr lang="en-US" dirty="0" err="1" smtClean="0"/>
              <a:t>jh</a:t>
            </a:r>
            <a:r>
              <a:rPr lang="en-US" dirty="0" smtClean="0"/>
              <a:t> </a:t>
            </a:r>
            <a:r>
              <a:rPr lang="en-US" dirty="0" err="1" smtClean="0"/>
              <a:t>kxjhg</a:t>
            </a:r>
            <a:r>
              <a:rPr lang="en-US" dirty="0" smtClean="0"/>
              <a:t> </a:t>
            </a:r>
            <a:r>
              <a:rPr lang="en-US" dirty="0" err="1" smtClean="0"/>
              <a:t>kjxh</a:t>
            </a:r>
            <a:r>
              <a:rPr lang="en-US" dirty="0" smtClean="0"/>
              <a:t> </a:t>
            </a:r>
            <a:r>
              <a:rPr lang="en-US" dirty="0" err="1" smtClean="0"/>
              <a:t>gxkjhg</a:t>
            </a:r>
            <a:r>
              <a:rPr lang="en-US" dirty="0" smtClean="0"/>
              <a:t> </a:t>
            </a:r>
            <a:r>
              <a:rPr lang="en-US" dirty="0" err="1" smtClean="0"/>
              <a:t>kxjhg</a:t>
            </a:r>
            <a:r>
              <a:rPr lang="en-US" dirty="0" smtClean="0"/>
              <a:t> </a:t>
            </a:r>
            <a:r>
              <a:rPr lang="en-US" dirty="0" err="1" smtClean="0"/>
              <a:t>xkhg</a:t>
            </a:r>
            <a:r>
              <a:rPr lang="en-US" dirty="0" smtClean="0"/>
              <a:t> x </a:t>
            </a:r>
            <a:r>
              <a:rPr lang="en-US" dirty="0" err="1" smtClean="0"/>
              <a:t>jxkghkjxh</a:t>
            </a:r>
            <a:r>
              <a:rPr lang="en-US" dirty="0" smtClean="0"/>
              <a:t> </a:t>
            </a:r>
            <a:r>
              <a:rPr lang="en-US" dirty="0" err="1" smtClean="0"/>
              <a:t>xkjhgx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7239000" y="6478330"/>
            <a:ext cx="14731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Oded Redlich</a:t>
            </a:r>
            <a:r>
              <a:rPr lang="en-US" baseline="0" dirty="0" smtClean="0"/>
              <a:t> (Huawei)</a:t>
            </a:r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3960397" y="6478330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Slide </a:t>
            </a:r>
            <a:fld id="{8F543214-90B7-43C2-B225-75AD41D4B130}" type="slidenum">
              <a:rPr lang="en-US" baseline="0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802.11-20/0058r00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178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 flipV="1">
            <a:off x="685800" y="6475413"/>
            <a:ext cx="80010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762000" y="344083"/>
            <a:ext cx="83195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600" b="1" dirty="0" smtClean="0"/>
              <a:t>Jan. 2020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kern="1200" dirty="0" smtClean="0">
                <a:solidFill>
                  <a:schemeClr val="tx1"/>
                </a:solidFill>
              </a:rPr>
              <a:t>Preamble Puncturing for Transmission to Multiple STAs in 802.11be</a:t>
            </a:r>
            <a:endParaRPr lang="en-US" kern="12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830036" y="1752600"/>
            <a:ext cx="6400800" cy="4572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2020-01-09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2031607"/>
              </p:ext>
            </p:extLst>
          </p:nvPr>
        </p:nvGraphicFramePr>
        <p:xfrm>
          <a:off x="955675" y="2884488"/>
          <a:ext cx="7481888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6" name="Document" r:id="rId4" imgW="8305086" imgH="2822350" progId="Word.Document.8">
                  <p:embed/>
                </p:oleObj>
              </mc:Choice>
              <mc:Fallback>
                <p:oleObj name="Document" r:id="rId4" imgW="8305086" imgH="282235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2884488"/>
                        <a:ext cx="7481888" cy="25273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305314"/>
            <a:ext cx="480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</a:t>
            </a:r>
            <a:r>
              <a:rPr lang="en-US" sz="2000" b="1" dirty="0" smtClean="0"/>
              <a:t>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62400"/>
          </a:xfrm>
        </p:spPr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agree to add preamble puncturing indication about S80 for BW=160MHz in U-SIG </a:t>
            </a:r>
            <a:r>
              <a:rPr lang="en-US" dirty="0"/>
              <a:t>of a PPDU transmitted to multiple users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Y/N/A xx/xx/xx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1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62400"/>
          </a:xfrm>
        </p:spPr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agree to add preamble puncturing indication about S80 of P160 for BW=320MHz in U-SIG </a:t>
            </a:r>
            <a:r>
              <a:rPr lang="en-US" dirty="0"/>
              <a:t>of a PPDU transmitted to multiple users</a:t>
            </a:r>
            <a:r>
              <a:rPr lang="en-US" dirty="0" smtClean="0"/>
              <a:t>?</a:t>
            </a:r>
          </a:p>
          <a:p>
            <a:pPr lvl="1">
              <a:buFont typeface="Times New Roman" panose="02020603050405020304" pitchFamily="18" charset="0"/>
              <a:buChar char="-"/>
            </a:pPr>
            <a:r>
              <a:rPr lang="en-US" dirty="0" smtClean="0"/>
              <a:t>Puncturing indication of S160 shall be performed in EHT-SIG</a:t>
            </a:r>
            <a:endParaRPr lang="en-US" dirty="0"/>
          </a:p>
          <a:p>
            <a:endParaRPr lang="en-US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Y/N/A xx/xx/xx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16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References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30472"/>
            <a:ext cx="8153400" cy="345680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en-US" altLang="ko-KR" sz="1800" dirty="0" smtClean="0"/>
              <a:t>[1] 11-19-1190-00-00be-improved-preamble-puncturing-in-802-11be (Oded Redlich et al, Huawei)</a:t>
            </a:r>
            <a:endParaRPr lang="en-US" altLang="ko-KR" sz="1800" dirty="0"/>
          </a:p>
          <a:p>
            <a:pPr marL="0" indent="0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  <a:buNone/>
            </a:pPr>
            <a:r>
              <a:rPr lang="en-GB" sz="1800" dirty="0" smtClean="0">
                <a:solidFill>
                  <a:srgbClr val="000000"/>
                </a:solidFill>
                <a:cs typeface="Arial Unicode MS" charset="0"/>
              </a:rPr>
              <a:t>[2] </a:t>
            </a:r>
            <a:r>
              <a:rPr lang="en-US" altLang="ko-KR" sz="1800" dirty="0" smtClean="0"/>
              <a:t>11-19-1606-00-00be-</a:t>
            </a:r>
            <a:r>
              <a:rPr lang="en-US" altLang="ko-KR" sz="1800" dirty="0"/>
              <a:t>Preamble Puncturing and SIG-B </a:t>
            </a:r>
            <a:r>
              <a:rPr lang="en-US" altLang="ko-KR" sz="1800" dirty="0" smtClean="0"/>
              <a:t>Signaling (</a:t>
            </a:r>
            <a:r>
              <a:rPr lang="en-US" sz="1800" dirty="0">
                <a:ea typeface="Times New Roman"/>
              </a:rPr>
              <a:t>John </a:t>
            </a:r>
            <a:r>
              <a:rPr lang="en-US" sz="1800" dirty="0" smtClean="0">
                <a:ea typeface="Times New Roman"/>
              </a:rPr>
              <a:t>Son et al, </a:t>
            </a:r>
            <a:r>
              <a:rPr lang="en-US" sz="1800" dirty="0" err="1" smtClean="0">
                <a:ea typeface="Times New Roman"/>
              </a:rPr>
              <a:t>Wilus</a:t>
            </a:r>
            <a:r>
              <a:rPr lang="en-US" sz="1800" dirty="0" smtClean="0">
                <a:ea typeface="Times New Roman"/>
              </a:rPr>
              <a:t> </a:t>
            </a:r>
            <a:r>
              <a:rPr lang="en-US" sz="1800" dirty="0" err="1" smtClean="0">
                <a:ea typeface="Times New Roman"/>
              </a:rPr>
              <a:t>Inc</a:t>
            </a:r>
            <a:r>
              <a:rPr lang="en-US" sz="1800" dirty="0" smtClean="0">
                <a:ea typeface="Times New Roman"/>
              </a:rPr>
              <a:t>)</a:t>
            </a:r>
            <a:endParaRPr lang="en-US" sz="1800" dirty="0">
              <a:ea typeface="Times New Roman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  <a:buNone/>
            </a:pPr>
            <a:r>
              <a:rPr lang="en-US" altLang="ko-KR" sz="1800" dirty="0" smtClean="0"/>
              <a:t>[3] 11-18-1549-00-00be-Recommended Direction for EHT (Brian Hart et al, Cisco)</a:t>
            </a:r>
          </a:p>
        </p:txBody>
      </p:sp>
    </p:spTree>
    <p:extLst>
      <p:ext uri="{BB962C8B-B14F-4D97-AF65-F5344CB8AC3E}">
        <p14:creationId xmlns:p14="http://schemas.microsoft.com/office/powerpoint/2010/main" val="195906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Background: Preamble Puncturing in 11ax</a:t>
            </a:r>
            <a:endParaRPr lang="zh-CN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3200400"/>
          </a:xfrm>
        </p:spPr>
        <p:txBody>
          <a:bodyPr/>
          <a:lstStyle/>
          <a:p>
            <a:pPr marL="341313" lvl="1">
              <a:spcAft>
                <a:spcPts val="600"/>
              </a:spcAft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this presentation we aim at improving the preamble puncturing for PPDUs that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are transmitted to multiple STAs so they include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both U-SIG &amp; EHT-SIG (resembles MU-PPDU in 802.11ax)</a:t>
            </a:r>
          </a:p>
          <a:p>
            <a:pPr marL="341313" lvl="1">
              <a:spcAft>
                <a:spcPts val="600"/>
              </a:spcAft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 decided in the Nov-19 meeting, preamble puncturing shall be supported for transmission to multiple STAs (and for a single STA as well) passed motion in Nov-19 meeting</a:t>
            </a:r>
          </a:p>
          <a:p>
            <a:pPr marL="341313" lvl="1">
              <a:spcAft>
                <a:spcPts val="600"/>
              </a:spcAft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Reminder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802.11ax puncturing:</a:t>
            </a:r>
          </a:p>
          <a:p>
            <a:pPr marL="682625" lvl="2">
              <a:spcAft>
                <a:spcPts val="600"/>
              </a:spcAft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Puncturing indication exists for P80 only</a:t>
            </a:r>
          </a:p>
          <a:p>
            <a:pPr marL="682625" lvl="2">
              <a:spcAft>
                <a:spcPts val="600"/>
              </a:spcAft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two 20MHz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channels corresponding to the content-channel that includes S20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(shall be denoted hereafter as “the 2</a:t>
            </a:r>
            <a:r>
              <a:rPr lang="en-US" altLang="zh-CN" sz="16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nd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CC in P80”)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are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simultaneously not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available (as shown in the figure below) ,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this content-channel cannot be transmitted, therefore the BW reduces to 20MHz</a:t>
            </a:r>
          </a:p>
          <a:p>
            <a:pPr marL="341313" lvl="1">
              <a:spcAft>
                <a:spcPts val="600"/>
              </a:spcAft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0983" y="4876800"/>
            <a:ext cx="6502033" cy="1610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31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3241145"/>
          </a:xfrm>
        </p:spPr>
        <p:txBody>
          <a:bodyPr/>
          <a:lstStyle/>
          <a:p>
            <a:pPr marL="227013" lvl="1" indent="-227013">
              <a:spcAft>
                <a:spcPts val="600"/>
              </a:spcAft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suggest to overcome the above limitation by allowing all (or most of the) available BW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even when the 2</a:t>
            </a:r>
            <a:r>
              <a:rPr lang="en-US" altLang="zh-CN" sz="16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nd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CC in P80 is not available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7013" lvl="1" indent="-227013">
              <a:spcAft>
                <a:spcPts val="600"/>
              </a:spcAft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can avoid adding too much overhead to U-SIG by maintaining the 11ax puncturing </a:t>
            </a:r>
            <a:r>
              <a:rPr lang="en-US" altLang="zh-CN" sz="16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signaling principle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with minor modifications</a:t>
            </a:r>
          </a:p>
          <a:p>
            <a:pPr marL="227013" lvl="1" indent="-227013">
              <a:spcAft>
                <a:spcPts val="600"/>
              </a:spcAft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Assuming U-SIG is duplicated in all 20MHz channels (similarly to HE-SIG-A in 802.11ax), we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suggest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add to it puncturing indication about S80 (within P160)</a:t>
            </a:r>
          </a:p>
          <a:p>
            <a:pPr marL="227013" lvl="1" indent="-227013">
              <a:spcAft>
                <a:spcPts val="600"/>
              </a:spcAft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this case, when the 2</a:t>
            </a:r>
            <a:r>
              <a:rPr lang="en-US" altLang="zh-CN" sz="16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nd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CC in P80 is unavailable, the corresponding CC in S80 is used for extracting the allocation map in the 2</a:t>
            </a:r>
            <a:r>
              <a:rPr lang="en-US" altLang="zh-CN" sz="16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nd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CC</a:t>
            </a:r>
          </a:p>
          <a:p>
            <a:pPr marL="227013" lvl="1" indent="-227013">
              <a:spcAft>
                <a:spcPts val="600"/>
              </a:spcAft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channel utilization gain is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expected to be significant as shown in [1] (up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42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%) and in [2]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7013" lvl="1" indent="-227013">
              <a:spcAft>
                <a:spcPts val="600"/>
              </a:spcAft>
            </a:pPr>
            <a:endParaRPr lang="en-US" altLang="zh-CN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7013" lvl="1" indent="-227013">
              <a:spcAft>
                <a:spcPts val="600"/>
              </a:spcAft>
            </a:pP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Puncturing in </a:t>
            </a:r>
            <a:r>
              <a:rPr lang="en-US" dirty="0" smtClean="0"/>
              <a:t>802.11be</a:t>
            </a:r>
            <a:r>
              <a:rPr lang="zh-CN" altLang="en-US" dirty="0"/>
              <a:t/>
            </a:r>
            <a:br>
              <a:rPr lang="zh-CN" altLang="en-US" dirty="0"/>
            </a:b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4384145"/>
            <a:ext cx="6096528" cy="204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82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文本框 78"/>
          <p:cNvSpPr txBox="1"/>
          <p:nvPr/>
        </p:nvSpPr>
        <p:spPr>
          <a:xfrm>
            <a:off x="381000" y="1293317"/>
            <a:ext cx="8305800" cy="32470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order to save 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overhead in U-SIG,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suggest </a:t>
            </a:r>
            <a:r>
              <a:rPr lang="en-US" altLang="zh-CN" sz="18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 to indicate puncturing </a:t>
            </a:r>
            <a:r>
              <a:rPr lang="en-US" altLang="zh-CN" sz="1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outside P160 </a:t>
            </a:r>
            <a:r>
              <a:rPr lang="en-US" altLang="zh-CN" sz="18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</a:t>
            </a:r>
            <a:r>
              <a:rPr lang="en-US" altLang="zh-CN" sz="1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it</a:t>
            </a:r>
            <a:endParaRPr lang="en-US" altLang="zh-CN" sz="18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Why should we refrain from expanding the puncturing indication in U-SIG to other S80s 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(outside P160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)? </a:t>
            </a: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can focus on two different cases:</a:t>
            </a:r>
          </a:p>
          <a:p>
            <a:pPr marL="8001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Dense environment,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where many APs of different BSSs operate simultaneously</a:t>
            </a:r>
            <a:endParaRPr lang="en-US" altLang="zh-CN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001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Sparse environment,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where the number of OBSSs is likely to be very low</a:t>
            </a:r>
            <a:endParaRPr lang="en-US" altLang="zh-CN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the next two slides, we give more information about these two cases</a:t>
            </a:r>
          </a:p>
        </p:txBody>
      </p:sp>
      <p:sp>
        <p:nvSpPr>
          <p:cNvPr id="26" name="标题 1"/>
          <p:cNvSpPr txBox="1">
            <a:spLocks/>
          </p:cNvSpPr>
          <p:nvPr/>
        </p:nvSpPr>
        <p:spPr bwMode="auto">
          <a:xfrm>
            <a:off x="498697" y="484734"/>
            <a:ext cx="8393783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dirty="0"/>
              <a:t>Preamble Puncturing in </a:t>
            </a:r>
            <a:r>
              <a:rPr lang="en-US" dirty="0" smtClean="0"/>
              <a:t>11be</a:t>
            </a:r>
            <a:endParaRPr lang="zh-CN" altLang="en-US" kern="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" y="4786372"/>
            <a:ext cx="7200900" cy="1702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02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文本框 78"/>
          <p:cNvSpPr txBox="1"/>
          <p:nvPr/>
        </p:nvSpPr>
        <p:spPr>
          <a:xfrm>
            <a:off x="381000" y="1295400"/>
            <a:ext cx="8305800" cy="35702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marL="3429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an unmanaged dense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environment (e.g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apartment building), using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320MHz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or 240MHz by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given AP is very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unlikely.</a:t>
            </a:r>
          </a:p>
          <a:p>
            <a:pPr marL="3429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[3] it is presented that some data collected from a 160MHz capable AP show that 160MHz channel is rarely used, hence it is reasonable to assume that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320MHz and 240MHz will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be at least unlikely as well.</a:t>
            </a:r>
          </a:p>
          <a:p>
            <a:pPr marL="3429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Hence there is no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need to signal puncturing info for the 2</a:t>
            </a:r>
            <a:r>
              <a:rPr lang="en-US" altLang="zh-CN" sz="16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nd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and/or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</a:t>
            </a:r>
            <a:r>
              <a:rPr lang="en-US" altLang="zh-CN" sz="16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rd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S80 (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S160/S80 for BW=320MHz/240MHz respectively)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U-SIG and instead it may be </a:t>
            </a:r>
            <a:r>
              <a:rPr lang="en-US" altLang="zh-CN" sz="16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signaled in EHT-SIG by using “242-tone RU empty”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the RU Allocation subfield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necessary (similarly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puncturing indication of S80 in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802.11ax).</a:t>
            </a:r>
          </a:p>
        </p:txBody>
      </p:sp>
      <p:sp>
        <p:nvSpPr>
          <p:cNvPr id="26" name="标题 1"/>
          <p:cNvSpPr txBox="1">
            <a:spLocks/>
          </p:cNvSpPr>
          <p:nvPr/>
        </p:nvSpPr>
        <p:spPr bwMode="auto">
          <a:xfrm>
            <a:off x="498697" y="484734"/>
            <a:ext cx="8393783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dirty="0"/>
              <a:t>Preamble Puncturing in </a:t>
            </a:r>
            <a:r>
              <a:rPr lang="en-US" dirty="0" smtClean="0"/>
              <a:t>11be - Dense</a:t>
            </a:r>
            <a:endParaRPr lang="zh-CN" altLang="en-US" kern="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4799974"/>
            <a:ext cx="85344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43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文本框 78"/>
          <p:cNvSpPr txBox="1"/>
          <p:nvPr/>
        </p:nvSpPr>
        <p:spPr>
          <a:xfrm>
            <a:off x="381000" y="1219200"/>
            <a:ext cx="8511480" cy="52014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marL="3429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a sparse environment, puncturing is unlikely, specifically in S160, due to absence of OBSS in the proximity of the serving AP.</a:t>
            </a:r>
          </a:p>
          <a:p>
            <a:pPr marL="3429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When supporting DFS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a long-term/persistent puncturing info (signaled in e.g. the beacon)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may/should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be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applied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3429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this case, the AP assigns its S160 such that it coincides with the DFS channels, hence in case a Radar is detected, its corresponding channels do not need to be signaled as punctured in U-SIG.</a:t>
            </a:r>
          </a:p>
          <a:p>
            <a:pPr marL="3429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Alternatively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a sparse environment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in case persistent puncturing info is not available (not likely), enabling DFS may be planned such that the DFS channel coincides with P160 (so in case a Radar is detected, a puncturing indication exists in U-SIG) and non-DFS channels are used in the S160, hence again, puncturing indication in U-SIG for S160 is not required.</a:t>
            </a:r>
          </a:p>
          <a:p>
            <a:pPr marL="342900" lvl="1" indent="-342900">
              <a:lnSpc>
                <a:spcPct val="150000"/>
              </a:lnSpc>
              <a:spcAft>
                <a:spcPts val="600"/>
              </a:spcAft>
              <a:buAutoNum type="arabicPeriod"/>
            </a:pPr>
            <a:endParaRPr lang="en-US" altLang="zh-CN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标题 1"/>
          <p:cNvSpPr txBox="1">
            <a:spLocks/>
          </p:cNvSpPr>
          <p:nvPr/>
        </p:nvSpPr>
        <p:spPr bwMode="auto">
          <a:xfrm>
            <a:off x="498697" y="484734"/>
            <a:ext cx="8393783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dirty="0"/>
              <a:t>Preamble Puncturing in </a:t>
            </a:r>
            <a:r>
              <a:rPr lang="en-US" dirty="0" smtClean="0"/>
              <a:t>11be - Sparse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424108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042740"/>
              </p:ext>
            </p:extLst>
          </p:nvPr>
        </p:nvGraphicFramePr>
        <p:xfrm>
          <a:off x="2919020" y="1162307"/>
          <a:ext cx="6138116" cy="5147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8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492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78907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BW (4 bits)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890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0000-0111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Existing modes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11ax.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459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Puncturing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320 </a:t>
                      </a: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MHz </a:t>
                      </a:r>
                      <a:r>
                        <a:rPr lang="en-US" sz="1100" u="sng" kern="120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or 240MHz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dirty="0" smtClean="0"/>
                        <a:t>in the primary 80 MHz of the preamble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primary 40MHz is present.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321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1001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puncturing in </a:t>
                      </a:r>
                      <a:r>
                        <a:rPr lang="en-US" sz="1100" u="sng" dirty="0" smtClean="0"/>
                        <a:t>320 </a:t>
                      </a:r>
                      <a:r>
                        <a:rPr lang="en-US" sz="1100" u="sng" dirty="0" smtClean="0"/>
                        <a:t>MHz or 240MHz</a:t>
                      </a:r>
                      <a:r>
                        <a:rPr lang="en-US" sz="1100" dirty="0" smtClean="0"/>
                        <a:t>, </a:t>
                      </a:r>
                      <a:r>
                        <a:rPr lang="en-US" sz="1100" dirty="0" smtClean="0"/>
                        <a:t>where in the primary 80 MHz of the preamble only the secondary 20 MHz is punctured.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3705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1010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puncturing in </a:t>
                      </a:r>
                      <a:r>
                        <a:rPr lang="en-US" sz="1100" u="sng" dirty="0" smtClean="0"/>
                        <a:t>320 </a:t>
                      </a:r>
                      <a:r>
                        <a:rPr lang="en-US" sz="1100" u="sng" dirty="0" smtClean="0"/>
                        <a:t>MHz or 240MHz</a:t>
                      </a:r>
                      <a:r>
                        <a:rPr lang="en-US" sz="1100" dirty="0" smtClean="0"/>
                        <a:t>, </a:t>
                      </a:r>
                      <a:r>
                        <a:rPr lang="en-US" sz="1100" dirty="0" smtClean="0"/>
                        <a:t>where in the preamble the following 3 20MHz channels are punctured: (1) the secondary 20 MHz (2) the other 20MHz channel corresponding to the same content channel of the secondary 20MHz in P80.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(3) </a:t>
                      </a:r>
                      <a:r>
                        <a:rPr lang="en-US" sz="1100" baseline="0" dirty="0" smtClean="0"/>
                        <a:t>the </a:t>
                      </a:r>
                      <a:r>
                        <a:rPr lang="en-US" sz="1100" u="sng" baseline="0" dirty="0" smtClean="0"/>
                        <a:t>highest</a:t>
                      </a:r>
                      <a:r>
                        <a:rPr lang="en-US" sz="1100" baseline="0" dirty="0" smtClean="0"/>
                        <a:t> 20 MHz channel in S80 corresponding to the same content channel.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3705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1011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puncturing in </a:t>
                      </a:r>
                      <a:r>
                        <a:rPr lang="en-US" sz="1100" u="sng" dirty="0" smtClean="0"/>
                        <a:t>320 </a:t>
                      </a:r>
                      <a:r>
                        <a:rPr lang="en-US" sz="1100" u="sng" dirty="0" smtClean="0"/>
                        <a:t>MHz or 240MHz</a:t>
                      </a:r>
                      <a:r>
                        <a:rPr lang="en-US" sz="1100" dirty="0" smtClean="0"/>
                        <a:t>, </a:t>
                      </a:r>
                      <a:r>
                        <a:rPr lang="en-US" sz="1100" dirty="0" smtClean="0"/>
                        <a:t>where in the preamble the following 3 20MHz channels are punctured: (1) the secondary 20 MHz (2) the other 20MHz channel corresponding to the same content channel of the secondary 20MHz in P80. (3) </a:t>
                      </a:r>
                      <a:r>
                        <a:rPr lang="en-US" sz="1100" baseline="0" dirty="0" smtClean="0"/>
                        <a:t>the </a:t>
                      </a:r>
                      <a:r>
                        <a:rPr lang="en-US" sz="1100" u="sng" baseline="0" dirty="0" smtClean="0"/>
                        <a:t>lowest</a:t>
                      </a:r>
                      <a:r>
                        <a:rPr lang="en-US" sz="1100" baseline="0" dirty="0" smtClean="0"/>
                        <a:t> 20 MHz channel in S80 corresponding to the same content channel.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3705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puncturing in </a:t>
                      </a:r>
                      <a:r>
                        <a:rPr lang="en-US" sz="1100" u="sng" dirty="0" smtClean="0"/>
                        <a:t>160 MHz</a:t>
                      </a:r>
                      <a:r>
                        <a:rPr lang="en-US" sz="1100" dirty="0" smtClean="0"/>
                        <a:t>, where in the preamble the following 3 20MHz channels are punctured: (1) the secondary 20 MHz (2) the other 20MHz channel corresponding to the same content channel of the secondary 20MHz in P80. (3) </a:t>
                      </a:r>
                      <a:r>
                        <a:rPr lang="en-US" sz="1100" baseline="0" dirty="0" smtClean="0"/>
                        <a:t>the </a:t>
                      </a:r>
                      <a:r>
                        <a:rPr lang="en-US" sz="1100" u="sng" baseline="0" dirty="0" smtClean="0"/>
                        <a:t>highest</a:t>
                      </a:r>
                      <a:r>
                        <a:rPr lang="en-US" sz="1100" baseline="0" dirty="0" smtClean="0"/>
                        <a:t> 20 MHz channel in S80 corresponding to the same content channel.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3705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1101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puncturing in </a:t>
                      </a:r>
                      <a:r>
                        <a:rPr lang="en-US" sz="1100" u="sng" dirty="0" smtClean="0"/>
                        <a:t>160 MHz</a:t>
                      </a:r>
                      <a:r>
                        <a:rPr lang="en-US" sz="1100" dirty="0" smtClean="0"/>
                        <a:t>, where in the preamble the following 3 20MHz channels are punctured: (1) the secondary 20 MHz (2) the other 20MHz channel corresponding to the same content channel of the secondary 20MHz in P80. (3) </a:t>
                      </a:r>
                      <a:r>
                        <a:rPr lang="en-US" sz="1100" baseline="0" dirty="0" smtClean="0"/>
                        <a:t>the </a:t>
                      </a:r>
                      <a:r>
                        <a:rPr lang="en-US" sz="1100" u="sng" baseline="0" dirty="0" smtClean="0"/>
                        <a:t>lowest</a:t>
                      </a:r>
                      <a:r>
                        <a:rPr lang="en-US" sz="1100" baseline="0" dirty="0" smtClean="0"/>
                        <a:t> 20 MHz channel in S80 corresponding to the same content channel.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61039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1110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240MHz,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320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MHz, 2X160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MHz, 3X80MHz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4X80MHz non-preamble puncturing mode.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61039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1111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8697" y="325438"/>
            <a:ext cx="8393783" cy="871537"/>
          </a:xfrm>
        </p:spPr>
        <p:txBody>
          <a:bodyPr/>
          <a:lstStyle/>
          <a:p>
            <a:r>
              <a:rPr lang="en-US" dirty="0"/>
              <a:t>Preamble Puncturing in </a:t>
            </a:r>
            <a:r>
              <a:rPr lang="en-US" dirty="0" smtClean="0"/>
              <a:t>11be - Signaling</a:t>
            </a:r>
            <a:endParaRPr lang="zh-CN" altLang="en-US" dirty="0"/>
          </a:p>
        </p:txBody>
      </p:sp>
      <p:sp>
        <p:nvSpPr>
          <p:cNvPr id="79" name="文本框 78"/>
          <p:cNvSpPr txBox="1"/>
          <p:nvPr/>
        </p:nvSpPr>
        <p:spPr>
          <a:xfrm>
            <a:off x="190132" y="1014766"/>
            <a:ext cx="2697975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marL="0" lvl="1">
              <a:spcAft>
                <a:spcPts val="1200"/>
              </a:spcAft>
            </a:pP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following table suggests the new content of the BW field in EHT-SIG which is increased by 1 bit (relative to HE SIG-A BW field) to support 320MHz (total 4 bits for BW field)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2857195" y="1672005"/>
            <a:ext cx="661383" cy="396491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860314" y="2090681"/>
            <a:ext cx="661383" cy="396491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850278" y="2494053"/>
            <a:ext cx="661383" cy="396491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850279" y="3255928"/>
            <a:ext cx="661383" cy="396491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0" name="Curved Connector 9"/>
          <p:cNvCxnSpPr/>
          <p:nvPr/>
        </p:nvCxnSpPr>
        <p:spPr bwMode="auto">
          <a:xfrm rot="5400000">
            <a:off x="2537239" y="1966463"/>
            <a:ext cx="366736" cy="238137"/>
          </a:xfrm>
          <a:prstGeom prst="curvedConnector3">
            <a:avLst>
              <a:gd name="adj1" fmla="val 50000"/>
            </a:avLst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urved Connector 11"/>
          <p:cNvCxnSpPr>
            <a:stCxn id="7" idx="2"/>
          </p:cNvCxnSpPr>
          <p:nvPr/>
        </p:nvCxnSpPr>
        <p:spPr bwMode="auto">
          <a:xfrm rot="10800000" flipV="1">
            <a:off x="2601538" y="2288927"/>
            <a:ext cx="258776" cy="607380"/>
          </a:xfrm>
          <a:prstGeom prst="curvedConnector2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urved Connector 12"/>
          <p:cNvCxnSpPr/>
          <p:nvPr/>
        </p:nvCxnSpPr>
        <p:spPr bwMode="auto">
          <a:xfrm rot="5400000">
            <a:off x="2599377" y="2939053"/>
            <a:ext cx="525049" cy="520727"/>
          </a:xfrm>
          <a:prstGeom prst="curvedConnector3">
            <a:avLst>
              <a:gd name="adj1" fmla="val 50000"/>
            </a:avLst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urved Connector 14"/>
          <p:cNvCxnSpPr>
            <a:stCxn id="9" idx="2"/>
          </p:cNvCxnSpPr>
          <p:nvPr/>
        </p:nvCxnSpPr>
        <p:spPr bwMode="auto">
          <a:xfrm rot="10800000" flipV="1">
            <a:off x="2587285" y="3454174"/>
            <a:ext cx="262995" cy="595568"/>
          </a:xfrm>
          <a:prstGeom prst="curvedConnector2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 bwMode="auto">
          <a:xfrm>
            <a:off x="2839676" y="4001352"/>
            <a:ext cx="661383" cy="396491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2860971" y="4761398"/>
            <a:ext cx="661383" cy="396491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20" name="Curved Connector 19"/>
          <p:cNvCxnSpPr>
            <a:stCxn id="18" idx="2"/>
          </p:cNvCxnSpPr>
          <p:nvPr/>
        </p:nvCxnSpPr>
        <p:spPr bwMode="auto">
          <a:xfrm rot="10800000" flipV="1">
            <a:off x="2279442" y="4199597"/>
            <a:ext cx="560234" cy="430545"/>
          </a:xfrm>
          <a:prstGeom prst="curvedConnector3">
            <a:avLst>
              <a:gd name="adj1" fmla="val 50000"/>
            </a:avLst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urved Connector 21"/>
          <p:cNvCxnSpPr>
            <a:stCxn id="19" idx="2"/>
          </p:cNvCxnSpPr>
          <p:nvPr/>
        </p:nvCxnSpPr>
        <p:spPr bwMode="auto">
          <a:xfrm rot="10800000" flipV="1">
            <a:off x="2195735" y="4959644"/>
            <a:ext cx="665236" cy="147116"/>
          </a:xfrm>
          <a:prstGeom prst="curvedConnector3">
            <a:avLst>
              <a:gd name="adj1" fmla="val 50000"/>
            </a:avLst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132" y="1929983"/>
            <a:ext cx="2456944" cy="232767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446" y="4328653"/>
            <a:ext cx="2243702" cy="933242"/>
          </a:xfrm>
          <a:prstGeom prst="rect">
            <a:avLst/>
          </a:prstGeom>
        </p:spPr>
      </p:pic>
      <p:sp>
        <p:nvSpPr>
          <p:cNvPr id="24" name="Freeform 23"/>
          <p:cNvSpPr/>
          <p:nvPr/>
        </p:nvSpPr>
        <p:spPr bwMode="auto">
          <a:xfrm>
            <a:off x="810239" y="5550152"/>
            <a:ext cx="429925" cy="234571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rgbClr val="FF9933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7" name="Freeform 26"/>
          <p:cNvSpPr/>
          <p:nvPr/>
        </p:nvSpPr>
        <p:spPr bwMode="auto">
          <a:xfrm>
            <a:off x="848557" y="5824648"/>
            <a:ext cx="347429" cy="257161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30" name="Freeform 29"/>
          <p:cNvSpPr/>
          <p:nvPr/>
        </p:nvSpPr>
        <p:spPr bwMode="auto">
          <a:xfrm>
            <a:off x="829657" y="6162655"/>
            <a:ext cx="429925" cy="234571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rgbClr val="FFCC66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37483" y="5528937"/>
            <a:ext cx="10198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Used channel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1258074" y="5868440"/>
            <a:ext cx="13292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Punctured channel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258074" y="6159361"/>
            <a:ext cx="8375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Don’t care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155419" y="5531985"/>
            <a:ext cx="6912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Legend: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51999" y="5426668"/>
            <a:ext cx="2549538" cy="100969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46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Conclusions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91398"/>
            <a:ext cx="8153400" cy="345680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suggest a puncturing signaling for 802.11be that is based on </a:t>
            </a:r>
            <a:r>
              <a:rPr lang="en-US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802.11ax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2 main motivations: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Overcome the limitation exists in 802.11ax when one of the CC in P80 is punctured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Support of BW=320MHz</a:t>
            </a:r>
            <a:endParaRPr lang="en-US" sz="18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suggest to add puncturing </a:t>
            </a:r>
            <a:r>
              <a:rPr lang="en-US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indication about S80 to U-SIG for PPDUs that are transmitted to multiple STAs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</a:t>
            </a:r>
            <a:r>
              <a:rPr lang="en-US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additional overhead in U-SIG is minimal: only 1 additional bit respective to 802.11ax, which yields significant gain in channel utilization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also </a:t>
            </a:r>
            <a:r>
              <a:rPr lang="en-US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explained </a:t>
            </a:r>
            <a:r>
              <a:rPr lang="en-US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why adding more puncturing signaling </a:t>
            </a:r>
            <a:r>
              <a:rPr lang="en-US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about the </a:t>
            </a:r>
            <a:r>
              <a:rPr lang="en-US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remaining S80s </a:t>
            </a:r>
            <a:r>
              <a:rPr lang="en-US" sz="20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U-SIG is </a:t>
            </a:r>
            <a:r>
              <a:rPr lang="en-US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 necessary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sz="20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266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62400"/>
          </a:xfrm>
        </p:spPr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agree that 802.11be should allow (support) 160 </a:t>
            </a:r>
            <a:r>
              <a:rPr lang="en-US" dirty="0" smtClean="0"/>
              <a:t>and 320 </a:t>
            </a:r>
            <a:r>
              <a:rPr lang="en-US" dirty="0"/>
              <a:t>MHz BW when  (1) the secondary 20 MHz and (2) the other 20MHz channel corresponding to the same content channel of the secondary 20MHz in P80 are punctured?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altLang="zh-CN" dirty="0"/>
              <a:t>Y/N/A </a:t>
            </a:r>
            <a:r>
              <a:rPr lang="en-US" altLang="zh-CN" dirty="0" smtClean="0"/>
              <a:t>xx/xx/xx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66541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95691</TotalTime>
  <Words>1347</Words>
  <Application>Microsoft Office PowerPoint</Application>
  <PresentationFormat>On-screen Show (4:3)</PresentationFormat>
  <Paragraphs>115</Paragraphs>
  <Slides>12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 Unicode MS</vt:lpstr>
      <vt:lpstr>ＭＳ Ｐゴシック</vt:lpstr>
      <vt:lpstr>宋体</vt:lpstr>
      <vt:lpstr>Arial</vt:lpstr>
      <vt:lpstr>Times New Roman</vt:lpstr>
      <vt:lpstr>Wingdings</vt:lpstr>
      <vt:lpstr>802-11-Submission</vt:lpstr>
      <vt:lpstr>Document</vt:lpstr>
      <vt:lpstr>Preamble Puncturing for Transmission to Multiple STAs in 802.11be</vt:lpstr>
      <vt:lpstr>Background: Preamble Puncturing in 11ax</vt:lpstr>
      <vt:lpstr>Preamble Puncturing in 802.11be </vt:lpstr>
      <vt:lpstr>PowerPoint Presentation</vt:lpstr>
      <vt:lpstr>PowerPoint Presentation</vt:lpstr>
      <vt:lpstr>PowerPoint Presentation</vt:lpstr>
      <vt:lpstr>Preamble Puncturing in 11be - Signaling</vt:lpstr>
      <vt:lpstr>Conclusions</vt:lpstr>
      <vt:lpstr>Straw Poll 1</vt:lpstr>
      <vt:lpstr>Straw Poll 2</vt:lpstr>
      <vt:lpstr>Straw Poll 3</vt:lpstr>
      <vt:lpstr>References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Oded Redlich (TRC)</cp:lastModifiedBy>
  <cp:revision>409</cp:revision>
  <cp:lastPrinted>1998-02-10T13:28:06Z</cp:lastPrinted>
  <dcterms:created xsi:type="dcterms:W3CDTF">2013-11-12T18:41:50Z</dcterms:created>
  <dcterms:modified xsi:type="dcterms:W3CDTF">2020-01-11T18:09:31Z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(3)CcYJcqjnZdcB/4db+6olsvK4zQLHtcS1wREXu911GQhRGVo7G1jcNfh4RE2FBk7/N2qguxF9
rPk5AUPCXJB3+jpo4u9/3FkYhfCgvlmNYKmzcj4qtpED60B/JMcT5VTa6P7DMc28rSEJmZTE
uUFSvr1mqqki38ogNtFFVtTWC6UyBTeKiue105ln64OGlUbZXHvUKQYeoYW85NJ8c2rGEWWb
VRNup7l5cP4a3hUHZK</vt:lpwstr>
  </property>
  <property fmtid="{D5CDD505-2E9C-101B-9397-08002B2CF9AE}" pid="4" name="_2015_ms_pID_7253431">
    <vt:lpwstr>rUqdagGRdiXUIkD7+WSq0WmIi2epPKbktJpFah/vI8hIn/yYODbD8h
tHLTjtHuRsQT2nbpsSq1ETpUUrVR2UiEgXePLLB2JDybpK4Xt7uDKzJNiKsKcUyBDnE6P5zf
J5GZw4ozWQ7H+Fa/KbgQ4/8P0z6vXvSixs+Lmpbv/spoxlCJHB0RGzsYISeTKjlSYTbjRWPO
UM7QLbFMCgA6eV8QLUAFTllOStu/ThC+zoJY</vt:lpwstr>
  </property>
  <property fmtid="{D5CDD505-2E9C-101B-9397-08002B2CF9AE}" pid="5" name="_2015_ms_pID_7253432">
    <vt:lpwstr>Ww==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1578642929</vt:lpwstr>
  </property>
</Properties>
</file>