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1794" r:id="rId3"/>
    <p:sldId id="1788" r:id="rId4"/>
    <p:sldId id="1789" r:id="rId5"/>
    <p:sldId id="1793" r:id="rId6"/>
    <p:sldId id="1790" r:id="rId7"/>
    <p:sldId id="1795" r:id="rId8"/>
    <p:sldId id="1791" r:id="rId9"/>
    <p:sldId id="1792" r:id="rId10"/>
    <p:sldId id="179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9999"/>
    <a:srgbClr val="FFCC99"/>
    <a:srgbClr val="99FF99"/>
    <a:srgbClr val="B2B2B2"/>
    <a:srgbClr val="FFCCCC"/>
    <a:srgbClr val="FF6600"/>
    <a:srgbClr val="2D2DB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71403" autoAdjust="0"/>
  </p:normalViewPr>
  <p:slideViewPr>
    <p:cSldViewPr>
      <p:cViewPr varScale="1">
        <p:scale>
          <a:sx n="64" d="100"/>
          <a:sy n="64" d="100"/>
        </p:scale>
        <p:origin x="1496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802.11-20/0057r0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>
                <a:solidFill>
                  <a:schemeClr val="accent6"/>
                </a:solidFill>
              </a:rPr>
              <a:t>Topics of Coexistence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(for mid session plenary)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9 January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4A4EE-E937-44DC-BC04-F279919A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Coex SC is meeting twice this week,</a:t>
            </a:r>
            <a:br>
              <a:rPr lang="en-AU" dirty="0"/>
            </a:br>
            <a:r>
              <a:rPr lang="en-AU" dirty="0"/>
              <a:t>on Wed PM1 &amp; Thu PM1 – please participate!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F51684C-0C32-4017-AAEA-C998A00CF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506496"/>
              </p:ext>
            </p:extLst>
          </p:nvPr>
        </p:nvGraphicFramePr>
        <p:xfrm>
          <a:off x="685800" y="2209800"/>
          <a:ext cx="7772400" cy="3688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3217462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92727778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23439152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56852832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71364113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75200316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Mon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Tue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Wed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Thu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Fri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32039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AM1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dirty="0"/>
                        <a:t>Closing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930435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AM2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70832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PM1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COEX SC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COEX SC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(motions)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55746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PM2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204129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EV1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Social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54087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0C81E-3FBD-4C05-80B3-2BA9BEA9FA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C3A093-88D5-466D-8D49-1BFB3017A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0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6C6A-3F0A-4B3B-95A8-613B4764E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Assistance is required to complete the 5GHz rules &amp; progress the 6 GHz rules in ETSI BRAN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07673-6A88-4A4A-AEFC-3E79FE0F0E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05DBF9-FCB1-42DD-885B-5C6334325D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9139BE-2068-4039-BC8B-C75EEAE4D95D}"/>
              </a:ext>
            </a:extLst>
          </p:cNvPr>
          <p:cNvSpPr/>
          <p:nvPr/>
        </p:nvSpPr>
        <p:spPr bwMode="auto">
          <a:xfrm>
            <a:off x="381000" y="167640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>
                <a:latin typeface="+mj-lt"/>
              </a:rPr>
              <a:t>In the beginning from 1999 …</a:t>
            </a:r>
            <a:endParaRPr kumimoji="0" lang="en-AU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28F053-B0DA-4550-98CD-9E9632099555}"/>
              </a:ext>
            </a:extLst>
          </p:cNvPr>
          <p:cNvSpPr/>
          <p:nvPr/>
        </p:nvSpPr>
        <p:spPr bwMode="auto">
          <a:xfrm>
            <a:off x="1981200" y="167640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... all was good for Wi-Fi, and Wi-Fi was good for all!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D51055-0BC2-4512-9A74-2A7EDE24B229}"/>
              </a:ext>
            </a:extLst>
          </p:cNvPr>
          <p:cNvSpPr/>
          <p:nvPr/>
        </p:nvSpPr>
        <p:spPr bwMode="auto">
          <a:xfrm>
            <a:off x="381000" y="292873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Starting in about 2014 … 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6C87D9-8B44-49E5-9AF1-37C5799FECAE}"/>
              </a:ext>
            </a:extLst>
          </p:cNvPr>
          <p:cNvSpPr/>
          <p:nvPr/>
        </p:nvSpPr>
        <p:spPr bwMode="auto">
          <a:xfrm>
            <a:off x="1981200" y="292873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… Wi-Fi’s success was put at risk by the need to share with other systems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5E003C-9C58-44EC-B6A1-0579F442B656}"/>
              </a:ext>
            </a:extLst>
          </p:cNvPr>
          <p:cNvSpPr/>
          <p:nvPr/>
        </p:nvSpPr>
        <p:spPr bwMode="auto">
          <a:xfrm>
            <a:off x="381000" y="419100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Now we are in 2020 … 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F4EC61-EBE5-486A-BCA5-05615597276F}"/>
              </a:ext>
            </a:extLst>
          </p:cNvPr>
          <p:cNvSpPr/>
          <p:nvPr/>
        </p:nvSpPr>
        <p:spPr bwMode="auto">
          <a:xfrm>
            <a:off x="1981200" y="419100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… it appears a reasonable compromise is in place for sharing in 5 GHz band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1400FC-90AD-44C9-8E01-FB43991923AD}"/>
              </a:ext>
            </a:extLst>
          </p:cNvPr>
          <p:cNvSpPr/>
          <p:nvPr/>
        </p:nvSpPr>
        <p:spPr bwMode="auto">
          <a:xfrm>
            <a:off x="381000" y="544333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Going forward … 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7B4B68-1E2B-4CFD-B9D7-6375107E38E0}"/>
              </a:ext>
            </a:extLst>
          </p:cNvPr>
          <p:cNvSpPr/>
          <p:nvPr/>
        </p:nvSpPr>
        <p:spPr bwMode="auto">
          <a:xfrm>
            <a:off x="1981200" y="544333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…  the same debates about ED-only vs PD/ED are arising in context of 6 GHz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704B481-C333-43CB-AE84-DE94326CD950}"/>
              </a:ext>
            </a:extLst>
          </p:cNvPr>
          <p:cNvSpPr/>
          <p:nvPr/>
        </p:nvSpPr>
        <p:spPr bwMode="auto">
          <a:xfrm>
            <a:off x="5333999" y="4191000"/>
            <a:ext cx="3276603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solidFill>
                  <a:srgbClr val="FF0000"/>
                </a:solidFill>
                <a:latin typeface="+mj-lt"/>
              </a:rPr>
              <a:t>#1: Assist testing of the new proposed PD test signal with legacy devices in 5 GHz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1F4233-9917-45BB-89DC-62F70597264F}"/>
              </a:ext>
            </a:extLst>
          </p:cNvPr>
          <p:cNvSpPr/>
          <p:nvPr/>
        </p:nvSpPr>
        <p:spPr bwMode="auto">
          <a:xfrm>
            <a:off x="5333999" y="5443330"/>
            <a:ext cx="3276603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solidFill>
                  <a:srgbClr val="FF0000"/>
                </a:solidFill>
                <a:latin typeface="+mj-lt"/>
              </a:rPr>
              <a:t>#2: Help establish an IEEE 802.11 WG position for 6 GHz to liaise to ETSI BRAN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27EBADF-EEC4-4905-9C26-4513DD66859D}"/>
              </a:ext>
            </a:extLst>
          </p:cNvPr>
          <p:cNvCxnSpPr>
            <a:cxnSpLocks/>
            <a:stCxn id="11" idx="3"/>
            <a:endCxn id="22" idx="1"/>
          </p:cNvCxnSpPr>
          <p:nvPr/>
        </p:nvCxnSpPr>
        <p:spPr bwMode="auto">
          <a:xfrm>
            <a:off x="5105400" y="4669735"/>
            <a:ext cx="228599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FBF66C1-EF75-4525-A2AB-56447E1C7907}"/>
              </a:ext>
            </a:extLst>
          </p:cNvPr>
          <p:cNvCxnSpPr>
            <a:cxnSpLocks/>
            <a:stCxn id="13" idx="3"/>
            <a:endCxn id="23" idx="1"/>
          </p:cNvCxnSpPr>
          <p:nvPr/>
        </p:nvCxnSpPr>
        <p:spPr bwMode="auto">
          <a:xfrm>
            <a:off x="5105400" y="5922065"/>
            <a:ext cx="228599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C0291BD-F491-4715-BAF6-0E51D1076776}"/>
              </a:ext>
            </a:extLst>
          </p:cNvPr>
          <p:cNvCxnSpPr>
            <a:stCxn id="6" idx="2"/>
            <a:endCxn id="8" idx="0"/>
          </p:cNvCxnSpPr>
          <p:nvPr/>
        </p:nvCxnSpPr>
        <p:spPr bwMode="auto">
          <a:xfrm>
            <a:off x="1181100" y="2633870"/>
            <a:ext cx="0" cy="294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9EF9445-CB6F-441F-8AA4-D9F781B2C15F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 bwMode="auto">
          <a:xfrm>
            <a:off x="1181100" y="3886200"/>
            <a:ext cx="0" cy="304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DAF4795-A750-404C-A8C2-8B56C3F07EFA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 bwMode="auto">
          <a:xfrm>
            <a:off x="1181100" y="5148470"/>
            <a:ext cx="0" cy="294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16E3509-9A4A-43D7-8242-0D45E8DF31FE}"/>
              </a:ext>
            </a:extLst>
          </p:cNvPr>
          <p:cNvSpPr/>
          <p:nvPr/>
        </p:nvSpPr>
        <p:spPr bwMode="auto">
          <a:xfrm>
            <a:off x="5334000" y="3505200"/>
            <a:ext cx="3276596" cy="39094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Calls to action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E8B93DA-D87B-4131-888D-5D4630032FEE}"/>
              </a:ext>
            </a:extLst>
          </p:cNvPr>
          <p:cNvCxnSpPr>
            <a:cxnSpLocks/>
            <a:stCxn id="38" idx="2"/>
            <a:endCxn id="22" idx="0"/>
          </p:cNvCxnSpPr>
          <p:nvPr/>
        </p:nvCxnSpPr>
        <p:spPr bwMode="auto">
          <a:xfrm>
            <a:off x="6972298" y="3896140"/>
            <a:ext cx="3" cy="294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50" name="Picture 49">
            <a:extLst>
              <a:ext uri="{FF2B5EF4-FFF2-40B4-BE49-F238E27FC236}">
                <a16:creationId xmlns:a16="http://schemas.microsoft.com/office/drawing/2014/main" id="{00531B11-51C8-4B27-8377-185FB62AFA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471"/>
          <a:stretch/>
        </p:blipFill>
        <p:spPr>
          <a:xfrm>
            <a:off x="5991226" y="1635569"/>
            <a:ext cx="1971664" cy="1943016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0D5F6A06-FFB6-416C-8E17-3DE31EA3815F}"/>
              </a:ext>
            </a:extLst>
          </p:cNvPr>
          <p:cNvSpPr/>
          <p:nvPr/>
        </p:nvSpPr>
        <p:spPr bwMode="auto">
          <a:xfrm>
            <a:off x="6172200" y="2133600"/>
            <a:ext cx="160020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Global impact</a:t>
            </a:r>
          </a:p>
        </p:txBody>
      </p:sp>
    </p:spTree>
    <p:extLst>
      <p:ext uri="{BB962C8B-B14F-4D97-AF65-F5344CB8AC3E}">
        <p14:creationId xmlns:p14="http://schemas.microsoft.com/office/powerpoint/2010/main" val="161237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5B36B-5F74-4F31-9A5A-C7BA4EEF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 the beginning from 1999 … all was good for Wi-Fi, and Wi-Fi was good for all!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B7813-19E7-449E-8446-D7A0FC213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Starting in about 1999 …</a:t>
            </a:r>
          </a:p>
          <a:p>
            <a:pPr lvl="1"/>
            <a:r>
              <a:rPr lang="en-AU" dirty="0"/>
              <a:t>Wi-Fi became the primary user of unlicensed spectrum (2.4/5 GHz) …</a:t>
            </a:r>
          </a:p>
          <a:p>
            <a:pPr lvl="1"/>
            <a:r>
              <a:rPr lang="en-AU" dirty="0"/>
              <a:t>… and over time became the basis of a communications revolution with a phenomenal global socio-economic impact</a:t>
            </a:r>
          </a:p>
          <a:p>
            <a:pPr lvl="2"/>
            <a:r>
              <a:rPr lang="en-AU" dirty="0"/>
              <a:t>A WFA commissioned report in 2018 asserted an annual global economic value of Wi-Fi of $1.96T pa … growing to $3.47T pa by 2023</a:t>
            </a:r>
          </a:p>
          <a:p>
            <a:pPr lvl="1"/>
            <a:r>
              <a:rPr lang="en-AU" dirty="0"/>
              <a:t>Part of Wi-Fi’s success was based on Wi-Fi systems sharing the spectrum reasonably well with other Wi-Fi systems … thus enabling the use of Wi-Fi by </a:t>
            </a:r>
            <a:r>
              <a:rPr lang="en-AU" i="1" dirty="0"/>
              <a:t>anyone/anyplace/anytime</a:t>
            </a:r>
            <a:endParaRPr lang="en-AU" dirty="0"/>
          </a:p>
          <a:p>
            <a:pPr lvl="2"/>
            <a:r>
              <a:rPr lang="en-AU" dirty="0"/>
              <a:t>Based on the efforts of the IEEE 802.11 WG in defining EDCA …</a:t>
            </a:r>
          </a:p>
          <a:p>
            <a:pPr lvl="2"/>
            <a:r>
              <a:rPr lang="en-AU" dirty="0"/>
              <a:t>… and the efforts of the WFA in certifying Wi-Fi implementations </a:t>
            </a:r>
          </a:p>
          <a:p>
            <a:pPr lvl="1"/>
            <a:r>
              <a:rPr lang="en-AU" dirty="0"/>
              <a:t>It also helped that Wi-Fi systems shared well with non-Wi-Fi systems</a:t>
            </a:r>
          </a:p>
          <a:p>
            <a:pPr lvl="2"/>
            <a:r>
              <a:rPr lang="en-AU" dirty="0"/>
              <a:t>Although that was mainly a result of systems like Bluetooth &amp; Zigbee doing a good job avoiding Wi-Fi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C383D-92B7-4AFE-9AEA-2927B32FD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3CCE3-20A2-4B0F-8ACF-20384EA0F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05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3060-6F3D-4544-8EA2-1157B65FF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Starting in about 2014 … Wi-Fi’s success was put at risk by the need to share with other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892-8B4D-4171-B21D-B3EE78F6A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Starting in about 2014 …</a:t>
            </a:r>
          </a:p>
          <a:p>
            <a:pPr lvl="1"/>
            <a:r>
              <a:rPr lang="en-AU" dirty="0"/>
              <a:t>The cellular industry noticed the success of Wi-Fi, using lots of free, unlicensed spectrum, and decided to leverage it too</a:t>
            </a:r>
          </a:p>
          <a:p>
            <a:pPr lvl="1"/>
            <a:r>
              <a:rPr lang="en-AU" dirty="0"/>
              <a:t>The first attempt, </a:t>
            </a:r>
            <a:r>
              <a:rPr lang="en-AU" i="1" dirty="0"/>
              <a:t>LTE-U</a:t>
            </a:r>
            <a:r>
              <a:rPr lang="en-AU" dirty="0"/>
              <a:t>, was controversial because it “decided” what was “fair” rather than relying on an distributed technique like </a:t>
            </a:r>
            <a:r>
              <a:rPr lang="en-AU" i="1" dirty="0"/>
              <a:t>EDCA</a:t>
            </a:r>
          </a:p>
          <a:p>
            <a:pPr lvl="1"/>
            <a:r>
              <a:rPr lang="en-AU" dirty="0"/>
              <a:t>Eventually, it was accepted by most stakeholders that an </a:t>
            </a:r>
            <a:r>
              <a:rPr lang="en-AU" i="1" dirty="0"/>
              <a:t>EDCA-like</a:t>
            </a:r>
            <a:r>
              <a:rPr lang="en-AU" dirty="0"/>
              <a:t> </a:t>
            </a:r>
            <a:r>
              <a:rPr lang="en-AU" i="1" dirty="0"/>
              <a:t>LBT</a:t>
            </a:r>
            <a:r>
              <a:rPr lang="en-AU" dirty="0"/>
              <a:t> mechanism was the best way of sharing between systems</a:t>
            </a:r>
          </a:p>
          <a:p>
            <a:pPr lvl="2"/>
            <a:r>
              <a:rPr lang="en-AU" dirty="0"/>
              <a:t>This conclusion was at least partially forced on 3GPP’s </a:t>
            </a:r>
            <a:r>
              <a:rPr lang="en-AU" i="1" dirty="0"/>
              <a:t>LAA</a:t>
            </a:r>
            <a:r>
              <a:rPr lang="en-AU" dirty="0"/>
              <a:t> &amp; then </a:t>
            </a:r>
            <a:r>
              <a:rPr lang="en-AU" i="1" dirty="0"/>
              <a:t>NR-U</a:t>
            </a:r>
            <a:r>
              <a:rPr lang="en-AU" dirty="0"/>
              <a:t> based on debates in </a:t>
            </a:r>
            <a:r>
              <a:rPr lang="en-AU" i="1" dirty="0"/>
              <a:t>ETSI BRAN </a:t>
            </a:r>
            <a:r>
              <a:rPr lang="en-AU" dirty="0"/>
              <a:t>about the </a:t>
            </a:r>
            <a:r>
              <a:rPr lang="en-AU" i="1" dirty="0"/>
              <a:t>adaptivity</a:t>
            </a:r>
            <a:r>
              <a:rPr lang="en-AU" dirty="0"/>
              <a:t> clause in EN 301 893</a:t>
            </a:r>
          </a:p>
          <a:p>
            <a:pPr lvl="1"/>
            <a:r>
              <a:rPr lang="en-AU" dirty="0"/>
              <a:t>However, the “L” part of </a:t>
            </a:r>
            <a:r>
              <a:rPr lang="en-AU" i="1" dirty="0"/>
              <a:t>LBT</a:t>
            </a:r>
            <a:r>
              <a:rPr lang="en-AU" dirty="0"/>
              <a:t> remained controversial with:</a:t>
            </a:r>
          </a:p>
          <a:p>
            <a:pPr lvl="2"/>
            <a:r>
              <a:rPr lang="en-AU" dirty="0"/>
              <a:t>3GPP advocating for an </a:t>
            </a:r>
            <a:r>
              <a:rPr lang="en-AU" i="1" dirty="0"/>
              <a:t>ED-only</a:t>
            </a:r>
            <a:r>
              <a:rPr lang="en-AU" dirty="0"/>
              <a:t> listen mechanism (as used by LAA/NR-U)</a:t>
            </a:r>
          </a:p>
          <a:p>
            <a:pPr lvl="2"/>
            <a:r>
              <a:rPr lang="en-AU" dirty="0"/>
              <a:t>802.11 WG advocating for an </a:t>
            </a:r>
            <a:r>
              <a:rPr lang="en-AU" i="1" dirty="0"/>
              <a:t>PD/ED </a:t>
            </a:r>
            <a:r>
              <a:rPr lang="en-AU" dirty="0"/>
              <a:t>listen mechanism (as used by Wi-Fi)</a:t>
            </a:r>
          </a:p>
          <a:p>
            <a:pPr lvl="1"/>
            <a:r>
              <a:rPr lang="en-AU" dirty="0"/>
              <a:t>Indeed, a </a:t>
            </a:r>
            <a:r>
              <a:rPr lang="en-AU" i="1" dirty="0"/>
              <a:t>LS</a:t>
            </a:r>
            <a:r>
              <a:rPr lang="en-AU" dirty="0"/>
              <a:t> from 3GPP asking 802.11 WG to adopt an </a:t>
            </a:r>
            <a:r>
              <a:rPr lang="en-AU" i="1" dirty="0"/>
              <a:t>EDT</a:t>
            </a:r>
            <a:r>
              <a:rPr lang="en-AU" dirty="0"/>
              <a:t> of -72 dBm led to the formation of the </a:t>
            </a:r>
            <a:r>
              <a:rPr lang="en-AU" i="1" dirty="0"/>
              <a:t>PDED ad hoc </a:t>
            </a:r>
            <a:r>
              <a:rPr lang="en-AU" dirty="0"/>
              <a:t>and then the </a:t>
            </a:r>
            <a:r>
              <a:rPr lang="en-AU" i="1" dirty="0"/>
              <a:t>Coexistence SC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C60E4-C564-4977-825C-E5C056077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97A79-887C-4E21-A053-6E1B09DEF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6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3060-6F3D-4544-8EA2-1157B65FF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Now we are in 2020 … it appears a reasonable compromise is in place for sharing in 5 GHz band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892-8B4D-4171-B21D-B3EE78F6A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Today, in 2020 …</a:t>
            </a:r>
          </a:p>
          <a:p>
            <a:pPr lvl="1"/>
            <a:r>
              <a:rPr lang="en-AU" dirty="0"/>
              <a:t>A compromise has been established for Wi-Fi &amp; LAA/NR-U sharing in the </a:t>
            </a:r>
            <a:br>
              <a:rPr lang="en-AU" dirty="0"/>
            </a:br>
            <a:r>
              <a:rPr lang="en-AU" dirty="0"/>
              <a:t>5 GHz band based on an </a:t>
            </a:r>
            <a:r>
              <a:rPr lang="en-AU" i="1" dirty="0"/>
              <a:t>EDCA–like </a:t>
            </a:r>
            <a:r>
              <a:rPr lang="en-AU" dirty="0"/>
              <a:t>sharing mechanism, using either a: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mechanism, with traditional Wi-Fi -82/-62 dBm thresholds</a:t>
            </a:r>
          </a:p>
          <a:p>
            <a:pPr lvl="2"/>
            <a:r>
              <a:rPr lang="en-AU" i="1" dirty="0"/>
              <a:t>ED-only</a:t>
            </a:r>
            <a:r>
              <a:rPr lang="en-AU" dirty="0"/>
              <a:t> mechanism, with a -72 dBm threshold</a:t>
            </a:r>
          </a:p>
          <a:p>
            <a:pPr lvl="1"/>
            <a:r>
              <a:rPr lang="en-AU" dirty="0"/>
              <a:t>This compromise has been documented in the latest draft of ETSI BRAN’s Harmonised Standard for 5GHz (EN 301 893)</a:t>
            </a:r>
          </a:p>
          <a:p>
            <a:pPr lvl="2"/>
            <a:r>
              <a:rPr lang="en-AU" dirty="0"/>
              <a:t>It was agreed partially because of the reality of legacy Wi-Fi in 5 GHz</a:t>
            </a:r>
          </a:p>
          <a:p>
            <a:pPr lvl="1"/>
            <a:r>
              <a:rPr lang="en-AU" dirty="0"/>
              <a:t>EN 301 893 is now heading towards approval, but its development has not been all </a:t>
            </a:r>
            <a:r>
              <a:rPr lang="en-AU" i="1" dirty="0"/>
              <a:t>plain sailing</a:t>
            </a:r>
            <a:r>
              <a:rPr lang="en-AU" dirty="0"/>
              <a:t>, with complications arising out of discoveries:</a:t>
            </a:r>
          </a:p>
          <a:p>
            <a:pPr lvl="2"/>
            <a:r>
              <a:rPr lang="en-AU" dirty="0"/>
              <a:t>Most Wi-Fi implementations send </a:t>
            </a:r>
            <a:r>
              <a:rPr lang="en-AU" i="1" dirty="0"/>
              <a:t>Beacons</a:t>
            </a:r>
            <a:r>
              <a:rPr lang="en-AU" dirty="0"/>
              <a:t> at </a:t>
            </a:r>
            <a:r>
              <a:rPr lang="en-AU" i="1" dirty="0"/>
              <a:t>PIFS</a:t>
            </a:r>
            <a:r>
              <a:rPr lang="en-AU" dirty="0"/>
              <a:t>, contrary to 802.11</a:t>
            </a:r>
          </a:p>
          <a:p>
            <a:pPr lvl="2"/>
            <a:r>
              <a:rPr lang="en-AU" dirty="0"/>
              <a:t>Many Wi-Fi implementations require more than the 20 µs 802.11a preamble for </a:t>
            </a:r>
            <a:r>
              <a:rPr lang="en-AU" i="1" dirty="0"/>
              <a:t>PD</a:t>
            </a:r>
            <a:r>
              <a:rPr lang="en-AU" dirty="0"/>
              <a:t> to operate as expected (see call to action on the next slide)</a:t>
            </a:r>
          </a:p>
          <a:p>
            <a:pPr lvl="1"/>
            <a:r>
              <a:rPr lang="en-AU" dirty="0"/>
              <a:t>It is believed/hoped this compromise will result in reasonably fair sharing</a:t>
            </a:r>
          </a:p>
          <a:p>
            <a:pPr lvl="2"/>
            <a:r>
              <a:rPr lang="en-AU" dirty="0"/>
              <a:t>The answer will need to wait for more LAA/NR-U deployments to appear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C60E4-C564-4977-825C-E5C056077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97A79-887C-4E21-A053-6E1B09DEF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5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EA57-BA4E-4B38-AD5C-65EDF117D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/>
              <a:t>Call to action #1: please assist testing of the new proposed PD test signal with legacy devices in 5 GHz!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10F7B-9A59-4EE2-B9D3-9074797B8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Most Wi-Fi stakeholders believed that the reception of a correct 20 µs 802.11a preamble @ &gt; -82 dBm was sufficient to cause PD to operate</a:t>
            </a:r>
          </a:p>
          <a:p>
            <a:pPr lvl="2"/>
            <a:r>
              <a:rPr lang="en-AU" dirty="0"/>
              <a:t>This is what we told regulators, ETSI BRAN &amp; 3GPP!</a:t>
            </a:r>
          </a:p>
          <a:p>
            <a:pPr lvl="1"/>
            <a:r>
              <a:rPr lang="en-AU" dirty="0"/>
              <a:t>It turns out after testing that many/most Wi-Fi devices require something more to validate the preamble</a:t>
            </a:r>
          </a:p>
          <a:p>
            <a:pPr lvl="2"/>
            <a:r>
              <a:rPr lang="en-AU" dirty="0"/>
              <a:t>It is now believed that two additional BPSK symbols will always work</a:t>
            </a:r>
          </a:p>
          <a:p>
            <a:pPr lvl="2"/>
            <a:r>
              <a:rPr lang="en-AU" dirty="0"/>
              <a:t>There is controversy on the need for energy in data part … but that is a detail</a:t>
            </a:r>
          </a:p>
          <a:p>
            <a:pPr lvl="1"/>
            <a:r>
              <a:rPr lang="en-AU" dirty="0"/>
              <a:t>This surprise has damaged the Wi-Fi community’s credibility, and complicates the specification &amp; testing defined in EN 301 893</a:t>
            </a:r>
          </a:p>
          <a:p>
            <a:pPr lvl="1"/>
            <a:r>
              <a:rPr lang="en-AU" dirty="0"/>
              <a:t>A new test signal has now been agreed in ETSI BRAN that contains two additional BPSK symbols (along with some variations related to energy)</a:t>
            </a:r>
          </a:p>
          <a:p>
            <a:pPr lvl="1"/>
            <a:r>
              <a:rPr lang="en-AU" dirty="0"/>
              <a:t>However, we need Wi-F vendors to test it with a variety of legacy devices to ensure we don’t get it wrong a 2</a:t>
            </a:r>
            <a:r>
              <a:rPr lang="en-AU" baseline="30000" dirty="0"/>
              <a:t>nd</a:t>
            </a:r>
            <a:r>
              <a:rPr lang="en-AU" dirty="0"/>
              <a:t> time – there will not be a 3</a:t>
            </a:r>
            <a:r>
              <a:rPr lang="en-AU" baseline="30000" dirty="0"/>
              <a:t>rd</a:t>
            </a:r>
            <a:r>
              <a:rPr lang="en-AU" dirty="0"/>
              <a:t> chance!</a:t>
            </a:r>
          </a:p>
          <a:p>
            <a:pPr lvl="1"/>
            <a:r>
              <a:rPr lang="en-AU" dirty="0"/>
              <a:t>Details will be discussed in the Coex SC meeting 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11D110-D8A7-4EE4-B93C-AEE296B1CE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0D196-24F7-48C2-9C0C-DA2723320D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60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3060-6F3D-4544-8EA2-1157B65FF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Going forward … the same debates about </a:t>
            </a:r>
            <a:r>
              <a:rPr lang="en-AU" i="1" dirty="0"/>
              <a:t>ED-only</a:t>
            </a:r>
            <a:r>
              <a:rPr lang="en-AU" dirty="0"/>
              <a:t> vs </a:t>
            </a:r>
            <a:r>
              <a:rPr lang="en-AU" i="1" dirty="0"/>
              <a:t>PD/ED </a:t>
            </a:r>
            <a:r>
              <a:rPr lang="en-AU" dirty="0"/>
              <a:t>are arising in context of 6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892-8B4D-4171-B21D-B3EE78F6A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future, when 6 GHz is opened up …</a:t>
            </a:r>
          </a:p>
          <a:p>
            <a:pPr lvl="1"/>
            <a:r>
              <a:rPr lang="en-AU" dirty="0"/>
              <a:t>The great thing about history is that is always repeats! </a:t>
            </a:r>
            <a:r>
              <a:rPr lang="en-AU" dirty="0">
                <a:sym typeface="Wingdings" panose="05000000000000000000" pitchFamily="2" charset="2"/>
              </a:rPr>
              <a:t></a:t>
            </a:r>
            <a:endParaRPr lang="en-AU" dirty="0"/>
          </a:p>
          <a:p>
            <a:pPr lvl="1"/>
            <a:r>
              <a:rPr lang="en-AU" dirty="0"/>
              <a:t>Some cellular stakeholders (particularly Ericsson &amp; Nokia) are strongly advocating again for ETSI BRAN’s Harmonised Standard for 6 GHz</a:t>
            </a:r>
            <a:br>
              <a:rPr lang="en-AU" dirty="0"/>
            </a:br>
            <a:r>
              <a:rPr lang="en-AU" dirty="0"/>
              <a:t>(EN 303 687) to constrain the </a:t>
            </a:r>
            <a:r>
              <a:rPr lang="en-AU" i="1" dirty="0"/>
              <a:t>ED</a:t>
            </a:r>
            <a:r>
              <a:rPr lang="en-AU" dirty="0"/>
              <a:t> threshold to -72 dBm</a:t>
            </a:r>
          </a:p>
          <a:p>
            <a:pPr lvl="2"/>
            <a:r>
              <a:rPr lang="en-AU" dirty="0"/>
              <a:t>While Wi-Fi could still use the traditional </a:t>
            </a:r>
            <a:r>
              <a:rPr lang="en-AU" i="1" dirty="0"/>
              <a:t>PD/ED </a:t>
            </a:r>
            <a:r>
              <a:rPr lang="en-AU" dirty="0"/>
              <a:t>mechanism, it would need to use an </a:t>
            </a:r>
            <a:r>
              <a:rPr lang="en-AU" i="1" dirty="0"/>
              <a:t>EDT</a:t>
            </a:r>
            <a:r>
              <a:rPr lang="en-AU" dirty="0"/>
              <a:t> of -72 dBm</a:t>
            </a:r>
          </a:p>
          <a:p>
            <a:pPr lvl="1"/>
            <a:r>
              <a:rPr lang="en-AU" dirty="0"/>
              <a:t>There are some reasonable arguments both for &amp; against this perspective … and a whole bunch of unreasonable arguments</a:t>
            </a:r>
          </a:p>
          <a:p>
            <a:pPr lvl="1"/>
            <a:r>
              <a:rPr lang="en-AU" dirty="0"/>
              <a:t>Regardless, it is likely that ETSI BRAN will be making a decision in the next six months and it is vital that 802.11 WG has a position so that it can influence the outcome</a:t>
            </a:r>
          </a:p>
          <a:p>
            <a:pPr lvl="2"/>
            <a:r>
              <a:rPr lang="en-AU" dirty="0"/>
              <a:t>While EN 303 687 is Europe only, it will have global impact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C60E4-C564-4977-825C-E5C056077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97A79-887C-4E21-A053-6E1B09DEF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4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5C16AFA-5664-4256-9A25-5C709FC9E3E0}"/>
              </a:ext>
            </a:extLst>
          </p:cNvPr>
          <p:cNvSpPr txBox="1"/>
          <p:nvPr/>
        </p:nvSpPr>
        <p:spPr>
          <a:xfrm rot="20189127">
            <a:off x="729071" y="3445609"/>
            <a:ext cx="77620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rPr>
              <a:t>Example </a:t>
            </a:r>
            <a:r>
              <a:rPr lang="en-AU" sz="6600" b="1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rPr>
              <a:t>rguments</a:t>
            </a:r>
            <a:endParaRPr lang="en-AU" sz="6600" b="1" dirty="0">
              <a:solidFill>
                <a:schemeClr val="accent2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73777-88DC-4D1A-96A3-EB86D964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The debate in ETSI BRAN about constraining </a:t>
            </a:r>
            <a:r>
              <a:rPr lang="en-AU" i="1" dirty="0"/>
              <a:t>EDT</a:t>
            </a:r>
            <a:r>
              <a:rPr lang="en-AU" dirty="0"/>
              <a:t> to -72 dBm is controversial with many conflicting arguments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9FD04F-4970-4E3B-BC49-658A5544B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/>
          <a:p>
            <a:r>
              <a:rPr lang="en-AU" dirty="0"/>
              <a:t>Constrain </a:t>
            </a:r>
            <a:r>
              <a:rPr lang="en-AU" i="1" dirty="0"/>
              <a:t>EDT</a:t>
            </a:r>
            <a:r>
              <a:rPr lang="en-AU" dirty="0"/>
              <a:t> to -72 dBm!</a:t>
            </a:r>
          </a:p>
          <a:p>
            <a:pPr lvl="1"/>
            <a:r>
              <a:rPr lang="en-AU" dirty="0"/>
              <a:t>Evidence shows </a:t>
            </a:r>
            <a:r>
              <a:rPr lang="en-AU" i="1" dirty="0"/>
              <a:t>ED-only</a:t>
            </a:r>
            <a:r>
              <a:rPr lang="en-AU" dirty="0"/>
              <a:t> with lower </a:t>
            </a:r>
            <a:r>
              <a:rPr lang="en-AU" i="1" dirty="0"/>
              <a:t>EDT</a:t>
            </a:r>
            <a:r>
              <a:rPr lang="en-AU" dirty="0"/>
              <a:t> is better</a:t>
            </a:r>
          </a:p>
          <a:p>
            <a:pPr lvl="1"/>
            <a:r>
              <a:rPr lang="en-AU" dirty="0"/>
              <a:t>There is no legacy Wi-Fi in 6 GHz requiring use of </a:t>
            </a:r>
            <a:r>
              <a:rPr lang="en-AU" i="1" dirty="0"/>
              <a:t>PD/ED</a:t>
            </a:r>
          </a:p>
          <a:p>
            <a:pPr lvl="1"/>
            <a:r>
              <a:rPr lang="en-AU" dirty="0"/>
              <a:t>Homogenous use of one mechanism is more likely to result in fair coexistence; </a:t>
            </a:r>
            <a:r>
              <a:rPr lang="en-AU" i="1" dirty="0"/>
              <a:t>ED-only</a:t>
            </a:r>
            <a:r>
              <a:rPr lang="en-AU" dirty="0"/>
              <a:t> should be chosen because it is more technology neutral</a:t>
            </a:r>
          </a:p>
          <a:p>
            <a:pPr lvl="1"/>
            <a:r>
              <a:rPr lang="en-AU" dirty="0"/>
              <a:t>The increased use of OFDMA in 6 GHz means less contention, and previous </a:t>
            </a:r>
            <a:r>
              <a:rPr lang="en-AU" i="1" dirty="0"/>
              <a:t>ED-only</a:t>
            </a:r>
            <a:r>
              <a:rPr lang="en-AU" dirty="0"/>
              <a:t> vs </a:t>
            </a:r>
            <a:r>
              <a:rPr lang="en-AU" i="1" dirty="0"/>
              <a:t>PD/ED </a:t>
            </a:r>
            <a:r>
              <a:rPr lang="en-AU" dirty="0"/>
              <a:t>sims are less relevant</a:t>
            </a:r>
          </a:p>
          <a:p>
            <a:pPr lvl="1"/>
            <a:r>
              <a:rPr lang="en-AU" i="1" dirty="0"/>
              <a:t>… and more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F8A45E6-8B98-49F1-B587-1E91C5ED7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Don’t</a:t>
            </a:r>
            <a:r>
              <a:rPr lang="en-AU" dirty="0"/>
              <a:t> constrain </a:t>
            </a:r>
            <a:r>
              <a:rPr lang="en-AU" i="1" dirty="0"/>
              <a:t>EDT</a:t>
            </a:r>
            <a:r>
              <a:rPr lang="en-AU" dirty="0"/>
              <a:t> to -72 dBm!</a:t>
            </a:r>
          </a:p>
          <a:p>
            <a:pPr lvl="1"/>
            <a:r>
              <a:rPr lang="en-AU" dirty="0"/>
              <a:t>If lower </a:t>
            </a:r>
            <a:r>
              <a:rPr lang="en-AU" i="1" dirty="0"/>
              <a:t>EDT</a:t>
            </a:r>
            <a:r>
              <a:rPr lang="en-AU" dirty="0"/>
              <a:t> is better then Wi-Fi will use it naturally; if not then there is no need for a constraint!</a:t>
            </a:r>
          </a:p>
          <a:p>
            <a:pPr lvl="1"/>
            <a:r>
              <a:rPr lang="en-AU" dirty="0"/>
              <a:t>Evidence shows that </a:t>
            </a:r>
            <a:r>
              <a:rPr lang="en-AU" i="1" dirty="0"/>
              <a:t>PD/ED </a:t>
            </a:r>
            <a:r>
              <a:rPr lang="en-AU" dirty="0"/>
              <a:t>works better than </a:t>
            </a:r>
            <a:r>
              <a:rPr lang="en-AU" i="1" dirty="0"/>
              <a:t>ED-only</a:t>
            </a:r>
            <a:r>
              <a:rPr lang="en-AU" dirty="0"/>
              <a:t>; other systems can &amp; should adopt the </a:t>
            </a:r>
            <a:r>
              <a:rPr lang="en-AU" i="1" dirty="0"/>
              <a:t>PD/ED </a:t>
            </a:r>
            <a:r>
              <a:rPr lang="en-AU" dirty="0"/>
              <a:t>mechanism</a:t>
            </a:r>
          </a:p>
          <a:p>
            <a:pPr lvl="1"/>
            <a:r>
              <a:rPr lang="en-AU" dirty="0"/>
              <a:t>Evidence shows </a:t>
            </a:r>
            <a:r>
              <a:rPr lang="en-AU" i="1" dirty="0"/>
              <a:t>ED-only</a:t>
            </a:r>
            <a:r>
              <a:rPr lang="en-AU" dirty="0"/>
              <a:t> works best with thresholds &lt; -82 dBm, but low thresholds can only be implemented using </a:t>
            </a:r>
            <a:r>
              <a:rPr lang="en-AU" i="1" dirty="0"/>
              <a:t>PD</a:t>
            </a:r>
          </a:p>
          <a:p>
            <a:pPr lvl="1"/>
            <a:r>
              <a:rPr lang="en-AU" dirty="0"/>
              <a:t>802.11ax/be is defined to use </a:t>
            </a:r>
            <a:r>
              <a:rPr lang="en-AU" i="1" dirty="0"/>
              <a:t>PD/ED </a:t>
            </a:r>
            <a:r>
              <a:rPr lang="en-AU" dirty="0"/>
              <a:t>already</a:t>
            </a:r>
          </a:p>
          <a:p>
            <a:pPr lvl="1"/>
            <a:r>
              <a:rPr lang="en-AU" i="1" dirty="0"/>
              <a:t>… and more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CE99B-F267-40FC-96D6-B8CB2130A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596DC-3F1C-4264-9C61-2BD6347441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36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Down 12">
            <a:extLst>
              <a:ext uri="{FF2B5EF4-FFF2-40B4-BE49-F238E27FC236}">
                <a16:creationId xmlns:a16="http://schemas.microsoft.com/office/drawing/2014/main" id="{C9186D3D-0EA7-43C9-9C2B-2A7B7DBFACA7}"/>
              </a:ext>
            </a:extLst>
          </p:cNvPr>
          <p:cNvSpPr/>
          <p:nvPr/>
        </p:nvSpPr>
        <p:spPr bwMode="auto">
          <a:xfrm>
            <a:off x="5867400" y="4572000"/>
            <a:ext cx="14478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8CA4AABD-3B5A-4042-9D22-1E2DDBA7D779}"/>
              </a:ext>
            </a:extLst>
          </p:cNvPr>
          <p:cNvSpPr/>
          <p:nvPr/>
        </p:nvSpPr>
        <p:spPr bwMode="auto">
          <a:xfrm>
            <a:off x="1828800" y="4572000"/>
            <a:ext cx="14478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BF473A-DD3B-4072-811A-B43E5EFA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Call to action #2: help establish an IEEE 802.11 WG position for the 6 GHz to liaise to ETSI BRAN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A6F76-B071-4A2F-B7CB-0C9A652C4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9865AF-DEE9-437F-975A-17C38250E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13D05-6A4B-4CE9-9BE9-388B8EA580E3}"/>
              </a:ext>
            </a:extLst>
          </p:cNvPr>
          <p:cNvSpPr/>
          <p:nvPr/>
        </p:nvSpPr>
        <p:spPr bwMode="auto">
          <a:xfrm>
            <a:off x="685800" y="1981200"/>
            <a:ext cx="3733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5 GHz  (EN 301 893)!!!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7731F-8A28-4715-8C72-91C1C98FE709}"/>
              </a:ext>
            </a:extLst>
          </p:cNvPr>
          <p:cNvSpPr/>
          <p:nvPr/>
        </p:nvSpPr>
        <p:spPr bwMode="auto">
          <a:xfrm>
            <a:off x="685800" y="2285999"/>
            <a:ext cx="3733800" cy="22860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Compromise where any technology can use: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400" i="1" dirty="0">
                <a:latin typeface="+mj-lt"/>
              </a:rPr>
              <a:t>ED-only</a:t>
            </a:r>
            <a:r>
              <a:rPr lang="en-AU" sz="1400" dirty="0">
                <a:latin typeface="+mj-lt"/>
              </a:rPr>
              <a:t> @ -72 dBm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@ -82/-62 dBm</a:t>
            </a:r>
            <a:endParaRPr lang="en-AU" sz="1400" dirty="0">
              <a:latin typeface="+mj-lt"/>
            </a:endParaRP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EN 301 893 enables in 5 GHz:</a:t>
            </a: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802.11ax/be to use </a:t>
            </a: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as it has always done, or </a:t>
            </a: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ED-only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LAA/NR-U to use its preferred </a:t>
            </a:r>
            <a:r>
              <a:rPr lang="en-AU" sz="1400" i="1" dirty="0">
                <a:latin typeface="+mj-lt"/>
              </a:rPr>
              <a:t>ED-only</a:t>
            </a:r>
            <a:endParaRPr kumimoji="0" lang="en-AU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ED13D9-0789-4739-BDB6-6FC58E264246}"/>
              </a:ext>
            </a:extLst>
          </p:cNvPr>
          <p:cNvSpPr/>
          <p:nvPr/>
        </p:nvSpPr>
        <p:spPr bwMode="auto">
          <a:xfrm>
            <a:off x="4724400" y="1981200"/>
            <a:ext cx="3733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6 GHz  (EN 303 678)???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FEB966-B774-4270-9152-A06ED1FEE7B5}"/>
              </a:ext>
            </a:extLst>
          </p:cNvPr>
          <p:cNvSpPr/>
          <p:nvPr/>
        </p:nvSpPr>
        <p:spPr bwMode="auto">
          <a:xfrm>
            <a:off x="4724400" y="2285999"/>
            <a:ext cx="3733800" cy="22860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Assumption based on 802.11ax (and preliminary 802.11be discussions) is that 802.11 WG wants to maintain the </a:t>
            </a:r>
            <a:r>
              <a:rPr lang="en-AU" sz="1600" i="1" dirty="0">
                <a:latin typeface="+mj-lt"/>
              </a:rPr>
              <a:t>status quo </a:t>
            </a:r>
            <a:r>
              <a:rPr lang="en-AU" sz="1600" dirty="0">
                <a:latin typeface="+mj-lt"/>
              </a:rPr>
              <a:t>from 5 GHz in 6 GHz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However, the 802.11 WG has a responsibility to be evidence driven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So far the evidence suggests no change is justified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F3104E-9D70-4FAD-B590-54FA94DA0ECC}"/>
              </a:ext>
            </a:extLst>
          </p:cNvPr>
          <p:cNvSpPr/>
          <p:nvPr/>
        </p:nvSpPr>
        <p:spPr bwMode="auto">
          <a:xfrm>
            <a:off x="685799" y="4876800"/>
            <a:ext cx="7772399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is the IEEE 802.11 WG position on 6GHz rules?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AFA8DE-66F3-4867-8170-8472C73E87A0}"/>
              </a:ext>
            </a:extLst>
          </p:cNvPr>
          <p:cNvSpPr/>
          <p:nvPr/>
        </p:nvSpPr>
        <p:spPr bwMode="auto">
          <a:xfrm>
            <a:off x="685799" y="5181600"/>
            <a:ext cx="7772399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en-AU" sz="1600" dirty="0">
                <a:latin typeface="+mj-lt"/>
              </a:rPr>
              <a:t>It is important that IEEE 802.11 WG has a say about the rules in EN 301 687 … they will have an impact well beyond Europe … and now is the time to say it!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Please participate in the Coex SC this week to help develop &amp; confirm a position for possible liaising to ETSI BRAN’s next meeting in March 2020</a:t>
            </a:r>
          </a:p>
        </p:txBody>
      </p:sp>
    </p:spTree>
    <p:extLst>
      <p:ext uri="{BB962C8B-B14F-4D97-AF65-F5344CB8AC3E}">
        <p14:creationId xmlns:p14="http://schemas.microsoft.com/office/powerpoint/2010/main" val="10010676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1223</Words>
  <Application>Microsoft Office PowerPoint</Application>
  <PresentationFormat>On-screen Show (4:3)</PresentationFormat>
  <Paragraphs>143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Topics of Coexistence (for mid session plenary)</vt:lpstr>
      <vt:lpstr>Assistance is required to complete the 5GHz rules &amp; progress the 6 GHz rules in ETSI BRAN</vt:lpstr>
      <vt:lpstr>In the beginning from 1999 … all was good for Wi-Fi, and Wi-Fi was good for all!</vt:lpstr>
      <vt:lpstr>Starting in about 2014 … Wi-Fi’s success was put at risk by the need to share with other systems</vt:lpstr>
      <vt:lpstr>Now we are in 2020 … it appears a reasonable compromise is in place for sharing in 5 GHz band </vt:lpstr>
      <vt:lpstr>Call to action #1: please assist testing of the new proposed PD test signal with legacy devices in 5 GHz!</vt:lpstr>
      <vt:lpstr>Going forward … the same debates about ED-only vs PD/ED are arising in context of 6 GHz</vt:lpstr>
      <vt:lpstr>The debate in ETSI BRAN about constraining EDT to -72 dBm is controversial with many conflicting arguments</vt:lpstr>
      <vt:lpstr>Call to action #2: help establish an IEEE 802.11 WG position for the 6 GHz to liaise to ETSI BRAN</vt:lpstr>
      <vt:lpstr>The Coex SC is meeting twice this week, on Wed PM1 &amp; Thu PM1 – please participate!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2020-01-09T06:03:12Z</dcterms:modified>
</cp:coreProperties>
</file>