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330" r:id="rId3"/>
    <p:sldId id="346" r:id="rId4"/>
    <p:sldId id="347" r:id="rId5"/>
    <p:sldId id="348" r:id="rId6"/>
    <p:sldId id="336" r:id="rId7"/>
    <p:sldId id="312" r:id="rId8"/>
    <p:sldId id="345"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TRAKAR_Rojan" initials="C" lastIdx="3" clrIdx="0"/>
  <p:cmAuthor id="1" name="Rojan Chitrakar" initials="RC" lastIdx="6" clrIdx="1">
    <p:extLst>
      <p:ext uri="{19B8F6BF-5375-455C-9EA6-DF929625EA0E}">
        <p15:presenceInfo xmlns="" xmlns:p15="http://schemas.microsoft.com/office/powerpoint/2012/main" userId="S-1-5-21-3734395507-3439540992-2097805461-7557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31" autoAdjust="0"/>
    <p:restoredTop sz="92244" autoAdjust="0"/>
  </p:normalViewPr>
  <p:slideViewPr>
    <p:cSldViewPr>
      <p:cViewPr varScale="1">
        <p:scale>
          <a:sx n="78" d="100"/>
          <a:sy n="78" d="100"/>
        </p:scale>
        <p:origin x="-1930" y="-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dirty="0"/>
              <a:t>Page </a:t>
            </a:r>
            <a:fld id="{33E08E1E-6EC7-4C1A-A5A7-331760B4307E}" type="slidenum">
              <a:rPr lang="en-US" altLang="en-US"/>
              <a:pPr/>
              <a:t>‹#›</a:t>
            </a:fld>
            <a:endParaRPr lang="en-US" altLang="en-US" dirty="0"/>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dirty="0"/>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dirty="0"/>
              <a:t>Page </a:t>
            </a:r>
            <a:fld id="{A4C469B6-0354-4D64-BCEB-6541BE9EF06F}" type="slidenum">
              <a:rPr lang="en-US" altLang="en-US"/>
              <a:pPr/>
              <a:t>‹#›</a:t>
            </a:fld>
            <a:endParaRPr lang="en-US" altLang="en-US" dirty="0"/>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25A8AF81-4441-4602-A932-2E89D75D88E0}" type="slidenum">
              <a:rPr lang="en-US" altLang="en-US"/>
              <a:pPr>
                <a:spcBef>
                  <a:spcPct val="0"/>
                </a:spcBef>
              </a:pPr>
              <a:t>1</a:t>
            </a:fld>
            <a:endParaRPr lang="en-US" altLang="en-US" dirty="0"/>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22729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STA1 and STA2 associated with AP1 and AP2 respectively.</a:t>
            </a:r>
            <a:endParaRPr lang="en-SG"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3</a:t>
            </a:fld>
            <a:endParaRPr lang="en-US" altLang="en-US" dirty="0"/>
          </a:p>
        </p:txBody>
      </p:sp>
    </p:spTree>
    <p:extLst>
      <p:ext uri="{BB962C8B-B14F-4D97-AF65-F5344CB8AC3E}">
        <p14:creationId xmlns:p14="http://schemas.microsoft.com/office/powerpoint/2010/main" val="1912965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B92B35B7-A9DF-4AE0-90F3-BD9FCD6361E6}" type="slidenum">
              <a:rPr lang="en-US" altLang="en-US"/>
              <a:pPr/>
              <a:t>‹#›</a:t>
            </a:fld>
            <a:endParaRPr lang="en-US" alt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54A696A0-C84D-41CA-B897-D54EDAEB7A46}" type="slidenum">
              <a:rPr lang="en-US" altLang="en-US"/>
              <a:pPr/>
              <a:t>‹#›</a:t>
            </a:fld>
            <a:endParaRPr lang="en-US" altLang="en-US" dirty="0"/>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0FF88134-36A3-492E-B6B5-2F4703E76746}" type="slidenum">
              <a:rPr lang="en-US" altLang="en-US"/>
              <a:pPr/>
              <a:t>‹#›</a:t>
            </a:fld>
            <a:endParaRPr lang="en-US" alt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EA943724-5DA9-4183-9894-2B800CB49223}" type="slidenum">
              <a:rPr lang="en-US" altLang="en-US"/>
              <a:pPr/>
              <a:t>‹#›</a:t>
            </a:fld>
            <a:endParaRPr lang="en-US" altLang="en-US"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68E78D52-B4C3-4C54-8879-630EF7253A65}" type="slidenum">
              <a:rPr lang="en-US" altLang="en-US"/>
              <a:pPr/>
              <a:t>‹#›</a:t>
            </a:fld>
            <a:endParaRPr lang="en-US" altLang="en-US"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9" name="Rectangle 6"/>
          <p:cNvSpPr>
            <a:spLocks noGrp="1" noChangeArrowheads="1"/>
          </p:cNvSpPr>
          <p:nvPr>
            <p:ph type="sldNum" sz="quarter" idx="12"/>
          </p:nvPr>
        </p:nvSpPr>
        <p:spPr/>
        <p:txBody>
          <a:bodyPr/>
          <a:lstStyle>
            <a:lvl1pPr>
              <a:defRPr/>
            </a:lvl1pPr>
          </a:lstStyle>
          <a:p>
            <a:r>
              <a:rPr lang="en-US" altLang="en-US" dirty="0"/>
              <a:t>Slide </a:t>
            </a:r>
            <a:fld id="{D311B223-DD3A-4F48-9311-03A92196BF2B}" type="slidenum">
              <a:rPr lang="en-US" altLang="en-US"/>
              <a:pPr/>
              <a:t>‹#›</a:t>
            </a:fld>
            <a:endParaRPr lang="en-US" altLang="en-US" dirty="0"/>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Rojan Chitrakar (Panasonic)</a:t>
            </a:r>
          </a:p>
        </p:txBody>
      </p:sp>
      <p:sp>
        <p:nvSpPr>
          <p:cNvPr id="5" name="Rectangle 6"/>
          <p:cNvSpPr>
            <a:spLocks noGrp="1" noChangeArrowheads="1"/>
          </p:cNvSpPr>
          <p:nvPr>
            <p:ph type="sldNum" sz="quarter" idx="12"/>
          </p:nvPr>
        </p:nvSpPr>
        <p:spPr/>
        <p:txBody>
          <a:bodyPr/>
          <a:lstStyle>
            <a:lvl1pPr>
              <a:defRPr/>
            </a:lvl1pPr>
          </a:lstStyle>
          <a:p>
            <a:r>
              <a:rPr lang="en-US" altLang="en-US" dirty="0"/>
              <a:t>Slide </a:t>
            </a:r>
            <a:fld id="{BAA79A68-64D1-4CCC-816B-FF3FB7B89AE4}" type="slidenum">
              <a:rPr lang="en-US" altLang="en-US"/>
              <a:pPr/>
              <a:t>‹#›</a:t>
            </a:fld>
            <a:endParaRPr lang="en-US" alt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4" name="Rectangle 6"/>
          <p:cNvSpPr>
            <a:spLocks noGrp="1" noChangeArrowheads="1"/>
          </p:cNvSpPr>
          <p:nvPr>
            <p:ph type="sldNum" sz="quarter" idx="12"/>
          </p:nvPr>
        </p:nvSpPr>
        <p:spPr/>
        <p:txBody>
          <a:bodyPr/>
          <a:lstStyle>
            <a:lvl1pPr>
              <a:defRPr/>
            </a:lvl1pPr>
          </a:lstStyle>
          <a:p>
            <a:r>
              <a:rPr lang="en-US" altLang="en-US" dirty="0"/>
              <a:t>Slide </a:t>
            </a:r>
            <a:fld id="{CF617D86-5CEF-4A7A-8BBC-1BE5E3A2734F}" type="slidenum">
              <a:rPr lang="en-US" altLang="en-US"/>
              <a:pPr/>
              <a:t>‹#›</a:t>
            </a:fld>
            <a:endParaRPr lang="en-US" alt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5C5EEBB6-A40D-4F9D-A461-8A01C53D589C}" type="slidenum">
              <a:rPr lang="en-US" altLang="en-US"/>
              <a:pPr/>
              <a:t>‹#›</a:t>
            </a:fld>
            <a:endParaRPr lang="en-US" altLang="en-US" dirty="0"/>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A8312614-8984-45B0-BDA0-077279777C94}" type="slidenum">
              <a:rPr lang="en-US" altLang="en-US"/>
              <a:pPr/>
              <a:t>‹#›</a:t>
            </a:fld>
            <a:endParaRPr lang="en-US" altLang="en-US" dirty="0"/>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Rojan Chitrakar (Panasonic)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dirty="0"/>
              <a:t>Slide </a:t>
            </a:r>
            <a:fld id="{6F1F6262-6948-42CD-BF7B-D2CB9D8BADE4}" type="slidenum">
              <a:rPr lang="en-US" altLang="en-US"/>
              <a:pPr/>
              <a:t>‹#›</a:t>
            </a:fld>
            <a:endParaRPr lang="en-US" altLang="en-US" dirty="0"/>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1" name="Rectangle 7"/>
          <p:cNvSpPr>
            <a:spLocks noChangeArrowheads="1"/>
          </p:cNvSpPr>
          <p:nvPr userDrawn="1"/>
        </p:nvSpPr>
        <p:spPr bwMode="auto">
          <a:xfrm>
            <a:off x="50597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802.11-20/0056r1</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January 2020</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smtClean="0"/>
              <a:pPr>
                <a:spcBef>
                  <a:spcPct val="0"/>
                </a:spcBef>
                <a:buFontTx/>
                <a:buNone/>
              </a:pPr>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ko-KR" dirty="0"/>
              <a:t>Preparations for Coordinated OFDMA</a:t>
            </a:r>
            <a:endParaRPr lang="en-US" altLang="en-US" dirty="0"/>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a:t>Date:</a:t>
            </a:r>
            <a:r>
              <a:rPr lang="en-US" altLang="en-US" sz="2000" b="0" dirty="0"/>
              <a:t> 2020-01-10</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1705648235"/>
              </p:ext>
            </p:extLst>
          </p:nvPr>
        </p:nvGraphicFramePr>
        <p:xfrm>
          <a:off x="381001" y="2534920"/>
          <a:ext cx="8305800" cy="1854200"/>
        </p:xfrm>
        <a:graphic>
          <a:graphicData uri="http://schemas.openxmlformats.org/drawingml/2006/table">
            <a:tbl>
              <a:tblPr>
                <a:tableStyleId>{5940675A-B579-460E-94D1-54222C63F5DA}</a:tableStyleId>
              </a:tblPr>
              <a:tblGrid>
                <a:gridCol w="1676399">
                  <a:extLst>
                    <a:ext uri="{9D8B030D-6E8A-4147-A177-3AD203B41FA5}">
                      <a16:colId xmlns="" xmlns:a16="http://schemas.microsoft.com/office/drawing/2014/main" val="20000"/>
                    </a:ext>
                  </a:extLst>
                </a:gridCol>
                <a:gridCol w="1600200">
                  <a:extLst>
                    <a:ext uri="{9D8B030D-6E8A-4147-A177-3AD203B41FA5}">
                      <a16:colId xmlns="" xmlns:a16="http://schemas.microsoft.com/office/drawing/2014/main" val="20001"/>
                    </a:ext>
                  </a:extLst>
                </a:gridCol>
                <a:gridCol w="1447800">
                  <a:extLst>
                    <a:ext uri="{9D8B030D-6E8A-4147-A177-3AD203B41FA5}">
                      <a16:colId xmlns="" xmlns:a16="http://schemas.microsoft.com/office/drawing/2014/main" val="20002"/>
                    </a:ext>
                  </a:extLst>
                </a:gridCol>
                <a:gridCol w="724694">
                  <a:extLst>
                    <a:ext uri="{9D8B030D-6E8A-4147-A177-3AD203B41FA5}">
                      <a16:colId xmlns="" xmlns:a16="http://schemas.microsoft.com/office/drawing/2014/main" val="20003"/>
                    </a:ext>
                  </a:extLst>
                </a:gridCol>
                <a:gridCol w="2856707">
                  <a:extLst>
                    <a:ext uri="{9D8B030D-6E8A-4147-A177-3AD203B41FA5}">
                      <a16:colId xmlns="" xmlns:a16="http://schemas.microsoft.com/office/drawing/2014/main"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 xmlns:a16="http://schemas.microsoft.com/office/drawing/2014/main" val="10000"/>
                  </a:ext>
                </a:extLst>
              </a:tr>
              <a:tr h="370840">
                <a:tc>
                  <a:txBody>
                    <a:bodyPr/>
                    <a:lstStyle/>
                    <a:p>
                      <a:pPr marL="0" algn="l" defTabSz="914400" rtl="0" eaLnBrk="1" latinLnBrk="0" hangingPunct="1">
                        <a:spcAft>
                          <a:spcPts val="0"/>
                        </a:spcAft>
                      </a:pPr>
                      <a:r>
                        <a:rPr lang="en-US" altLang="ko-KR" sz="1600" b="0" kern="0" dirty="0">
                          <a:solidFill>
                            <a:schemeClr val="tx1"/>
                          </a:solidFill>
                          <a:effectLst/>
                          <a:latin typeface="Times New Roman" panose="02020603050405020304" pitchFamily="18" charset="0"/>
                          <a:ea typeface="+mn-ea"/>
                          <a:cs typeface="+mn-cs"/>
                        </a:rPr>
                        <a:t>Rojan Chitrakar</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r>
                        <a:rPr lang="en-US" sz="1600" b="0" dirty="0">
                          <a:effectLst/>
                          <a:latin typeface="Times New Roman" panose="02020603050405020304" pitchFamily="18" charset="0"/>
                          <a:ea typeface="맑은 고딕" panose="020B0503020000020004" pitchFamily="50" charset="-127"/>
                        </a:rPr>
                        <a:t>Panasonic Corporation</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tc rowSpan="3">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202 Bedok South Avenue 1, #02-11 Singapore 469332</a:t>
                      </a: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rojan.chitrakar@sg.panasonic.com</a:t>
                      </a:r>
                      <a:endParaRPr lang="ko-KR" sz="9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 xmlns:a16="http://schemas.microsoft.com/office/drawing/2014/main" val="10001"/>
                  </a:ext>
                </a:extLst>
              </a:tr>
              <a:tr h="370840">
                <a:tc>
                  <a:txBody>
                    <a:bodyPr/>
                    <a:lstStyle/>
                    <a:p>
                      <a:pPr marL="0" algn="l" defTabSz="914400" rtl="0" eaLnBrk="1" latinLnBrk="0" hangingPunct="1">
                        <a:spcAft>
                          <a:spcPts val="0"/>
                        </a:spcAft>
                      </a:pPr>
                      <a:r>
                        <a:rPr lang="en-US" sz="1600" b="0" kern="0" dirty="0">
                          <a:solidFill>
                            <a:schemeClr val="tx1"/>
                          </a:solidFill>
                          <a:effectLst/>
                          <a:latin typeface="Times New Roman" panose="02020603050405020304" pitchFamily="18" charset="0"/>
                          <a:ea typeface="+mn-ea"/>
                          <a:cs typeface="+mn-cs"/>
                        </a:rPr>
                        <a:t>Lei Huang</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Yanyi Ding</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altLang="ko-KR" sz="1600" b="0" kern="0" dirty="0">
                          <a:solidFill>
                            <a:schemeClr val="tx1"/>
                          </a:solidFill>
                          <a:effectLst/>
                          <a:latin typeface="Times New Roman" panose="02020603050405020304" pitchFamily="18" charset="0"/>
                          <a:ea typeface="+mn-ea"/>
                          <a:cs typeface="+mn-cs"/>
                        </a:rPr>
                        <a:t>Yoshio Urabe</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 xmlns:a16="http://schemas.microsoft.com/office/drawing/2014/main" val="278486419"/>
                  </a:ext>
                </a:extLst>
              </a:tr>
            </a:tbl>
          </a:graphicData>
        </a:graphic>
      </p:graphicFrame>
      <p:sp>
        <p:nvSpPr>
          <p:cNvPr id="17"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2</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Overview</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228600" y="1524000"/>
            <a:ext cx="8686800" cy="4832092"/>
          </a:xfrm>
          <a:prstGeom prst="rect">
            <a:avLst/>
          </a:prstGeom>
          <a:noFill/>
        </p:spPr>
        <p:txBody>
          <a:bodyPr wrap="square" rtlCol="0">
            <a:spAutoFit/>
          </a:bodyPr>
          <a:lstStyle/>
          <a:p>
            <a:pPr marL="447675" lvl="0" indent="-447675">
              <a:buFont typeface="Wingdings" panose="05000000000000000000" pitchFamily="2" charset="2"/>
              <a:buChar char="q"/>
            </a:pPr>
            <a:r>
              <a:rPr lang="en-US" sz="2800" dirty="0"/>
              <a:t>Coordinated OFDMA may be considered as a simpler scheme among the various Multi-AP Coordination schemes being considered in 11be.</a:t>
            </a:r>
          </a:p>
          <a:p>
            <a:pPr marL="447675" lvl="0" indent="-447675">
              <a:buFont typeface="Wingdings" panose="05000000000000000000" pitchFamily="2" charset="2"/>
              <a:buChar char="q"/>
            </a:pPr>
            <a:endParaRPr lang="en-US" sz="2800" dirty="0"/>
          </a:p>
          <a:p>
            <a:pPr marL="447675" lvl="0" indent="-447675">
              <a:buFont typeface="Wingdings" panose="05000000000000000000" pitchFamily="2" charset="2"/>
              <a:buChar char="q"/>
            </a:pPr>
            <a:r>
              <a:rPr lang="en-US" sz="2800" dirty="0"/>
              <a:t>Coordinated OFDMA may substantially improve worst case latency (3.5x reduction in maximum access time compared to EDCA). [4]</a:t>
            </a:r>
          </a:p>
          <a:p>
            <a:pPr marL="447675" lvl="0" indent="-447675">
              <a:buFont typeface="Wingdings" panose="05000000000000000000" pitchFamily="2" charset="2"/>
              <a:buChar char="q"/>
            </a:pPr>
            <a:endParaRPr lang="en-US" sz="2800" dirty="0"/>
          </a:p>
          <a:p>
            <a:pPr marL="447675" lvl="0" indent="-447675">
              <a:buFont typeface="Wingdings" panose="05000000000000000000" pitchFamily="2" charset="2"/>
              <a:buChar char="q"/>
            </a:pPr>
            <a:r>
              <a:rPr lang="en-US" sz="2800" dirty="0"/>
              <a:t>To achieve effective results, prior coordination of the frequency resources among the participating APs may be helpful.</a:t>
            </a:r>
          </a:p>
        </p:txBody>
      </p:sp>
    </p:spTree>
    <p:extLst>
      <p:ext uri="{BB962C8B-B14F-4D97-AF65-F5344CB8AC3E}">
        <p14:creationId xmlns:p14="http://schemas.microsoft.com/office/powerpoint/2010/main" val="162480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3</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Candidate STAs for Coordinated OFDMA</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228600" y="1524000"/>
            <a:ext cx="8686800" cy="830997"/>
          </a:xfrm>
          <a:prstGeom prst="rect">
            <a:avLst/>
          </a:prstGeom>
          <a:noFill/>
        </p:spPr>
        <p:txBody>
          <a:bodyPr wrap="square" rtlCol="0">
            <a:spAutoFit/>
          </a:bodyPr>
          <a:lstStyle/>
          <a:p>
            <a:pPr marL="447675" lvl="0" indent="-447675">
              <a:buFont typeface="Wingdings" panose="05000000000000000000" pitchFamily="2" charset="2"/>
              <a:buChar char="q"/>
            </a:pPr>
            <a:r>
              <a:rPr lang="en-US" sz="2400" dirty="0"/>
              <a:t>Not all STAs benefit equally from Coordinated OFDMA. Some may benefit more than others. [1]</a:t>
            </a:r>
          </a:p>
        </p:txBody>
      </p:sp>
      <p:sp>
        <p:nvSpPr>
          <p:cNvPr id="11" name="TextBox 10">
            <a:extLst>
              <a:ext uri="{FF2B5EF4-FFF2-40B4-BE49-F238E27FC236}">
                <a16:creationId xmlns="" xmlns:a16="http://schemas.microsoft.com/office/drawing/2014/main" id="{2423512F-42B5-4700-B062-7679902CF22F}"/>
              </a:ext>
            </a:extLst>
          </p:cNvPr>
          <p:cNvSpPr txBox="1"/>
          <p:nvPr/>
        </p:nvSpPr>
        <p:spPr>
          <a:xfrm>
            <a:off x="76200" y="4267200"/>
            <a:ext cx="8915400" cy="2308324"/>
          </a:xfrm>
          <a:prstGeom prst="rect">
            <a:avLst/>
          </a:prstGeom>
          <a:noFill/>
        </p:spPr>
        <p:txBody>
          <a:bodyPr wrap="square" rtlCol="0">
            <a:spAutoFit/>
          </a:bodyPr>
          <a:lstStyle/>
          <a:p>
            <a:pPr marL="447675" lvl="0" indent="-447675">
              <a:buFont typeface="Wingdings" panose="05000000000000000000" pitchFamily="2" charset="2"/>
              <a:buChar char="q"/>
            </a:pPr>
            <a:r>
              <a:rPr lang="en-US" sz="2400" dirty="0"/>
              <a:t>STAs that may benefit the most from Coordinated OFDMA should be identified prior to the coordinated transmissions: for example STAs within the transmission range of multiple APs.</a:t>
            </a:r>
          </a:p>
          <a:p>
            <a:pPr marL="904875" lvl="1" indent="-447675">
              <a:buFont typeface="Wingdings" panose="05000000000000000000" pitchFamily="2" charset="2"/>
              <a:buChar char="§"/>
            </a:pPr>
            <a:r>
              <a:rPr lang="en-US" sz="2400" dirty="0"/>
              <a:t>For example an AP may collect reports (e.g. interference measurement reports) from associated STAs to identify the candidate STAs. </a:t>
            </a:r>
          </a:p>
        </p:txBody>
      </p:sp>
      <p:grpSp>
        <p:nvGrpSpPr>
          <p:cNvPr id="6" name="Group 5">
            <a:extLst>
              <a:ext uri="{FF2B5EF4-FFF2-40B4-BE49-F238E27FC236}">
                <a16:creationId xmlns="" xmlns:a16="http://schemas.microsoft.com/office/drawing/2014/main" id="{CCEB4E8F-0FC6-4F7E-8EB3-FEF97F3D406A}"/>
              </a:ext>
            </a:extLst>
          </p:cNvPr>
          <p:cNvGrpSpPr/>
          <p:nvPr/>
        </p:nvGrpSpPr>
        <p:grpSpPr>
          <a:xfrm>
            <a:off x="2587499" y="2302086"/>
            <a:ext cx="5478244" cy="2018026"/>
            <a:chOff x="2587499" y="2302086"/>
            <a:chExt cx="5478244" cy="2018026"/>
          </a:xfrm>
        </p:grpSpPr>
        <p:pic>
          <p:nvPicPr>
            <p:cNvPr id="5" name="Picture 4">
              <a:extLst>
                <a:ext uri="{FF2B5EF4-FFF2-40B4-BE49-F238E27FC236}">
                  <a16:creationId xmlns="" xmlns:a16="http://schemas.microsoft.com/office/drawing/2014/main" id="{757715AB-245F-406D-BB21-3D62B8D98906}"/>
                </a:ext>
              </a:extLst>
            </p:cNvPr>
            <p:cNvPicPr>
              <a:picLocks noChangeAspect="1"/>
            </p:cNvPicPr>
            <p:nvPr/>
          </p:nvPicPr>
          <p:blipFill>
            <a:blip r:embed="rId3"/>
            <a:stretch>
              <a:fillRect/>
            </a:stretch>
          </p:blipFill>
          <p:spPr>
            <a:xfrm>
              <a:off x="2587499" y="2302086"/>
              <a:ext cx="5478244" cy="2018026"/>
            </a:xfrm>
            <a:prstGeom prst="rect">
              <a:avLst/>
            </a:prstGeom>
          </p:spPr>
        </p:pic>
        <p:sp>
          <p:nvSpPr>
            <p:cNvPr id="9" name="Rectangle 8">
              <a:extLst>
                <a:ext uri="{FF2B5EF4-FFF2-40B4-BE49-F238E27FC236}">
                  <a16:creationId xmlns="" xmlns:a16="http://schemas.microsoft.com/office/drawing/2014/main" id="{821B20C2-3325-4F73-AEFA-CD0266404566}"/>
                </a:ext>
              </a:extLst>
            </p:cNvPr>
            <p:cNvSpPr/>
            <p:nvPr/>
          </p:nvSpPr>
          <p:spPr>
            <a:xfrm>
              <a:off x="5029200" y="2903751"/>
              <a:ext cx="990600" cy="525249"/>
            </a:xfrm>
            <a:prstGeom prst="rect">
              <a:avLst/>
            </a:prstGeom>
            <a:no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a typeface="HGP創英角ｺﾞｼｯｸUB"/>
                <a:cs typeface="+mn-cs"/>
              </a:endParaRPr>
            </a:p>
          </p:txBody>
        </p:sp>
      </p:grpSp>
    </p:spTree>
    <p:extLst>
      <p:ext uri="{BB962C8B-B14F-4D97-AF65-F5344CB8AC3E}">
        <p14:creationId xmlns:p14="http://schemas.microsoft.com/office/powerpoint/2010/main" val="2440222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4</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Preferred frequency resources</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228600" y="1524000"/>
            <a:ext cx="8686800" cy="4832092"/>
          </a:xfrm>
          <a:prstGeom prst="rect">
            <a:avLst/>
          </a:prstGeom>
          <a:noFill/>
        </p:spPr>
        <p:txBody>
          <a:bodyPr wrap="square" rtlCol="0">
            <a:spAutoFit/>
          </a:bodyPr>
          <a:lstStyle/>
          <a:p>
            <a:pPr marL="447675" lvl="0" indent="-447675">
              <a:buFont typeface="Wingdings" panose="05000000000000000000" pitchFamily="2" charset="2"/>
              <a:buChar char="q"/>
            </a:pPr>
            <a:r>
              <a:rPr lang="en-US" sz="2800" dirty="0"/>
              <a:t>Each AP also identifies the frequency resources (within its operating bandwidth) that may be preferable for its candidate STAs. Alternatively, APs may identify the frequency resources that are not preferable for their candidate STAs (e.g. due to presence of high OBSS interference).</a:t>
            </a:r>
          </a:p>
          <a:p>
            <a:pPr marL="447675" lvl="0" indent="-447675">
              <a:buFont typeface="Wingdings" panose="05000000000000000000" pitchFamily="2" charset="2"/>
              <a:buChar char="q"/>
            </a:pPr>
            <a:r>
              <a:rPr lang="en-US" sz="2800" dirty="0"/>
              <a:t>APs participating in Coordinated OFDMA transmissions exchange the information of the preferred (or not-preferred) frequency resources </a:t>
            </a:r>
            <a:r>
              <a:rPr lang="en-US" sz="2800" b="1" dirty="0"/>
              <a:t>prior to</a:t>
            </a:r>
            <a:r>
              <a:rPr lang="en-US" sz="2800" dirty="0"/>
              <a:t> coordinated transmissions (e.g. during the coordinated OFDMA Setup phase [3]).</a:t>
            </a:r>
          </a:p>
        </p:txBody>
      </p:sp>
    </p:spTree>
    <p:extLst>
      <p:ext uri="{BB962C8B-B14F-4D97-AF65-F5344CB8AC3E}">
        <p14:creationId xmlns:p14="http://schemas.microsoft.com/office/powerpoint/2010/main" val="1974322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5</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Coordinated OFDMA Transmission</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228600" y="1447800"/>
            <a:ext cx="8686800" cy="1323439"/>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During the Coordinated OFDMA transmissions, the Coordinating AP uses the information of the preferred frequency resources to allocate sub-channels to participating APs (e.g. during the Schedule Allocation phase [2], or in Coordinated OFDMA Announcement (COA) frame [3]).</a:t>
            </a:r>
          </a:p>
        </p:txBody>
      </p:sp>
      <p:grpSp>
        <p:nvGrpSpPr>
          <p:cNvPr id="19" name="Group 18">
            <a:extLst>
              <a:ext uri="{FF2B5EF4-FFF2-40B4-BE49-F238E27FC236}">
                <a16:creationId xmlns="" xmlns:a16="http://schemas.microsoft.com/office/drawing/2014/main" id="{1186FD10-4977-4CF2-BA73-CF6DC2D6042B}"/>
              </a:ext>
            </a:extLst>
          </p:cNvPr>
          <p:cNvGrpSpPr/>
          <p:nvPr/>
        </p:nvGrpSpPr>
        <p:grpSpPr>
          <a:xfrm>
            <a:off x="486112" y="2806293"/>
            <a:ext cx="7972088" cy="3664507"/>
            <a:chOff x="486112" y="2806293"/>
            <a:chExt cx="7972088" cy="3664507"/>
          </a:xfrm>
        </p:grpSpPr>
        <p:sp>
          <p:nvSpPr>
            <p:cNvPr id="5" name="Left Brace 4">
              <a:extLst>
                <a:ext uri="{FF2B5EF4-FFF2-40B4-BE49-F238E27FC236}">
                  <a16:creationId xmlns="" xmlns:a16="http://schemas.microsoft.com/office/drawing/2014/main" id="{E5755B2B-AC1D-409C-A745-7AF9401276A3}"/>
                </a:ext>
              </a:extLst>
            </p:cNvPr>
            <p:cNvSpPr/>
            <p:nvPr/>
          </p:nvSpPr>
          <p:spPr bwMode="auto">
            <a:xfrm rot="5400000">
              <a:off x="2781300" y="2857500"/>
              <a:ext cx="152400" cy="990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dirty="0">
                <a:ln>
                  <a:noFill/>
                </a:ln>
                <a:solidFill>
                  <a:schemeClr val="tx1"/>
                </a:solidFill>
                <a:effectLst/>
                <a:latin typeface="Times New Roman" pitchFamily="18" charset="0"/>
              </a:endParaRPr>
            </a:p>
          </p:txBody>
        </p:sp>
        <p:sp>
          <p:nvSpPr>
            <p:cNvPr id="6" name="TextBox 5">
              <a:extLst>
                <a:ext uri="{FF2B5EF4-FFF2-40B4-BE49-F238E27FC236}">
                  <a16:creationId xmlns="" xmlns:a16="http://schemas.microsoft.com/office/drawing/2014/main" id="{DA6CBA81-ACF1-4C8A-BBBF-E064A1A45D1C}"/>
                </a:ext>
              </a:extLst>
            </p:cNvPr>
            <p:cNvSpPr txBox="1"/>
            <p:nvPr/>
          </p:nvSpPr>
          <p:spPr>
            <a:xfrm>
              <a:off x="3657600" y="2806293"/>
              <a:ext cx="1600200" cy="461665"/>
            </a:xfrm>
            <a:prstGeom prst="rect">
              <a:avLst/>
            </a:prstGeom>
            <a:noFill/>
          </p:spPr>
          <p:txBody>
            <a:bodyPr wrap="square" rtlCol="0">
              <a:spAutoFit/>
            </a:bodyPr>
            <a:lstStyle/>
            <a:p>
              <a:r>
                <a:rPr lang="en-US" dirty="0"/>
                <a:t> exchange of preferred frequency resources</a:t>
              </a:r>
              <a:endParaRPr lang="en-SG" dirty="0"/>
            </a:p>
          </p:txBody>
        </p:sp>
        <p:sp>
          <p:nvSpPr>
            <p:cNvPr id="10" name="Left Brace 9">
              <a:extLst>
                <a:ext uri="{FF2B5EF4-FFF2-40B4-BE49-F238E27FC236}">
                  <a16:creationId xmlns="" xmlns:a16="http://schemas.microsoft.com/office/drawing/2014/main" id="{6D0E9D88-42F2-4A83-84DD-FCF95028ED0A}"/>
                </a:ext>
              </a:extLst>
            </p:cNvPr>
            <p:cNvSpPr/>
            <p:nvPr/>
          </p:nvSpPr>
          <p:spPr bwMode="auto">
            <a:xfrm rot="5400000">
              <a:off x="4152900" y="2842260"/>
              <a:ext cx="152400" cy="990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dirty="0">
                <a:ln>
                  <a:noFill/>
                </a:ln>
                <a:solidFill>
                  <a:schemeClr val="tx1"/>
                </a:solidFill>
                <a:effectLst/>
                <a:latin typeface="Times New Roman" pitchFamily="18" charset="0"/>
              </a:endParaRPr>
            </a:p>
          </p:txBody>
        </p:sp>
        <p:sp>
          <p:nvSpPr>
            <p:cNvPr id="12" name="TextBox 11">
              <a:extLst>
                <a:ext uri="{FF2B5EF4-FFF2-40B4-BE49-F238E27FC236}">
                  <a16:creationId xmlns="" xmlns:a16="http://schemas.microsoft.com/office/drawing/2014/main" id="{F4FCE314-1228-470C-BD6D-4C2F2EA17603}"/>
                </a:ext>
              </a:extLst>
            </p:cNvPr>
            <p:cNvSpPr txBox="1"/>
            <p:nvPr/>
          </p:nvSpPr>
          <p:spPr>
            <a:xfrm>
              <a:off x="1905000" y="2821533"/>
              <a:ext cx="1828800" cy="461665"/>
            </a:xfrm>
            <a:prstGeom prst="rect">
              <a:avLst/>
            </a:prstGeom>
            <a:noFill/>
          </p:spPr>
          <p:txBody>
            <a:bodyPr wrap="square" rtlCol="0">
              <a:spAutoFit/>
            </a:bodyPr>
            <a:lstStyle/>
            <a:p>
              <a:r>
                <a:rPr lang="en-US" dirty="0"/>
                <a:t>Identification of preferred frequency resources</a:t>
              </a:r>
              <a:endParaRPr lang="en-SG" dirty="0"/>
            </a:p>
          </p:txBody>
        </p:sp>
        <p:sp>
          <p:nvSpPr>
            <p:cNvPr id="13" name="TextBox 12">
              <a:extLst>
                <a:ext uri="{FF2B5EF4-FFF2-40B4-BE49-F238E27FC236}">
                  <a16:creationId xmlns="" xmlns:a16="http://schemas.microsoft.com/office/drawing/2014/main" id="{3019A36C-6A5D-41CB-8BC6-9109D5D2F019}"/>
                </a:ext>
              </a:extLst>
            </p:cNvPr>
            <p:cNvSpPr txBox="1"/>
            <p:nvPr/>
          </p:nvSpPr>
          <p:spPr>
            <a:xfrm>
              <a:off x="5105400" y="2990959"/>
              <a:ext cx="2478178" cy="276999"/>
            </a:xfrm>
            <a:prstGeom prst="rect">
              <a:avLst/>
            </a:prstGeom>
            <a:noFill/>
          </p:spPr>
          <p:txBody>
            <a:bodyPr wrap="square" rtlCol="0">
              <a:spAutoFit/>
            </a:bodyPr>
            <a:lstStyle/>
            <a:p>
              <a:r>
                <a:rPr lang="en-US" dirty="0"/>
                <a:t> Coordinated OFDMA transmission</a:t>
              </a:r>
              <a:endParaRPr lang="en-SG" dirty="0"/>
            </a:p>
          </p:txBody>
        </p:sp>
        <p:sp>
          <p:nvSpPr>
            <p:cNvPr id="14" name="Left Brace 13">
              <a:extLst>
                <a:ext uri="{FF2B5EF4-FFF2-40B4-BE49-F238E27FC236}">
                  <a16:creationId xmlns="" xmlns:a16="http://schemas.microsoft.com/office/drawing/2014/main" id="{E2F2352E-E08A-4FB8-8DA3-995EE34DD7CF}"/>
                </a:ext>
              </a:extLst>
            </p:cNvPr>
            <p:cNvSpPr/>
            <p:nvPr/>
          </p:nvSpPr>
          <p:spPr bwMode="auto">
            <a:xfrm rot="5400000">
              <a:off x="6161610" y="2067993"/>
              <a:ext cx="137159" cy="2554378"/>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dirty="0">
                <a:ln>
                  <a:noFill/>
                </a:ln>
                <a:solidFill>
                  <a:schemeClr val="tx1"/>
                </a:solidFill>
                <a:effectLst/>
                <a:latin typeface="Times New Roman" pitchFamily="18" charset="0"/>
              </a:endParaRPr>
            </a:p>
          </p:txBody>
        </p:sp>
        <p:pic>
          <p:nvPicPr>
            <p:cNvPr id="16" name="Picture 15">
              <a:extLst>
                <a:ext uri="{FF2B5EF4-FFF2-40B4-BE49-F238E27FC236}">
                  <a16:creationId xmlns="" xmlns:a16="http://schemas.microsoft.com/office/drawing/2014/main" id="{DB0EE4BC-44E2-4A09-8A19-DDEA1D96F687}"/>
                </a:ext>
              </a:extLst>
            </p:cNvPr>
            <p:cNvPicPr>
              <a:picLocks noChangeAspect="1"/>
            </p:cNvPicPr>
            <p:nvPr/>
          </p:nvPicPr>
          <p:blipFill>
            <a:blip r:embed="rId2"/>
            <a:stretch>
              <a:fillRect/>
            </a:stretch>
          </p:blipFill>
          <p:spPr>
            <a:xfrm>
              <a:off x="486112" y="3200400"/>
              <a:ext cx="7972088" cy="3270400"/>
            </a:xfrm>
            <a:prstGeom prst="rect">
              <a:avLst/>
            </a:prstGeom>
          </p:spPr>
        </p:pic>
      </p:grpSp>
    </p:spTree>
    <p:extLst>
      <p:ext uri="{BB962C8B-B14F-4D97-AF65-F5344CB8AC3E}">
        <p14:creationId xmlns:p14="http://schemas.microsoft.com/office/powerpoint/2010/main" val="4077529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6</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Conclusion</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228600" y="1524000"/>
            <a:ext cx="8686800" cy="4832092"/>
          </a:xfrm>
          <a:prstGeom prst="rect">
            <a:avLst/>
          </a:prstGeom>
          <a:noFill/>
        </p:spPr>
        <p:txBody>
          <a:bodyPr wrap="square" rtlCol="0">
            <a:spAutoFit/>
          </a:bodyPr>
          <a:lstStyle/>
          <a:p>
            <a:pPr marL="447675" indent="-447675">
              <a:buFont typeface="Wingdings" panose="05000000000000000000" pitchFamily="2" charset="2"/>
              <a:buChar char="q"/>
            </a:pPr>
            <a:r>
              <a:rPr lang="en-US" sz="2800" dirty="0"/>
              <a:t>To achieve effective results, prior coordination of the frequency resources among the participating APs may be helpful.</a:t>
            </a:r>
          </a:p>
          <a:p>
            <a:pPr marL="447675" lvl="0" indent="-447675">
              <a:buFont typeface="Wingdings" panose="05000000000000000000" pitchFamily="2" charset="2"/>
              <a:buChar char="q"/>
            </a:pPr>
            <a:r>
              <a:rPr lang="en-US" sz="2800" dirty="0"/>
              <a:t>APs participating in Coordinated OFDMA transmissions may exchange the information of the preferred (or not-preferred) frequency resources prior to coordinated transmissions.</a:t>
            </a:r>
          </a:p>
          <a:p>
            <a:pPr marL="447675" indent="-447675">
              <a:buFont typeface="Wingdings" panose="05000000000000000000" pitchFamily="2" charset="2"/>
              <a:buChar char="q"/>
            </a:pPr>
            <a:r>
              <a:rPr lang="en-US" sz="2800" dirty="0"/>
              <a:t>During Coordinated OFDMA transmissions, the Coordinating AP can use the information of the preferred frequency resources to allocate sub-channels to participating APs.</a:t>
            </a:r>
          </a:p>
        </p:txBody>
      </p:sp>
    </p:spTree>
    <p:extLst>
      <p:ext uri="{BB962C8B-B14F-4D97-AF65-F5344CB8AC3E}">
        <p14:creationId xmlns:p14="http://schemas.microsoft.com/office/powerpoint/2010/main" val="3782027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a:t>
            </a:r>
          </a:p>
        </p:txBody>
      </p:sp>
      <p:sp>
        <p:nvSpPr>
          <p:cNvPr id="3" name="Content Placeholder 2"/>
          <p:cNvSpPr>
            <a:spLocks noGrp="1"/>
          </p:cNvSpPr>
          <p:nvPr>
            <p:ph idx="1"/>
          </p:nvPr>
        </p:nvSpPr>
        <p:spPr>
          <a:xfrm>
            <a:off x="152400" y="1981200"/>
            <a:ext cx="8763000" cy="4114800"/>
          </a:xfrm>
        </p:spPr>
        <p:txBody>
          <a:bodyPr>
            <a:normAutofit/>
          </a:bodyPr>
          <a:lstStyle/>
          <a:p>
            <a:pPr marL="457200" indent="-457200">
              <a:buFont typeface="+mj-lt"/>
              <a:buAutoNum type="arabicParenR"/>
            </a:pPr>
            <a:r>
              <a:rPr lang="en-US" sz="2200" b="0" dirty="0"/>
              <a:t>IEEE 802.11-19/0071r0 - Coordinated Multi-AP Transmission for EHT</a:t>
            </a:r>
          </a:p>
          <a:p>
            <a:pPr marL="457200" indent="-457200">
              <a:buFont typeface="+mj-lt"/>
              <a:buAutoNum type="arabicParenR"/>
            </a:pPr>
            <a:r>
              <a:rPr lang="en-US" sz="2200" b="0" dirty="0"/>
              <a:t>IEEE 802.11-19/1582r0 - Coordinated AP Time/Frequency Sharing in a Transmit Opportunity in 11be</a:t>
            </a:r>
          </a:p>
          <a:p>
            <a:pPr marL="457200" indent="-457200">
              <a:buFont typeface="+mj-lt"/>
              <a:buAutoNum type="arabicParenR"/>
            </a:pPr>
            <a:r>
              <a:rPr lang="en-US" sz="2200" b="0" dirty="0"/>
              <a:t>IEEE 802.11-19/1788r0 - Coordinated OFDMA Operation</a:t>
            </a:r>
          </a:p>
          <a:p>
            <a:pPr marL="457200" indent="-457200">
              <a:buFont typeface="+mj-lt"/>
              <a:buAutoNum type="arabicParenR"/>
            </a:pPr>
            <a:r>
              <a:rPr lang="en-US" sz="2200" b="0" dirty="0"/>
              <a:t>IEEE 802.11-19/1879r0 - Gain Analysis of Coordinated AP Time/Frequency Sharing in a Transmit Opportunity in 11be</a:t>
            </a:r>
          </a:p>
          <a:p>
            <a:pPr marL="457200" indent="-457200">
              <a:buFont typeface="+mj-lt"/>
              <a:buAutoNum type="arabicParenR"/>
            </a:pPr>
            <a:r>
              <a:rPr lang="en-US" sz="2200" b="0" dirty="0"/>
              <a:t>IEEE 802.11-19/1919r0 - Coordinated OFDMA</a:t>
            </a:r>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5" name="Slide Number Placeholder 4"/>
          <p:cNvSpPr>
            <a:spLocks noGrp="1"/>
          </p:cNvSpPr>
          <p:nvPr>
            <p:ph type="sldNum" sz="quarter" idx="12"/>
          </p:nvPr>
        </p:nvSpPr>
        <p:spPr/>
        <p:txBody>
          <a:bodyPr/>
          <a:lstStyle/>
          <a:p>
            <a:r>
              <a:rPr lang="en-US" altLang="en-US" dirty="0"/>
              <a:t>Slide </a:t>
            </a:r>
            <a:fld id="{0FF88134-36A3-492E-B6B5-2F4703E76746}" type="slidenum">
              <a:rPr lang="en-US" altLang="en-US" smtClean="0"/>
              <a:pPr/>
              <a:t>7</a:t>
            </a:fld>
            <a:endParaRPr lang="en-US" altLang="en-US" dirty="0"/>
          </a:p>
        </p:txBody>
      </p:sp>
    </p:spTree>
    <p:extLst>
      <p:ext uri="{BB962C8B-B14F-4D97-AF65-F5344CB8AC3E}">
        <p14:creationId xmlns:p14="http://schemas.microsoft.com/office/powerpoint/2010/main" val="2325489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8</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1</a:t>
            </a:r>
            <a:endParaRPr lang="en-US" sz="3600" kern="0" dirty="0"/>
          </a:p>
        </p:txBody>
      </p:sp>
      <p:sp>
        <p:nvSpPr>
          <p:cNvPr id="17" name="TextBox 16">
            <a:extLst>
              <a:ext uri="{FF2B5EF4-FFF2-40B4-BE49-F238E27FC236}">
                <a16:creationId xmlns="" xmlns:a16="http://schemas.microsoft.com/office/drawing/2014/main" id="{97739AAF-32B4-4013-BDC6-D1C54FAB297A}"/>
              </a:ext>
            </a:extLst>
          </p:cNvPr>
          <p:cNvSpPr txBox="1"/>
          <p:nvPr/>
        </p:nvSpPr>
        <p:spPr>
          <a:xfrm>
            <a:off x="76200" y="1371600"/>
            <a:ext cx="8915400" cy="3477875"/>
          </a:xfrm>
          <a:prstGeom prst="rect">
            <a:avLst/>
          </a:prstGeom>
          <a:noFill/>
        </p:spPr>
        <p:txBody>
          <a:bodyPr wrap="square" rtlCol="0">
            <a:spAutoFit/>
          </a:bodyPr>
          <a:lstStyle/>
          <a:p>
            <a:pPr marL="447675" lvl="0" indent="-447675">
              <a:buFont typeface="Wingdings" panose="05000000000000000000" pitchFamily="2" charset="2"/>
              <a:buChar char="q"/>
            </a:pPr>
            <a:r>
              <a:rPr lang="en-US" sz="2800" b="1" dirty="0">
                <a:solidFill>
                  <a:srgbClr val="000000"/>
                </a:solidFill>
              </a:rPr>
              <a:t>Do you support to add the following to 11be SFD:</a:t>
            </a:r>
          </a:p>
          <a:p>
            <a:pPr marL="914400" lvl="1" indent="-457200">
              <a:buFont typeface="Arial" panose="020B0604020202020204" pitchFamily="34" charset="0"/>
              <a:buChar char="•"/>
            </a:pPr>
            <a:r>
              <a:rPr lang="en-US" sz="2800" dirty="0" smtClean="0">
                <a:solidFill>
                  <a:srgbClr val="000000"/>
                </a:solidFill>
              </a:rPr>
              <a:t>The </a:t>
            </a:r>
            <a:r>
              <a:rPr lang="en-US" sz="2800" dirty="0">
                <a:solidFill>
                  <a:srgbClr val="000000"/>
                </a:solidFill>
              </a:rPr>
              <a:t>sharing AP may solicit feedback from one or more APs from the AP candidate set to learn the </a:t>
            </a:r>
            <a:r>
              <a:rPr lang="en-US" sz="2800" dirty="0" smtClean="0">
                <a:solidFill>
                  <a:srgbClr val="000000"/>
                </a:solidFill>
              </a:rPr>
              <a:t>frequency </a:t>
            </a:r>
            <a:r>
              <a:rPr lang="en-US" sz="2800" dirty="0">
                <a:solidFill>
                  <a:srgbClr val="000000"/>
                </a:solidFill>
              </a:rPr>
              <a:t>resources preferred for Coordinated OFDMA transmissions</a:t>
            </a:r>
            <a:r>
              <a:rPr lang="en-US" sz="2800" dirty="0" smtClean="0">
                <a:solidFill>
                  <a:srgbClr val="000000"/>
                </a:solidFill>
              </a:rPr>
              <a:t>.</a:t>
            </a:r>
          </a:p>
          <a:p>
            <a:pPr marL="914400" lvl="1" indent="-457200">
              <a:buFont typeface="Arial" panose="020B0604020202020204" pitchFamily="34" charset="0"/>
              <a:buChar char="•"/>
            </a:pPr>
            <a:endParaRPr lang="en-US" sz="2800" dirty="0">
              <a:solidFill>
                <a:srgbClr val="000000"/>
              </a:solidFill>
            </a:endParaRPr>
          </a:p>
          <a:p>
            <a:pPr marL="914400" lvl="1" indent="-457200">
              <a:buFont typeface="Wingdings" panose="05000000000000000000" pitchFamily="2" charset="2"/>
              <a:buChar char="§"/>
            </a:pPr>
            <a:endParaRPr lang="en-US" sz="2400" dirty="0"/>
          </a:p>
          <a:p>
            <a:pPr lvl="1"/>
            <a:r>
              <a:rPr lang="en-US" sz="2800" dirty="0"/>
              <a:t>Y/N/A</a:t>
            </a:r>
            <a:endParaRPr lang="en-US" sz="3200" dirty="0"/>
          </a:p>
        </p:txBody>
      </p:sp>
    </p:spTree>
    <p:extLst>
      <p:ext uri="{BB962C8B-B14F-4D97-AF65-F5344CB8AC3E}">
        <p14:creationId xmlns:p14="http://schemas.microsoft.com/office/powerpoint/2010/main" val="150226438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41476</TotalTime>
  <Words>577</Words>
  <Application>Microsoft Office PowerPoint</Application>
  <PresentationFormat>On-screen Show (4:3)</PresentationFormat>
  <Paragraphs>76</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802-11-Submission</vt:lpstr>
      <vt:lpstr>Preparations for Coordinated OFDMA</vt:lpstr>
      <vt:lpstr>PowerPoint Presentation</vt:lpstr>
      <vt:lpstr>PowerPoint Presentation</vt:lpstr>
      <vt:lpstr>PowerPoint Presentation</vt:lpstr>
      <vt:lpstr>PowerPoint Presentation</vt:lpstr>
      <vt:lpstr>PowerPoint Presentation</vt:lpstr>
      <vt:lpstr>Reference</vt:lpstr>
      <vt:lpstr>PowerPoint Presentation</vt:lpstr>
    </vt:vector>
  </TitlesOfParts>
  <Company>Panasonic Corporation</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Preparations for coordinated OFDMA</dc:title>
  <dc:creator>Rojan Chitrakar</dc:creator>
  <cp:lastModifiedBy>CHITRAKAR_Rojan</cp:lastModifiedBy>
  <cp:revision>194</cp:revision>
  <cp:lastPrinted>2014-11-04T15:04:57Z</cp:lastPrinted>
  <dcterms:created xsi:type="dcterms:W3CDTF">2007-04-17T18:10:23Z</dcterms:created>
  <dcterms:modified xsi:type="dcterms:W3CDTF">2020-04-02T07:26:04Z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