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331" r:id="rId2"/>
    <p:sldId id="989" r:id="rId3"/>
    <p:sldId id="985" r:id="rId4"/>
    <p:sldId id="1000" r:id="rId5"/>
    <p:sldId id="1029" r:id="rId6"/>
    <p:sldId id="1034" r:id="rId7"/>
    <p:sldId id="1042" r:id="rId8"/>
    <p:sldId id="1037" r:id="rId9"/>
    <p:sldId id="1044" r:id="rId10"/>
    <p:sldId id="343" r:id="rId11"/>
    <p:sldId id="1046" r:id="rId12"/>
    <p:sldId id="1032" r:id="rId13"/>
    <p:sldId id="1040" r:id="rId14"/>
    <p:sldId id="1045" r:id="rId15"/>
    <p:sldId id="1047" r:id="rId16"/>
    <p:sldId id="1048" r:id="rId17"/>
    <p:sldId id="996" r:id="rId18"/>
    <p:sldId id="1004" r:id="rId19"/>
    <p:sldId id="1021" r:id="rId20"/>
    <p:sldId id="1041" r:id="rId2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32" autoAdjust="0"/>
    <p:restoredTop sz="91263" autoAdjust="0"/>
  </p:normalViewPr>
  <p:slideViewPr>
    <p:cSldViewPr>
      <p:cViewPr varScale="1">
        <p:scale>
          <a:sx n="73" d="100"/>
          <a:sy n="73" d="100"/>
        </p:scale>
        <p:origin x="1160" y="4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365848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387731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6</a:t>
            </a:fld>
            <a:endParaRPr lang="en-GB" altLang="en-US"/>
          </a:p>
        </p:txBody>
      </p:sp>
    </p:spTree>
    <p:extLst>
      <p:ext uri="{BB962C8B-B14F-4D97-AF65-F5344CB8AC3E}">
        <p14:creationId xmlns:p14="http://schemas.microsoft.com/office/powerpoint/2010/main" val="1284518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8</a:t>
            </a:fld>
            <a:endParaRPr lang="en-GB" altLang="en-US"/>
          </a:p>
        </p:txBody>
      </p:sp>
    </p:spTree>
    <p:extLst>
      <p:ext uri="{BB962C8B-B14F-4D97-AF65-F5344CB8AC3E}">
        <p14:creationId xmlns:p14="http://schemas.microsoft.com/office/powerpoint/2010/main" val="3903384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9</a:t>
            </a:fld>
            <a:endParaRPr lang="en-GB" altLang="en-US"/>
          </a:p>
        </p:txBody>
      </p:sp>
    </p:spTree>
    <p:extLst>
      <p:ext uri="{BB962C8B-B14F-4D97-AF65-F5344CB8AC3E}">
        <p14:creationId xmlns:p14="http://schemas.microsoft.com/office/powerpoint/2010/main" val="350230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4140173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Jan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4/24/2020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Jan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802.11-20/0053r3</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BA</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2020-01-10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696848174"/>
              </p:ext>
            </p:extLst>
          </p:nvPr>
        </p:nvGraphicFramePr>
        <p:xfrm>
          <a:off x="1152525" y="2998720"/>
          <a:ext cx="7391400" cy="2678545"/>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574296">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algn="ctr"/>
                      <a:endParaRPr lang="en-US" sz="1100" dirty="0"/>
                    </a:p>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Alexander Danny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Danny Ben-ari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Ofer Schreiber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Ghosh Chittabrata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466785"/>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F511D-9C8C-4185-A82B-F85DAEC23EDB}"/>
              </a:ext>
            </a:extLst>
          </p:cNvPr>
          <p:cNvSpPr>
            <a:spLocks noGrp="1"/>
          </p:cNvSpPr>
          <p:nvPr>
            <p:ph type="title"/>
          </p:nvPr>
        </p:nvSpPr>
        <p:spPr/>
        <p:txBody>
          <a:bodyPr/>
          <a:lstStyle/>
          <a:p>
            <a:r>
              <a:rPr lang="en-US" dirty="0"/>
              <a:t>Expansion of Table 26 -1</a:t>
            </a:r>
          </a:p>
        </p:txBody>
      </p:sp>
      <p:graphicFrame>
        <p:nvGraphicFramePr>
          <p:cNvPr id="6" name="Table 6">
            <a:extLst>
              <a:ext uri="{FF2B5EF4-FFF2-40B4-BE49-F238E27FC236}">
                <a16:creationId xmlns:a16="http://schemas.microsoft.com/office/drawing/2014/main" id="{19E78F62-03C2-4467-8828-509DF7816E10}"/>
              </a:ext>
            </a:extLst>
          </p:cNvPr>
          <p:cNvGraphicFramePr>
            <a:graphicFrameLocks noGrp="1"/>
          </p:cNvGraphicFramePr>
          <p:nvPr>
            <p:ph idx="1"/>
            <p:extLst>
              <p:ext uri="{D42A27DB-BD31-4B8C-83A1-F6EECF244321}">
                <p14:modId xmlns:p14="http://schemas.microsoft.com/office/powerpoint/2010/main" val="1544300593"/>
              </p:ext>
            </p:extLst>
          </p:nvPr>
        </p:nvGraphicFramePr>
        <p:xfrm>
          <a:off x="145944" y="1823450"/>
          <a:ext cx="7772400" cy="330708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815904696"/>
                    </a:ext>
                  </a:extLst>
                </a:gridCol>
                <a:gridCol w="2590800">
                  <a:extLst>
                    <a:ext uri="{9D8B030D-6E8A-4147-A177-3AD203B41FA5}">
                      <a16:colId xmlns:a16="http://schemas.microsoft.com/office/drawing/2014/main" val="4173843816"/>
                    </a:ext>
                  </a:extLst>
                </a:gridCol>
                <a:gridCol w="2590800">
                  <a:extLst>
                    <a:ext uri="{9D8B030D-6E8A-4147-A177-3AD203B41FA5}">
                      <a16:colId xmlns:a16="http://schemas.microsoft.com/office/drawing/2014/main" val="550486885"/>
                    </a:ext>
                  </a:extLst>
                </a:gridCol>
              </a:tblGrid>
              <a:tr h="370840">
                <a:tc>
                  <a:txBody>
                    <a:bodyPr/>
                    <a:lstStyle/>
                    <a:p>
                      <a:r>
                        <a:rPr lang="en-US" dirty="0"/>
                        <a:t>Negotiated buffer size</a:t>
                      </a:r>
                    </a:p>
                  </a:txBody>
                  <a:tcPr/>
                </a:tc>
                <a:tc>
                  <a:txBody>
                    <a:bodyPr/>
                    <a:lstStyle/>
                    <a:p>
                      <a:r>
                        <a:rPr lang="en-US" dirty="0"/>
                        <a:t>Bitmap in compressed BA</a:t>
                      </a:r>
                    </a:p>
                  </a:txBody>
                  <a:tcPr/>
                </a:tc>
                <a:tc>
                  <a:txBody>
                    <a:bodyPr/>
                    <a:lstStyle/>
                    <a:p>
                      <a:r>
                        <a:rPr lang="en-US" dirty="0"/>
                        <a:t>Bitmap in multi-STA BA</a:t>
                      </a:r>
                    </a:p>
                  </a:txBody>
                  <a:tcPr/>
                </a:tc>
                <a:extLst>
                  <a:ext uri="{0D108BD9-81ED-4DB2-BD59-A6C34878D82A}">
                    <a16:rowId xmlns:a16="http://schemas.microsoft.com/office/drawing/2014/main" val="244757360"/>
                  </a:ext>
                </a:extLst>
              </a:tr>
              <a:tr h="370840">
                <a:tc>
                  <a:txBody>
                    <a:bodyPr/>
                    <a:lstStyle/>
                    <a:p>
                      <a:r>
                        <a:rPr lang="en-US" dirty="0"/>
                        <a:t>1-64</a:t>
                      </a:r>
                    </a:p>
                  </a:txBody>
                  <a:tcPr/>
                </a:tc>
                <a:tc>
                  <a:txBody>
                    <a:bodyPr/>
                    <a:lstStyle/>
                    <a:p>
                      <a:r>
                        <a:rPr lang="en-US" dirty="0"/>
                        <a:t>64</a:t>
                      </a:r>
                    </a:p>
                  </a:txBody>
                  <a:tcPr/>
                </a:tc>
                <a:tc>
                  <a:txBody>
                    <a:bodyPr/>
                    <a:lstStyle/>
                    <a:p>
                      <a:r>
                        <a:rPr lang="en-US" dirty="0"/>
                        <a:t>32 or 64</a:t>
                      </a:r>
                    </a:p>
                  </a:txBody>
                  <a:tcPr/>
                </a:tc>
                <a:extLst>
                  <a:ext uri="{0D108BD9-81ED-4DB2-BD59-A6C34878D82A}">
                    <a16:rowId xmlns:a16="http://schemas.microsoft.com/office/drawing/2014/main" val="1188962116"/>
                  </a:ext>
                </a:extLst>
              </a:tr>
              <a:tr h="370840">
                <a:tc>
                  <a:txBody>
                    <a:bodyPr/>
                    <a:lstStyle/>
                    <a:p>
                      <a:r>
                        <a:rPr lang="en-US" dirty="0"/>
                        <a:t>65-128</a:t>
                      </a:r>
                    </a:p>
                  </a:txBody>
                  <a:tcPr/>
                </a:tc>
                <a:tc>
                  <a:txBody>
                    <a:bodyPr/>
                    <a:lstStyle/>
                    <a:p>
                      <a:r>
                        <a:rPr lang="en-US" dirty="0"/>
                        <a:t>64 or 256</a:t>
                      </a:r>
                    </a:p>
                  </a:txBody>
                  <a:tcPr/>
                </a:tc>
                <a:tc>
                  <a:txBody>
                    <a:bodyPr/>
                    <a:lstStyle/>
                    <a:p>
                      <a:r>
                        <a:rPr lang="en-US" dirty="0"/>
                        <a:t>32, 64, 128</a:t>
                      </a:r>
                    </a:p>
                  </a:txBody>
                  <a:tcPr/>
                </a:tc>
                <a:extLst>
                  <a:ext uri="{0D108BD9-81ED-4DB2-BD59-A6C34878D82A}">
                    <a16:rowId xmlns:a16="http://schemas.microsoft.com/office/drawing/2014/main" val="2923905653"/>
                  </a:ext>
                </a:extLst>
              </a:tr>
              <a:tr h="370840">
                <a:tc>
                  <a:txBody>
                    <a:bodyPr/>
                    <a:lstStyle/>
                    <a:p>
                      <a:r>
                        <a:rPr lang="en-US" dirty="0"/>
                        <a:t>129-256</a:t>
                      </a:r>
                    </a:p>
                  </a:txBody>
                  <a:tcPr/>
                </a:tc>
                <a:tc>
                  <a:txBody>
                    <a:bodyPr/>
                    <a:lstStyle/>
                    <a:p>
                      <a:r>
                        <a:rPr lang="en-US" dirty="0"/>
                        <a:t>64 or 256</a:t>
                      </a:r>
                    </a:p>
                  </a:txBody>
                  <a:tcPr/>
                </a:tc>
                <a:tc>
                  <a:txBody>
                    <a:bodyPr/>
                    <a:lstStyle/>
                    <a:p>
                      <a:r>
                        <a:rPr lang="en-US" dirty="0"/>
                        <a:t>32, 64, 128, or 256</a:t>
                      </a:r>
                    </a:p>
                  </a:txBody>
                  <a:tcPr/>
                </a:tc>
                <a:extLst>
                  <a:ext uri="{0D108BD9-81ED-4DB2-BD59-A6C34878D82A}">
                    <a16:rowId xmlns:a16="http://schemas.microsoft.com/office/drawing/2014/main" val="4163135693"/>
                  </a:ext>
                </a:extLst>
              </a:tr>
              <a:tr h="370840">
                <a:tc>
                  <a:txBody>
                    <a:bodyPr/>
                    <a:lstStyle/>
                    <a:p>
                      <a:r>
                        <a:rPr lang="en-US" dirty="0">
                          <a:solidFill>
                            <a:schemeClr val="tx1"/>
                          </a:solidFill>
                        </a:rPr>
                        <a:t>257 – 512</a:t>
                      </a:r>
                    </a:p>
                  </a:txBody>
                  <a:tcPr/>
                </a:tc>
                <a:tc>
                  <a:txBody>
                    <a:bodyPr/>
                    <a:lstStyle/>
                    <a:p>
                      <a:r>
                        <a:rPr lang="en-US" dirty="0">
                          <a:solidFill>
                            <a:schemeClr val="tx1"/>
                          </a:solidFill>
                        </a:rPr>
                        <a:t>64 or 256 or 512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32, 64, 128, 256, 512</a:t>
                      </a:r>
                    </a:p>
                    <a:p>
                      <a:endParaRPr lang="en-US" dirty="0">
                        <a:solidFill>
                          <a:schemeClr val="tx1"/>
                        </a:solidFill>
                      </a:endParaRPr>
                    </a:p>
                  </a:txBody>
                  <a:tcPr/>
                </a:tc>
                <a:extLst>
                  <a:ext uri="{0D108BD9-81ED-4DB2-BD59-A6C34878D82A}">
                    <a16:rowId xmlns:a16="http://schemas.microsoft.com/office/drawing/2014/main" val="2918297170"/>
                  </a:ext>
                </a:extLst>
              </a:tr>
              <a:tr h="370840">
                <a:tc>
                  <a:txBody>
                    <a:bodyPr/>
                    <a:lstStyle/>
                    <a:p>
                      <a:r>
                        <a:rPr lang="en-US" dirty="0">
                          <a:solidFill>
                            <a:schemeClr val="tx1"/>
                          </a:solidFill>
                        </a:rPr>
                        <a:t>513 - 1023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64 or 256 or 512 or 1024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32, 64, 128, 256, 512, or 1024</a:t>
                      </a:r>
                    </a:p>
                    <a:p>
                      <a:endParaRPr lang="en-US" dirty="0">
                        <a:solidFill>
                          <a:schemeClr val="tx1"/>
                        </a:solidFill>
                      </a:endParaRPr>
                    </a:p>
                  </a:txBody>
                  <a:tcPr/>
                </a:tc>
                <a:extLst>
                  <a:ext uri="{0D108BD9-81ED-4DB2-BD59-A6C34878D82A}">
                    <a16:rowId xmlns:a16="http://schemas.microsoft.com/office/drawing/2014/main" val="2194240148"/>
                  </a:ext>
                </a:extLst>
              </a:tr>
            </a:tbl>
          </a:graphicData>
        </a:graphic>
      </p:graphicFrame>
      <p:sp>
        <p:nvSpPr>
          <p:cNvPr id="4" name="Footer Placeholder 3">
            <a:extLst>
              <a:ext uri="{FF2B5EF4-FFF2-40B4-BE49-F238E27FC236}">
                <a16:creationId xmlns:a16="http://schemas.microsoft.com/office/drawing/2014/main" id="{5B7F1FB6-AED4-4A0A-80E1-5613A8595E53}"/>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AF41AC0-3F5D-4EA4-B449-D0306087842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8" name="Arrow: Left 7">
            <a:extLst>
              <a:ext uri="{FF2B5EF4-FFF2-40B4-BE49-F238E27FC236}">
                <a16:creationId xmlns:a16="http://schemas.microsoft.com/office/drawing/2014/main" id="{8D2BEA07-577B-40E2-9291-418D5943176D}"/>
              </a:ext>
            </a:extLst>
          </p:cNvPr>
          <p:cNvSpPr/>
          <p:nvPr/>
        </p:nvSpPr>
        <p:spPr bwMode="auto">
          <a:xfrm>
            <a:off x="8028384" y="3682820"/>
            <a:ext cx="515541" cy="360040"/>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ED054F75-A911-4D52-B746-D1311BE0EC6D}"/>
              </a:ext>
            </a:extLst>
          </p:cNvPr>
          <p:cNvSpPr txBox="1"/>
          <p:nvPr/>
        </p:nvSpPr>
        <p:spPr>
          <a:xfrm>
            <a:off x="8655156" y="3704306"/>
            <a:ext cx="685800" cy="338554"/>
          </a:xfrm>
          <a:prstGeom prst="rect">
            <a:avLst/>
          </a:prstGeom>
          <a:noFill/>
        </p:spPr>
        <p:txBody>
          <a:bodyPr wrap="square" rtlCol="0">
            <a:spAutoFit/>
          </a:bodyPr>
          <a:lstStyle/>
          <a:p>
            <a:r>
              <a:rPr lang="en-US" sz="1600" dirty="0"/>
              <a:t>Add</a:t>
            </a:r>
          </a:p>
        </p:txBody>
      </p:sp>
      <p:sp>
        <p:nvSpPr>
          <p:cNvPr id="10" name="Arrow: Left 9">
            <a:extLst>
              <a:ext uri="{FF2B5EF4-FFF2-40B4-BE49-F238E27FC236}">
                <a16:creationId xmlns:a16="http://schemas.microsoft.com/office/drawing/2014/main" id="{4584F342-2677-4838-AC48-4C3F9B77DAAD}"/>
              </a:ext>
            </a:extLst>
          </p:cNvPr>
          <p:cNvSpPr/>
          <p:nvPr/>
        </p:nvSpPr>
        <p:spPr bwMode="auto">
          <a:xfrm>
            <a:off x="8015478" y="4487634"/>
            <a:ext cx="515541" cy="360040"/>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07A27E62-5A45-4AAC-B4F0-C9B0C0655E91}"/>
              </a:ext>
            </a:extLst>
          </p:cNvPr>
          <p:cNvSpPr txBox="1"/>
          <p:nvPr/>
        </p:nvSpPr>
        <p:spPr>
          <a:xfrm>
            <a:off x="8642250" y="4509120"/>
            <a:ext cx="685800" cy="338554"/>
          </a:xfrm>
          <a:prstGeom prst="rect">
            <a:avLst/>
          </a:prstGeom>
          <a:noFill/>
        </p:spPr>
        <p:txBody>
          <a:bodyPr wrap="square" rtlCol="0">
            <a:spAutoFit/>
          </a:bodyPr>
          <a:lstStyle/>
          <a:p>
            <a:r>
              <a:rPr lang="en-US" sz="1600" dirty="0"/>
              <a:t>Add</a:t>
            </a:r>
          </a:p>
        </p:txBody>
      </p:sp>
    </p:spTree>
    <p:extLst>
      <p:ext uri="{BB962C8B-B14F-4D97-AF65-F5344CB8AC3E}">
        <p14:creationId xmlns:p14="http://schemas.microsoft.com/office/powerpoint/2010/main" val="3281796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46D6B-FC32-432D-9382-CD3A1BC9C210}"/>
              </a:ext>
            </a:extLst>
          </p:cNvPr>
          <p:cNvSpPr>
            <a:spLocks noGrp="1"/>
          </p:cNvSpPr>
          <p:nvPr>
            <p:ph type="title"/>
          </p:nvPr>
        </p:nvSpPr>
        <p:spPr/>
        <p:txBody>
          <a:bodyPr/>
          <a:lstStyle/>
          <a:p>
            <a:r>
              <a:rPr lang="en-US" dirty="0"/>
              <a:t>Indication of 512/1024 BA bitmap</a:t>
            </a:r>
          </a:p>
        </p:txBody>
      </p:sp>
      <p:sp>
        <p:nvSpPr>
          <p:cNvPr id="3" name="Content Placeholder 2">
            <a:extLst>
              <a:ext uri="{FF2B5EF4-FFF2-40B4-BE49-F238E27FC236}">
                <a16:creationId xmlns:a16="http://schemas.microsoft.com/office/drawing/2014/main" id="{D270F328-1167-489E-B9A3-C49817A5C87B}"/>
              </a:ext>
            </a:extLst>
          </p:cNvPr>
          <p:cNvSpPr>
            <a:spLocks noGrp="1"/>
          </p:cNvSpPr>
          <p:nvPr>
            <p:ph idx="1"/>
          </p:nvPr>
        </p:nvSpPr>
        <p:spPr/>
        <p:txBody>
          <a:bodyPr/>
          <a:lstStyle/>
          <a:p>
            <a:r>
              <a:rPr lang="en-US" dirty="0"/>
              <a:t>In Multi-STA BA and compressed BA, two entries when B3=1 for 512 or 1024 indication</a:t>
            </a:r>
          </a:p>
          <a:p>
            <a:endParaRPr lang="en-US" dirty="0"/>
          </a:p>
        </p:txBody>
      </p:sp>
      <p:sp>
        <p:nvSpPr>
          <p:cNvPr id="4" name="Footer Placeholder 3">
            <a:extLst>
              <a:ext uri="{FF2B5EF4-FFF2-40B4-BE49-F238E27FC236}">
                <a16:creationId xmlns:a16="http://schemas.microsoft.com/office/drawing/2014/main" id="{D9ED71AF-3410-4491-AA98-30FB1078775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4639484-2129-429D-B29E-137C9816AC7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pic>
        <p:nvPicPr>
          <p:cNvPr id="8" name="Picture 7">
            <a:extLst>
              <a:ext uri="{FF2B5EF4-FFF2-40B4-BE49-F238E27FC236}">
                <a16:creationId xmlns:a16="http://schemas.microsoft.com/office/drawing/2014/main" id="{1FA3547A-E5DC-4B1B-93B4-ADCC062A91AD}"/>
              </a:ext>
            </a:extLst>
          </p:cNvPr>
          <p:cNvPicPr>
            <a:picLocks noChangeAspect="1"/>
          </p:cNvPicPr>
          <p:nvPr/>
        </p:nvPicPr>
        <p:blipFill>
          <a:blip r:embed="rId2"/>
          <a:stretch>
            <a:fillRect/>
          </a:stretch>
        </p:blipFill>
        <p:spPr>
          <a:xfrm>
            <a:off x="3813" y="3645024"/>
            <a:ext cx="3516584" cy="2520280"/>
          </a:xfrm>
          <a:prstGeom prst="rect">
            <a:avLst/>
          </a:prstGeom>
        </p:spPr>
      </p:pic>
      <p:sp>
        <p:nvSpPr>
          <p:cNvPr id="9" name="Arrow: Left 8">
            <a:extLst>
              <a:ext uri="{FF2B5EF4-FFF2-40B4-BE49-F238E27FC236}">
                <a16:creationId xmlns:a16="http://schemas.microsoft.com/office/drawing/2014/main" id="{FBA97F32-8135-43D5-AEE7-761FAA8749E0}"/>
              </a:ext>
            </a:extLst>
          </p:cNvPr>
          <p:cNvSpPr/>
          <p:nvPr/>
        </p:nvSpPr>
        <p:spPr bwMode="auto">
          <a:xfrm>
            <a:off x="3299182" y="5415437"/>
            <a:ext cx="515541" cy="360040"/>
          </a:xfrm>
          <a:prstGeom prst="lef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3BA0071E-1A10-4D84-B1DF-8FB23F94FDAC}"/>
              </a:ext>
            </a:extLst>
          </p:cNvPr>
          <p:cNvSpPr txBox="1"/>
          <p:nvPr/>
        </p:nvSpPr>
        <p:spPr>
          <a:xfrm>
            <a:off x="3925954" y="5436923"/>
            <a:ext cx="685800" cy="338554"/>
          </a:xfrm>
          <a:prstGeom prst="rect">
            <a:avLst/>
          </a:prstGeom>
          <a:noFill/>
        </p:spPr>
        <p:txBody>
          <a:bodyPr wrap="square" rtlCol="0">
            <a:spAutoFit/>
          </a:bodyPr>
          <a:lstStyle/>
          <a:p>
            <a:r>
              <a:rPr lang="en-US" sz="1600" dirty="0"/>
              <a:t>Add</a:t>
            </a:r>
          </a:p>
        </p:txBody>
      </p:sp>
      <p:pic>
        <p:nvPicPr>
          <p:cNvPr id="11" name="Picture 10">
            <a:extLst>
              <a:ext uri="{FF2B5EF4-FFF2-40B4-BE49-F238E27FC236}">
                <a16:creationId xmlns:a16="http://schemas.microsoft.com/office/drawing/2014/main" id="{B1FE621A-AE5B-493D-ABF1-39930FA1F23B}"/>
              </a:ext>
            </a:extLst>
          </p:cNvPr>
          <p:cNvPicPr>
            <a:picLocks noChangeAspect="1"/>
          </p:cNvPicPr>
          <p:nvPr/>
        </p:nvPicPr>
        <p:blipFill>
          <a:blip r:embed="rId3"/>
          <a:stretch>
            <a:fillRect/>
          </a:stretch>
        </p:blipFill>
        <p:spPr>
          <a:xfrm>
            <a:off x="4399287" y="3645024"/>
            <a:ext cx="3703510" cy="2469007"/>
          </a:xfrm>
          <a:prstGeom prst="rect">
            <a:avLst/>
          </a:prstGeom>
        </p:spPr>
      </p:pic>
      <p:sp>
        <p:nvSpPr>
          <p:cNvPr id="12" name="Arrow: Left 11">
            <a:extLst>
              <a:ext uri="{FF2B5EF4-FFF2-40B4-BE49-F238E27FC236}">
                <a16:creationId xmlns:a16="http://schemas.microsoft.com/office/drawing/2014/main" id="{2364C18A-6CC1-48FB-AB96-F42469A2E162}"/>
              </a:ext>
            </a:extLst>
          </p:cNvPr>
          <p:cNvSpPr/>
          <p:nvPr/>
        </p:nvSpPr>
        <p:spPr bwMode="auto">
          <a:xfrm>
            <a:off x="7855943" y="5499456"/>
            <a:ext cx="515541" cy="360040"/>
          </a:xfrm>
          <a:prstGeom prst="lef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B439A7A8-F442-444E-8BEC-DDF37BD25608}"/>
              </a:ext>
            </a:extLst>
          </p:cNvPr>
          <p:cNvSpPr txBox="1"/>
          <p:nvPr/>
        </p:nvSpPr>
        <p:spPr>
          <a:xfrm>
            <a:off x="8482715" y="5520942"/>
            <a:ext cx="685800" cy="338554"/>
          </a:xfrm>
          <a:prstGeom prst="rect">
            <a:avLst/>
          </a:prstGeom>
          <a:noFill/>
        </p:spPr>
        <p:txBody>
          <a:bodyPr wrap="square" rtlCol="0">
            <a:spAutoFit/>
          </a:bodyPr>
          <a:lstStyle/>
          <a:p>
            <a:r>
              <a:rPr lang="en-US" sz="1600" dirty="0"/>
              <a:t>Add</a:t>
            </a:r>
          </a:p>
        </p:txBody>
      </p:sp>
    </p:spTree>
    <p:extLst>
      <p:ext uri="{BB962C8B-B14F-4D97-AF65-F5344CB8AC3E}">
        <p14:creationId xmlns:p14="http://schemas.microsoft.com/office/powerpoint/2010/main" val="207849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9EB6E-7505-488B-94EB-8916FC5DD83F}"/>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D9B3749-A15C-425F-A665-B3CE0EF3F08C}"/>
              </a:ext>
            </a:extLst>
          </p:cNvPr>
          <p:cNvSpPr>
            <a:spLocks noGrp="1"/>
          </p:cNvSpPr>
          <p:nvPr>
            <p:ph idx="1"/>
          </p:nvPr>
        </p:nvSpPr>
        <p:spPr/>
        <p:txBody>
          <a:bodyPr/>
          <a:lstStyle/>
          <a:p>
            <a:r>
              <a:rPr lang="en-US" sz="2000" dirty="0"/>
              <a:t>We propose to have only one transmit buffer control for negotiated BA between two MLDs </a:t>
            </a:r>
          </a:p>
          <a:p>
            <a:r>
              <a:rPr lang="en-US" sz="2000" dirty="0"/>
              <a:t>We think 512/1024 BA is needed for single radio or dual radio aggregation under EHT data rate considering common 2 spatial stream use case. </a:t>
            </a:r>
          </a:p>
          <a:p>
            <a:r>
              <a:rPr lang="en-US" sz="2000" dirty="0"/>
              <a:t>Propose signaling to expand table 26-1 and indication in compressed BA and Multi-STA BA for 512 and 1024.</a:t>
            </a:r>
          </a:p>
          <a:p>
            <a:pPr lvl="1"/>
            <a:endParaRPr lang="en-US" sz="1800" dirty="0"/>
          </a:p>
          <a:p>
            <a:pPr lvl="1"/>
            <a:endParaRPr lang="en-US" dirty="0"/>
          </a:p>
        </p:txBody>
      </p:sp>
      <p:sp>
        <p:nvSpPr>
          <p:cNvPr id="4" name="Footer Placeholder 3">
            <a:extLst>
              <a:ext uri="{FF2B5EF4-FFF2-40B4-BE49-F238E27FC236}">
                <a16:creationId xmlns:a16="http://schemas.microsoft.com/office/drawing/2014/main" id="{9FA16CCE-4E1F-4E7B-A00F-CEADFA8C439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CC84067-2202-4854-974C-0078F98E0FED}"/>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12</a:t>
            </a:fld>
            <a:endParaRPr lang="en-GB" altLang="en-US" dirty="0"/>
          </a:p>
        </p:txBody>
      </p:sp>
    </p:spTree>
    <p:extLst>
      <p:ext uri="{BB962C8B-B14F-4D97-AF65-F5344CB8AC3E}">
        <p14:creationId xmlns:p14="http://schemas.microsoft.com/office/powerpoint/2010/main" val="3553297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15A8A-5A16-49B5-9F87-348DE8FB0FCC}"/>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D7F5C142-8BE8-4439-BDB8-8A48F1473086}"/>
              </a:ext>
            </a:extLst>
          </p:cNvPr>
          <p:cNvSpPr>
            <a:spLocks noGrp="1"/>
          </p:cNvSpPr>
          <p:nvPr>
            <p:ph idx="1"/>
          </p:nvPr>
        </p:nvSpPr>
        <p:spPr/>
        <p:txBody>
          <a:bodyPr/>
          <a:lstStyle/>
          <a:p>
            <a:pPr lvl="0"/>
            <a:r>
              <a:rPr lang="en-US" dirty="0"/>
              <a:t>Do you support that for each block ack agreement between two MLDs, there exists one transmit buffer control to submit MPDUs for transmission across links?</a:t>
            </a:r>
          </a:p>
          <a:p>
            <a:pPr marL="400050" lvl="1" indent="0">
              <a:buNone/>
            </a:pPr>
            <a:r>
              <a:rPr lang="en-US" dirty="0"/>
              <a:t>- TBD </a:t>
            </a:r>
            <a:r>
              <a:rPr lang="en-US"/>
              <a:t>for separate </a:t>
            </a:r>
            <a:r>
              <a:rPr lang="en-US" dirty="0"/>
              <a:t>transmit buffer control</a:t>
            </a:r>
          </a:p>
          <a:p>
            <a:endParaRPr lang="en-US" dirty="0"/>
          </a:p>
        </p:txBody>
      </p:sp>
      <p:sp>
        <p:nvSpPr>
          <p:cNvPr id="4" name="Footer Placeholder 3">
            <a:extLst>
              <a:ext uri="{FF2B5EF4-FFF2-40B4-BE49-F238E27FC236}">
                <a16:creationId xmlns:a16="http://schemas.microsoft.com/office/drawing/2014/main" id="{129BACC9-B3C9-4436-84CA-53E9D88DDF2C}"/>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E8305E6-56EE-40BB-B857-2E725FCC379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149576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58F9A-94E4-4F40-A773-6A7D397CBDB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DD500112-4259-4CF7-8610-3A663288CDCA}"/>
              </a:ext>
            </a:extLst>
          </p:cNvPr>
          <p:cNvSpPr>
            <a:spLocks noGrp="1"/>
          </p:cNvSpPr>
          <p:nvPr>
            <p:ph idx="1"/>
          </p:nvPr>
        </p:nvSpPr>
        <p:spPr/>
        <p:txBody>
          <a:bodyPr/>
          <a:lstStyle/>
          <a:p>
            <a:r>
              <a:rPr lang="en-US" dirty="0"/>
              <a:t>Do you support to extend the negotiated Block Ack buffer size to be smaller than or equal to 1024 and define 512-bits and 1024-bits BA bitmap in R1?</a:t>
            </a:r>
          </a:p>
          <a:p>
            <a:endParaRPr lang="en-US" dirty="0"/>
          </a:p>
        </p:txBody>
      </p:sp>
      <p:sp>
        <p:nvSpPr>
          <p:cNvPr id="4" name="Footer Placeholder 3">
            <a:extLst>
              <a:ext uri="{FF2B5EF4-FFF2-40B4-BE49-F238E27FC236}">
                <a16:creationId xmlns:a16="http://schemas.microsoft.com/office/drawing/2014/main" id="{5C9C794B-245B-4527-AC59-F90A1A0EA17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DE85405-28D5-472F-BADE-675930B5E31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3858228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91298-157B-4B45-BB42-031FFDDA5572}"/>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19888F59-4F88-48B9-9499-239EEFDEA20A}"/>
              </a:ext>
            </a:extLst>
          </p:cNvPr>
          <p:cNvSpPr>
            <a:spLocks noGrp="1"/>
          </p:cNvSpPr>
          <p:nvPr>
            <p:ph idx="1"/>
          </p:nvPr>
        </p:nvSpPr>
        <p:spPr/>
        <p:txBody>
          <a:bodyPr/>
          <a:lstStyle/>
          <a:p>
            <a:r>
              <a:rPr lang="en-US" dirty="0"/>
              <a:t>Do you support to extend table 26-1 as shown below?</a:t>
            </a:r>
          </a:p>
          <a:p>
            <a:endParaRPr lang="en-US" dirty="0"/>
          </a:p>
        </p:txBody>
      </p:sp>
      <p:sp>
        <p:nvSpPr>
          <p:cNvPr id="4" name="Footer Placeholder 3">
            <a:extLst>
              <a:ext uri="{FF2B5EF4-FFF2-40B4-BE49-F238E27FC236}">
                <a16:creationId xmlns:a16="http://schemas.microsoft.com/office/drawing/2014/main" id="{7730C3ED-4E0B-4826-AD42-08B15658C29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BD4B845-6BD0-4B88-8B79-09AA53A40FD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graphicFrame>
        <p:nvGraphicFramePr>
          <p:cNvPr id="6" name="Table 6">
            <a:extLst>
              <a:ext uri="{FF2B5EF4-FFF2-40B4-BE49-F238E27FC236}">
                <a16:creationId xmlns:a16="http://schemas.microsoft.com/office/drawing/2014/main" id="{701F5510-D22C-48C0-B2B9-53DEAB298F84}"/>
              </a:ext>
            </a:extLst>
          </p:cNvPr>
          <p:cNvGraphicFramePr>
            <a:graphicFrameLocks/>
          </p:cNvGraphicFramePr>
          <p:nvPr>
            <p:extLst>
              <p:ext uri="{D42A27DB-BD31-4B8C-83A1-F6EECF244321}">
                <p14:modId xmlns:p14="http://schemas.microsoft.com/office/powerpoint/2010/main" val="1518536275"/>
              </p:ext>
            </p:extLst>
          </p:nvPr>
        </p:nvGraphicFramePr>
        <p:xfrm>
          <a:off x="675510" y="2564904"/>
          <a:ext cx="7772400" cy="330708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815904696"/>
                    </a:ext>
                  </a:extLst>
                </a:gridCol>
                <a:gridCol w="2590800">
                  <a:extLst>
                    <a:ext uri="{9D8B030D-6E8A-4147-A177-3AD203B41FA5}">
                      <a16:colId xmlns:a16="http://schemas.microsoft.com/office/drawing/2014/main" val="4173843816"/>
                    </a:ext>
                  </a:extLst>
                </a:gridCol>
                <a:gridCol w="2590800">
                  <a:extLst>
                    <a:ext uri="{9D8B030D-6E8A-4147-A177-3AD203B41FA5}">
                      <a16:colId xmlns:a16="http://schemas.microsoft.com/office/drawing/2014/main" val="550486885"/>
                    </a:ext>
                  </a:extLst>
                </a:gridCol>
              </a:tblGrid>
              <a:tr h="370840">
                <a:tc>
                  <a:txBody>
                    <a:bodyPr/>
                    <a:lstStyle/>
                    <a:p>
                      <a:r>
                        <a:rPr lang="en-US" dirty="0"/>
                        <a:t>Negotiated buffer size</a:t>
                      </a:r>
                    </a:p>
                  </a:txBody>
                  <a:tcPr/>
                </a:tc>
                <a:tc>
                  <a:txBody>
                    <a:bodyPr/>
                    <a:lstStyle/>
                    <a:p>
                      <a:r>
                        <a:rPr lang="en-US" dirty="0"/>
                        <a:t>Bitmap in compressed BA</a:t>
                      </a:r>
                    </a:p>
                  </a:txBody>
                  <a:tcPr/>
                </a:tc>
                <a:tc>
                  <a:txBody>
                    <a:bodyPr/>
                    <a:lstStyle/>
                    <a:p>
                      <a:r>
                        <a:rPr lang="en-US" dirty="0"/>
                        <a:t>Bitmap in multi-STA BA</a:t>
                      </a:r>
                    </a:p>
                  </a:txBody>
                  <a:tcPr/>
                </a:tc>
                <a:extLst>
                  <a:ext uri="{0D108BD9-81ED-4DB2-BD59-A6C34878D82A}">
                    <a16:rowId xmlns:a16="http://schemas.microsoft.com/office/drawing/2014/main" val="244757360"/>
                  </a:ext>
                </a:extLst>
              </a:tr>
              <a:tr h="370840">
                <a:tc>
                  <a:txBody>
                    <a:bodyPr/>
                    <a:lstStyle/>
                    <a:p>
                      <a:r>
                        <a:rPr lang="en-US" dirty="0"/>
                        <a:t>1-64</a:t>
                      </a:r>
                    </a:p>
                  </a:txBody>
                  <a:tcPr/>
                </a:tc>
                <a:tc>
                  <a:txBody>
                    <a:bodyPr/>
                    <a:lstStyle/>
                    <a:p>
                      <a:r>
                        <a:rPr lang="en-US" dirty="0"/>
                        <a:t>64</a:t>
                      </a:r>
                    </a:p>
                  </a:txBody>
                  <a:tcPr/>
                </a:tc>
                <a:tc>
                  <a:txBody>
                    <a:bodyPr/>
                    <a:lstStyle/>
                    <a:p>
                      <a:r>
                        <a:rPr lang="en-US" dirty="0"/>
                        <a:t>32 or 64</a:t>
                      </a:r>
                    </a:p>
                  </a:txBody>
                  <a:tcPr/>
                </a:tc>
                <a:extLst>
                  <a:ext uri="{0D108BD9-81ED-4DB2-BD59-A6C34878D82A}">
                    <a16:rowId xmlns:a16="http://schemas.microsoft.com/office/drawing/2014/main" val="1188962116"/>
                  </a:ext>
                </a:extLst>
              </a:tr>
              <a:tr h="370840">
                <a:tc>
                  <a:txBody>
                    <a:bodyPr/>
                    <a:lstStyle/>
                    <a:p>
                      <a:r>
                        <a:rPr lang="en-US" dirty="0"/>
                        <a:t>65-128</a:t>
                      </a:r>
                    </a:p>
                  </a:txBody>
                  <a:tcPr/>
                </a:tc>
                <a:tc>
                  <a:txBody>
                    <a:bodyPr/>
                    <a:lstStyle/>
                    <a:p>
                      <a:r>
                        <a:rPr lang="en-US" dirty="0"/>
                        <a:t>64 or 256</a:t>
                      </a:r>
                    </a:p>
                  </a:txBody>
                  <a:tcPr/>
                </a:tc>
                <a:tc>
                  <a:txBody>
                    <a:bodyPr/>
                    <a:lstStyle/>
                    <a:p>
                      <a:r>
                        <a:rPr lang="en-US" dirty="0"/>
                        <a:t>32, 64, 128</a:t>
                      </a:r>
                    </a:p>
                  </a:txBody>
                  <a:tcPr/>
                </a:tc>
                <a:extLst>
                  <a:ext uri="{0D108BD9-81ED-4DB2-BD59-A6C34878D82A}">
                    <a16:rowId xmlns:a16="http://schemas.microsoft.com/office/drawing/2014/main" val="2923905653"/>
                  </a:ext>
                </a:extLst>
              </a:tr>
              <a:tr h="370840">
                <a:tc>
                  <a:txBody>
                    <a:bodyPr/>
                    <a:lstStyle/>
                    <a:p>
                      <a:r>
                        <a:rPr lang="en-US" dirty="0"/>
                        <a:t>129-256</a:t>
                      </a:r>
                    </a:p>
                  </a:txBody>
                  <a:tcPr/>
                </a:tc>
                <a:tc>
                  <a:txBody>
                    <a:bodyPr/>
                    <a:lstStyle/>
                    <a:p>
                      <a:r>
                        <a:rPr lang="en-US" dirty="0"/>
                        <a:t>64 or 256</a:t>
                      </a:r>
                    </a:p>
                  </a:txBody>
                  <a:tcPr/>
                </a:tc>
                <a:tc>
                  <a:txBody>
                    <a:bodyPr/>
                    <a:lstStyle/>
                    <a:p>
                      <a:r>
                        <a:rPr lang="en-US" dirty="0"/>
                        <a:t>32, 64, 128, or 256</a:t>
                      </a:r>
                    </a:p>
                  </a:txBody>
                  <a:tcPr/>
                </a:tc>
                <a:extLst>
                  <a:ext uri="{0D108BD9-81ED-4DB2-BD59-A6C34878D82A}">
                    <a16:rowId xmlns:a16="http://schemas.microsoft.com/office/drawing/2014/main" val="4163135693"/>
                  </a:ext>
                </a:extLst>
              </a:tr>
              <a:tr h="370840">
                <a:tc>
                  <a:txBody>
                    <a:bodyPr/>
                    <a:lstStyle/>
                    <a:p>
                      <a:r>
                        <a:rPr lang="en-US" dirty="0">
                          <a:solidFill>
                            <a:schemeClr val="tx1"/>
                          </a:solidFill>
                        </a:rPr>
                        <a:t>257 – 512</a:t>
                      </a:r>
                    </a:p>
                  </a:txBody>
                  <a:tcPr/>
                </a:tc>
                <a:tc>
                  <a:txBody>
                    <a:bodyPr/>
                    <a:lstStyle/>
                    <a:p>
                      <a:r>
                        <a:rPr lang="en-US" dirty="0">
                          <a:solidFill>
                            <a:schemeClr val="tx1"/>
                          </a:solidFill>
                        </a:rPr>
                        <a:t>64 or 256 or 512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32, 64, 128, 256, 512</a:t>
                      </a:r>
                    </a:p>
                    <a:p>
                      <a:endParaRPr lang="en-US" dirty="0">
                        <a:solidFill>
                          <a:schemeClr val="tx1"/>
                        </a:solidFill>
                      </a:endParaRPr>
                    </a:p>
                  </a:txBody>
                  <a:tcPr/>
                </a:tc>
                <a:extLst>
                  <a:ext uri="{0D108BD9-81ED-4DB2-BD59-A6C34878D82A}">
                    <a16:rowId xmlns:a16="http://schemas.microsoft.com/office/drawing/2014/main" val="2918297170"/>
                  </a:ext>
                </a:extLst>
              </a:tr>
              <a:tr h="370840">
                <a:tc>
                  <a:txBody>
                    <a:bodyPr/>
                    <a:lstStyle/>
                    <a:p>
                      <a:r>
                        <a:rPr lang="en-US" dirty="0">
                          <a:solidFill>
                            <a:schemeClr val="tx1"/>
                          </a:solidFill>
                        </a:rPr>
                        <a:t>513 - 1024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64 or 256 or 512 or 1024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32, 64, 128, 256, 512, or 1024</a:t>
                      </a:r>
                    </a:p>
                    <a:p>
                      <a:endParaRPr lang="en-US" dirty="0">
                        <a:solidFill>
                          <a:schemeClr val="tx1"/>
                        </a:solidFill>
                      </a:endParaRPr>
                    </a:p>
                  </a:txBody>
                  <a:tcPr/>
                </a:tc>
                <a:extLst>
                  <a:ext uri="{0D108BD9-81ED-4DB2-BD59-A6C34878D82A}">
                    <a16:rowId xmlns:a16="http://schemas.microsoft.com/office/drawing/2014/main" val="2194240148"/>
                  </a:ext>
                </a:extLst>
              </a:tr>
            </a:tbl>
          </a:graphicData>
        </a:graphic>
      </p:graphicFrame>
    </p:spTree>
    <p:extLst>
      <p:ext uri="{BB962C8B-B14F-4D97-AF65-F5344CB8AC3E}">
        <p14:creationId xmlns:p14="http://schemas.microsoft.com/office/powerpoint/2010/main" val="1154743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E2FEA-F7DD-4AB7-A595-187C2BE4C289}"/>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81FA0E6A-743C-4101-B80D-3A97B3E20532}"/>
              </a:ext>
            </a:extLst>
          </p:cNvPr>
          <p:cNvSpPr>
            <a:spLocks noGrp="1"/>
          </p:cNvSpPr>
          <p:nvPr>
            <p:ph idx="1"/>
          </p:nvPr>
        </p:nvSpPr>
        <p:spPr/>
        <p:txBody>
          <a:bodyPr/>
          <a:lstStyle/>
          <a:p>
            <a:r>
              <a:rPr lang="en-US" dirty="0"/>
              <a:t>Do you support to use two entries that have B3 equal to 1 in FN field to indicate 512 BA bitmap length and 1024 BA bitmap length in compressed BA and individually addressed multi-STA BA?</a:t>
            </a:r>
          </a:p>
          <a:p>
            <a:endParaRPr lang="en-US" dirty="0"/>
          </a:p>
        </p:txBody>
      </p:sp>
      <p:sp>
        <p:nvSpPr>
          <p:cNvPr id="4" name="Footer Placeholder 3">
            <a:extLst>
              <a:ext uri="{FF2B5EF4-FFF2-40B4-BE49-F238E27FC236}">
                <a16:creationId xmlns:a16="http://schemas.microsoft.com/office/drawing/2014/main" id="{8FB49AD3-3CB8-4E9B-82D2-5F3888A80883}"/>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DA915E8-810B-4B5E-9EB3-F7106CFBFAB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168625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01B29-A7DD-4027-81F3-4211A6A08342}"/>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1D41E4AC-44C6-4DFB-9201-3ED8D0AF9BBA}"/>
              </a:ext>
            </a:extLst>
          </p:cNvPr>
          <p:cNvSpPr>
            <a:spLocks noGrp="1"/>
          </p:cNvSpPr>
          <p:nvPr>
            <p:ph idx="1"/>
          </p:nvPr>
        </p:nvSpPr>
        <p:spPr/>
        <p:txBody>
          <a:bodyPr/>
          <a:lstStyle/>
          <a:p>
            <a:r>
              <a:rPr lang="en-US" dirty="0"/>
              <a:t>[1] 19/0822r4 Extremely efficient multi-band operation</a:t>
            </a:r>
          </a:p>
          <a:p>
            <a:r>
              <a:rPr lang="en-US" dirty="0"/>
              <a:t>[2] 19/0773r7 Multi-link operation framework</a:t>
            </a:r>
          </a:p>
          <a:p>
            <a:r>
              <a:rPr lang="en-US" dirty="0"/>
              <a:t>[3] 19/1262r6 Specification framework for </a:t>
            </a:r>
            <a:r>
              <a:rPr lang="en-US" dirty="0" err="1"/>
              <a:t>TGbe</a:t>
            </a:r>
            <a:endParaRPr lang="en-US" dirty="0"/>
          </a:p>
        </p:txBody>
      </p:sp>
      <p:sp>
        <p:nvSpPr>
          <p:cNvPr id="4" name="Footer Placeholder 3">
            <a:extLst>
              <a:ext uri="{FF2B5EF4-FFF2-40B4-BE49-F238E27FC236}">
                <a16:creationId xmlns:a16="http://schemas.microsoft.com/office/drawing/2014/main" id="{93D8154C-8D2B-4542-8DBD-6619B85F284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8B4F0F7-44A4-445D-99BB-7EB97E29090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4028800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6830B-0EC7-41B1-A837-9972869F2E96}"/>
              </a:ext>
            </a:extLst>
          </p:cNvPr>
          <p:cNvSpPr>
            <a:spLocks noGrp="1"/>
          </p:cNvSpPr>
          <p:nvPr>
            <p:ph type="title"/>
          </p:nvPr>
        </p:nvSpPr>
        <p:spPr/>
        <p:txBody>
          <a:bodyPr/>
          <a:lstStyle/>
          <a:p>
            <a:r>
              <a:rPr lang="en-US" dirty="0"/>
              <a:t>Spec texts of transmit buffer control</a:t>
            </a:r>
          </a:p>
        </p:txBody>
      </p:sp>
      <p:sp>
        <p:nvSpPr>
          <p:cNvPr id="3" name="Content Placeholder 2">
            <a:extLst>
              <a:ext uri="{FF2B5EF4-FFF2-40B4-BE49-F238E27FC236}">
                <a16:creationId xmlns:a16="http://schemas.microsoft.com/office/drawing/2014/main" id="{DD186CF5-904F-41CD-9BF0-2FD4F9DBDA72}"/>
              </a:ext>
            </a:extLst>
          </p:cNvPr>
          <p:cNvSpPr>
            <a:spLocks noGrp="1"/>
          </p:cNvSpPr>
          <p:nvPr>
            <p:ph idx="1"/>
          </p:nvPr>
        </p:nvSpPr>
        <p:spPr/>
        <p:txBody>
          <a:bodyPr/>
          <a:lstStyle/>
          <a:p>
            <a:r>
              <a:rPr lang="en-US" sz="2000" b="0" i="1" dirty="0"/>
              <a:t>The originator contains a transmit buffer control that uses </a:t>
            </a:r>
            <a:r>
              <a:rPr lang="en-US" sz="2000" b="0" i="1" dirty="0" err="1"/>
              <a:t>WinStartO</a:t>
            </a:r>
            <a:r>
              <a:rPr lang="en-US" sz="2000" b="0" i="1" dirty="0"/>
              <a:t> and </a:t>
            </a:r>
            <a:r>
              <a:rPr lang="en-US" sz="2000" b="0" i="1" dirty="0" err="1"/>
              <a:t>WinSizeO</a:t>
            </a:r>
            <a:r>
              <a:rPr lang="en-US" sz="2000" b="0" i="1" dirty="0"/>
              <a:t> to submit MPDUs for transmission and releases transmit buffers upon receiving </a:t>
            </a:r>
            <a:r>
              <a:rPr lang="en-US" sz="2000" b="0" i="1" dirty="0" err="1"/>
              <a:t>BlockAck</a:t>
            </a:r>
            <a:r>
              <a:rPr lang="en-US" sz="2000" b="0" i="1" dirty="0"/>
              <a:t> frames from the recipient.</a:t>
            </a:r>
            <a:r>
              <a:rPr lang="en-US" sz="1600" i="1" dirty="0"/>
              <a:t> </a:t>
            </a:r>
          </a:p>
          <a:p>
            <a:r>
              <a:rPr lang="en-US" sz="2000" b="0" i="1" dirty="0"/>
              <a:t>The originator may transmit QoS Data frames with a TID matching a block ack agreement(#2608) in any order provided that their sequence numbers lie within the current transmission window. The originator may transmit an MPDU with a sequence number that is beyond the current transmission window (SN &gt; </a:t>
            </a:r>
            <a:r>
              <a:rPr lang="en-US" sz="2000" b="0" i="1" dirty="0" err="1"/>
              <a:t>WinStartO</a:t>
            </a:r>
            <a:r>
              <a:rPr lang="en-US" sz="2000" b="0" i="1" dirty="0"/>
              <a:t> +</a:t>
            </a:r>
            <a:r>
              <a:rPr lang="en-US" sz="2000" b="0" i="1" dirty="0" err="1"/>
              <a:t>WinSizeO</a:t>
            </a:r>
            <a:r>
              <a:rPr lang="en-US" sz="2000" b="0" i="1" dirty="0"/>
              <a:t> – 1), in which case the originator’s transmission window (and the recipient’s window) is moved forward. (#2496)The originator should not transmit an MPDU with a sequence number that is before the current transmission window (i.e., SN &lt; </a:t>
            </a:r>
            <a:r>
              <a:rPr lang="en-US" sz="2000" b="0" i="1" dirty="0" err="1"/>
              <a:t>WinStartO</a:t>
            </a:r>
            <a:r>
              <a:rPr lang="en-US" sz="2000" b="0" i="1" dirty="0"/>
              <a:t>).</a:t>
            </a:r>
            <a:endParaRPr lang="en-US" sz="2000" dirty="0"/>
          </a:p>
        </p:txBody>
      </p:sp>
      <p:sp>
        <p:nvSpPr>
          <p:cNvPr id="4" name="Footer Placeholder 3">
            <a:extLst>
              <a:ext uri="{FF2B5EF4-FFF2-40B4-BE49-F238E27FC236}">
                <a16:creationId xmlns:a16="http://schemas.microsoft.com/office/drawing/2014/main" id="{74BCFF8C-E36A-41F2-9388-EA601ECAC34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345D2A8-B86A-44AA-B0CC-7C7AE0E6C75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2637756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8321-E645-48D2-9A35-3121712D0234}"/>
              </a:ext>
            </a:extLst>
          </p:cNvPr>
          <p:cNvSpPr>
            <a:spLocks noGrp="1"/>
          </p:cNvSpPr>
          <p:nvPr>
            <p:ph type="title"/>
          </p:nvPr>
        </p:nvSpPr>
        <p:spPr/>
        <p:txBody>
          <a:bodyPr/>
          <a:lstStyle/>
          <a:p>
            <a:r>
              <a:rPr lang="en-US" dirty="0"/>
              <a:t>Texts for format and rate selection</a:t>
            </a:r>
          </a:p>
        </p:txBody>
      </p:sp>
      <p:sp>
        <p:nvSpPr>
          <p:cNvPr id="3" name="Content Placeholder 2">
            <a:extLst>
              <a:ext uri="{FF2B5EF4-FFF2-40B4-BE49-F238E27FC236}">
                <a16:creationId xmlns:a16="http://schemas.microsoft.com/office/drawing/2014/main" id="{D6A3D57A-835C-4F2B-BE94-CFFB5428CFD1}"/>
              </a:ext>
            </a:extLst>
          </p:cNvPr>
          <p:cNvSpPr>
            <a:spLocks noGrp="1"/>
          </p:cNvSpPr>
          <p:nvPr>
            <p:ph idx="1"/>
          </p:nvPr>
        </p:nvSpPr>
        <p:spPr/>
        <p:txBody>
          <a:bodyPr/>
          <a:lstStyle/>
          <a:p>
            <a:r>
              <a:rPr lang="en-US" sz="1600" b="0" i="1" dirty="0"/>
              <a:t>A Control frame sent by an HE STA as a response to an HE SU PPDU or a non-HT PPDU that does not contain a Trigger frame or frame carrying a TRS Control field should be carried in a non-HT PPDU unless the most recently received PPDU sent by a recipient of the HE SU PPDU to the HE STA after association was an HE ER SU PPDU in which case the Control frame should be carried in an HE ER SU PPDU.</a:t>
            </a:r>
            <a:r>
              <a:rPr lang="en-US" sz="1600" i="1" dirty="0"/>
              <a:t> </a:t>
            </a:r>
            <a:endParaRPr lang="en-US" sz="1600" dirty="0"/>
          </a:p>
        </p:txBody>
      </p:sp>
      <p:sp>
        <p:nvSpPr>
          <p:cNvPr id="4" name="Footer Placeholder 3">
            <a:extLst>
              <a:ext uri="{FF2B5EF4-FFF2-40B4-BE49-F238E27FC236}">
                <a16:creationId xmlns:a16="http://schemas.microsoft.com/office/drawing/2014/main" id="{7880243E-B697-467C-9617-40A608A9956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6DA5BB8-4F1C-4A8F-B2E4-89692151459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pic>
        <p:nvPicPr>
          <p:cNvPr id="6" name="Picture 5">
            <a:extLst>
              <a:ext uri="{FF2B5EF4-FFF2-40B4-BE49-F238E27FC236}">
                <a16:creationId xmlns:a16="http://schemas.microsoft.com/office/drawing/2014/main" id="{C79EA35D-E549-44B9-B0E0-CE9CAB754D88}"/>
              </a:ext>
            </a:extLst>
          </p:cNvPr>
          <p:cNvPicPr>
            <a:picLocks noChangeAspect="1"/>
          </p:cNvPicPr>
          <p:nvPr/>
        </p:nvPicPr>
        <p:blipFill>
          <a:blip r:embed="rId2"/>
          <a:stretch>
            <a:fillRect/>
          </a:stretch>
        </p:blipFill>
        <p:spPr>
          <a:xfrm>
            <a:off x="541338" y="4146625"/>
            <a:ext cx="7915275" cy="2209800"/>
          </a:xfrm>
          <a:prstGeom prst="rect">
            <a:avLst/>
          </a:prstGeom>
        </p:spPr>
      </p:pic>
    </p:spTree>
    <p:extLst>
      <p:ext uri="{BB962C8B-B14F-4D97-AF65-F5344CB8AC3E}">
        <p14:creationId xmlns:p14="http://schemas.microsoft.com/office/powerpoint/2010/main" val="31148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dirty="0"/>
              <a:t>Multi-link framework has been agreed [1]</a:t>
            </a:r>
          </a:p>
          <a:p>
            <a:r>
              <a:rPr lang="en-US" dirty="0"/>
              <a:t>We have also agreed to have one BA setup and shared SN space across links [3]</a:t>
            </a:r>
          </a:p>
          <a:p>
            <a:r>
              <a:rPr lang="en-US" dirty="0"/>
              <a:t>We provide our view for multi-link BA in this presentation.</a:t>
            </a:r>
          </a:p>
          <a:p>
            <a:pPr marL="0" indent="0">
              <a:buNone/>
            </a:pPr>
            <a:endParaRPr lang="en-US" dirty="0"/>
          </a:p>
          <a:p>
            <a:endParaRPr lang="en-US" dirty="0"/>
          </a:p>
          <a:p>
            <a:pPr marL="0" indent="0">
              <a:buNone/>
            </a:pP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grpSp>
        <p:nvGrpSpPr>
          <p:cNvPr id="6" name="Group 5">
            <a:extLst>
              <a:ext uri="{FF2B5EF4-FFF2-40B4-BE49-F238E27FC236}">
                <a16:creationId xmlns:a16="http://schemas.microsoft.com/office/drawing/2014/main" id="{7634A4A1-05A6-4AC7-8CFE-2278C6FC4E26}"/>
              </a:ext>
            </a:extLst>
          </p:cNvPr>
          <p:cNvGrpSpPr/>
          <p:nvPr/>
        </p:nvGrpSpPr>
        <p:grpSpPr>
          <a:xfrm>
            <a:off x="2373013" y="4005064"/>
            <a:ext cx="5004399" cy="2325037"/>
            <a:chOff x="2644840" y="3778901"/>
            <a:chExt cx="4090746" cy="1512168"/>
          </a:xfrm>
        </p:grpSpPr>
        <p:sp>
          <p:nvSpPr>
            <p:cNvPr id="7" name="Rectangle 6">
              <a:extLst>
                <a:ext uri="{FF2B5EF4-FFF2-40B4-BE49-F238E27FC236}">
                  <a16:creationId xmlns:a16="http://schemas.microsoft.com/office/drawing/2014/main" id="{C0BCE093-5ACA-48A6-BE7C-748054CBCB48}"/>
                </a:ext>
              </a:extLst>
            </p:cNvPr>
            <p:cNvSpPr/>
            <p:nvPr/>
          </p:nvSpPr>
          <p:spPr bwMode="auto">
            <a:xfrm>
              <a:off x="2644840"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D671C8EA-B6CD-4E0B-A5DF-A55172708D8C}"/>
                </a:ext>
              </a:extLst>
            </p:cNvPr>
            <p:cNvSpPr/>
            <p:nvPr/>
          </p:nvSpPr>
          <p:spPr bwMode="auto">
            <a:xfrm>
              <a:off x="5583923"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1FBA7BD-A4D0-4B10-B1CA-6CF574A58553}"/>
                </a:ext>
              </a:extLst>
            </p:cNvPr>
            <p:cNvSpPr/>
            <p:nvPr/>
          </p:nvSpPr>
          <p:spPr bwMode="auto">
            <a:xfrm>
              <a:off x="2750270"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AP1</a:t>
              </a:r>
            </a:p>
          </p:txBody>
        </p:sp>
        <p:sp>
          <p:nvSpPr>
            <p:cNvPr id="10" name="Rectangle 9">
              <a:extLst>
                <a:ext uri="{FF2B5EF4-FFF2-40B4-BE49-F238E27FC236}">
                  <a16:creationId xmlns:a16="http://schemas.microsoft.com/office/drawing/2014/main" id="{39A49D8A-8588-4931-A43B-30DC9BE75C9C}"/>
                </a:ext>
              </a:extLst>
            </p:cNvPr>
            <p:cNvSpPr/>
            <p:nvPr/>
          </p:nvSpPr>
          <p:spPr bwMode="auto">
            <a:xfrm>
              <a:off x="2750270"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AP2 </a:t>
              </a:r>
            </a:p>
          </p:txBody>
        </p:sp>
        <p:sp>
          <p:nvSpPr>
            <p:cNvPr id="11" name="Rectangle 10">
              <a:extLst>
                <a:ext uri="{FF2B5EF4-FFF2-40B4-BE49-F238E27FC236}">
                  <a16:creationId xmlns:a16="http://schemas.microsoft.com/office/drawing/2014/main" id="{ABD5A217-371F-43D1-AA3E-FA6518F224B1}"/>
                </a:ext>
              </a:extLst>
            </p:cNvPr>
            <p:cNvSpPr/>
            <p:nvPr/>
          </p:nvSpPr>
          <p:spPr bwMode="auto">
            <a:xfrm>
              <a:off x="2750270"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AP3</a:t>
              </a:r>
            </a:p>
          </p:txBody>
        </p:sp>
        <p:sp>
          <p:nvSpPr>
            <p:cNvPr id="12" name="Rectangle 11">
              <a:extLst>
                <a:ext uri="{FF2B5EF4-FFF2-40B4-BE49-F238E27FC236}">
                  <a16:creationId xmlns:a16="http://schemas.microsoft.com/office/drawing/2014/main" id="{97BCD2F1-423A-44D6-B0E8-D85851998E4A}"/>
                </a:ext>
              </a:extLst>
            </p:cNvPr>
            <p:cNvSpPr/>
            <p:nvPr/>
          </p:nvSpPr>
          <p:spPr bwMode="auto">
            <a:xfrm>
              <a:off x="5729745"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1</a:t>
              </a:r>
            </a:p>
          </p:txBody>
        </p:sp>
        <p:sp>
          <p:nvSpPr>
            <p:cNvPr id="13" name="Rectangle 12">
              <a:extLst>
                <a:ext uri="{FF2B5EF4-FFF2-40B4-BE49-F238E27FC236}">
                  <a16:creationId xmlns:a16="http://schemas.microsoft.com/office/drawing/2014/main" id="{C491FFB4-3D6D-4671-898E-CDBB304E93CE}"/>
                </a:ext>
              </a:extLst>
            </p:cNvPr>
            <p:cNvSpPr/>
            <p:nvPr/>
          </p:nvSpPr>
          <p:spPr bwMode="auto">
            <a:xfrm>
              <a:off x="5729745"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2</a:t>
              </a:r>
            </a:p>
          </p:txBody>
        </p:sp>
        <p:sp>
          <p:nvSpPr>
            <p:cNvPr id="14" name="Rectangle 13">
              <a:extLst>
                <a:ext uri="{FF2B5EF4-FFF2-40B4-BE49-F238E27FC236}">
                  <a16:creationId xmlns:a16="http://schemas.microsoft.com/office/drawing/2014/main" id="{40D7803A-8A85-42A6-B5E9-B795E71576F4}"/>
                </a:ext>
              </a:extLst>
            </p:cNvPr>
            <p:cNvSpPr/>
            <p:nvPr/>
          </p:nvSpPr>
          <p:spPr bwMode="auto">
            <a:xfrm>
              <a:off x="5729745"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3</a:t>
              </a:r>
            </a:p>
          </p:txBody>
        </p:sp>
        <p:sp>
          <p:nvSpPr>
            <p:cNvPr id="15" name="TextBox 20">
              <a:extLst>
                <a:ext uri="{FF2B5EF4-FFF2-40B4-BE49-F238E27FC236}">
                  <a16:creationId xmlns:a16="http://schemas.microsoft.com/office/drawing/2014/main" id="{CFDEA2E6-3075-4A7A-B04A-FEEC2210DCBC}"/>
                </a:ext>
              </a:extLst>
            </p:cNvPr>
            <p:cNvSpPr txBox="1"/>
            <p:nvPr/>
          </p:nvSpPr>
          <p:spPr>
            <a:xfrm>
              <a:off x="2673554" y="3778901"/>
              <a:ext cx="1022515"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AP MLD</a:t>
              </a:r>
            </a:p>
          </p:txBody>
        </p:sp>
        <p:sp>
          <p:nvSpPr>
            <p:cNvPr id="16" name="TextBox 21">
              <a:extLst>
                <a:ext uri="{FF2B5EF4-FFF2-40B4-BE49-F238E27FC236}">
                  <a16:creationId xmlns:a16="http://schemas.microsoft.com/office/drawing/2014/main" id="{6E663287-B4AC-48F2-904C-91CD11291FC1}"/>
                </a:ext>
              </a:extLst>
            </p:cNvPr>
            <p:cNvSpPr txBox="1"/>
            <p:nvPr/>
          </p:nvSpPr>
          <p:spPr>
            <a:xfrm>
              <a:off x="5611924" y="3794185"/>
              <a:ext cx="1123662"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Non-AP MLD</a:t>
              </a:r>
            </a:p>
          </p:txBody>
        </p:sp>
      </p:grpSp>
    </p:spTree>
    <p:extLst>
      <p:ext uri="{BB962C8B-B14F-4D97-AF65-F5344CB8AC3E}">
        <p14:creationId xmlns:p14="http://schemas.microsoft.com/office/powerpoint/2010/main" val="1240274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C4706-4848-4FDE-8839-31A8299919F5}"/>
              </a:ext>
            </a:extLst>
          </p:cNvPr>
          <p:cNvSpPr>
            <a:spLocks noGrp="1"/>
          </p:cNvSpPr>
          <p:nvPr>
            <p:ph type="title"/>
          </p:nvPr>
        </p:nvSpPr>
        <p:spPr/>
        <p:txBody>
          <a:bodyPr/>
          <a:lstStyle/>
          <a:p>
            <a:r>
              <a:rPr lang="en-US" dirty="0"/>
              <a:t>Why One Receive Reordering Buffer Control</a:t>
            </a:r>
          </a:p>
        </p:txBody>
      </p:sp>
      <p:sp>
        <p:nvSpPr>
          <p:cNvPr id="3" name="Content Placeholder 2">
            <a:extLst>
              <a:ext uri="{FF2B5EF4-FFF2-40B4-BE49-F238E27FC236}">
                <a16:creationId xmlns:a16="http://schemas.microsoft.com/office/drawing/2014/main" id="{32C44985-0B3B-4FBA-B14F-03B29379ED12}"/>
              </a:ext>
            </a:extLst>
          </p:cNvPr>
          <p:cNvSpPr>
            <a:spLocks noGrp="1"/>
          </p:cNvSpPr>
          <p:nvPr>
            <p:ph idx="1"/>
          </p:nvPr>
        </p:nvSpPr>
        <p:spPr/>
        <p:txBody>
          <a:bodyPr/>
          <a:lstStyle/>
          <a:p>
            <a:r>
              <a:rPr lang="en-US" dirty="0"/>
              <a:t>Under shared SN space of a TID, it makes sense to reorder them together rather than separately to move MPDUs to the upper layer in order.</a:t>
            </a:r>
          </a:p>
          <a:p>
            <a:r>
              <a:rPr lang="en-US" dirty="0"/>
              <a:t>Having multiple receive reordering buffers create confusion on how to move MPDUs to the upper layer in order and require further complicated design.</a:t>
            </a:r>
          </a:p>
          <a:p>
            <a:pPr marL="0" indent="0">
              <a:buNone/>
            </a:pPr>
            <a:endParaRPr lang="en-US" dirty="0"/>
          </a:p>
        </p:txBody>
      </p:sp>
      <p:sp>
        <p:nvSpPr>
          <p:cNvPr id="4" name="Footer Placeholder 3">
            <a:extLst>
              <a:ext uri="{FF2B5EF4-FFF2-40B4-BE49-F238E27FC236}">
                <a16:creationId xmlns:a16="http://schemas.microsoft.com/office/drawing/2014/main" id="{3373486D-31D7-45D8-8811-37F50BB76F13}"/>
              </a:ext>
            </a:extLst>
          </p:cNvPr>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4BE48C5-667C-4DCA-9551-ED95149AEC5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
        <p:nvSpPr>
          <p:cNvPr id="6" name="Rectangle 5">
            <a:extLst>
              <a:ext uri="{FF2B5EF4-FFF2-40B4-BE49-F238E27FC236}">
                <a16:creationId xmlns:a16="http://schemas.microsoft.com/office/drawing/2014/main" id="{3C3DD4F8-BC87-4162-8F9B-468B72CB37EC}"/>
              </a:ext>
            </a:extLst>
          </p:cNvPr>
          <p:cNvSpPr/>
          <p:nvPr/>
        </p:nvSpPr>
        <p:spPr bwMode="auto">
          <a:xfrm>
            <a:off x="1101490" y="443711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2</a:t>
            </a:r>
          </a:p>
        </p:txBody>
      </p:sp>
      <p:sp>
        <p:nvSpPr>
          <p:cNvPr id="10" name="Rectangle 9">
            <a:extLst>
              <a:ext uri="{FF2B5EF4-FFF2-40B4-BE49-F238E27FC236}">
                <a16:creationId xmlns:a16="http://schemas.microsoft.com/office/drawing/2014/main" id="{9623A657-ED99-46DE-85F1-939E494678A5}"/>
              </a:ext>
            </a:extLst>
          </p:cNvPr>
          <p:cNvSpPr/>
          <p:nvPr/>
        </p:nvSpPr>
        <p:spPr bwMode="auto">
          <a:xfrm>
            <a:off x="1101490" y="5192106"/>
            <a:ext cx="2095617" cy="3797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Common receive reorder</a:t>
            </a:r>
          </a:p>
        </p:txBody>
      </p:sp>
      <p:sp>
        <p:nvSpPr>
          <p:cNvPr id="17" name="Rectangle 16">
            <a:extLst>
              <a:ext uri="{FF2B5EF4-FFF2-40B4-BE49-F238E27FC236}">
                <a16:creationId xmlns:a16="http://schemas.microsoft.com/office/drawing/2014/main" id="{FEF3DA5B-A91C-404F-8C4E-40C843E8AAC2}"/>
              </a:ext>
            </a:extLst>
          </p:cNvPr>
          <p:cNvSpPr/>
          <p:nvPr/>
        </p:nvSpPr>
        <p:spPr bwMode="auto">
          <a:xfrm>
            <a:off x="1101490" y="481460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1</a:t>
            </a:r>
          </a:p>
        </p:txBody>
      </p:sp>
      <p:sp>
        <p:nvSpPr>
          <p:cNvPr id="18" name="Rectangle 17">
            <a:extLst>
              <a:ext uri="{FF2B5EF4-FFF2-40B4-BE49-F238E27FC236}">
                <a16:creationId xmlns:a16="http://schemas.microsoft.com/office/drawing/2014/main" id="{7DBE69C0-9E32-4247-82CC-05DE876BB75E}"/>
              </a:ext>
            </a:extLst>
          </p:cNvPr>
          <p:cNvSpPr/>
          <p:nvPr/>
        </p:nvSpPr>
        <p:spPr bwMode="auto">
          <a:xfrm>
            <a:off x="2333011" y="443711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4</a:t>
            </a:r>
          </a:p>
        </p:txBody>
      </p:sp>
      <p:sp>
        <p:nvSpPr>
          <p:cNvPr id="19" name="Rectangle 18">
            <a:extLst>
              <a:ext uri="{FF2B5EF4-FFF2-40B4-BE49-F238E27FC236}">
                <a16:creationId xmlns:a16="http://schemas.microsoft.com/office/drawing/2014/main" id="{49E141D2-78C9-4043-81E4-1726C915F088}"/>
              </a:ext>
            </a:extLst>
          </p:cNvPr>
          <p:cNvSpPr/>
          <p:nvPr/>
        </p:nvSpPr>
        <p:spPr bwMode="auto">
          <a:xfrm>
            <a:off x="2333011" y="481460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3</a:t>
            </a:r>
          </a:p>
        </p:txBody>
      </p:sp>
      <p:sp>
        <p:nvSpPr>
          <p:cNvPr id="20" name="Rectangle 19">
            <a:extLst>
              <a:ext uri="{FF2B5EF4-FFF2-40B4-BE49-F238E27FC236}">
                <a16:creationId xmlns:a16="http://schemas.microsoft.com/office/drawing/2014/main" id="{6DCEBC4E-C469-4AE5-89E1-009C06465965}"/>
              </a:ext>
            </a:extLst>
          </p:cNvPr>
          <p:cNvSpPr/>
          <p:nvPr/>
        </p:nvSpPr>
        <p:spPr bwMode="auto">
          <a:xfrm>
            <a:off x="5946893" y="442216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2</a:t>
            </a:r>
          </a:p>
        </p:txBody>
      </p:sp>
      <p:sp>
        <p:nvSpPr>
          <p:cNvPr id="21" name="Rectangle 20">
            <a:extLst>
              <a:ext uri="{FF2B5EF4-FFF2-40B4-BE49-F238E27FC236}">
                <a16:creationId xmlns:a16="http://schemas.microsoft.com/office/drawing/2014/main" id="{9B68D074-7176-4C80-B816-DFA149BF89AC}"/>
              </a:ext>
            </a:extLst>
          </p:cNvPr>
          <p:cNvSpPr/>
          <p:nvPr/>
        </p:nvSpPr>
        <p:spPr bwMode="auto">
          <a:xfrm>
            <a:off x="5946894" y="5177156"/>
            <a:ext cx="864096" cy="3797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receive reorder 1</a:t>
            </a:r>
          </a:p>
        </p:txBody>
      </p:sp>
      <p:sp>
        <p:nvSpPr>
          <p:cNvPr id="22" name="Rectangle 21">
            <a:extLst>
              <a:ext uri="{FF2B5EF4-FFF2-40B4-BE49-F238E27FC236}">
                <a16:creationId xmlns:a16="http://schemas.microsoft.com/office/drawing/2014/main" id="{5CB28CFA-55A1-4F08-8388-D11C8E7ACDA1}"/>
              </a:ext>
            </a:extLst>
          </p:cNvPr>
          <p:cNvSpPr/>
          <p:nvPr/>
        </p:nvSpPr>
        <p:spPr bwMode="auto">
          <a:xfrm>
            <a:off x="5946893" y="479965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1</a:t>
            </a:r>
          </a:p>
        </p:txBody>
      </p:sp>
      <p:sp>
        <p:nvSpPr>
          <p:cNvPr id="23" name="Rectangle 22">
            <a:extLst>
              <a:ext uri="{FF2B5EF4-FFF2-40B4-BE49-F238E27FC236}">
                <a16:creationId xmlns:a16="http://schemas.microsoft.com/office/drawing/2014/main" id="{B71FFAD3-A24F-4246-9E5E-B32165043450}"/>
              </a:ext>
            </a:extLst>
          </p:cNvPr>
          <p:cNvSpPr/>
          <p:nvPr/>
        </p:nvSpPr>
        <p:spPr bwMode="auto">
          <a:xfrm>
            <a:off x="7178414" y="442216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4</a:t>
            </a:r>
          </a:p>
        </p:txBody>
      </p:sp>
      <p:sp>
        <p:nvSpPr>
          <p:cNvPr id="24" name="Rectangle 23">
            <a:extLst>
              <a:ext uri="{FF2B5EF4-FFF2-40B4-BE49-F238E27FC236}">
                <a16:creationId xmlns:a16="http://schemas.microsoft.com/office/drawing/2014/main" id="{BBFDF411-9623-4FB8-808B-D75D8A450DF3}"/>
              </a:ext>
            </a:extLst>
          </p:cNvPr>
          <p:cNvSpPr/>
          <p:nvPr/>
        </p:nvSpPr>
        <p:spPr bwMode="auto">
          <a:xfrm>
            <a:off x="7178414" y="479965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3</a:t>
            </a:r>
          </a:p>
        </p:txBody>
      </p:sp>
      <p:sp>
        <p:nvSpPr>
          <p:cNvPr id="25" name="Rectangle 24">
            <a:extLst>
              <a:ext uri="{FF2B5EF4-FFF2-40B4-BE49-F238E27FC236}">
                <a16:creationId xmlns:a16="http://schemas.microsoft.com/office/drawing/2014/main" id="{1328DD51-927F-45D5-ADD2-90154209726A}"/>
              </a:ext>
            </a:extLst>
          </p:cNvPr>
          <p:cNvSpPr/>
          <p:nvPr/>
        </p:nvSpPr>
        <p:spPr bwMode="auto">
          <a:xfrm>
            <a:off x="7178414" y="5177156"/>
            <a:ext cx="864096" cy="3797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receive reorder 2</a:t>
            </a:r>
          </a:p>
        </p:txBody>
      </p:sp>
      <p:sp>
        <p:nvSpPr>
          <p:cNvPr id="26" name="Arrow: Down 25">
            <a:extLst>
              <a:ext uri="{FF2B5EF4-FFF2-40B4-BE49-F238E27FC236}">
                <a16:creationId xmlns:a16="http://schemas.microsoft.com/office/drawing/2014/main" id="{E5DD2127-CF00-4F4E-994A-4F5C174043BB}"/>
              </a:ext>
            </a:extLst>
          </p:cNvPr>
          <p:cNvSpPr/>
          <p:nvPr/>
        </p:nvSpPr>
        <p:spPr bwMode="auto">
          <a:xfrm>
            <a:off x="1965586" y="5733256"/>
            <a:ext cx="367425" cy="466261"/>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TextBox 26">
            <a:extLst>
              <a:ext uri="{FF2B5EF4-FFF2-40B4-BE49-F238E27FC236}">
                <a16:creationId xmlns:a16="http://schemas.microsoft.com/office/drawing/2014/main" id="{38F8412E-368D-4F90-B351-06C1A58F1815}"/>
              </a:ext>
            </a:extLst>
          </p:cNvPr>
          <p:cNvSpPr txBox="1"/>
          <p:nvPr/>
        </p:nvSpPr>
        <p:spPr>
          <a:xfrm>
            <a:off x="2555776" y="5819785"/>
            <a:ext cx="1584176" cy="276999"/>
          </a:xfrm>
          <a:prstGeom prst="rect">
            <a:avLst/>
          </a:prstGeom>
          <a:noFill/>
        </p:spPr>
        <p:txBody>
          <a:bodyPr wrap="square" rtlCol="0">
            <a:spAutoFit/>
          </a:bodyPr>
          <a:lstStyle/>
          <a:p>
            <a:r>
              <a:rPr lang="en-US" dirty="0"/>
              <a:t>In order delivery</a:t>
            </a:r>
          </a:p>
        </p:txBody>
      </p:sp>
      <p:sp>
        <p:nvSpPr>
          <p:cNvPr id="28" name="Arrow: Down 27">
            <a:extLst>
              <a:ext uri="{FF2B5EF4-FFF2-40B4-BE49-F238E27FC236}">
                <a16:creationId xmlns:a16="http://schemas.microsoft.com/office/drawing/2014/main" id="{12D9DDE9-5708-4652-9C7A-C041B776403E}"/>
              </a:ext>
            </a:extLst>
          </p:cNvPr>
          <p:cNvSpPr/>
          <p:nvPr/>
        </p:nvSpPr>
        <p:spPr bwMode="auto">
          <a:xfrm>
            <a:off x="6814423" y="5718402"/>
            <a:ext cx="367425" cy="466261"/>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a:extLst>
              <a:ext uri="{FF2B5EF4-FFF2-40B4-BE49-F238E27FC236}">
                <a16:creationId xmlns:a16="http://schemas.microsoft.com/office/drawing/2014/main" id="{7B7CA31C-5A49-4129-BC45-8E85637D13A3}"/>
              </a:ext>
            </a:extLst>
          </p:cNvPr>
          <p:cNvSpPr txBox="1"/>
          <p:nvPr/>
        </p:nvSpPr>
        <p:spPr>
          <a:xfrm>
            <a:off x="7404613" y="5804931"/>
            <a:ext cx="1584176" cy="461665"/>
          </a:xfrm>
          <a:prstGeom prst="rect">
            <a:avLst/>
          </a:prstGeom>
          <a:noFill/>
        </p:spPr>
        <p:txBody>
          <a:bodyPr wrap="square" rtlCol="0">
            <a:spAutoFit/>
          </a:bodyPr>
          <a:lstStyle/>
          <a:p>
            <a:r>
              <a:rPr lang="en-US" dirty="0"/>
              <a:t>How to do in order delivery?</a:t>
            </a:r>
          </a:p>
        </p:txBody>
      </p:sp>
    </p:spTree>
    <p:extLst>
      <p:ext uri="{BB962C8B-B14F-4D97-AF65-F5344CB8AC3E}">
        <p14:creationId xmlns:p14="http://schemas.microsoft.com/office/powerpoint/2010/main" val="3094923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Multi-link Transmit Buffer Control and Receive Reordering Buffer Control</a:t>
            </a:r>
          </a:p>
        </p:txBody>
      </p:sp>
      <p:sp>
        <p:nvSpPr>
          <p:cNvPr id="3" name="Content Placeholder 2"/>
          <p:cNvSpPr>
            <a:spLocks noGrp="1"/>
          </p:cNvSpPr>
          <p:nvPr>
            <p:ph idx="1"/>
          </p:nvPr>
        </p:nvSpPr>
        <p:spPr/>
        <p:txBody>
          <a:bodyPr/>
          <a:lstStyle/>
          <a:p>
            <a:r>
              <a:rPr lang="en-US" sz="2000" dirty="0"/>
              <a:t>Based on the existing block ack architecture, to have data continuity across links, it makes sense to have</a:t>
            </a:r>
          </a:p>
          <a:p>
            <a:pPr lvl="1"/>
            <a:r>
              <a:rPr lang="en-US" sz="1800" dirty="0"/>
              <a:t>One SN space per TID across links to enable the data continuity [3]</a:t>
            </a:r>
          </a:p>
          <a:p>
            <a:pPr lvl="2"/>
            <a:r>
              <a:rPr lang="en-US" sz="1600" dirty="0"/>
              <a:t>each &lt;Recipient MLD MAC address, TID&gt; to have one SN space (agreed)</a:t>
            </a:r>
            <a:endParaRPr lang="en-US" sz="1800" dirty="0"/>
          </a:p>
          <a:p>
            <a:pPr lvl="1"/>
            <a:r>
              <a:rPr lang="en-US" sz="1800" dirty="0"/>
              <a:t>Have one transmit buffer control per recipient MLD MAC address/TID</a:t>
            </a:r>
          </a:p>
          <a:p>
            <a:pPr lvl="1"/>
            <a:r>
              <a:rPr lang="en-US" sz="1800" dirty="0"/>
              <a:t>Have one receive reordering buffer control per originator MLD address/TID (agreed)</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pic>
        <p:nvPicPr>
          <p:cNvPr id="14" name="Picture 13"/>
          <p:cNvPicPr>
            <a:picLocks noChangeAspect="1"/>
          </p:cNvPicPr>
          <p:nvPr/>
        </p:nvPicPr>
        <p:blipFill>
          <a:blip r:embed="rId3"/>
          <a:stretch>
            <a:fillRect/>
          </a:stretch>
        </p:blipFill>
        <p:spPr>
          <a:xfrm>
            <a:off x="197133" y="4394098"/>
            <a:ext cx="3672408" cy="1756895"/>
          </a:xfrm>
          <a:prstGeom prst="rect">
            <a:avLst/>
          </a:prstGeom>
        </p:spPr>
      </p:pic>
      <p:sp>
        <p:nvSpPr>
          <p:cNvPr id="15" name="Left-Right Arrow 14"/>
          <p:cNvSpPr/>
          <p:nvPr/>
        </p:nvSpPr>
        <p:spPr bwMode="auto">
          <a:xfrm>
            <a:off x="4074576" y="5072090"/>
            <a:ext cx="1019100" cy="43204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nvGrpSpPr>
          <p:cNvPr id="6" name="Group 4">
            <a:extLst>
              <a:ext uri="{FF2B5EF4-FFF2-40B4-BE49-F238E27FC236}">
                <a16:creationId xmlns:a16="http://schemas.microsoft.com/office/drawing/2014/main" id="{A4EF3740-5A1D-45CE-A63B-4FAEE1D4BD62}"/>
              </a:ext>
            </a:extLst>
          </p:cNvPr>
          <p:cNvGrpSpPr>
            <a:grpSpLocks noChangeAspect="1"/>
          </p:cNvGrpSpPr>
          <p:nvPr/>
        </p:nvGrpSpPr>
        <p:grpSpPr bwMode="auto">
          <a:xfrm>
            <a:off x="5308600" y="4379913"/>
            <a:ext cx="3656013" cy="1771650"/>
            <a:chOff x="3344" y="2759"/>
            <a:chExt cx="2303" cy="1116"/>
          </a:xfrm>
        </p:grpSpPr>
        <p:sp>
          <p:nvSpPr>
            <p:cNvPr id="7" name="AutoShape 3">
              <a:extLst>
                <a:ext uri="{FF2B5EF4-FFF2-40B4-BE49-F238E27FC236}">
                  <a16:creationId xmlns:a16="http://schemas.microsoft.com/office/drawing/2014/main" id="{AE3514E8-8C84-4985-BE1D-AE95610B7CDA}"/>
                </a:ext>
              </a:extLst>
            </p:cNvPr>
            <p:cNvSpPr>
              <a:spLocks noChangeAspect="1" noChangeArrowheads="1" noTextEdit="1"/>
            </p:cNvSpPr>
            <p:nvPr/>
          </p:nvSpPr>
          <p:spPr bwMode="auto">
            <a:xfrm>
              <a:off x="3344" y="2759"/>
              <a:ext cx="2303" cy="1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5">
              <a:extLst>
                <a:ext uri="{FF2B5EF4-FFF2-40B4-BE49-F238E27FC236}">
                  <a16:creationId xmlns:a16="http://schemas.microsoft.com/office/drawing/2014/main" id="{674F8352-36E9-4F34-B2CA-E4F05164A0EF}"/>
                </a:ext>
              </a:extLst>
            </p:cNvPr>
            <p:cNvSpPr>
              <a:spLocks noChangeArrowheads="1"/>
            </p:cNvSpPr>
            <p:nvPr/>
          </p:nvSpPr>
          <p:spPr bwMode="auto">
            <a:xfrm>
              <a:off x="3352" y="2954"/>
              <a:ext cx="930" cy="70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6">
              <a:extLst>
                <a:ext uri="{FF2B5EF4-FFF2-40B4-BE49-F238E27FC236}">
                  <a16:creationId xmlns:a16="http://schemas.microsoft.com/office/drawing/2014/main" id="{31B5B8BF-D028-4563-82C4-E3B3D826B67B}"/>
                </a:ext>
              </a:extLst>
            </p:cNvPr>
            <p:cNvSpPr>
              <a:spLocks noChangeArrowheads="1"/>
            </p:cNvSpPr>
            <p:nvPr/>
          </p:nvSpPr>
          <p:spPr bwMode="auto">
            <a:xfrm>
              <a:off x="3352" y="2954"/>
              <a:ext cx="930" cy="704"/>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7">
              <a:extLst>
                <a:ext uri="{FF2B5EF4-FFF2-40B4-BE49-F238E27FC236}">
                  <a16:creationId xmlns:a16="http://schemas.microsoft.com/office/drawing/2014/main" id="{B43DBCA2-CB48-498C-8482-268447F3B655}"/>
                </a:ext>
              </a:extLst>
            </p:cNvPr>
            <p:cNvSpPr>
              <a:spLocks noChangeArrowheads="1"/>
            </p:cNvSpPr>
            <p:nvPr/>
          </p:nvSpPr>
          <p:spPr bwMode="auto">
            <a:xfrm>
              <a:off x="3435" y="3110"/>
              <a:ext cx="900"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Transmit Buffer Control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B1C208CB-89FF-42B4-9254-CDE88B052C64}"/>
                </a:ext>
              </a:extLst>
            </p:cNvPr>
            <p:cNvSpPr>
              <a:spLocks noChangeArrowheads="1"/>
            </p:cNvSpPr>
            <p:nvPr/>
          </p:nvSpPr>
          <p:spPr bwMode="auto">
            <a:xfrm>
              <a:off x="3514" y="3208"/>
              <a:ext cx="153"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per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9">
              <a:extLst>
                <a:ext uri="{FF2B5EF4-FFF2-40B4-BE49-F238E27FC236}">
                  <a16:creationId xmlns:a16="http://schemas.microsoft.com/office/drawing/2014/main" id="{30498B8E-9754-4E33-AED2-FE550EE0652C}"/>
                </a:ext>
              </a:extLst>
            </p:cNvPr>
            <p:cNvSpPr>
              <a:spLocks noChangeArrowheads="1"/>
            </p:cNvSpPr>
            <p:nvPr/>
          </p:nvSpPr>
          <p:spPr bwMode="auto">
            <a:xfrm>
              <a:off x="3624" y="3208"/>
              <a:ext cx="6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10">
              <a:extLst>
                <a:ext uri="{FF2B5EF4-FFF2-40B4-BE49-F238E27FC236}">
                  <a16:creationId xmlns:a16="http://schemas.microsoft.com/office/drawing/2014/main" id="{A16E3BCF-BF22-47C0-9E18-4C15F5DD6EFB}"/>
                </a:ext>
              </a:extLst>
            </p:cNvPr>
            <p:cNvSpPr>
              <a:spLocks noChangeArrowheads="1"/>
            </p:cNvSpPr>
            <p:nvPr/>
          </p:nvSpPr>
          <p:spPr bwMode="auto">
            <a:xfrm>
              <a:off x="3642" y="3208"/>
              <a:ext cx="47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000" dirty="0">
                  <a:solidFill>
                    <a:srgbClr val="FF0000"/>
                  </a:solidFill>
                  <a:latin typeface="Calibri" panose="020F0502020204030204" pitchFamily="34" charset="0"/>
                </a:rPr>
                <a:t>Recipient</a:t>
              </a:r>
              <a:r>
                <a:rPr kumimoji="0" lang="en-US" altLang="en-US" sz="1000" b="0" i="0" u="none" strike="noStrike" cap="none" normalizeH="0" baseline="0" dirty="0">
                  <a:ln>
                    <a:noFill/>
                  </a:ln>
                  <a:solidFill>
                    <a:srgbClr val="FF0000"/>
                  </a:solidFill>
                  <a:effectLst/>
                  <a:latin typeface="Calibri" panose="020F0502020204030204" pitchFamily="34" charset="0"/>
                </a:rPr>
                <a:t>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11">
              <a:extLst>
                <a:ext uri="{FF2B5EF4-FFF2-40B4-BE49-F238E27FC236}">
                  <a16:creationId xmlns:a16="http://schemas.microsoft.com/office/drawing/2014/main" id="{CACDD524-2594-4B72-A6AD-0D99052AC9B0}"/>
                </a:ext>
              </a:extLst>
            </p:cNvPr>
            <p:cNvSpPr>
              <a:spLocks noChangeArrowheads="1"/>
            </p:cNvSpPr>
            <p:nvPr/>
          </p:nvSpPr>
          <p:spPr bwMode="auto">
            <a:xfrm>
              <a:off x="3421" y="3303"/>
              <a:ext cx="29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address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4D6A677C-A2BF-448A-9FE6-4B3EE1378BB4}"/>
                </a:ext>
              </a:extLst>
            </p:cNvPr>
            <p:cNvSpPr>
              <a:spLocks noChangeArrowheads="1"/>
            </p:cNvSpPr>
            <p:nvPr/>
          </p:nvSpPr>
          <p:spPr bwMode="auto">
            <a:xfrm>
              <a:off x="3674" y="3303"/>
              <a:ext cx="73"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F89E4868-1558-4852-8FFA-FC553C366FBE}"/>
                </a:ext>
              </a:extLst>
            </p:cNvPr>
            <p:cNvSpPr>
              <a:spLocks noChangeArrowheads="1"/>
            </p:cNvSpPr>
            <p:nvPr/>
          </p:nvSpPr>
          <p:spPr bwMode="auto">
            <a:xfrm>
              <a:off x="3705" y="3303"/>
              <a:ext cx="17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TID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655D1CB5-3C3B-4527-BBD4-8D9C9FCD7976}"/>
                </a:ext>
              </a:extLst>
            </p:cNvPr>
            <p:cNvSpPr>
              <a:spLocks noChangeArrowheads="1"/>
            </p:cNvSpPr>
            <p:nvPr/>
          </p:nvSpPr>
          <p:spPr bwMode="auto">
            <a:xfrm>
              <a:off x="3831" y="3303"/>
              <a:ext cx="6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156D9763-DB06-4304-A60E-1A01CA0D5A9F}"/>
                </a:ext>
              </a:extLst>
            </p:cNvPr>
            <p:cNvSpPr>
              <a:spLocks noChangeArrowheads="1"/>
            </p:cNvSpPr>
            <p:nvPr/>
          </p:nvSpPr>
          <p:spPr bwMode="auto">
            <a:xfrm>
              <a:off x="3856" y="3303"/>
              <a:ext cx="383"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WinStartO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6D1DB4DB-65FA-449D-A0EE-FEBAB30C65F9}"/>
                </a:ext>
              </a:extLst>
            </p:cNvPr>
            <p:cNvSpPr>
              <a:spLocks noChangeArrowheads="1"/>
            </p:cNvSpPr>
            <p:nvPr/>
          </p:nvSpPr>
          <p:spPr bwMode="auto">
            <a:xfrm>
              <a:off x="4197" y="3303"/>
              <a:ext cx="8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740236C0-7968-40D8-9A2E-23F3DE5BA887}"/>
                </a:ext>
              </a:extLst>
            </p:cNvPr>
            <p:cNvSpPr>
              <a:spLocks noChangeArrowheads="1"/>
            </p:cNvSpPr>
            <p:nvPr/>
          </p:nvSpPr>
          <p:spPr bwMode="auto">
            <a:xfrm>
              <a:off x="3651" y="3399"/>
              <a:ext cx="354"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WinSizeO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AE9F60C2-3103-4B17-B4C1-7F1E7DBFF6BC}"/>
                </a:ext>
              </a:extLst>
            </p:cNvPr>
            <p:cNvSpPr>
              <a:spLocks noChangeArrowheads="1"/>
            </p:cNvSpPr>
            <p:nvPr/>
          </p:nvSpPr>
          <p:spPr bwMode="auto">
            <a:xfrm>
              <a:off x="3962" y="3399"/>
              <a:ext cx="6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7E9EF444-1880-4AF4-B925-C040D1D5E6CD}"/>
                </a:ext>
              </a:extLst>
            </p:cNvPr>
            <p:cNvSpPr>
              <a:spLocks noChangeArrowheads="1"/>
            </p:cNvSpPr>
            <p:nvPr/>
          </p:nvSpPr>
          <p:spPr bwMode="auto">
            <a:xfrm>
              <a:off x="3352" y="3662"/>
              <a:ext cx="930"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20">
              <a:extLst>
                <a:ext uri="{FF2B5EF4-FFF2-40B4-BE49-F238E27FC236}">
                  <a16:creationId xmlns:a16="http://schemas.microsoft.com/office/drawing/2014/main" id="{4215F03E-E9C2-4D28-B434-F38F6927539B}"/>
                </a:ext>
              </a:extLst>
            </p:cNvPr>
            <p:cNvSpPr>
              <a:spLocks noChangeArrowheads="1"/>
            </p:cNvSpPr>
            <p:nvPr/>
          </p:nvSpPr>
          <p:spPr bwMode="auto">
            <a:xfrm>
              <a:off x="3352" y="3662"/>
              <a:ext cx="930" cy="202"/>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1">
              <a:extLst>
                <a:ext uri="{FF2B5EF4-FFF2-40B4-BE49-F238E27FC236}">
                  <a16:creationId xmlns:a16="http://schemas.microsoft.com/office/drawing/2014/main" id="{58734CA1-B9BD-4A5A-B802-96A1A2E13EF6}"/>
                </a:ext>
              </a:extLst>
            </p:cNvPr>
            <p:cNvSpPr>
              <a:spLocks noChangeArrowheads="1"/>
            </p:cNvSpPr>
            <p:nvPr/>
          </p:nvSpPr>
          <p:spPr bwMode="auto">
            <a:xfrm>
              <a:off x="3492" y="3711"/>
              <a:ext cx="699"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Aggregation Control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C9532D80-CE83-465B-BE47-1E621D9F4617}"/>
                </a:ext>
              </a:extLst>
            </p:cNvPr>
            <p:cNvSpPr>
              <a:spLocks noChangeArrowheads="1"/>
            </p:cNvSpPr>
            <p:nvPr/>
          </p:nvSpPr>
          <p:spPr bwMode="auto">
            <a:xfrm>
              <a:off x="3668" y="2786"/>
              <a:ext cx="37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Originator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86FE5F73-BD04-45BB-A968-55E844B70BEA}"/>
                </a:ext>
              </a:extLst>
            </p:cNvPr>
            <p:cNvSpPr>
              <a:spLocks noChangeArrowheads="1"/>
            </p:cNvSpPr>
            <p:nvPr/>
          </p:nvSpPr>
          <p:spPr bwMode="auto">
            <a:xfrm>
              <a:off x="4695" y="2957"/>
              <a:ext cx="929" cy="39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Rectangle 24">
              <a:extLst>
                <a:ext uri="{FF2B5EF4-FFF2-40B4-BE49-F238E27FC236}">
                  <a16:creationId xmlns:a16="http://schemas.microsoft.com/office/drawing/2014/main" id="{0885EFC8-F729-42F3-8E40-64C69FC9215F}"/>
                </a:ext>
              </a:extLst>
            </p:cNvPr>
            <p:cNvSpPr>
              <a:spLocks noChangeArrowheads="1"/>
            </p:cNvSpPr>
            <p:nvPr/>
          </p:nvSpPr>
          <p:spPr bwMode="auto">
            <a:xfrm>
              <a:off x="4695" y="2957"/>
              <a:ext cx="929" cy="39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Rectangle 25">
              <a:extLst>
                <a:ext uri="{FF2B5EF4-FFF2-40B4-BE49-F238E27FC236}">
                  <a16:creationId xmlns:a16="http://schemas.microsoft.com/office/drawing/2014/main" id="{474490CC-6902-41AB-A95C-17AF44BC2B9A}"/>
                </a:ext>
              </a:extLst>
            </p:cNvPr>
            <p:cNvSpPr>
              <a:spLocks noChangeArrowheads="1"/>
            </p:cNvSpPr>
            <p:nvPr/>
          </p:nvSpPr>
          <p:spPr bwMode="auto">
            <a:xfrm>
              <a:off x="4736" y="2959"/>
              <a:ext cx="91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Receive Reordering Buffer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0DCFF193-F9D3-4411-A439-1B374A5E809D}"/>
                </a:ext>
              </a:extLst>
            </p:cNvPr>
            <p:cNvSpPr>
              <a:spLocks noChangeArrowheads="1"/>
            </p:cNvSpPr>
            <p:nvPr/>
          </p:nvSpPr>
          <p:spPr bwMode="auto">
            <a:xfrm>
              <a:off x="4801" y="3055"/>
              <a:ext cx="43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Control per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2C4F1953-FB85-420F-8152-5CB3ECB26215}"/>
                </a:ext>
              </a:extLst>
            </p:cNvPr>
            <p:cNvSpPr>
              <a:spLocks noChangeArrowheads="1"/>
            </p:cNvSpPr>
            <p:nvPr/>
          </p:nvSpPr>
          <p:spPr bwMode="auto">
            <a:xfrm>
              <a:off x="5189" y="3055"/>
              <a:ext cx="393"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Originator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A4D52560-C077-4A2C-B697-77E8BF19DBE5}"/>
                </a:ext>
              </a:extLst>
            </p:cNvPr>
            <p:cNvSpPr>
              <a:spLocks noChangeArrowheads="1"/>
            </p:cNvSpPr>
            <p:nvPr/>
          </p:nvSpPr>
          <p:spPr bwMode="auto">
            <a:xfrm>
              <a:off x="4869" y="3151"/>
              <a:ext cx="42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MLD address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FAB788D3-0928-4733-BC19-7E3131B40831}"/>
                </a:ext>
              </a:extLst>
            </p:cNvPr>
            <p:cNvSpPr>
              <a:spLocks noChangeArrowheads="1"/>
            </p:cNvSpPr>
            <p:nvPr/>
          </p:nvSpPr>
          <p:spPr bwMode="auto">
            <a:xfrm>
              <a:off x="5314" y="3151"/>
              <a:ext cx="80"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F1283598-3CD7-417B-9C0B-B30F7C8AC2B3}"/>
                </a:ext>
              </a:extLst>
            </p:cNvPr>
            <p:cNvSpPr>
              <a:spLocks noChangeArrowheads="1"/>
            </p:cNvSpPr>
            <p:nvPr/>
          </p:nvSpPr>
          <p:spPr bwMode="auto">
            <a:xfrm>
              <a:off x="5345" y="3151"/>
              <a:ext cx="183"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TID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F2C85CDE-B272-4756-BD82-A096726769DE}"/>
                </a:ext>
              </a:extLst>
            </p:cNvPr>
            <p:cNvSpPr>
              <a:spLocks noChangeArrowheads="1"/>
            </p:cNvSpPr>
            <p:nvPr/>
          </p:nvSpPr>
          <p:spPr bwMode="auto">
            <a:xfrm>
              <a:off x="4801" y="3248"/>
              <a:ext cx="6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8C6729DB-8D18-4F0B-86F6-7666CDD914F2}"/>
                </a:ext>
              </a:extLst>
            </p:cNvPr>
            <p:cNvSpPr>
              <a:spLocks noChangeArrowheads="1"/>
            </p:cNvSpPr>
            <p:nvPr/>
          </p:nvSpPr>
          <p:spPr bwMode="auto">
            <a:xfrm>
              <a:off x="4826" y="3248"/>
              <a:ext cx="37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WinStartB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0E396549-24B5-4CFD-AB5C-3155A1C6857B}"/>
                </a:ext>
              </a:extLst>
            </p:cNvPr>
            <p:cNvSpPr>
              <a:spLocks noChangeArrowheads="1"/>
            </p:cNvSpPr>
            <p:nvPr/>
          </p:nvSpPr>
          <p:spPr bwMode="auto">
            <a:xfrm>
              <a:off x="5157" y="3248"/>
              <a:ext cx="8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0" name="Rectangle 34">
              <a:extLst>
                <a:ext uri="{FF2B5EF4-FFF2-40B4-BE49-F238E27FC236}">
                  <a16:creationId xmlns:a16="http://schemas.microsoft.com/office/drawing/2014/main" id="{AD21D354-72C8-4588-95C0-362D8FBCD652}"/>
                </a:ext>
              </a:extLst>
            </p:cNvPr>
            <p:cNvSpPr>
              <a:spLocks noChangeArrowheads="1"/>
            </p:cNvSpPr>
            <p:nvPr/>
          </p:nvSpPr>
          <p:spPr bwMode="auto">
            <a:xfrm>
              <a:off x="5195" y="3248"/>
              <a:ext cx="34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WinSizeB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 name="Rectangle 35">
              <a:extLst>
                <a:ext uri="{FF2B5EF4-FFF2-40B4-BE49-F238E27FC236}">
                  <a16:creationId xmlns:a16="http://schemas.microsoft.com/office/drawing/2014/main" id="{868CEEE8-B663-450D-9F1B-1023CA1CADB9}"/>
                </a:ext>
              </a:extLst>
            </p:cNvPr>
            <p:cNvSpPr>
              <a:spLocks noChangeArrowheads="1"/>
            </p:cNvSpPr>
            <p:nvPr/>
          </p:nvSpPr>
          <p:spPr bwMode="auto">
            <a:xfrm>
              <a:off x="5497" y="3248"/>
              <a:ext cx="6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2" name="Rectangle 36">
              <a:extLst>
                <a:ext uri="{FF2B5EF4-FFF2-40B4-BE49-F238E27FC236}">
                  <a16:creationId xmlns:a16="http://schemas.microsoft.com/office/drawing/2014/main" id="{E4499E15-8903-4DB3-A078-0FC729CAA5B2}"/>
                </a:ext>
              </a:extLst>
            </p:cNvPr>
            <p:cNvSpPr>
              <a:spLocks noChangeArrowheads="1"/>
            </p:cNvSpPr>
            <p:nvPr/>
          </p:nvSpPr>
          <p:spPr bwMode="auto">
            <a:xfrm>
              <a:off x="4695" y="3665"/>
              <a:ext cx="929"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37">
              <a:extLst>
                <a:ext uri="{FF2B5EF4-FFF2-40B4-BE49-F238E27FC236}">
                  <a16:creationId xmlns:a16="http://schemas.microsoft.com/office/drawing/2014/main" id="{CF441531-CC06-4B54-8986-2539A55FDD52}"/>
                </a:ext>
              </a:extLst>
            </p:cNvPr>
            <p:cNvSpPr>
              <a:spLocks noChangeArrowheads="1"/>
            </p:cNvSpPr>
            <p:nvPr/>
          </p:nvSpPr>
          <p:spPr bwMode="auto">
            <a:xfrm>
              <a:off x="4695" y="3665"/>
              <a:ext cx="929" cy="202"/>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Rectangle 38">
              <a:extLst>
                <a:ext uri="{FF2B5EF4-FFF2-40B4-BE49-F238E27FC236}">
                  <a16:creationId xmlns:a16="http://schemas.microsoft.com/office/drawing/2014/main" id="{E27B8156-B62D-4FD5-9575-FC6AE508337B}"/>
                </a:ext>
              </a:extLst>
            </p:cNvPr>
            <p:cNvSpPr>
              <a:spLocks noChangeArrowheads="1"/>
            </p:cNvSpPr>
            <p:nvPr/>
          </p:nvSpPr>
          <p:spPr bwMode="auto">
            <a:xfrm>
              <a:off x="4793" y="3715"/>
              <a:ext cx="78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Deaggregation Control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 name="Rectangle 39">
              <a:extLst>
                <a:ext uri="{FF2B5EF4-FFF2-40B4-BE49-F238E27FC236}">
                  <a16:creationId xmlns:a16="http://schemas.microsoft.com/office/drawing/2014/main" id="{3183AB19-5FF7-4767-A190-65A4AC7239FA}"/>
                </a:ext>
              </a:extLst>
            </p:cNvPr>
            <p:cNvSpPr>
              <a:spLocks noChangeArrowheads="1"/>
            </p:cNvSpPr>
            <p:nvPr/>
          </p:nvSpPr>
          <p:spPr bwMode="auto">
            <a:xfrm>
              <a:off x="4994" y="2786"/>
              <a:ext cx="34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Receipint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 name="Rectangle 40">
              <a:extLst>
                <a:ext uri="{FF2B5EF4-FFF2-40B4-BE49-F238E27FC236}">
                  <a16:creationId xmlns:a16="http://schemas.microsoft.com/office/drawing/2014/main" id="{FB600D99-9C13-4003-9717-461F7792179A}"/>
                </a:ext>
              </a:extLst>
            </p:cNvPr>
            <p:cNvSpPr>
              <a:spLocks noChangeArrowheads="1"/>
            </p:cNvSpPr>
            <p:nvPr/>
          </p:nvSpPr>
          <p:spPr bwMode="auto">
            <a:xfrm>
              <a:off x="4695" y="3352"/>
              <a:ext cx="929" cy="3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1">
              <a:extLst>
                <a:ext uri="{FF2B5EF4-FFF2-40B4-BE49-F238E27FC236}">
                  <a16:creationId xmlns:a16="http://schemas.microsoft.com/office/drawing/2014/main" id="{016F06C4-F176-469F-84EF-E3688F536863}"/>
                </a:ext>
              </a:extLst>
            </p:cNvPr>
            <p:cNvSpPr>
              <a:spLocks noChangeArrowheads="1"/>
            </p:cNvSpPr>
            <p:nvPr/>
          </p:nvSpPr>
          <p:spPr bwMode="auto">
            <a:xfrm>
              <a:off x="4695" y="3352"/>
              <a:ext cx="929" cy="306"/>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Rectangle 42">
              <a:extLst>
                <a:ext uri="{FF2B5EF4-FFF2-40B4-BE49-F238E27FC236}">
                  <a16:creationId xmlns:a16="http://schemas.microsoft.com/office/drawing/2014/main" id="{33F6687A-CFA5-415F-BF4F-41146B40729B}"/>
                </a:ext>
              </a:extLst>
            </p:cNvPr>
            <p:cNvSpPr>
              <a:spLocks noChangeArrowheads="1"/>
            </p:cNvSpPr>
            <p:nvPr/>
          </p:nvSpPr>
          <p:spPr bwMode="auto">
            <a:xfrm>
              <a:off x="4808" y="3407"/>
              <a:ext cx="21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Multi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9" name="Rectangle 43">
              <a:extLst>
                <a:ext uri="{FF2B5EF4-FFF2-40B4-BE49-F238E27FC236}">
                  <a16:creationId xmlns:a16="http://schemas.microsoft.com/office/drawing/2014/main" id="{0A89B6A8-0A98-435E-8E6B-0D1528E0D429}"/>
                </a:ext>
              </a:extLst>
            </p:cNvPr>
            <p:cNvSpPr>
              <a:spLocks noChangeArrowheads="1"/>
            </p:cNvSpPr>
            <p:nvPr/>
          </p:nvSpPr>
          <p:spPr bwMode="auto">
            <a:xfrm>
              <a:off x="4982" y="3407"/>
              <a:ext cx="6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 name="Rectangle 44">
              <a:extLst>
                <a:ext uri="{FF2B5EF4-FFF2-40B4-BE49-F238E27FC236}">
                  <a16:creationId xmlns:a16="http://schemas.microsoft.com/office/drawing/2014/main" id="{127C9854-EB3B-47F7-9372-C3E555927A75}"/>
                </a:ext>
              </a:extLst>
            </p:cNvPr>
            <p:cNvSpPr>
              <a:spLocks noChangeArrowheads="1"/>
            </p:cNvSpPr>
            <p:nvPr/>
          </p:nvSpPr>
          <p:spPr bwMode="auto">
            <a:xfrm>
              <a:off x="5007" y="3407"/>
              <a:ext cx="17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link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 name="Rectangle 45">
              <a:extLst>
                <a:ext uri="{FF2B5EF4-FFF2-40B4-BE49-F238E27FC236}">
                  <a16:creationId xmlns:a16="http://schemas.microsoft.com/office/drawing/2014/main" id="{74F9973D-ECBE-436B-AAA4-C587121C9D61}"/>
                </a:ext>
              </a:extLst>
            </p:cNvPr>
            <p:cNvSpPr>
              <a:spLocks noChangeArrowheads="1"/>
            </p:cNvSpPr>
            <p:nvPr/>
          </p:nvSpPr>
          <p:spPr bwMode="auto">
            <a:xfrm>
              <a:off x="5140" y="3407"/>
              <a:ext cx="43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ScoreBorad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 name="Rectangle 46">
              <a:extLst>
                <a:ext uri="{FF2B5EF4-FFF2-40B4-BE49-F238E27FC236}">
                  <a16:creationId xmlns:a16="http://schemas.microsoft.com/office/drawing/2014/main" id="{DE381605-CB42-48C1-8D0C-FB0A309E154B}"/>
                </a:ext>
              </a:extLst>
            </p:cNvPr>
            <p:cNvSpPr>
              <a:spLocks noChangeArrowheads="1"/>
            </p:cNvSpPr>
            <p:nvPr/>
          </p:nvSpPr>
          <p:spPr bwMode="auto">
            <a:xfrm>
              <a:off x="4904" y="3502"/>
              <a:ext cx="57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Context Control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710056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DADF9-A82E-477E-81E8-BF54808F9B14}"/>
              </a:ext>
            </a:extLst>
          </p:cNvPr>
          <p:cNvSpPr>
            <a:spLocks noGrp="1"/>
          </p:cNvSpPr>
          <p:nvPr>
            <p:ph type="title"/>
          </p:nvPr>
        </p:nvSpPr>
        <p:spPr/>
        <p:txBody>
          <a:bodyPr/>
          <a:lstStyle/>
          <a:p>
            <a:r>
              <a:rPr lang="en-US" dirty="0"/>
              <a:t>Why One Transmit Buffer Control </a:t>
            </a:r>
          </a:p>
        </p:txBody>
      </p:sp>
      <p:sp>
        <p:nvSpPr>
          <p:cNvPr id="3" name="Content Placeholder 2">
            <a:extLst>
              <a:ext uri="{FF2B5EF4-FFF2-40B4-BE49-F238E27FC236}">
                <a16:creationId xmlns:a16="http://schemas.microsoft.com/office/drawing/2014/main" id="{5C153D3E-4BE6-48BB-A286-52DD6860C70F}"/>
              </a:ext>
            </a:extLst>
          </p:cNvPr>
          <p:cNvSpPr>
            <a:spLocks noGrp="1"/>
          </p:cNvSpPr>
          <p:nvPr>
            <p:ph idx="1"/>
          </p:nvPr>
        </p:nvSpPr>
        <p:spPr/>
        <p:txBody>
          <a:bodyPr/>
          <a:lstStyle/>
          <a:p>
            <a:r>
              <a:rPr lang="en-US" sz="2000" b="0" dirty="0"/>
              <a:t>Transmit buffer control is just a logical representation to deliver MPDUs to the peer. </a:t>
            </a:r>
          </a:p>
          <a:p>
            <a:r>
              <a:rPr lang="en-US" sz="2000" b="0" dirty="0"/>
              <a:t>Existing spec texts essentially describes only the following for transmission buffer control and can be easily extended to multi-link</a:t>
            </a:r>
          </a:p>
          <a:p>
            <a:endParaRPr lang="en-US" sz="2000" b="0" dirty="0"/>
          </a:p>
          <a:p>
            <a:endParaRPr lang="en-US" sz="2000" b="0" dirty="0"/>
          </a:p>
          <a:p>
            <a:endParaRPr lang="en-US" sz="2000" b="0" dirty="0"/>
          </a:p>
          <a:p>
            <a:endParaRPr lang="en-US" sz="2000" b="0" dirty="0"/>
          </a:p>
          <a:p>
            <a:endParaRPr lang="en-US" sz="2000" b="0" dirty="0"/>
          </a:p>
          <a:p>
            <a:endParaRPr lang="en-US" sz="2000" b="0" dirty="0"/>
          </a:p>
          <a:p>
            <a:r>
              <a:rPr lang="en-US" sz="2000" b="0" dirty="0"/>
              <a:t>Proposal: simply have one transmit buffer control in the spec for the BA agreement between two MLDs</a:t>
            </a:r>
          </a:p>
          <a:p>
            <a:endParaRPr lang="en-US" sz="2000" b="0" dirty="0"/>
          </a:p>
          <a:p>
            <a:endParaRPr lang="en-US" sz="2000" b="0" dirty="0"/>
          </a:p>
          <a:p>
            <a:endParaRPr lang="en-US" sz="2000" b="0" dirty="0"/>
          </a:p>
          <a:p>
            <a:pPr marL="0" indent="0">
              <a:buNone/>
            </a:pPr>
            <a:endParaRPr lang="en-US" sz="2000" b="0" dirty="0"/>
          </a:p>
          <a:p>
            <a:pPr marL="0" indent="0">
              <a:buNone/>
            </a:pPr>
            <a:br>
              <a:rPr lang="en-US" sz="1400" i="1" dirty="0"/>
            </a:br>
            <a:br>
              <a:rPr lang="en-US" sz="1400" i="1" dirty="0"/>
            </a:br>
            <a:endParaRPr lang="en-US" sz="1400" i="1" dirty="0"/>
          </a:p>
        </p:txBody>
      </p:sp>
      <p:sp>
        <p:nvSpPr>
          <p:cNvPr id="4" name="Footer Placeholder 3">
            <a:extLst>
              <a:ext uri="{FF2B5EF4-FFF2-40B4-BE49-F238E27FC236}">
                <a16:creationId xmlns:a16="http://schemas.microsoft.com/office/drawing/2014/main" id="{2E8963BB-63D0-4313-A4E5-EC1D78FB84D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208BB9A-B063-4E4C-96F0-C355C9100D2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18" name="Rectangle 17">
            <a:extLst>
              <a:ext uri="{FF2B5EF4-FFF2-40B4-BE49-F238E27FC236}">
                <a16:creationId xmlns:a16="http://schemas.microsoft.com/office/drawing/2014/main" id="{A8FF7FB0-38D7-4C15-9EC6-62F55F77E239}"/>
              </a:ext>
            </a:extLst>
          </p:cNvPr>
          <p:cNvSpPr/>
          <p:nvPr/>
        </p:nvSpPr>
        <p:spPr bwMode="auto">
          <a:xfrm>
            <a:off x="1907704" y="3717032"/>
            <a:ext cx="5040560" cy="306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Transmission window</a:t>
            </a:r>
          </a:p>
        </p:txBody>
      </p:sp>
      <p:cxnSp>
        <p:nvCxnSpPr>
          <p:cNvPr id="19" name="Straight Arrow Connector 18">
            <a:extLst>
              <a:ext uri="{FF2B5EF4-FFF2-40B4-BE49-F238E27FC236}">
                <a16:creationId xmlns:a16="http://schemas.microsoft.com/office/drawing/2014/main" id="{581693EE-56F9-4A70-9053-2151B5893ED7}"/>
              </a:ext>
            </a:extLst>
          </p:cNvPr>
          <p:cNvCxnSpPr>
            <a:cxnSpLocks/>
          </p:cNvCxnSpPr>
          <p:nvPr/>
        </p:nvCxnSpPr>
        <p:spPr bwMode="auto">
          <a:xfrm flipV="1">
            <a:off x="1907704" y="4023350"/>
            <a:ext cx="0" cy="43204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 name="TextBox 19">
            <a:extLst>
              <a:ext uri="{FF2B5EF4-FFF2-40B4-BE49-F238E27FC236}">
                <a16:creationId xmlns:a16="http://schemas.microsoft.com/office/drawing/2014/main" id="{952A10B0-ED18-4ABD-827C-79ADA3DD7F6D}"/>
              </a:ext>
            </a:extLst>
          </p:cNvPr>
          <p:cNvSpPr txBox="1"/>
          <p:nvPr/>
        </p:nvSpPr>
        <p:spPr>
          <a:xfrm>
            <a:off x="1113476" y="4100874"/>
            <a:ext cx="1440159" cy="276999"/>
          </a:xfrm>
          <a:prstGeom prst="rect">
            <a:avLst/>
          </a:prstGeom>
          <a:noFill/>
        </p:spPr>
        <p:txBody>
          <a:bodyPr wrap="square" rtlCol="0">
            <a:spAutoFit/>
          </a:bodyPr>
          <a:lstStyle/>
          <a:p>
            <a:r>
              <a:rPr lang="en-US" dirty="0" err="1"/>
              <a:t>WinStartO</a:t>
            </a:r>
            <a:endParaRPr lang="en-US" dirty="0"/>
          </a:p>
        </p:txBody>
      </p:sp>
      <p:cxnSp>
        <p:nvCxnSpPr>
          <p:cNvPr id="21" name="Straight Arrow Connector 20">
            <a:extLst>
              <a:ext uri="{FF2B5EF4-FFF2-40B4-BE49-F238E27FC236}">
                <a16:creationId xmlns:a16="http://schemas.microsoft.com/office/drawing/2014/main" id="{A07DC6C8-850D-48C6-8EEC-98C87E10AD60}"/>
              </a:ext>
            </a:extLst>
          </p:cNvPr>
          <p:cNvCxnSpPr/>
          <p:nvPr/>
        </p:nvCxnSpPr>
        <p:spPr bwMode="auto">
          <a:xfrm>
            <a:off x="1907704" y="4167366"/>
            <a:ext cx="504056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2" name="TextBox 21">
            <a:extLst>
              <a:ext uri="{FF2B5EF4-FFF2-40B4-BE49-F238E27FC236}">
                <a16:creationId xmlns:a16="http://schemas.microsoft.com/office/drawing/2014/main" id="{9265E30C-37FB-46E6-96D4-464652CDB26B}"/>
              </a:ext>
            </a:extLst>
          </p:cNvPr>
          <p:cNvSpPr txBox="1"/>
          <p:nvPr/>
        </p:nvSpPr>
        <p:spPr>
          <a:xfrm>
            <a:off x="3903105" y="4239374"/>
            <a:ext cx="1944216" cy="276999"/>
          </a:xfrm>
          <a:prstGeom prst="rect">
            <a:avLst/>
          </a:prstGeom>
          <a:noFill/>
        </p:spPr>
        <p:txBody>
          <a:bodyPr wrap="square" rtlCol="0">
            <a:spAutoFit/>
          </a:bodyPr>
          <a:lstStyle/>
          <a:p>
            <a:r>
              <a:rPr lang="en-US" dirty="0" err="1"/>
              <a:t>WinSizeO</a:t>
            </a:r>
            <a:endParaRPr lang="en-US" dirty="0"/>
          </a:p>
        </p:txBody>
      </p:sp>
      <p:sp>
        <p:nvSpPr>
          <p:cNvPr id="23" name="Arrow: Left 22">
            <a:extLst>
              <a:ext uri="{FF2B5EF4-FFF2-40B4-BE49-F238E27FC236}">
                <a16:creationId xmlns:a16="http://schemas.microsoft.com/office/drawing/2014/main" id="{5D06168B-0272-475E-BE83-555DB5D64099}"/>
              </a:ext>
            </a:extLst>
          </p:cNvPr>
          <p:cNvSpPr/>
          <p:nvPr/>
        </p:nvSpPr>
        <p:spPr bwMode="auto">
          <a:xfrm rot="5400000">
            <a:off x="1319169" y="4550404"/>
            <a:ext cx="461665" cy="436724"/>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62014D9F-F304-48B0-A8F3-0F52B14B7799}"/>
              </a:ext>
            </a:extLst>
          </p:cNvPr>
          <p:cNvSpPr txBox="1"/>
          <p:nvPr/>
        </p:nvSpPr>
        <p:spPr>
          <a:xfrm>
            <a:off x="6588224" y="4927108"/>
            <a:ext cx="2664296" cy="646331"/>
          </a:xfrm>
          <a:prstGeom prst="rect">
            <a:avLst/>
          </a:prstGeom>
          <a:noFill/>
        </p:spPr>
        <p:txBody>
          <a:bodyPr wrap="square" rtlCol="0">
            <a:spAutoFit/>
          </a:bodyPr>
          <a:lstStyle/>
          <a:p>
            <a:r>
              <a:rPr lang="en-US" dirty="0"/>
              <a:t>May transmit SN beyond transmission window and transmission window is moved in this case </a:t>
            </a:r>
          </a:p>
        </p:txBody>
      </p:sp>
      <p:sp>
        <p:nvSpPr>
          <p:cNvPr id="25" name="Arrow: Left 24">
            <a:extLst>
              <a:ext uri="{FF2B5EF4-FFF2-40B4-BE49-F238E27FC236}">
                <a16:creationId xmlns:a16="http://schemas.microsoft.com/office/drawing/2014/main" id="{B74920F6-90ED-4DAA-B172-653BEF9D12BC}"/>
              </a:ext>
            </a:extLst>
          </p:cNvPr>
          <p:cNvSpPr/>
          <p:nvPr/>
        </p:nvSpPr>
        <p:spPr bwMode="auto">
          <a:xfrm rot="5400000">
            <a:off x="7136077" y="4538106"/>
            <a:ext cx="486262" cy="436724"/>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EC2AF57-9233-4723-A32D-6BB46D1DC832}"/>
              </a:ext>
            </a:extLst>
          </p:cNvPr>
          <p:cNvSpPr txBox="1"/>
          <p:nvPr/>
        </p:nvSpPr>
        <p:spPr>
          <a:xfrm>
            <a:off x="1051992" y="5123567"/>
            <a:ext cx="1440150" cy="461665"/>
          </a:xfrm>
          <a:prstGeom prst="rect">
            <a:avLst/>
          </a:prstGeom>
          <a:noFill/>
        </p:spPr>
        <p:txBody>
          <a:bodyPr wrap="square" rtlCol="0">
            <a:spAutoFit/>
          </a:bodyPr>
          <a:lstStyle/>
          <a:p>
            <a:r>
              <a:rPr lang="en-US" dirty="0"/>
              <a:t>Should not transmit SN &lt; </a:t>
            </a:r>
            <a:r>
              <a:rPr lang="en-US" dirty="0" err="1"/>
              <a:t>WinStartO</a:t>
            </a:r>
            <a:endParaRPr lang="en-US" dirty="0"/>
          </a:p>
        </p:txBody>
      </p:sp>
      <p:sp>
        <p:nvSpPr>
          <p:cNvPr id="27" name="Arrow: Left 26">
            <a:extLst>
              <a:ext uri="{FF2B5EF4-FFF2-40B4-BE49-F238E27FC236}">
                <a16:creationId xmlns:a16="http://schemas.microsoft.com/office/drawing/2014/main" id="{1695629C-0870-40B9-B0E9-57F934B15900}"/>
              </a:ext>
            </a:extLst>
          </p:cNvPr>
          <p:cNvSpPr/>
          <p:nvPr/>
        </p:nvSpPr>
        <p:spPr bwMode="auto">
          <a:xfrm rot="5400000">
            <a:off x="4115064" y="4544250"/>
            <a:ext cx="473974" cy="436724"/>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TextBox 27">
            <a:extLst>
              <a:ext uri="{FF2B5EF4-FFF2-40B4-BE49-F238E27FC236}">
                <a16:creationId xmlns:a16="http://schemas.microsoft.com/office/drawing/2014/main" id="{32F62A61-9431-4F8B-854F-4185BE62A4A8}"/>
              </a:ext>
            </a:extLst>
          </p:cNvPr>
          <p:cNvSpPr txBox="1"/>
          <p:nvPr/>
        </p:nvSpPr>
        <p:spPr>
          <a:xfrm>
            <a:off x="3213505" y="4968241"/>
            <a:ext cx="2664296" cy="461665"/>
          </a:xfrm>
          <a:prstGeom prst="rect">
            <a:avLst/>
          </a:prstGeom>
          <a:noFill/>
        </p:spPr>
        <p:txBody>
          <a:bodyPr wrap="square" rtlCol="0">
            <a:spAutoFit/>
          </a:bodyPr>
          <a:lstStyle/>
          <a:p>
            <a:r>
              <a:rPr lang="en-US" dirty="0"/>
              <a:t>May transmit SN within transmission window in any order</a:t>
            </a:r>
          </a:p>
        </p:txBody>
      </p:sp>
    </p:spTree>
    <p:extLst>
      <p:ext uri="{BB962C8B-B14F-4D97-AF65-F5344CB8AC3E}">
        <p14:creationId xmlns:p14="http://schemas.microsoft.com/office/powerpoint/2010/main" val="3831835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C6197-A21B-4215-8C1C-AA9F5CF5217A}"/>
              </a:ext>
            </a:extLst>
          </p:cNvPr>
          <p:cNvSpPr>
            <a:spLocks noGrp="1"/>
          </p:cNvSpPr>
          <p:nvPr>
            <p:ph type="title"/>
          </p:nvPr>
        </p:nvSpPr>
        <p:spPr/>
        <p:txBody>
          <a:bodyPr/>
          <a:lstStyle/>
          <a:p>
            <a:r>
              <a:rPr lang="en-US" dirty="0"/>
              <a:t>Why not Multiple Transmit Buffer Controls </a:t>
            </a:r>
          </a:p>
        </p:txBody>
      </p:sp>
      <p:sp>
        <p:nvSpPr>
          <p:cNvPr id="3" name="Content Placeholder 2">
            <a:extLst>
              <a:ext uri="{FF2B5EF4-FFF2-40B4-BE49-F238E27FC236}">
                <a16:creationId xmlns:a16="http://schemas.microsoft.com/office/drawing/2014/main" id="{05A210DA-730C-4C9F-B3F2-4B4701532474}"/>
              </a:ext>
            </a:extLst>
          </p:cNvPr>
          <p:cNvSpPr>
            <a:spLocks noGrp="1"/>
          </p:cNvSpPr>
          <p:nvPr>
            <p:ph idx="1"/>
          </p:nvPr>
        </p:nvSpPr>
        <p:spPr/>
        <p:txBody>
          <a:bodyPr/>
          <a:lstStyle/>
          <a:p>
            <a:r>
              <a:rPr lang="en-US" b="0" dirty="0"/>
              <a:t>Per link transmit buffer control, i.e., per link </a:t>
            </a:r>
            <a:r>
              <a:rPr lang="en-US" b="0" dirty="0" err="1"/>
              <a:t>winStartO</a:t>
            </a:r>
            <a:r>
              <a:rPr lang="en-US" b="0" dirty="0"/>
              <a:t> and </a:t>
            </a:r>
            <a:r>
              <a:rPr lang="en-US" b="0" dirty="0" err="1"/>
              <a:t>WinSizeO</a:t>
            </a:r>
            <a:r>
              <a:rPr lang="en-US" b="0" dirty="0"/>
              <a:t>, does not align with the fact that MPDUs can be moved across links for transmission at any time based on specific implementation and performance requirement.</a:t>
            </a:r>
            <a:endParaRPr lang="en-US" sz="2800" b="0" dirty="0"/>
          </a:p>
          <a:p>
            <a:r>
              <a:rPr lang="en-US" b="0" dirty="0"/>
              <a:t>MPDUs scheduling should be left to implementation and does not see the need to standardize per link transmit buffer control </a:t>
            </a:r>
          </a:p>
          <a:p>
            <a:endParaRPr lang="en-US" dirty="0"/>
          </a:p>
        </p:txBody>
      </p:sp>
      <p:sp>
        <p:nvSpPr>
          <p:cNvPr id="4" name="Footer Placeholder 3">
            <a:extLst>
              <a:ext uri="{FF2B5EF4-FFF2-40B4-BE49-F238E27FC236}">
                <a16:creationId xmlns:a16="http://schemas.microsoft.com/office/drawing/2014/main" id="{60C15E62-5F14-46FD-AC7B-EB08F529EFC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8F96029-987D-413E-AF9D-B79CD520A6C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4150670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B1DF2-EFF7-4FD3-82A6-DF8289E18DC7}"/>
              </a:ext>
            </a:extLst>
          </p:cNvPr>
          <p:cNvSpPr>
            <a:spLocks noGrp="1"/>
          </p:cNvSpPr>
          <p:nvPr>
            <p:ph type="title"/>
          </p:nvPr>
        </p:nvSpPr>
        <p:spPr/>
        <p:txBody>
          <a:bodyPr/>
          <a:lstStyle/>
          <a:p>
            <a:r>
              <a:rPr lang="en-US" dirty="0"/>
              <a:t>BA Bitmap/Buffer Size</a:t>
            </a:r>
          </a:p>
        </p:txBody>
      </p:sp>
      <p:sp>
        <p:nvSpPr>
          <p:cNvPr id="3" name="Content Placeholder 2">
            <a:extLst>
              <a:ext uri="{FF2B5EF4-FFF2-40B4-BE49-F238E27FC236}">
                <a16:creationId xmlns:a16="http://schemas.microsoft.com/office/drawing/2014/main" id="{E2931F5A-9398-4873-B05C-2BB0B54A96D2}"/>
              </a:ext>
            </a:extLst>
          </p:cNvPr>
          <p:cNvSpPr>
            <a:spLocks noGrp="1"/>
          </p:cNvSpPr>
          <p:nvPr>
            <p:ph idx="1"/>
          </p:nvPr>
        </p:nvSpPr>
        <p:spPr/>
        <p:txBody>
          <a:bodyPr/>
          <a:lstStyle/>
          <a:p>
            <a:r>
              <a:rPr lang="en-US" sz="2000" dirty="0"/>
              <a:t>The current peak data rate that can be supported by 11ax under 160 MHz, 2/8 spatial stream, and 1024 QAM is 2.4/9.6 Gbps. </a:t>
            </a:r>
          </a:p>
          <a:p>
            <a:r>
              <a:rPr lang="en-US" sz="2000" dirty="0"/>
              <a:t>We think that the common use case is 2 spatial stream for non-AP MLD</a:t>
            </a:r>
          </a:p>
          <a:p>
            <a:pPr lvl="1"/>
            <a:r>
              <a:rPr lang="en-US" sz="1600" dirty="0"/>
              <a:t>With 320 MHz, 2 spatial stream, 4096 QAM, and one radio non-AP MLD, we expect that the peak throughput can potentially increase by 2.4 folds with a peak throughput of 5.76 Gbps</a:t>
            </a:r>
          </a:p>
          <a:p>
            <a:pPr lvl="1"/>
            <a:r>
              <a:rPr lang="en-US" sz="1600" dirty="0"/>
              <a:t>With 320 MHz, 2 spatial stream, 4096 QAM, and two radios non-AP MLD, we expect that the peak throughput can potentially increase by 4.8 folds with a peak throughput of 11.52 Gbps</a:t>
            </a:r>
          </a:p>
          <a:p>
            <a:r>
              <a:rPr lang="en-US" sz="2000" dirty="0"/>
              <a:t>We evaluate MAC efficiency in the next slide</a:t>
            </a:r>
          </a:p>
          <a:p>
            <a:endParaRPr lang="en-US" sz="2000" dirty="0"/>
          </a:p>
          <a:p>
            <a:endParaRPr lang="en-US" dirty="0"/>
          </a:p>
        </p:txBody>
      </p:sp>
      <p:sp>
        <p:nvSpPr>
          <p:cNvPr id="4" name="Footer Placeholder 3">
            <a:extLst>
              <a:ext uri="{FF2B5EF4-FFF2-40B4-BE49-F238E27FC236}">
                <a16:creationId xmlns:a16="http://schemas.microsoft.com/office/drawing/2014/main" id="{437E62A8-A680-4B4D-BE8C-45550FB2A06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6326390-6554-43C3-8146-D036726363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078881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7372A-4512-4AE8-9F53-F2B45A976828}"/>
              </a:ext>
            </a:extLst>
          </p:cNvPr>
          <p:cNvSpPr>
            <a:spLocks noGrp="1"/>
          </p:cNvSpPr>
          <p:nvPr>
            <p:ph type="title"/>
          </p:nvPr>
        </p:nvSpPr>
        <p:spPr/>
        <p:txBody>
          <a:bodyPr/>
          <a:lstStyle/>
          <a:p>
            <a:r>
              <a:rPr lang="en-US" dirty="0"/>
              <a:t>MAC efficiency evaluation</a:t>
            </a:r>
          </a:p>
        </p:txBody>
      </p:sp>
      <p:sp>
        <p:nvSpPr>
          <p:cNvPr id="3" name="Content Placeholder 2">
            <a:extLst>
              <a:ext uri="{FF2B5EF4-FFF2-40B4-BE49-F238E27FC236}">
                <a16:creationId xmlns:a16="http://schemas.microsoft.com/office/drawing/2014/main" id="{1678DF54-CB8E-42E4-B21B-CF51F271C67B}"/>
              </a:ext>
            </a:extLst>
          </p:cNvPr>
          <p:cNvSpPr>
            <a:spLocks noGrp="1"/>
          </p:cNvSpPr>
          <p:nvPr>
            <p:ph idx="1"/>
          </p:nvPr>
        </p:nvSpPr>
        <p:spPr/>
        <p:txBody>
          <a:bodyPr/>
          <a:lstStyle/>
          <a:p>
            <a:endParaRPr lang="en-US" dirty="0"/>
          </a:p>
          <a:p>
            <a:pPr marL="0" indent="0">
              <a:buNone/>
            </a:pPr>
            <a:endParaRPr lang="en-US" dirty="0"/>
          </a:p>
          <a:p>
            <a:r>
              <a:rPr lang="en-US" sz="1400" dirty="0" err="1"/>
              <a:t>Preamble_overhead</a:t>
            </a:r>
            <a:r>
              <a:rPr lang="en-US" sz="1400" dirty="0"/>
              <a:t> = (36+7.2*2)*10^-6; % 2xHE-LTF and 0.8 us GI</a:t>
            </a:r>
          </a:p>
          <a:p>
            <a:r>
              <a:rPr lang="en-US" sz="1400" dirty="0"/>
              <a:t>SIFS = 16*10^-6;</a:t>
            </a:r>
          </a:p>
          <a:p>
            <a:r>
              <a:rPr lang="en-US" sz="1400" dirty="0" err="1"/>
              <a:t>BA_Duration</a:t>
            </a:r>
            <a:r>
              <a:rPr lang="en-US" sz="1400" dirty="0"/>
              <a:t> = 20*10^-6+(24*8+BA_bitmap)/</a:t>
            </a:r>
            <a:r>
              <a:rPr lang="en-US" sz="1400" dirty="0" err="1"/>
              <a:t>BA_data_rate</a:t>
            </a:r>
            <a:r>
              <a:rPr lang="en-US" sz="1400" dirty="0"/>
              <a:t>; % non-HT PPDU 6 Mbps or </a:t>
            </a:r>
            <a:r>
              <a:rPr lang="en-US" sz="1400"/>
              <a:t>24 Mbps</a:t>
            </a:r>
            <a:endParaRPr lang="en-US" sz="1400" dirty="0"/>
          </a:p>
          <a:p>
            <a:r>
              <a:rPr lang="en-US" sz="1400" dirty="0" err="1"/>
              <a:t>MSDU_size</a:t>
            </a:r>
            <a:r>
              <a:rPr lang="en-US" sz="1400" dirty="0"/>
              <a:t> = 1500 bytes</a:t>
            </a:r>
          </a:p>
          <a:p>
            <a:r>
              <a:rPr lang="en-US" sz="1400" dirty="0"/>
              <a:t>if(MSDU==1)</a:t>
            </a:r>
          </a:p>
          <a:p>
            <a:r>
              <a:rPr lang="en-US" sz="1400" dirty="0"/>
              <a:t>    </a:t>
            </a:r>
            <a:r>
              <a:rPr lang="en-US" sz="1400" dirty="0" err="1"/>
              <a:t>MPDU_size</a:t>
            </a:r>
            <a:r>
              <a:rPr lang="en-US" sz="1400" dirty="0"/>
              <a:t> = </a:t>
            </a:r>
            <a:r>
              <a:rPr lang="en-US" sz="1400" dirty="0" err="1"/>
              <a:t>MSDU_size</a:t>
            </a:r>
            <a:r>
              <a:rPr lang="en-US" sz="1400" dirty="0"/>
              <a:t>;</a:t>
            </a:r>
          </a:p>
          <a:p>
            <a:r>
              <a:rPr lang="en-US" sz="1400" dirty="0"/>
              <a:t>else</a:t>
            </a:r>
          </a:p>
          <a:p>
            <a:r>
              <a:rPr lang="en-US" sz="1400" dirty="0"/>
              <a:t>    </a:t>
            </a:r>
            <a:r>
              <a:rPr lang="en-US" sz="1400" dirty="0" err="1"/>
              <a:t>MPDU_size</a:t>
            </a:r>
            <a:r>
              <a:rPr lang="en-US" sz="1400" dirty="0"/>
              <a:t> = MSDU*(14+MSDU_size+2);</a:t>
            </a:r>
          </a:p>
          <a:p>
            <a:r>
              <a:rPr lang="en-US" sz="1400" dirty="0"/>
              <a:t>end</a:t>
            </a:r>
          </a:p>
          <a:p>
            <a:r>
              <a:rPr lang="en-US" sz="1400" dirty="0" err="1"/>
              <a:t>MPDU_duration</a:t>
            </a:r>
            <a:r>
              <a:rPr lang="en-US" sz="1400" dirty="0"/>
              <a:t> = (32+34*8+MPDU_size*8)/</a:t>
            </a:r>
            <a:r>
              <a:rPr lang="en-US" sz="1400" dirty="0" err="1"/>
              <a:t>Data_Rate</a:t>
            </a:r>
            <a:r>
              <a:rPr lang="en-US" sz="1400" dirty="0"/>
              <a:t>; % 4 bytes delimiter 34 bytes MAC header</a:t>
            </a:r>
          </a:p>
          <a:p>
            <a:r>
              <a:rPr lang="en-US" sz="1400" dirty="0"/>
              <a:t>MAC efficiency = (</a:t>
            </a:r>
            <a:r>
              <a:rPr lang="en-US" sz="1400" dirty="0" err="1"/>
              <a:t>delivered_MSDU</a:t>
            </a:r>
            <a:r>
              <a:rPr lang="en-US" sz="1400" dirty="0"/>
              <a:t>*1500*8)/TXOP*</a:t>
            </a:r>
            <a:r>
              <a:rPr lang="en-US" sz="1400" dirty="0" err="1"/>
              <a:t>Data_Rate</a:t>
            </a:r>
            <a:endParaRPr lang="en-US" sz="1400" dirty="0"/>
          </a:p>
          <a:p>
            <a:endParaRPr lang="en-US" dirty="0"/>
          </a:p>
        </p:txBody>
      </p:sp>
      <p:sp>
        <p:nvSpPr>
          <p:cNvPr id="4" name="Footer Placeholder 3">
            <a:extLst>
              <a:ext uri="{FF2B5EF4-FFF2-40B4-BE49-F238E27FC236}">
                <a16:creationId xmlns:a16="http://schemas.microsoft.com/office/drawing/2014/main" id="{E1C5719F-BC96-41AE-A1A8-80505662A28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7594FCE-3AA0-4ED1-87CE-00948C23E4F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cxnSp>
        <p:nvCxnSpPr>
          <p:cNvPr id="7" name="Straight Arrow Connector 6">
            <a:extLst>
              <a:ext uri="{FF2B5EF4-FFF2-40B4-BE49-F238E27FC236}">
                <a16:creationId xmlns:a16="http://schemas.microsoft.com/office/drawing/2014/main" id="{9462D475-6382-46F0-8E92-70F8BB6C813B}"/>
              </a:ext>
            </a:extLst>
          </p:cNvPr>
          <p:cNvCxnSpPr/>
          <p:nvPr/>
        </p:nvCxnSpPr>
        <p:spPr bwMode="auto">
          <a:xfrm>
            <a:off x="1115616" y="2852936"/>
            <a:ext cx="691276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Straight Arrow Connector 8">
            <a:extLst>
              <a:ext uri="{FF2B5EF4-FFF2-40B4-BE49-F238E27FC236}">
                <a16:creationId xmlns:a16="http://schemas.microsoft.com/office/drawing/2014/main" id="{130ABD0E-F7F3-4069-901F-0D4FC8D1DC1B}"/>
              </a:ext>
            </a:extLst>
          </p:cNvPr>
          <p:cNvCxnSpPr/>
          <p:nvPr/>
        </p:nvCxnSpPr>
        <p:spPr bwMode="auto">
          <a:xfrm>
            <a:off x="1619672" y="2132856"/>
            <a:ext cx="576064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0" name="TextBox 9">
            <a:extLst>
              <a:ext uri="{FF2B5EF4-FFF2-40B4-BE49-F238E27FC236}">
                <a16:creationId xmlns:a16="http://schemas.microsoft.com/office/drawing/2014/main" id="{21D980E4-1463-46C1-B1CC-24617805FE2D}"/>
              </a:ext>
            </a:extLst>
          </p:cNvPr>
          <p:cNvSpPr txBox="1"/>
          <p:nvPr/>
        </p:nvSpPr>
        <p:spPr>
          <a:xfrm>
            <a:off x="4139952" y="1531620"/>
            <a:ext cx="2934193" cy="276999"/>
          </a:xfrm>
          <a:prstGeom prst="rect">
            <a:avLst/>
          </a:prstGeom>
          <a:noFill/>
        </p:spPr>
        <p:txBody>
          <a:bodyPr wrap="square" rtlCol="0">
            <a:spAutoFit/>
          </a:bodyPr>
          <a:lstStyle/>
          <a:p>
            <a:r>
              <a:rPr lang="en-US" dirty="0"/>
              <a:t>4ms TXOP</a:t>
            </a:r>
          </a:p>
        </p:txBody>
      </p:sp>
      <p:sp>
        <p:nvSpPr>
          <p:cNvPr id="11" name="Rectangle 10">
            <a:extLst>
              <a:ext uri="{FF2B5EF4-FFF2-40B4-BE49-F238E27FC236}">
                <a16:creationId xmlns:a16="http://schemas.microsoft.com/office/drawing/2014/main" id="{10116E0C-D3D7-4CE0-98ED-B07B6EC7E1C3}"/>
              </a:ext>
            </a:extLst>
          </p:cNvPr>
          <p:cNvSpPr/>
          <p:nvPr/>
        </p:nvSpPr>
        <p:spPr bwMode="auto">
          <a:xfrm>
            <a:off x="1619672" y="2369395"/>
            <a:ext cx="1152128" cy="4832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HE SU PPDU Preamble</a:t>
            </a:r>
          </a:p>
        </p:txBody>
      </p:sp>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E4579363-5A97-4498-9859-2E5CAF50559A}"/>
                  </a:ext>
                </a:extLst>
              </p:cNvPr>
              <p:cNvSpPr/>
              <p:nvPr/>
            </p:nvSpPr>
            <p:spPr bwMode="auto">
              <a:xfrm>
                <a:off x="2771800" y="2369395"/>
                <a:ext cx="1800200" cy="4832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rPr>
                  <a:t>A-MPDU with max </a:t>
                </a:r>
                <a:r>
                  <a:rPr lang="en-US" sz="1000" dirty="0"/>
                  <a:t>Y </a:t>
                </a:r>
                <a:r>
                  <a:rPr kumimoji="0" lang="en-US" sz="1000" b="0" i="0" u="none" strike="noStrike" cap="none" normalizeH="0" baseline="0" dirty="0">
                    <a:ln>
                      <a:noFill/>
                    </a:ln>
                    <a:solidFill>
                      <a:schemeClr val="tx1"/>
                    </a:solidFill>
                    <a:effectLst/>
                  </a:rPr>
                  <a:t>MPDUs based on BA size X, Y</a:t>
                </a:r>
                <a14:m>
                  <m:oMath xmlns:m="http://schemas.openxmlformats.org/officeDocument/2006/math">
                    <m:r>
                      <a:rPr kumimoji="0" lang="en-US" sz="1000" b="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rPr>
                      <m:t>≤</m:t>
                    </m:r>
                  </m:oMath>
                </a14:m>
                <a:r>
                  <a:rPr kumimoji="0" lang="en-US" sz="1000" b="0" i="0" u="none" strike="noStrike" cap="none" normalizeH="0" baseline="0" dirty="0">
                    <a:ln>
                      <a:noFill/>
                    </a:ln>
                    <a:solidFill>
                      <a:schemeClr val="tx1"/>
                    </a:solidFill>
                    <a:effectLst/>
                  </a:rPr>
                  <a:t>X</a:t>
                </a:r>
              </a:p>
            </p:txBody>
          </p:sp>
        </mc:Choice>
        <mc:Fallback xmlns="">
          <p:sp>
            <p:nvSpPr>
              <p:cNvPr id="12" name="Rectangle 11">
                <a:extLst>
                  <a:ext uri="{FF2B5EF4-FFF2-40B4-BE49-F238E27FC236}">
                    <a16:creationId xmlns:a16="http://schemas.microsoft.com/office/drawing/2014/main" id="{E4579363-5A97-4498-9859-2E5CAF50559A}"/>
                  </a:ext>
                </a:extLst>
              </p:cNvPr>
              <p:cNvSpPr>
                <a:spLocks noRot="1" noChangeAspect="1" noMove="1" noResize="1" noEditPoints="1" noAdjustHandles="1" noChangeArrowheads="1" noChangeShapeType="1" noTextEdit="1"/>
              </p:cNvSpPr>
              <p:nvPr/>
            </p:nvSpPr>
            <p:spPr bwMode="auto">
              <a:xfrm>
                <a:off x="2771800" y="2369395"/>
                <a:ext cx="1800200" cy="483210"/>
              </a:xfrm>
              <a:prstGeom prst="rect">
                <a:avLst/>
              </a:prstGeom>
              <a:blipFill>
                <a:blip r:embed="rId2"/>
                <a:stretch>
                  <a:fillRect/>
                </a:stretch>
              </a:blipFill>
              <a:ln w="12700" cap="flat" cmpd="sng" algn="ctr">
                <a:solidFill>
                  <a:schemeClr val="tx1"/>
                </a:solidFill>
                <a:prstDash val="solid"/>
                <a:round/>
                <a:headEnd type="none" w="sm" len="sm"/>
                <a:tailEnd type="none" w="sm" len="sm"/>
              </a:ln>
              <a:effectLst/>
            </p:spPr>
            <p:txBody>
              <a:bodyPr/>
              <a:lstStyle/>
              <a:p>
                <a:r>
                  <a:rPr lang="en-US">
                    <a:noFill/>
                  </a:rPr>
                  <a:t> </a:t>
                </a:r>
              </a:p>
            </p:txBody>
          </p:sp>
        </mc:Fallback>
      </mc:AlternateContent>
      <p:sp>
        <p:nvSpPr>
          <p:cNvPr id="13" name="Rectangle 12">
            <a:extLst>
              <a:ext uri="{FF2B5EF4-FFF2-40B4-BE49-F238E27FC236}">
                <a16:creationId xmlns:a16="http://schemas.microsoft.com/office/drawing/2014/main" id="{AECA0307-FB71-491D-A084-E2950E8B71FC}"/>
              </a:ext>
            </a:extLst>
          </p:cNvPr>
          <p:cNvSpPr/>
          <p:nvPr/>
        </p:nvSpPr>
        <p:spPr bwMode="auto">
          <a:xfrm>
            <a:off x="5003403" y="2369395"/>
            <a:ext cx="936749" cy="4832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BA with X bits bitmap</a:t>
            </a:r>
          </a:p>
        </p:txBody>
      </p:sp>
      <p:sp>
        <p:nvSpPr>
          <p:cNvPr id="14" name="TextBox 13">
            <a:extLst>
              <a:ext uri="{FF2B5EF4-FFF2-40B4-BE49-F238E27FC236}">
                <a16:creationId xmlns:a16="http://schemas.microsoft.com/office/drawing/2014/main" id="{E7203AA8-638D-4187-8D93-87D0BDDF538C}"/>
              </a:ext>
            </a:extLst>
          </p:cNvPr>
          <p:cNvSpPr txBox="1"/>
          <p:nvPr/>
        </p:nvSpPr>
        <p:spPr>
          <a:xfrm>
            <a:off x="4572000" y="2369395"/>
            <a:ext cx="431403" cy="230832"/>
          </a:xfrm>
          <a:prstGeom prst="rect">
            <a:avLst/>
          </a:prstGeom>
          <a:noFill/>
        </p:spPr>
        <p:txBody>
          <a:bodyPr wrap="square" rtlCol="0">
            <a:spAutoFit/>
          </a:bodyPr>
          <a:lstStyle/>
          <a:p>
            <a:r>
              <a:rPr lang="en-US" sz="900" dirty="0"/>
              <a:t>SIFS</a:t>
            </a:r>
          </a:p>
        </p:txBody>
      </p:sp>
      <p:sp>
        <p:nvSpPr>
          <p:cNvPr id="15" name="TextBox 14">
            <a:extLst>
              <a:ext uri="{FF2B5EF4-FFF2-40B4-BE49-F238E27FC236}">
                <a16:creationId xmlns:a16="http://schemas.microsoft.com/office/drawing/2014/main" id="{D99E8E49-CE63-456A-9B6A-539937215EE1}"/>
              </a:ext>
            </a:extLst>
          </p:cNvPr>
          <p:cNvSpPr txBox="1"/>
          <p:nvPr/>
        </p:nvSpPr>
        <p:spPr>
          <a:xfrm>
            <a:off x="5943287" y="2241846"/>
            <a:ext cx="1440160" cy="461665"/>
          </a:xfrm>
          <a:prstGeom prst="rect">
            <a:avLst/>
          </a:prstGeom>
          <a:noFill/>
        </p:spPr>
        <p:txBody>
          <a:bodyPr wrap="square" rtlCol="0">
            <a:spAutoFit/>
          </a:bodyPr>
          <a:lstStyle/>
          <a:p>
            <a:r>
              <a:rPr lang="en-US" dirty="0"/>
              <a:t>Repeat to fill the TXOP if possible</a:t>
            </a:r>
          </a:p>
        </p:txBody>
      </p:sp>
      <p:cxnSp>
        <p:nvCxnSpPr>
          <p:cNvPr id="17" name="Straight Arrow Connector 16">
            <a:extLst>
              <a:ext uri="{FF2B5EF4-FFF2-40B4-BE49-F238E27FC236}">
                <a16:creationId xmlns:a16="http://schemas.microsoft.com/office/drawing/2014/main" id="{6B079BD8-FCA3-4FCB-BC28-3DE08D3DFC4A}"/>
              </a:ext>
            </a:extLst>
          </p:cNvPr>
          <p:cNvCxnSpPr/>
          <p:nvPr/>
        </p:nvCxnSpPr>
        <p:spPr bwMode="auto">
          <a:xfrm>
            <a:off x="5940152" y="2672417"/>
            <a:ext cx="144016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3833414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0B1E7-870B-43A2-8C1D-F845E788FD10}"/>
              </a:ext>
            </a:extLst>
          </p:cNvPr>
          <p:cNvSpPr>
            <a:spLocks noGrp="1"/>
          </p:cNvSpPr>
          <p:nvPr>
            <p:ph type="title"/>
          </p:nvPr>
        </p:nvSpPr>
        <p:spPr/>
        <p:txBody>
          <a:bodyPr/>
          <a:lstStyle/>
          <a:p>
            <a:r>
              <a:rPr lang="en-US" dirty="0"/>
              <a:t>MAC efficiency Results with 6 Mbps BA Rate</a:t>
            </a:r>
          </a:p>
        </p:txBody>
      </p:sp>
      <p:sp>
        <p:nvSpPr>
          <p:cNvPr id="3" name="Content Placeholder 2">
            <a:extLst>
              <a:ext uri="{FF2B5EF4-FFF2-40B4-BE49-F238E27FC236}">
                <a16:creationId xmlns:a16="http://schemas.microsoft.com/office/drawing/2014/main" id="{110BFDED-59D2-4022-8C78-2E941D948DEF}"/>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E689F74B-4CA5-49BB-85C6-94990DF4425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9D9B1EE-311C-497F-B167-ABEFDB95CA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graphicFrame>
        <p:nvGraphicFramePr>
          <p:cNvPr id="6" name="Table 5">
            <a:extLst>
              <a:ext uri="{FF2B5EF4-FFF2-40B4-BE49-F238E27FC236}">
                <a16:creationId xmlns:a16="http://schemas.microsoft.com/office/drawing/2014/main" id="{E4A490D8-4BFE-4CF8-81E9-445F27DEB63D}"/>
              </a:ext>
            </a:extLst>
          </p:cNvPr>
          <p:cNvGraphicFramePr>
            <a:graphicFrameLocks noGrp="1"/>
          </p:cNvGraphicFramePr>
          <p:nvPr>
            <p:extLst>
              <p:ext uri="{D42A27DB-BD31-4B8C-83A1-F6EECF244321}">
                <p14:modId xmlns:p14="http://schemas.microsoft.com/office/powerpoint/2010/main" val="3314995700"/>
              </p:ext>
            </p:extLst>
          </p:nvPr>
        </p:nvGraphicFramePr>
        <p:xfrm>
          <a:off x="5255336"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0.8925</a:t>
                      </a:r>
                    </a:p>
                  </a:txBody>
                  <a:tcPr/>
                </a:tc>
                <a:tc>
                  <a:txBody>
                    <a:bodyPr/>
                    <a:lstStyle/>
                    <a:p>
                      <a:r>
                        <a:rPr lang="en-US" sz="1400" dirty="0">
                          <a:solidFill>
                            <a:schemeClr val="tx1"/>
                          </a:solidFill>
                        </a:rPr>
                        <a:t>0.9250</a:t>
                      </a:r>
                    </a:p>
                  </a:txBody>
                  <a:tcPr/>
                </a:tc>
                <a:tc>
                  <a:txBody>
                    <a:bodyPr/>
                    <a:lstStyle/>
                    <a:p>
                      <a:r>
                        <a:rPr lang="en-US" sz="1400" dirty="0">
                          <a:solidFill>
                            <a:schemeClr val="tx1"/>
                          </a:solidFill>
                        </a:rPr>
                        <a:t>0.9050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0.8073</a:t>
                      </a:r>
                    </a:p>
                  </a:txBody>
                  <a:tcPr/>
                </a:tc>
                <a:tc>
                  <a:txBody>
                    <a:bodyPr/>
                    <a:lstStyle/>
                    <a:p>
                      <a:r>
                        <a:rPr lang="en-US" sz="1400" b="1" dirty="0">
                          <a:solidFill>
                            <a:srgbClr val="FF0000"/>
                          </a:solidFill>
                        </a:rPr>
                        <a:t>0.8729</a:t>
                      </a:r>
                    </a:p>
                  </a:txBody>
                  <a:tcPr/>
                </a:tc>
                <a:tc>
                  <a:txBody>
                    <a:bodyPr/>
                    <a:lstStyle/>
                    <a:p>
                      <a:r>
                        <a:rPr lang="en-US" sz="1400" dirty="0">
                          <a:solidFill>
                            <a:schemeClr val="tx1"/>
                          </a:solidFill>
                        </a:rPr>
                        <a:t>0.9063</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0.7208</a:t>
                      </a:r>
                    </a:p>
                  </a:txBody>
                  <a:tcPr/>
                </a:tc>
                <a:tc>
                  <a:txBody>
                    <a:bodyPr/>
                    <a:lstStyle/>
                    <a:p>
                      <a:r>
                        <a:rPr lang="en-US" sz="1400" dirty="0">
                          <a:solidFill>
                            <a:schemeClr val="tx1"/>
                          </a:solidFill>
                        </a:rPr>
                        <a:t>0.8000</a:t>
                      </a:r>
                    </a:p>
                  </a:txBody>
                  <a:tcPr/>
                </a:tc>
                <a:tc>
                  <a:txBody>
                    <a:bodyPr/>
                    <a:lstStyle/>
                    <a:p>
                      <a:r>
                        <a:rPr lang="en-US" sz="1400" b="1" dirty="0">
                          <a:solidFill>
                            <a:srgbClr val="7030A0"/>
                          </a:solidFill>
                        </a:rPr>
                        <a:t>0.8313</a:t>
                      </a:r>
                    </a:p>
                  </a:txBody>
                  <a:tcPr/>
                </a:tc>
                <a:extLst>
                  <a:ext uri="{0D108BD9-81ED-4DB2-BD59-A6C34878D82A}">
                    <a16:rowId xmlns:a16="http://schemas.microsoft.com/office/drawing/2014/main" val="2555117030"/>
                  </a:ext>
                </a:extLst>
              </a:tr>
            </a:tbl>
          </a:graphicData>
        </a:graphic>
      </p:graphicFrame>
      <p:sp>
        <p:nvSpPr>
          <p:cNvPr id="7" name="TextBox 6">
            <a:extLst>
              <a:ext uri="{FF2B5EF4-FFF2-40B4-BE49-F238E27FC236}">
                <a16:creationId xmlns:a16="http://schemas.microsoft.com/office/drawing/2014/main" id="{75218E7F-9C26-4A94-A17B-E016320B894C}"/>
              </a:ext>
            </a:extLst>
          </p:cNvPr>
          <p:cNvSpPr txBox="1"/>
          <p:nvPr/>
        </p:nvSpPr>
        <p:spPr>
          <a:xfrm>
            <a:off x="5802535" y="1556792"/>
            <a:ext cx="1872208" cy="276999"/>
          </a:xfrm>
          <a:prstGeom prst="rect">
            <a:avLst/>
          </a:prstGeom>
          <a:noFill/>
        </p:spPr>
        <p:txBody>
          <a:bodyPr wrap="square" rtlCol="0">
            <a:spAutoFit/>
          </a:bodyPr>
          <a:lstStyle/>
          <a:p>
            <a:r>
              <a:rPr lang="en-US" dirty="0"/>
              <a:t>2 MSDUs per A-MSDU</a:t>
            </a:r>
          </a:p>
        </p:txBody>
      </p:sp>
      <p:graphicFrame>
        <p:nvGraphicFramePr>
          <p:cNvPr id="8" name="Table 7">
            <a:extLst>
              <a:ext uri="{FF2B5EF4-FFF2-40B4-BE49-F238E27FC236}">
                <a16:creationId xmlns:a16="http://schemas.microsoft.com/office/drawing/2014/main" id="{4138FB55-5DD7-4897-A619-441D1F4E40C8}"/>
              </a:ext>
            </a:extLst>
          </p:cNvPr>
          <p:cNvGraphicFramePr>
            <a:graphicFrameLocks noGrp="1"/>
          </p:cNvGraphicFramePr>
          <p:nvPr>
            <p:extLst>
              <p:ext uri="{D42A27DB-BD31-4B8C-83A1-F6EECF244321}">
                <p14:modId xmlns:p14="http://schemas.microsoft.com/office/powerpoint/2010/main" val="3049425997"/>
              </p:ext>
            </p:extLst>
          </p:nvPr>
        </p:nvGraphicFramePr>
        <p:xfrm>
          <a:off x="745353"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0.8448</a:t>
                      </a:r>
                    </a:p>
                  </a:txBody>
                  <a:tcPr/>
                </a:tc>
                <a:tc>
                  <a:txBody>
                    <a:bodyPr/>
                    <a:lstStyle/>
                    <a:p>
                      <a:r>
                        <a:rPr lang="en-US" sz="1400" dirty="0">
                          <a:solidFill>
                            <a:schemeClr val="tx1"/>
                          </a:solidFill>
                        </a:rPr>
                        <a:t>0.8713</a:t>
                      </a:r>
                    </a:p>
                  </a:txBody>
                  <a:tcPr/>
                </a:tc>
                <a:tc>
                  <a:txBody>
                    <a:bodyPr/>
                    <a:lstStyle/>
                    <a:p>
                      <a:r>
                        <a:rPr lang="en-US" sz="1400" dirty="0">
                          <a:solidFill>
                            <a:schemeClr val="tx1"/>
                          </a:solidFill>
                        </a:rPr>
                        <a:t>0.9038</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0.7198</a:t>
                      </a:r>
                    </a:p>
                  </a:txBody>
                  <a:tcPr/>
                </a:tc>
                <a:tc>
                  <a:txBody>
                    <a:bodyPr/>
                    <a:lstStyle/>
                    <a:p>
                      <a:r>
                        <a:rPr lang="en-US" sz="1400" b="1" dirty="0">
                          <a:solidFill>
                            <a:srgbClr val="FF0000"/>
                          </a:solidFill>
                        </a:rPr>
                        <a:t>0.8000</a:t>
                      </a:r>
                    </a:p>
                  </a:txBody>
                  <a:tcPr/>
                </a:tc>
                <a:tc>
                  <a:txBody>
                    <a:bodyPr/>
                    <a:lstStyle/>
                    <a:p>
                      <a:r>
                        <a:rPr lang="en-US" sz="1400" dirty="0">
                          <a:solidFill>
                            <a:schemeClr val="tx1"/>
                          </a:solidFill>
                        </a:rPr>
                        <a:t>0.8302</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0.5906</a:t>
                      </a:r>
                    </a:p>
                  </a:txBody>
                  <a:tcPr/>
                </a:tc>
                <a:tc>
                  <a:txBody>
                    <a:bodyPr/>
                    <a:lstStyle/>
                    <a:p>
                      <a:r>
                        <a:rPr lang="en-US" sz="1400" dirty="0">
                          <a:solidFill>
                            <a:schemeClr val="tx1"/>
                          </a:solidFill>
                        </a:rPr>
                        <a:t>0.6667</a:t>
                      </a:r>
                    </a:p>
                  </a:txBody>
                  <a:tcPr/>
                </a:tc>
                <a:tc>
                  <a:txBody>
                    <a:bodyPr/>
                    <a:lstStyle/>
                    <a:p>
                      <a:r>
                        <a:rPr lang="en-US" sz="1400" b="1" dirty="0">
                          <a:solidFill>
                            <a:srgbClr val="7030A0"/>
                          </a:solidFill>
                        </a:rPr>
                        <a:t>0.7552</a:t>
                      </a:r>
                    </a:p>
                  </a:txBody>
                  <a:tcPr/>
                </a:tc>
                <a:extLst>
                  <a:ext uri="{0D108BD9-81ED-4DB2-BD59-A6C34878D82A}">
                    <a16:rowId xmlns:a16="http://schemas.microsoft.com/office/drawing/2014/main" val="2555117030"/>
                  </a:ext>
                </a:extLst>
              </a:tr>
            </a:tbl>
          </a:graphicData>
        </a:graphic>
      </p:graphicFrame>
      <p:sp>
        <p:nvSpPr>
          <p:cNvPr id="9" name="TextBox 8">
            <a:extLst>
              <a:ext uri="{FF2B5EF4-FFF2-40B4-BE49-F238E27FC236}">
                <a16:creationId xmlns:a16="http://schemas.microsoft.com/office/drawing/2014/main" id="{BCE91907-5058-4DF4-9B16-6A563A70ACD1}"/>
              </a:ext>
            </a:extLst>
          </p:cNvPr>
          <p:cNvSpPr txBox="1"/>
          <p:nvPr/>
        </p:nvSpPr>
        <p:spPr>
          <a:xfrm>
            <a:off x="1371960" y="1556792"/>
            <a:ext cx="1872208" cy="276999"/>
          </a:xfrm>
          <a:prstGeom prst="rect">
            <a:avLst/>
          </a:prstGeom>
          <a:noFill/>
        </p:spPr>
        <p:txBody>
          <a:bodyPr wrap="square" rtlCol="0">
            <a:spAutoFit/>
          </a:bodyPr>
          <a:lstStyle/>
          <a:p>
            <a:r>
              <a:rPr lang="en-US" dirty="0"/>
              <a:t>No MSDU per A-MSDU</a:t>
            </a:r>
          </a:p>
        </p:txBody>
      </p:sp>
      <p:graphicFrame>
        <p:nvGraphicFramePr>
          <p:cNvPr id="10" name="Table 9">
            <a:extLst>
              <a:ext uri="{FF2B5EF4-FFF2-40B4-BE49-F238E27FC236}">
                <a16:creationId xmlns:a16="http://schemas.microsoft.com/office/drawing/2014/main" id="{02A3CAB8-FBF2-4643-B799-F1D8F14D0FD0}"/>
              </a:ext>
            </a:extLst>
          </p:cNvPr>
          <p:cNvGraphicFramePr>
            <a:graphicFrameLocks noGrp="1"/>
          </p:cNvGraphicFramePr>
          <p:nvPr>
            <p:extLst>
              <p:ext uri="{D42A27DB-BD31-4B8C-83A1-F6EECF244321}">
                <p14:modId xmlns:p14="http://schemas.microsoft.com/office/powerpoint/2010/main" val="12048062"/>
              </p:ext>
            </p:extLst>
          </p:nvPr>
        </p:nvGraphicFramePr>
        <p:xfrm>
          <a:off x="5183328" y="4114164"/>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0.9400</a:t>
                      </a:r>
                    </a:p>
                  </a:txBody>
                  <a:tcPr/>
                </a:tc>
                <a:tc>
                  <a:txBody>
                    <a:bodyPr/>
                    <a:lstStyle/>
                    <a:p>
                      <a:r>
                        <a:rPr lang="en-US" sz="1400" dirty="0"/>
                        <a:t>0.9300</a:t>
                      </a:r>
                    </a:p>
                  </a:txBody>
                  <a:tcPr/>
                </a:tc>
                <a:tc>
                  <a:txBody>
                    <a:bodyPr/>
                    <a:lstStyle/>
                    <a:p>
                      <a:r>
                        <a:rPr lang="en-US" sz="1400" dirty="0"/>
                        <a:t>0.9100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0.9458</a:t>
                      </a:r>
                    </a:p>
                  </a:txBody>
                  <a:tcPr/>
                </a:tc>
                <a:tc>
                  <a:txBody>
                    <a:bodyPr/>
                    <a:lstStyle/>
                    <a:p>
                      <a:r>
                        <a:rPr lang="en-US" sz="1400" b="1" dirty="0">
                          <a:solidFill>
                            <a:srgbClr val="FF0000"/>
                          </a:solidFill>
                        </a:rPr>
                        <a:t>0.9333</a:t>
                      </a:r>
                    </a:p>
                  </a:txBody>
                  <a:tcPr/>
                </a:tc>
                <a:tc>
                  <a:txBody>
                    <a:bodyPr/>
                    <a:lstStyle/>
                    <a:p>
                      <a:r>
                        <a:rPr lang="en-US" sz="1400" dirty="0"/>
                        <a:t>0.9125</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0.9000</a:t>
                      </a:r>
                    </a:p>
                  </a:txBody>
                  <a:tcPr/>
                </a:tc>
                <a:tc>
                  <a:txBody>
                    <a:bodyPr/>
                    <a:lstStyle/>
                    <a:p>
                      <a:r>
                        <a:rPr lang="en-US" sz="1400" dirty="0"/>
                        <a:t>0.9333</a:t>
                      </a:r>
                    </a:p>
                  </a:txBody>
                  <a:tcPr/>
                </a:tc>
                <a:tc>
                  <a:txBody>
                    <a:bodyPr/>
                    <a:lstStyle/>
                    <a:p>
                      <a:r>
                        <a:rPr lang="en-US" sz="1400" b="1" dirty="0">
                          <a:solidFill>
                            <a:srgbClr val="7030A0"/>
                          </a:solidFill>
                        </a:rPr>
                        <a:t>0.9083</a:t>
                      </a:r>
                    </a:p>
                  </a:txBody>
                  <a:tcPr/>
                </a:tc>
                <a:extLst>
                  <a:ext uri="{0D108BD9-81ED-4DB2-BD59-A6C34878D82A}">
                    <a16:rowId xmlns:a16="http://schemas.microsoft.com/office/drawing/2014/main" val="2555117030"/>
                  </a:ext>
                </a:extLst>
              </a:tr>
            </a:tbl>
          </a:graphicData>
        </a:graphic>
      </p:graphicFrame>
      <p:sp>
        <p:nvSpPr>
          <p:cNvPr id="11" name="TextBox 10">
            <a:extLst>
              <a:ext uri="{FF2B5EF4-FFF2-40B4-BE49-F238E27FC236}">
                <a16:creationId xmlns:a16="http://schemas.microsoft.com/office/drawing/2014/main" id="{1CB54F07-6D61-4C35-A3A9-E4D9C347D72F}"/>
              </a:ext>
            </a:extLst>
          </p:cNvPr>
          <p:cNvSpPr txBox="1"/>
          <p:nvPr/>
        </p:nvSpPr>
        <p:spPr>
          <a:xfrm>
            <a:off x="5730527" y="3789040"/>
            <a:ext cx="1872208" cy="276999"/>
          </a:xfrm>
          <a:prstGeom prst="rect">
            <a:avLst/>
          </a:prstGeom>
          <a:noFill/>
        </p:spPr>
        <p:txBody>
          <a:bodyPr wrap="square" rtlCol="0">
            <a:spAutoFit/>
          </a:bodyPr>
          <a:lstStyle/>
          <a:p>
            <a:r>
              <a:rPr lang="en-US" dirty="0"/>
              <a:t>8 MSDUs per A-MSDU</a:t>
            </a:r>
          </a:p>
        </p:txBody>
      </p:sp>
      <p:graphicFrame>
        <p:nvGraphicFramePr>
          <p:cNvPr id="12" name="Table 11">
            <a:extLst>
              <a:ext uri="{FF2B5EF4-FFF2-40B4-BE49-F238E27FC236}">
                <a16:creationId xmlns:a16="http://schemas.microsoft.com/office/drawing/2014/main" id="{BC6CDD47-4E4E-46F3-A5A2-BFDB9377D7F4}"/>
              </a:ext>
            </a:extLst>
          </p:cNvPr>
          <p:cNvGraphicFramePr>
            <a:graphicFrameLocks noGrp="1"/>
          </p:cNvGraphicFramePr>
          <p:nvPr>
            <p:extLst>
              <p:ext uri="{D42A27DB-BD31-4B8C-83A1-F6EECF244321}">
                <p14:modId xmlns:p14="http://schemas.microsoft.com/office/powerpoint/2010/main" val="1795432389"/>
              </p:ext>
            </p:extLst>
          </p:nvPr>
        </p:nvGraphicFramePr>
        <p:xfrm>
          <a:off x="659586" y="4135310"/>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0">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0.9400</a:t>
                      </a:r>
                    </a:p>
                  </a:txBody>
                  <a:tcPr/>
                </a:tc>
                <a:tc>
                  <a:txBody>
                    <a:bodyPr/>
                    <a:lstStyle/>
                    <a:p>
                      <a:r>
                        <a:rPr lang="en-US" sz="1400" dirty="0"/>
                        <a:t>0.9300</a:t>
                      </a:r>
                    </a:p>
                  </a:txBody>
                  <a:tcPr/>
                </a:tc>
                <a:tc>
                  <a:txBody>
                    <a:bodyPr/>
                    <a:lstStyle/>
                    <a:p>
                      <a:r>
                        <a:rPr lang="en-US" sz="1400" dirty="0"/>
                        <a:t>0.9100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0.9000</a:t>
                      </a:r>
                    </a:p>
                  </a:txBody>
                  <a:tcPr/>
                </a:tc>
                <a:tc>
                  <a:txBody>
                    <a:bodyPr/>
                    <a:lstStyle/>
                    <a:p>
                      <a:r>
                        <a:rPr lang="en-US" sz="1400" b="1" dirty="0">
                          <a:solidFill>
                            <a:srgbClr val="FF0000"/>
                          </a:solidFill>
                        </a:rPr>
                        <a:t>0.9313</a:t>
                      </a:r>
                    </a:p>
                  </a:txBody>
                  <a:tcPr/>
                </a:tc>
                <a:tc>
                  <a:txBody>
                    <a:bodyPr/>
                    <a:lstStyle/>
                    <a:p>
                      <a:r>
                        <a:rPr lang="en-US" sz="1400" dirty="0"/>
                        <a:t>0.9104</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0.8125</a:t>
                      </a:r>
                    </a:p>
                  </a:txBody>
                  <a:tcPr/>
                </a:tc>
                <a:tc>
                  <a:txBody>
                    <a:bodyPr/>
                    <a:lstStyle/>
                    <a:p>
                      <a:r>
                        <a:rPr lang="en-US" sz="1400" dirty="0"/>
                        <a:t>0.8792</a:t>
                      </a:r>
                    </a:p>
                  </a:txBody>
                  <a:tcPr/>
                </a:tc>
                <a:tc>
                  <a:txBody>
                    <a:bodyPr/>
                    <a:lstStyle/>
                    <a:p>
                      <a:r>
                        <a:rPr lang="en-US" sz="1400" b="1" dirty="0">
                          <a:solidFill>
                            <a:srgbClr val="7030A0"/>
                          </a:solidFill>
                        </a:rPr>
                        <a:t>0.9083</a:t>
                      </a:r>
                    </a:p>
                  </a:txBody>
                  <a:tcPr/>
                </a:tc>
                <a:extLst>
                  <a:ext uri="{0D108BD9-81ED-4DB2-BD59-A6C34878D82A}">
                    <a16:rowId xmlns:a16="http://schemas.microsoft.com/office/drawing/2014/main" val="2555117030"/>
                  </a:ext>
                </a:extLst>
              </a:tr>
            </a:tbl>
          </a:graphicData>
        </a:graphic>
      </p:graphicFrame>
      <p:sp>
        <p:nvSpPr>
          <p:cNvPr id="13" name="TextBox 12">
            <a:extLst>
              <a:ext uri="{FF2B5EF4-FFF2-40B4-BE49-F238E27FC236}">
                <a16:creationId xmlns:a16="http://schemas.microsoft.com/office/drawing/2014/main" id="{5CCF72F1-0E97-4CE8-B1F4-704F889E841D}"/>
              </a:ext>
            </a:extLst>
          </p:cNvPr>
          <p:cNvSpPr txBox="1"/>
          <p:nvPr/>
        </p:nvSpPr>
        <p:spPr>
          <a:xfrm>
            <a:off x="1299952" y="3789040"/>
            <a:ext cx="1872208" cy="276999"/>
          </a:xfrm>
          <a:prstGeom prst="rect">
            <a:avLst/>
          </a:prstGeom>
          <a:noFill/>
        </p:spPr>
        <p:txBody>
          <a:bodyPr wrap="square" rtlCol="0">
            <a:spAutoFit/>
          </a:bodyPr>
          <a:lstStyle/>
          <a:p>
            <a:r>
              <a:rPr lang="en-US" dirty="0"/>
              <a:t>4 MSDUs per A-MSDU</a:t>
            </a:r>
          </a:p>
        </p:txBody>
      </p:sp>
    </p:spTree>
    <p:extLst>
      <p:ext uri="{BB962C8B-B14F-4D97-AF65-F5344CB8AC3E}">
        <p14:creationId xmlns:p14="http://schemas.microsoft.com/office/powerpoint/2010/main" val="3424177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0B1E7-870B-43A2-8C1D-F845E788FD10}"/>
              </a:ext>
            </a:extLst>
          </p:cNvPr>
          <p:cNvSpPr>
            <a:spLocks noGrp="1"/>
          </p:cNvSpPr>
          <p:nvPr>
            <p:ph type="title"/>
          </p:nvPr>
        </p:nvSpPr>
        <p:spPr/>
        <p:txBody>
          <a:bodyPr/>
          <a:lstStyle/>
          <a:p>
            <a:r>
              <a:rPr lang="en-US" dirty="0"/>
              <a:t>MAC efficiency Results with 24 Mbps BA Rate</a:t>
            </a:r>
          </a:p>
        </p:txBody>
      </p:sp>
      <p:sp>
        <p:nvSpPr>
          <p:cNvPr id="3" name="Content Placeholder 2">
            <a:extLst>
              <a:ext uri="{FF2B5EF4-FFF2-40B4-BE49-F238E27FC236}">
                <a16:creationId xmlns:a16="http://schemas.microsoft.com/office/drawing/2014/main" id="{110BFDED-59D2-4022-8C78-2E941D948DEF}"/>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E689F74B-4CA5-49BB-85C6-94990DF4425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9D9B1EE-311C-497F-B167-ABEFDB95CA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graphicFrame>
        <p:nvGraphicFramePr>
          <p:cNvPr id="6" name="Table 5">
            <a:extLst>
              <a:ext uri="{FF2B5EF4-FFF2-40B4-BE49-F238E27FC236}">
                <a16:creationId xmlns:a16="http://schemas.microsoft.com/office/drawing/2014/main" id="{E4A490D8-4BFE-4CF8-81E9-445F27DEB63D}"/>
              </a:ext>
            </a:extLst>
          </p:cNvPr>
          <p:cNvGraphicFramePr>
            <a:graphicFrameLocks noGrp="1"/>
          </p:cNvGraphicFramePr>
          <p:nvPr>
            <p:extLst>
              <p:ext uri="{D42A27DB-BD31-4B8C-83A1-F6EECF244321}">
                <p14:modId xmlns:p14="http://schemas.microsoft.com/office/powerpoint/2010/main" val="2005299606"/>
              </p:ext>
            </p:extLst>
          </p:nvPr>
        </p:nvGraphicFramePr>
        <p:xfrm>
          <a:off x="5255336"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0.9200</a:t>
                      </a:r>
                    </a:p>
                  </a:txBody>
                  <a:tcPr/>
                </a:tc>
                <a:tc>
                  <a:txBody>
                    <a:bodyPr/>
                    <a:lstStyle/>
                    <a:p>
                      <a:r>
                        <a:rPr lang="en-US" sz="1400" dirty="0">
                          <a:solidFill>
                            <a:schemeClr val="tx1"/>
                          </a:solidFill>
                        </a:rPr>
                        <a:t>0.9475</a:t>
                      </a:r>
                    </a:p>
                  </a:txBody>
                  <a:tcPr/>
                </a:tc>
                <a:tc>
                  <a:txBody>
                    <a:bodyPr/>
                    <a:lstStyle/>
                    <a:p>
                      <a:r>
                        <a:rPr lang="en-US" sz="1400" dirty="0">
                          <a:solidFill>
                            <a:schemeClr val="tx1"/>
                          </a:solidFill>
                        </a:rPr>
                        <a:t>0.9425</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0.8625</a:t>
                      </a:r>
                    </a:p>
                  </a:txBody>
                  <a:tcPr/>
                </a:tc>
                <a:tc>
                  <a:txBody>
                    <a:bodyPr/>
                    <a:lstStyle/>
                    <a:p>
                      <a:r>
                        <a:rPr lang="en-US" sz="1400" b="1" dirty="0">
                          <a:solidFill>
                            <a:srgbClr val="FF0000"/>
                          </a:solidFill>
                        </a:rPr>
                        <a:t>0.9167</a:t>
                      </a:r>
                    </a:p>
                  </a:txBody>
                  <a:tcPr/>
                </a:tc>
                <a:tc>
                  <a:txBody>
                    <a:bodyPr/>
                    <a:lstStyle/>
                    <a:p>
                      <a:r>
                        <a:rPr lang="en-US" sz="1400" dirty="0">
                          <a:solidFill>
                            <a:schemeClr val="tx1"/>
                          </a:solidFill>
                        </a:rPr>
                        <a:t>0.9427</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0.8000</a:t>
                      </a:r>
                    </a:p>
                  </a:txBody>
                  <a:tcPr/>
                </a:tc>
                <a:tc>
                  <a:txBody>
                    <a:bodyPr/>
                    <a:lstStyle/>
                    <a:p>
                      <a:r>
                        <a:rPr lang="en-US" sz="1400" dirty="0">
                          <a:solidFill>
                            <a:schemeClr val="tx1"/>
                          </a:solidFill>
                        </a:rPr>
                        <a:t>0.8521</a:t>
                      </a:r>
                    </a:p>
                  </a:txBody>
                  <a:tcPr/>
                </a:tc>
                <a:tc>
                  <a:txBody>
                    <a:bodyPr/>
                    <a:lstStyle/>
                    <a:p>
                      <a:r>
                        <a:rPr lang="en-US" sz="1400" b="1" dirty="0">
                          <a:solidFill>
                            <a:srgbClr val="7030A0"/>
                          </a:solidFill>
                        </a:rPr>
                        <a:t>0.9063</a:t>
                      </a:r>
                    </a:p>
                  </a:txBody>
                  <a:tcPr/>
                </a:tc>
                <a:extLst>
                  <a:ext uri="{0D108BD9-81ED-4DB2-BD59-A6C34878D82A}">
                    <a16:rowId xmlns:a16="http://schemas.microsoft.com/office/drawing/2014/main" val="2555117030"/>
                  </a:ext>
                </a:extLst>
              </a:tr>
            </a:tbl>
          </a:graphicData>
        </a:graphic>
      </p:graphicFrame>
      <p:sp>
        <p:nvSpPr>
          <p:cNvPr id="7" name="TextBox 6">
            <a:extLst>
              <a:ext uri="{FF2B5EF4-FFF2-40B4-BE49-F238E27FC236}">
                <a16:creationId xmlns:a16="http://schemas.microsoft.com/office/drawing/2014/main" id="{75218E7F-9C26-4A94-A17B-E016320B894C}"/>
              </a:ext>
            </a:extLst>
          </p:cNvPr>
          <p:cNvSpPr txBox="1"/>
          <p:nvPr/>
        </p:nvSpPr>
        <p:spPr>
          <a:xfrm>
            <a:off x="5802535" y="1556792"/>
            <a:ext cx="1872208" cy="276999"/>
          </a:xfrm>
          <a:prstGeom prst="rect">
            <a:avLst/>
          </a:prstGeom>
          <a:noFill/>
        </p:spPr>
        <p:txBody>
          <a:bodyPr wrap="square" rtlCol="0">
            <a:spAutoFit/>
          </a:bodyPr>
          <a:lstStyle/>
          <a:p>
            <a:r>
              <a:rPr lang="en-US" dirty="0"/>
              <a:t>2 MSDUs per A-MSDU</a:t>
            </a:r>
          </a:p>
        </p:txBody>
      </p:sp>
      <p:graphicFrame>
        <p:nvGraphicFramePr>
          <p:cNvPr id="8" name="Table 7">
            <a:extLst>
              <a:ext uri="{FF2B5EF4-FFF2-40B4-BE49-F238E27FC236}">
                <a16:creationId xmlns:a16="http://schemas.microsoft.com/office/drawing/2014/main" id="{4138FB55-5DD7-4897-A619-441D1F4E40C8}"/>
              </a:ext>
            </a:extLst>
          </p:cNvPr>
          <p:cNvGraphicFramePr>
            <a:graphicFrameLocks noGrp="1"/>
          </p:cNvGraphicFramePr>
          <p:nvPr>
            <p:extLst>
              <p:ext uri="{D42A27DB-BD31-4B8C-83A1-F6EECF244321}">
                <p14:modId xmlns:p14="http://schemas.microsoft.com/office/powerpoint/2010/main" val="317804566"/>
              </p:ext>
            </p:extLst>
          </p:nvPr>
        </p:nvGraphicFramePr>
        <p:xfrm>
          <a:off x="745353"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0.89</a:t>
                      </a:r>
                    </a:p>
                  </a:txBody>
                  <a:tcPr/>
                </a:tc>
                <a:tc>
                  <a:txBody>
                    <a:bodyPr/>
                    <a:lstStyle/>
                    <a:p>
                      <a:r>
                        <a:rPr lang="en-US" sz="1400" dirty="0">
                          <a:solidFill>
                            <a:schemeClr val="tx1"/>
                          </a:solidFill>
                        </a:rPr>
                        <a:t>0.9138</a:t>
                      </a:r>
                    </a:p>
                  </a:txBody>
                  <a:tcPr/>
                </a:tc>
                <a:tc>
                  <a:txBody>
                    <a:bodyPr/>
                    <a:lstStyle/>
                    <a:p>
                      <a:r>
                        <a:rPr lang="en-US" sz="1400" dirty="0">
                          <a:solidFill>
                            <a:schemeClr val="tx1"/>
                          </a:solidFill>
                        </a:rPr>
                        <a:t>0.9413</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0.8000</a:t>
                      </a:r>
                    </a:p>
                  </a:txBody>
                  <a:tcPr/>
                </a:tc>
                <a:tc>
                  <a:txBody>
                    <a:bodyPr/>
                    <a:lstStyle/>
                    <a:p>
                      <a:r>
                        <a:rPr lang="en-US" sz="1400" b="1" dirty="0">
                          <a:solidFill>
                            <a:srgbClr val="FF0000"/>
                          </a:solidFill>
                        </a:rPr>
                        <a:t>0.8505</a:t>
                      </a:r>
                    </a:p>
                  </a:txBody>
                  <a:tcPr/>
                </a:tc>
                <a:tc>
                  <a:txBody>
                    <a:bodyPr/>
                    <a:lstStyle/>
                    <a:p>
                      <a:r>
                        <a:rPr lang="en-US" sz="1400" dirty="0">
                          <a:solidFill>
                            <a:schemeClr val="tx1"/>
                          </a:solidFill>
                        </a:rPr>
                        <a:t>0.9042</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0.6667</a:t>
                      </a:r>
                    </a:p>
                  </a:txBody>
                  <a:tcPr/>
                </a:tc>
                <a:tc>
                  <a:txBody>
                    <a:bodyPr/>
                    <a:lstStyle/>
                    <a:p>
                      <a:r>
                        <a:rPr lang="en-US" sz="1400" dirty="0">
                          <a:solidFill>
                            <a:schemeClr val="tx1"/>
                          </a:solidFill>
                        </a:rPr>
                        <a:t>0.7865</a:t>
                      </a:r>
                    </a:p>
                  </a:txBody>
                  <a:tcPr/>
                </a:tc>
                <a:tc>
                  <a:txBody>
                    <a:bodyPr/>
                    <a:lstStyle/>
                    <a:p>
                      <a:r>
                        <a:rPr lang="en-US" sz="1400" b="1" dirty="0">
                          <a:solidFill>
                            <a:srgbClr val="7030A0"/>
                          </a:solidFill>
                        </a:rPr>
                        <a:t>0.8292</a:t>
                      </a:r>
                    </a:p>
                  </a:txBody>
                  <a:tcPr/>
                </a:tc>
                <a:extLst>
                  <a:ext uri="{0D108BD9-81ED-4DB2-BD59-A6C34878D82A}">
                    <a16:rowId xmlns:a16="http://schemas.microsoft.com/office/drawing/2014/main" val="2555117030"/>
                  </a:ext>
                </a:extLst>
              </a:tr>
            </a:tbl>
          </a:graphicData>
        </a:graphic>
      </p:graphicFrame>
      <p:sp>
        <p:nvSpPr>
          <p:cNvPr id="9" name="TextBox 8">
            <a:extLst>
              <a:ext uri="{FF2B5EF4-FFF2-40B4-BE49-F238E27FC236}">
                <a16:creationId xmlns:a16="http://schemas.microsoft.com/office/drawing/2014/main" id="{BCE91907-5058-4DF4-9B16-6A563A70ACD1}"/>
              </a:ext>
            </a:extLst>
          </p:cNvPr>
          <p:cNvSpPr txBox="1"/>
          <p:nvPr/>
        </p:nvSpPr>
        <p:spPr>
          <a:xfrm>
            <a:off x="1371960" y="1556792"/>
            <a:ext cx="1872208" cy="276999"/>
          </a:xfrm>
          <a:prstGeom prst="rect">
            <a:avLst/>
          </a:prstGeom>
          <a:noFill/>
        </p:spPr>
        <p:txBody>
          <a:bodyPr wrap="square" rtlCol="0">
            <a:spAutoFit/>
          </a:bodyPr>
          <a:lstStyle/>
          <a:p>
            <a:r>
              <a:rPr lang="en-US" dirty="0"/>
              <a:t>No MSDU per A-MSDU</a:t>
            </a:r>
          </a:p>
        </p:txBody>
      </p:sp>
      <p:graphicFrame>
        <p:nvGraphicFramePr>
          <p:cNvPr id="10" name="Table 9">
            <a:extLst>
              <a:ext uri="{FF2B5EF4-FFF2-40B4-BE49-F238E27FC236}">
                <a16:creationId xmlns:a16="http://schemas.microsoft.com/office/drawing/2014/main" id="{02A3CAB8-FBF2-4643-B799-F1D8F14D0FD0}"/>
              </a:ext>
            </a:extLst>
          </p:cNvPr>
          <p:cNvGraphicFramePr>
            <a:graphicFrameLocks noGrp="1"/>
          </p:cNvGraphicFramePr>
          <p:nvPr>
            <p:extLst>
              <p:ext uri="{D42A27DB-BD31-4B8C-83A1-F6EECF244321}">
                <p14:modId xmlns:p14="http://schemas.microsoft.com/office/powerpoint/2010/main" val="3015981904"/>
              </p:ext>
            </p:extLst>
          </p:nvPr>
        </p:nvGraphicFramePr>
        <p:xfrm>
          <a:off x="5183328" y="4114164"/>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0.9600</a:t>
                      </a:r>
                    </a:p>
                  </a:txBody>
                  <a:tcPr/>
                </a:tc>
                <a:tc>
                  <a:txBody>
                    <a:bodyPr/>
                    <a:lstStyle/>
                    <a:p>
                      <a:r>
                        <a:rPr lang="en-US" sz="1400" dirty="0"/>
                        <a:t>0.9500</a:t>
                      </a:r>
                    </a:p>
                  </a:txBody>
                  <a:tcPr/>
                </a:tc>
                <a:tc>
                  <a:txBody>
                    <a:bodyPr/>
                    <a:lstStyle/>
                    <a:p>
                      <a:r>
                        <a:rPr lang="en-US" sz="1400" dirty="0"/>
                        <a:t>0.9500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0.9583</a:t>
                      </a:r>
                    </a:p>
                  </a:txBody>
                  <a:tcPr/>
                </a:tc>
                <a:tc>
                  <a:txBody>
                    <a:bodyPr/>
                    <a:lstStyle/>
                    <a:p>
                      <a:r>
                        <a:rPr lang="en-US" sz="1400" b="1" dirty="0">
                          <a:solidFill>
                            <a:srgbClr val="FF0000"/>
                          </a:solidFill>
                        </a:rPr>
                        <a:t>0.9542</a:t>
                      </a:r>
                    </a:p>
                  </a:txBody>
                  <a:tcPr/>
                </a:tc>
                <a:tc>
                  <a:txBody>
                    <a:bodyPr/>
                    <a:lstStyle/>
                    <a:p>
                      <a:r>
                        <a:rPr lang="en-US" sz="1400" dirty="0"/>
                        <a:t>0.9500</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0.9250</a:t>
                      </a:r>
                    </a:p>
                  </a:txBody>
                  <a:tcPr/>
                </a:tc>
                <a:tc>
                  <a:txBody>
                    <a:bodyPr/>
                    <a:lstStyle/>
                    <a:p>
                      <a:r>
                        <a:rPr lang="en-US" sz="1400" dirty="0"/>
                        <a:t>0.9500</a:t>
                      </a:r>
                    </a:p>
                  </a:txBody>
                  <a:tcPr/>
                </a:tc>
                <a:tc>
                  <a:txBody>
                    <a:bodyPr/>
                    <a:lstStyle/>
                    <a:p>
                      <a:r>
                        <a:rPr lang="en-US" sz="1400" b="1" dirty="0">
                          <a:solidFill>
                            <a:srgbClr val="7030A0"/>
                          </a:solidFill>
                        </a:rPr>
                        <a:t>0.9500</a:t>
                      </a:r>
                    </a:p>
                  </a:txBody>
                  <a:tcPr/>
                </a:tc>
                <a:extLst>
                  <a:ext uri="{0D108BD9-81ED-4DB2-BD59-A6C34878D82A}">
                    <a16:rowId xmlns:a16="http://schemas.microsoft.com/office/drawing/2014/main" val="2555117030"/>
                  </a:ext>
                </a:extLst>
              </a:tr>
            </a:tbl>
          </a:graphicData>
        </a:graphic>
      </p:graphicFrame>
      <p:sp>
        <p:nvSpPr>
          <p:cNvPr id="11" name="TextBox 10">
            <a:extLst>
              <a:ext uri="{FF2B5EF4-FFF2-40B4-BE49-F238E27FC236}">
                <a16:creationId xmlns:a16="http://schemas.microsoft.com/office/drawing/2014/main" id="{1CB54F07-6D61-4C35-A3A9-E4D9C347D72F}"/>
              </a:ext>
            </a:extLst>
          </p:cNvPr>
          <p:cNvSpPr txBox="1"/>
          <p:nvPr/>
        </p:nvSpPr>
        <p:spPr>
          <a:xfrm>
            <a:off x="5730527" y="3789040"/>
            <a:ext cx="1872208" cy="276999"/>
          </a:xfrm>
          <a:prstGeom prst="rect">
            <a:avLst/>
          </a:prstGeom>
          <a:noFill/>
        </p:spPr>
        <p:txBody>
          <a:bodyPr wrap="square" rtlCol="0">
            <a:spAutoFit/>
          </a:bodyPr>
          <a:lstStyle/>
          <a:p>
            <a:r>
              <a:rPr lang="en-US" dirty="0"/>
              <a:t>8 MSDUs per A-MSDU</a:t>
            </a:r>
          </a:p>
        </p:txBody>
      </p:sp>
      <p:graphicFrame>
        <p:nvGraphicFramePr>
          <p:cNvPr id="12" name="Table 11">
            <a:extLst>
              <a:ext uri="{FF2B5EF4-FFF2-40B4-BE49-F238E27FC236}">
                <a16:creationId xmlns:a16="http://schemas.microsoft.com/office/drawing/2014/main" id="{BC6CDD47-4E4E-46F3-A5A2-BFDB9377D7F4}"/>
              </a:ext>
            </a:extLst>
          </p:cNvPr>
          <p:cNvGraphicFramePr>
            <a:graphicFrameLocks noGrp="1"/>
          </p:cNvGraphicFramePr>
          <p:nvPr>
            <p:extLst>
              <p:ext uri="{D42A27DB-BD31-4B8C-83A1-F6EECF244321}">
                <p14:modId xmlns:p14="http://schemas.microsoft.com/office/powerpoint/2010/main" val="3145217382"/>
              </p:ext>
            </p:extLst>
          </p:nvPr>
        </p:nvGraphicFramePr>
        <p:xfrm>
          <a:off x="659586" y="4135310"/>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0">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0.9550</a:t>
                      </a:r>
                    </a:p>
                  </a:txBody>
                  <a:tcPr/>
                </a:tc>
                <a:tc>
                  <a:txBody>
                    <a:bodyPr/>
                    <a:lstStyle/>
                    <a:p>
                      <a:r>
                        <a:rPr lang="en-US" sz="1400" dirty="0"/>
                        <a:t>0.9500</a:t>
                      </a:r>
                    </a:p>
                  </a:txBody>
                  <a:tcPr/>
                </a:tc>
                <a:tc>
                  <a:txBody>
                    <a:bodyPr/>
                    <a:lstStyle/>
                    <a:p>
                      <a:r>
                        <a:rPr lang="en-US" sz="1400" dirty="0"/>
                        <a:t>0.9450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0.9271</a:t>
                      </a:r>
                    </a:p>
                  </a:txBody>
                  <a:tcPr/>
                </a:tc>
                <a:tc>
                  <a:txBody>
                    <a:bodyPr/>
                    <a:lstStyle/>
                    <a:p>
                      <a:r>
                        <a:rPr lang="en-US" sz="1400" b="1" dirty="0">
                          <a:solidFill>
                            <a:srgbClr val="FF0000"/>
                          </a:solidFill>
                        </a:rPr>
                        <a:t>0.9542</a:t>
                      </a:r>
                    </a:p>
                  </a:txBody>
                  <a:tcPr/>
                </a:tc>
                <a:tc>
                  <a:txBody>
                    <a:bodyPr/>
                    <a:lstStyle/>
                    <a:p>
                      <a:r>
                        <a:rPr lang="en-US" sz="1400" dirty="0"/>
                        <a:t>0.9479</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0.8667</a:t>
                      </a:r>
                    </a:p>
                  </a:txBody>
                  <a:tcPr/>
                </a:tc>
                <a:tc>
                  <a:txBody>
                    <a:bodyPr/>
                    <a:lstStyle/>
                    <a:p>
                      <a:r>
                        <a:rPr lang="en-US" sz="1400" dirty="0"/>
                        <a:t>0.9208</a:t>
                      </a:r>
                    </a:p>
                  </a:txBody>
                  <a:tcPr/>
                </a:tc>
                <a:tc>
                  <a:txBody>
                    <a:bodyPr/>
                    <a:lstStyle/>
                    <a:p>
                      <a:r>
                        <a:rPr lang="en-US" sz="1400" b="1" dirty="0">
                          <a:solidFill>
                            <a:srgbClr val="7030A0"/>
                          </a:solidFill>
                        </a:rPr>
                        <a:t>0.9458</a:t>
                      </a:r>
                    </a:p>
                  </a:txBody>
                  <a:tcPr/>
                </a:tc>
                <a:extLst>
                  <a:ext uri="{0D108BD9-81ED-4DB2-BD59-A6C34878D82A}">
                    <a16:rowId xmlns:a16="http://schemas.microsoft.com/office/drawing/2014/main" val="2555117030"/>
                  </a:ext>
                </a:extLst>
              </a:tr>
            </a:tbl>
          </a:graphicData>
        </a:graphic>
      </p:graphicFrame>
      <p:sp>
        <p:nvSpPr>
          <p:cNvPr id="13" name="TextBox 12">
            <a:extLst>
              <a:ext uri="{FF2B5EF4-FFF2-40B4-BE49-F238E27FC236}">
                <a16:creationId xmlns:a16="http://schemas.microsoft.com/office/drawing/2014/main" id="{5CCF72F1-0E97-4CE8-B1F4-704F889E841D}"/>
              </a:ext>
            </a:extLst>
          </p:cNvPr>
          <p:cNvSpPr txBox="1"/>
          <p:nvPr/>
        </p:nvSpPr>
        <p:spPr>
          <a:xfrm>
            <a:off x="1299952" y="3789040"/>
            <a:ext cx="1872208" cy="276999"/>
          </a:xfrm>
          <a:prstGeom prst="rect">
            <a:avLst/>
          </a:prstGeom>
          <a:noFill/>
        </p:spPr>
        <p:txBody>
          <a:bodyPr wrap="square" rtlCol="0">
            <a:spAutoFit/>
          </a:bodyPr>
          <a:lstStyle/>
          <a:p>
            <a:r>
              <a:rPr lang="en-US" dirty="0"/>
              <a:t>4 MSDUs per A-MSDU</a:t>
            </a:r>
          </a:p>
        </p:txBody>
      </p:sp>
      <p:sp>
        <p:nvSpPr>
          <p:cNvPr id="14" name="TextBox 13">
            <a:extLst>
              <a:ext uri="{FF2B5EF4-FFF2-40B4-BE49-F238E27FC236}">
                <a16:creationId xmlns:a16="http://schemas.microsoft.com/office/drawing/2014/main" id="{FE59903D-BBFA-45EE-AE67-B619C2C677E8}"/>
              </a:ext>
            </a:extLst>
          </p:cNvPr>
          <p:cNvSpPr txBox="1"/>
          <p:nvPr/>
        </p:nvSpPr>
        <p:spPr>
          <a:xfrm>
            <a:off x="478297" y="5848385"/>
            <a:ext cx="8076381" cy="584775"/>
          </a:xfrm>
          <a:prstGeom prst="rect">
            <a:avLst/>
          </a:prstGeom>
          <a:noFill/>
        </p:spPr>
        <p:txBody>
          <a:bodyPr wrap="square" rtlCol="0">
            <a:spAutoFit/>
          </a:bodyPr>
          <a:lstStyle/>
          <a:p>
            <a:pPr marL="171450" indent="-171450">
              <a:buFont typeface="Arial" panose="020B0604020202020204" pitchFamily="34" charset="0"/>
              <a:buChar char="•"/>
            </a:pPr>
            <a:r>
              <a:rPr lang="en-US" sz="1600" b="1" dirty="0"/>
              <a:t>Combined with A-MSDU, </a:t>
            </a:r>
            <a:r>
              <a:rPr lang="en-US" sz="1600" b="1" dirty="0">
                <a:solidFill>
                  <a:srgbClr val="FF0000"/>
                </a:solidFill>
              </a:rPr>
              <a:t>512/</a:t>
            </a:r>
            <a:r>
              <a:rPr lang="en-US" sz="1600" b="1" dirty="0">
                <a:solidFill>
                  <a:srgbClr val="7030A0"/>
                </a:solidFill>
              </a:rPr>
              <a:t> 1024</a:t>
            </a:r>
            <a:r>
              <a:rPr lang="en-US" sz="1600" b="1" dirty="0"/>
              <a:t> is needed for single radio or dual radio aggregation. </a:t>
            </a:r>
          </a:p>
          <a:p>
            <a:pPr marL="171450" indent="-171450">
              <a:buFont typeface="Arial" panose="020B0604020202020204" pitchFamily="34" charset="0"/>
              <a:buChar char="•"/>
            </a:pPr>
            <a:r>
              <a:rPr lang="en-US" sz="1600" b="1" dirty="0"/>
              <a:t>Open for discussion about larger size due to AP-AP backhaul or 3 link aggregation </a:t>
            </a:r>
          </a:p>
        </p:txBody>
      </p:sp>
    </p:spTree>
    <p:extLst>
      <p:ext uri="{BB962C8B-B14F-4D97-AF65-F5344CB8AC3E}">
        <p14:creationId xmlns:p14="http://schemas.microsoft.com/office/powerpoint/2010/main" val="315726998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60851</TotalTime>
  <Words>1869</Words>
  <Application>Microsoft Office PowerPoint</Application>
  <PresentationFormat>On-screen Show (4:3)</PresentationFormat>
  <Paragraphs>413</Paragraphs>
  <Slides>20</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Qualcomm Office Regular</vt:lpstr>
      <vt:lpstr>Qualcomm Regular</vt:lpstr>
      <vt:lpstr>Arial</vt:lpstr>
      <vt:lpstr>Calibri</vt:lpstr>
      <vt:lpstr>Cambria Math</vt:lpstr>
      <vt:lpstr>Times New Roman</vt:lpstr>
      <vt:lpstr>802-11-Submission</vt:lpstr>
      <vt:lpstr>Multi-link BA</vt:lpstr>
      <vt:lpstr>Background</vt:lpstr>
      <vt:lpstr>Multi-link Transmit Buffer Control and Receive Reordering Buffer Control</vt:lpstr>
      <vt:lpstr>Why One Transmit Buffer Control </vt:lpstr>
      <vt:lpstr>Why not Multiple Transmit Buffer Controls </vt:lpstr>
      <vt:lpstr>BA Bitmap/Buffer Size</vt:lpstr>
      <vt:lpstr>MAC efficiency evaluation</vt:lpstr>
      <vt:lpstr>MAC efficiency Results with 6 Mbps BA Rate</vt:lpstr>
      <vt:lpstr>MAC efficiency Results with 24 Mbps BA Rate</vt:lpstr>
      <vt:lpstr>Expansion of Table 26 -1</vt:lpstr>
      <vt:lpstr>Indication of 512/1024 BA bitmap</vt:lpstr>
      <vt:lpstr>Conclusion</vt:lpstr>
      <vt:lpstr>Straw Poll #1</vt:lpstr>
      <vt:lpstr>Straw Poll #2</vt:lpstr>
      <vt:lpstr>Straw Poll #3</vt:lpstr>
      <vt:lpstr>Straw Poll #4</vt:lpstr>
      <vt:lpstr>Reference</vt:lpstr>
      <vt:lpstr>Spec texts of transmit buffer control</vt:lpstr>
      <vt:lpstr>Texts for format and rate selection</vt:lpstr>
      <vt:lpstr>Why One Receive Reordering Buffer Control</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2608</cp:revision>
  <cp:lastPrinted>1998-02-10T13:28:06Z</cp:lastPrinted>
  <dcterms:created xsi:type="dcterms:W3CDTF">2004-12-02T14:01:45Z</dcterms:created>
  <dcterms:modified xsi:type="dcterms:W3CDTF">2020-04-24T23:02:54Z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30317e7a-19d3-455a-b71f-288f154d737f</vt:lpwstr>
  </property>
  <property fmtid="{D5CDD505-2E9C-101B-9397-08002B2CF9AE}" pid="4" name="CTP_TimeStamp">
    <vt:lpwstr>2020-04-24 23:02:54Z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