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6"/>
  </p:handoutMasterIdLst>
  <p:sldIdLst>
    <p:sldId id="370" r:id="rId3"/>
    <p:sldId id="497" r:id="rId4"/>
    <p:sldId id="616" r:id="rId5"/>
    <p:sldId id="604" r:id="rId6"/>
    <p:sldId id="617" r:id="rId7"/>
    <p:sldId id="489" r:id="rId8"/>
    <p:sldId id="476" r:id="rId10"/>
    <p:sldId id="538" r:id="rId11"/>
    <p:sldId id="618" r:id="rId12"/>
    <p:sldId id="615" r:id="rId13"/>
    <p:sldId id="452" r:id="rId14"/>
    <p:sldId id="447" r:id="rId1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61232" initials="0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F05E1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5179" autoAdjust="0"/>
  </p:normalViewPr>
  <p:slideViewPr>
    <p:cSldViewPr>
      <p:cViewPr varScale="1">
        <p:scale>
          <a:sx n="97" d="100"/>
          <a:sy n="97" d="100"/>
        </p:scale>
        <p:origin x="82" y="130"/>
      </p:cViewPr>
      <p:guideLst>
        <p:guide orient="horz" pos="2099"/>
        <p:guide pos="38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841"/>
        <p:guide pos="22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00C35B6-0FBF-4896-BFA6-AD17EBE8DD6E}" type="slidenum">
              <a:rPr lang="en-US" altLang="zh-CN" dirty="0"/>
            </a:fld>
            <a:endParaRPr lang="en-US" altLang="zh-CN" dirty="0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/>
              <a:t>Submission</a:t>
            </a:r>
            <a:endParaRPr lang="en-US" altLang="ko-KR" dirty="0" smtClean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C56FB66B-A4AC-44E8-A56C-03079277F037}" type="slidenum">
              <a:rPr lang="en-US" altLang="zh-CN" dirty="0"/>
            </a:fld>
            <a:endParaRPr lang="en-US" altLang="zh-CN" dirty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/>
              <a:t>Submission</a:t>
            </a:r>
            <a:endParaRPr lang="en-US" altLang="ko-KR" dirty="0" smtClean="0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</a:fld>
            <a:endParaRPr lang="en-US" altLang="zh-CN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</a:fld>
            <a:endParaRPr lang="en-US" altLang="zh-CN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</a:fld>
            <a:endParaRPr lang="en-US" altLang="zh-CN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</a:fld>
            <a:endParaRPr lang="en-US" altLang="zh-CN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  <a:endParaRPr lang="sv-SE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altLang="zh-CN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Second level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Third level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Fourth level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Fifth level</a:t>
            </a:r>
            <a:endParaRPr lang="en-US" altLang="zh-CN" dirty="0" smtClean="0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106807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 smtClean="0">
                <a:latin typeface="+mj-lt"/>
              </a:rPr>
              <a:t>Qichen Jia (</a:t>
            </a:r>
            <a:r>
              <a:rPr lang="en-US" altLang="ko-KR" sz="1200" dirty="0" smtClean="0">
                <a:latin typeface="+mj-lt"/>
              </a:rPr>
              <a:t>ZTE)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547101" y="332740"/>
            <a:ext cx="3035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802.11-20/0052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740"/>
            <a:ext cx="8699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Jan 2020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Gulim" panose="020B0600000101010101" pitchFamily="50" charset="-127"/>
              </a:rPr>
              <a:t>Multi-AP Sounding</a:t>
            </a:r>
            <a:r>
              <a:rPr lang="en-US" altLang="ko-KR" kern="0" dirty="0" smtClean="0">
                <a:solidFill>
                  <a:srgbClr val="2F05E1"/>
                </a:solidFill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kern="0" dirty="0" smtClean="0">
                <a:solidFill>
                  <a:schemeClr val="tx1"/>
                </a:solidFill>
                <a:latin typeface="+mj-lt"/>
                <a:ea typeface="Gulim" panose="020B0600000101010101" pitchFamily="50" charset="-127"/>
              </a:rPr>
              <a:t>Discussion</a:t>
            </a:r>
            <a:endParaRPr lang="en-US" altLang="ko-KR" kern="0" dirty="0" smtClean="0">
              <a:solidFill>
                <a:schemeClr val="tx1"/>
              </a:solidFill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19812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2019-12-30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3065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Qichen Jia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Feng Road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Ning Wei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Bo Sun</a:t>
                      </a:r>
                      <a:endParaRPr lang="en-US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Sang Sun</a:t>
                      </a: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11074400" cy="9144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Summary of Multi-AP Sounding Methods</a:t>
            </a:r>
            <a:endParaRPr lang="en-US" altLang="zh-CN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6903" y="1851758"/>
          <a:ext cx="10972799" cy="441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204"/>
                <a:gridCol w="1802760"/>
                <a:gridCol w="2380596"/>
                <a:gridCol w="2344537"/>
                <a:gridCol w="2746702"/>
              </a:tblGrid>
              <a:tr h="774598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Multi-AP Sequential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ethod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Multi-AP Joint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Sounding Methods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679"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Full bandwidth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Tone selection method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Code based method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67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Latency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Higher latency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Lower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latency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than the multi-AP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sequential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sounding method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(less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NDPA and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preambles than one in the multi-AP sequential sounding method)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Lower latency 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(less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LTF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symbols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than one in the multi-AP full bandwidth method)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Similar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latency to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the multi-AP tone selection joint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sounding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673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2000" b="1" dirty="0"/>
                        <a:t>Complexity</a:t>
                      </a:r>
                      <a:endParaRPr lang="en-US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Lower complexity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Higher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complexity than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the multi-AP sequential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(the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dimension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of P matrix is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greater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than one in the multi-AP sequential sounding method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dirty="0">
                          <a:solidFill>
                            <a:schemeClr val="tx1"/>
                          </a:solidFill>
                        </a:rPr>
                        <a:t>Lower complexity</a:t>
                      </a: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dirty="0" smtClean="0">
                          <a:solidFill>
                            <a:schemeClr val="tx1"/>
                          </a:solidFill>
                        </a:rPr>
                        <a:t>(the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dimension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of P matrix is  similar to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the multi-AP sequential sounding method</a:t>
                      </a:r>
                      <a:r>
                        <a:rPr lang="en-US" altLang="en-US" sz="12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20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altLang="en-US" sz="1200" dirty="0" smtClean="0">
                          <a:solidFill>
                            <a:schemeClr val="tx1"/>
                          </a:solidFill>
                        </a:rPr>
                        <a:t>imilar </a:t>
                      </a:r>
                      <a:r>
                        <a:rPr lang="en-US" altLang="en-US" sz="1200" dirty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en-US" altLang="en-US" sz="1200" dirty="0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altLang="en-US" sz="1200" baseline="0" dirty="0" smtClean="0">
                          <a:solidFill>
                            <a:schemeClr val="tx1"/>
                          </a:solidFill>
                        </a:rPr>
                        <a:t> multi-AP </a:t>
                      </a:r>
                      <a:r>
                        <a:rPr lang="en-US" altLang="en-US" sz="1200" dirty="0" smtClean="0">
                          <a:solidFill>
                            <a:schemeClr val="tx1"/>
                          </a:solidFill>
                        </a:rPr>
                        <a:t>tone selection sounding method</a:t>
                      </a: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850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Performance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Higher performance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Similar to the multi-AP sequential sounding method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Slightly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worse than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the multi-AP sequential sounding method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sym typeface="+mn-ea"/>
                        </a:rPr>
                        <a:t>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lightly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sym typeface="+mn-ea"/>
                        </a:rPr>
                        <a:t>worse than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the multi-AP sequential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sym typeface="+mn-ea"/>
                        </a:rPr>
                        <a:t>method and similar to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the multi-AP tone selection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sym typeface="+mn-ea"/>
                        </a:rPr>
                        <a:t>method</a:t>
                      </a:r>
                      <a:endParaRPr lang="en-US" sz="120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altLang="zh-CN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08000" y="1828800"/>
            <a:ext cx="11378565" cy="4267200"/>
          </a:xfrm>
        </p:spPr>
        <p:txBody>
          <a:bodyPr/>
          <a:lstStyle/>
          <a:p>
            <a:r>
              <a:rPr lang="en-US" altLang="zh-CN" b="0" dirty="0">
                <a:solidFill>
                  <a:schemeClr val="tx1"/>
                </a:solidFill>
              </a:rPr>
              <a:t>In this contribution, we investigate </a:t>
            </a:r>
            <a:r>
              <a:rPr lang="en-US" altLang="zh-CN" b="0" dirty="0" smtClean="0">
                <a:solidFill>
                  <a:schemeClr val="tx1"/>
                </a:solidFill>
              </a:rPr>
              <a:t>and </a:t>
            </a:r>
            <a:r>
              <a:rPr lang="en-US" altLang="zh-CN" b="0" dirty="0" smtClean="0"/>
              <a:t>simulated a new multi-AP joint </a:t>
            </a:r>
            <a:r>
              <a:rPr lang="en-US" altLang="zh-CN" b="0" dirty="0" smtClean="0">
                <a:solidFill>
                  <a:schemeClr val="tx1"/>
                </a:solidFill>
              </a:rPr>
              <a:t>sounding </a:t>
            </a:r>
            <a:r>
              <a:rPr lang="en-US" altLang="zh-CN" b="0" dirty="0">
                <a:solidFill>
                  <a:schemeClr val="tx1"/>
                </a:solidFill>
              </a:rPr>
              <a:t>method </a:t>
            </a:r>
            <a:r>
              <a:rPr lang="en-US" altLang="zh-CN" b="0" dirty="0" smtClean="0">
                <a:solidFill>
                  <a:schemeClr val="tx1"/>
                </a:solidFill>
              </a:rPr>
              <a:t>which </a:t>
            </a:r>
            <a:r>
              <a:rPr lang="en-US" altLang="zh-CN" b="0" dirty="0" smtClean="0"/>
              <a:t>is based on an e</a:t>
            </a:r>
            <a:r>
              <a:rPr lang="en-US" altLang="zh-CN" b="0" dirty="0" smtClean="0">
                <a:solidFill>
                  <a:schemeClr val="tx1"/>
                </a:solidFill>
              </a:rPr>
              <a:t>xisting </a:t>
            </a:r>
            <a:r>
              <a:rPr lang="en-US" altLang="zh-CN" b="0" dirty="0" smtClean="0">
                <a:solidFill>
                  <a:schemeClr val="tx1"/>
                </a:solidFill>
                <a:uFillTx/>
                <a:sym typeface="+mn-ea"/>
              </a:rPr>
              <a:t>MU-MIMO </a:t>
            </a:r>
            <a:r>
              <a:rPr lang="en-US" altLang="zh-CN" b="0" dirty="0">
                <a:solidFill>
                  <a:schemeClr val="tx1"/>
                </a:solidFill>
                <a:uFillTx/>
                <a:sym typeface="+mn-ea"/>
              </a:rPr>
              <a:t>HE-LTF Mode </a:t>
            </a:r>
            <a:r>
              <a:rPr lang="en-US" altLang="zh-CN" b="0" dirty="0" smtClean="0">
                <a:solidFill>
                  <a:schemeClr val="tx1"/>
                </a:solidFill>
                <a:uFillTx/>
                <a:sym typeface="+mn-ea"/>
              </a:rPr>
              <a:t>to </a:t>
            </a:r>
            <a:r>
              <a:rPr lang="en-US" altLang="zh-CN" b="0" dirty="0">
                <a:solidFill>
                  <a:schemeClr val="tx1"/>
                </a:solidFill>
                <a:uFillTx/>
                <a:sym typeface="+mn-ea"/>
              </a:rPr>
              <a:t>generate </a:t>
            </a:r>
            <a:r>
              <a:rPr lang="en-US" altLang="zh-CN" b="0" dirty="0" smtClean="0">
                <a:solidFill>
                  <a:schemeClr val="tx1"/>
                </a:solidFill>
                <a:uFillTx/>
                <a:sym typeface="+mn-ea"/>
              </a:rPr>
              <a:t>EHT-LTF sequences for NDP sounding.</a:t>
            </a:r>
            <a:endParaRPr lang="en-US" altLang="zh-CN" b="0" dirty="0">
              <a:solidFill>
                <a:schemeClr val="tx1"/>
              </a:solidFill>
              <a:uFillTx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altLang="zh-CN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08000" y="1524000"/>
            <a:ext cx="11074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[1</a:t>
            </a:r>
            <a:r>
              <a:rPr lang="en-US" altLang="zh-CN" dirty="0" smtClean="0"/>
              <a:t>] 11-19-0448-01-0eht-multi-ap-transmission-procedure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[2</a:t>
            </a:r>
            <a:r>
              <a:rPr lang="en-US" altLang="zh-CN" dirty="0" smtClean="0"/>
              <a:t>] 11-19-1593-00-00be-joint-sounding-for-multi-ap-systems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[3</a:t>
            </a:r>
            <a:r>
              <a:rPr lang="en-US" altLang="zh-CN" dirty="0" smtClean="0"/>
              <a:t>] 11-19-1535-00-00be-sounding-for-ap-collaboration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[4</a:t>
            </a:r>
            <a:r>
              <a:rPr lang="en-US" altLang="zh-CN" dirty="0" smtClean="0">
                <a:solidFill>
                  <a:schemeClr val="tx1"/>
                </a:solidFill>
              </a:rPr>
              <a:t>] IEEE </a:t>
            </a:r>
            <a:r>
              <a:rPr lang="en-US" altLang="zh-CN" dirty="0">
                <a:solidFill>
                  <a:schemeClr val="tx1"/>
                </a:solidFill>
              </a:rPr>
              <a:t>P802.11ax/D6.0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5600" y="457200"/>
            <a:ext cx="11074400" cy="9144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Introduction (1)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0400" y="1219200"/>
            <a:ext cx="10243820" cy="5181600"/>
          </a:xfrm>
        </p:spPr>
        <p:txBody>
          <a:bodyPr/>
          <a:lstStyle/>
          <a:p>
            <a:r>
              <a:rPr lang="en-US" b="0" dirty="0">
                <a:solidFill>
                  <a:schemeClr val="tx1"/>
                </a:solidFill>
              </a:rPr>
              <a:t>Channel </a:t>
            </a:r>
            <a:r>
              <a:rPr lang="en-US" b="0" dirty="0" smtClean="0">
                <a:solidFill>
                  <a:schemeClr val="tx1"/>
                </a:solidFill>
              </a:rPr>
              <a:t>state information (CSI) provided by channel sounding is critical in </a:t>
            </a:r>
            <a:r>
              <a:rPr lang="en-US" b="0" dirty="0">
                <a:solidFill>
                  <a:schemeClr val="tx1"/>
                </a:solidFill>
              </a:rPr>
              <a:t>joint and coordinated </a:t>
            </a:r>
            <a:r>
              <a:rPr lang="en-US" b="0" dirty="0" smtClean="0">
                <a:solidFill>
                  <a:schemeClr val="tx1"/>
                </a:solidFill>
              </a:rPr>
              <a:t>multi-AP transmissions. </a:t>
            </a:r>
            <a:endParaRPr lang="en-US" b="0" dirty="0" smtClean="0">
              <a:solidFill>
                <a:schemeClr val="tx1"/>
              </a:solidFill>
            </a:endParaRPr>
          </a:p>
          <a:p>
            <a:pPr lvl="1"/>
            <a:r>
              <a:rPr lang="en-US" sz="1800" b="0" dirty="0" smtClean="0"/>
              <a:t>The multi-AP sounding procedure </a:t>
            </a:r>
            <a:r>
              <a:rPr lang="en-US" sz="1800" b="0" dirty="0" smtClean="0">
                <a:solidFill>
                  <a:schemeClr val="tx1"/>
                </a:solidFill>
              </a:rPr>
              <a:t>should be preced</a:t>
            </a:r>
            <a:r>
              <a:rPr lang="en-US" sz="1800" b="0" dirty="0" smtClean="0"/>
              <a:t>ed before the multi-AP transmissions.</a:t>
            </a:r>
            <a:endParaRPr lang="en-US" sz="1800" b="0" dirty="0" smtClean="0"/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The multi-AP sounding may impact on the performance of multi-AP transmissions. </a:t>
            </a:r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2400" b="0" dirty="0" smtClean="0">
                <a:solidFill>
                  <a:schemeClr val="tx1"/>
                </a:solidFill>
              </a:rPr>
              <a:t>Multi-AP sounding category </a:t>
            </a:r>
            <a:endParaRPr lang="en-US" sz="2400" b="0" dirty="0" smtClean="0">
              <a:solidFill>
                <a:schemeClr val="tx1"/>
              </a:solidFill>
            </a:endParaRPr>
          </a:p>
          <a:p>
            <a:pPr lvl="1"/>
            <a:r>
              <a:rPr lang="en-US" sz="1800" b="0" dirty="0" smtClean="0">
                <a:solidFill>
                  <a:schemeClr val="tx1"/>
                </a:solidFill>
              </a:rPr>
              <a:t>[1-3] describe some channel sounding mechanisms for multi-AP transmission, in which </a:t>
            </a:r>
            <a:r>
              <a:rPr lang="en-US" sz="1800" b="0" dirty="0" smtClean="0"/>
              <a:t>the potential </a:t>
            </a:r>
            <a:r>
              <a:rPr lang="en-US" sz="1800" b="0" dirty="0" smtClean="0">
                <a:solidFill>
                  <a:schemeClr val="tx1"/>
                </a:solidFill>
              </a:rPr>
              <a:t>m</a:t>
            </a:r>
            <a:r>
              <a:rPr lang="en-US" sz="1800" b="0" dirty="0" smtClean="0">
                <a:sym typeface="+mn-ea"/>
              </a:rPr>
              <a:t>ulti-AP </a:t>
            </a:r>
            <a:r>
              <a:rPr lang="en-US" sz="1800" b="0" dirty="0">
                <a:solidFill>
                  <a:schemeClr val="tx1"/>
                </a:solidFill>
              </a:rPr>
              <a:t>sounding </a:t>
            </a:r>
            <a:r>
              <a:rPr lang="en-US" sz="1800" b="0" dirty="0" smtClean="0">
                <a:solidFill>
                  <a:schemeClr val="tx1"/>
                </a:solidFill>
              </a:rPr>
              <a:t>approaches </a:t>
            </a:r>
            <a:r>
              <a:rPr lang="en-US" sz="1800" b="0" dirty="0" smtClean="0"/>
              <a:t>can </a:t>
            </a:r>
            <a:r>
              <a:rPr lang="en-US" sz="1800" b="0" dirty="0"/>
              <a:t>be </a:t>
            </a:r>
            <a:r>
              <a:rPr lang="en-US" sz="1800" b="0" dirty="0" smtClean="0"/>
              <a:t>categorized as</a:t>
            </a:r>
            <a:r>
              <a:rPr lang="en-US" sz="1800" b="0" dirty="0" smtClean="0">
                <a:solidFill>
                  <a:srgbClr val="2F05E1"/>
                </a:solidFill>
              </a:rPr>
              <a:t> </a:t>
            </a:r>
            <a:r>
              <a:rPr lang="en-US" sz="1800" dirty="0" smtClean="0"/>
              <a:t>a </a:t>
            </a:r>
            <a:r>
              <a:rPr lang="en-US" sz="1800" b="0" dirty="0" smtClean="0"/>
              <a:t>sequential or a joint sounding procedure.</a:t>
            </a:r>
            <a:endParaRPr lang="en-US" sz="1800" b="0" strike="dblStrike" dirty="0">
              <a:uFillTx/>
            </a:endParaRPr>
          </a:p>
          <a:p>
            <a:pPr lvl="1"/>
            <a:r>
              <a:rPr lang="en-US" sz="1800" b="0" u="sng" dirty="0" smtClean="0">
                <a:solidFill>
                  <a:schemeClr val="tx1"/>
                </a:solidFill>
              </a:rPr>
              <a:t>Multi-AP sequential sounding</a:t>
            </a:r>
            <a:endParaRPr lang="en-US" sz="1800" b="0" u="sng" dirty="0">
              <a:solidFill>
                <a:schemeClr val="tx1"/>
              </a:solidFill>
            </a:endParaRPr>
          </a:p>
          <a:p>
            <a:pPr lvl="2"/>
            <a:r>
              <a:rPr lang="en-US" sz="1800" dirty="0" smtClean="0">
                <a:sym typeface="+mn-ea"/>
              </a:rPr>
              <a:t>In this approach, an NDP sounding frame is sent </a:t>
            </a:r>
            <a:r>
              <a:rPr lang="en-US" dirty="0" smtClean="0">
                <a:sym typeface="+mn-ea"/>
              </a:rPr>
              <a:t>sequentially </a:t>
            </a:r>
            <a:r>
              <a:rPr lang="en-US" sz="1800" dirty="0" smtClean="0">
                <a:sym typeface="+mn-ea"/>
              </a:rPr>
              <a:t>by </a:t>
            </a:r>
            <a:r>
              <a:rPr lang="en-US" dirty="0" smtClean="0">
                <a:sym typeface="+mn-ea"/>
              </a:rPr>
              <a:t>each AP of the multiple APs in the collaborated Multi-AP transmission.</a:t>
            </a:r>
            <a:endParaRPr lang="en-US" sz="1800" dirty="0">
              <a:sym typeface="+mn-ea"/>
            </a:endParaRPr>
          </a:p>
          <a:p>
            <a:pPr lvl="2"/>
            <a:r>
              <a:rPr lang="en-US" sz="1800" dirty="0" smtClean="0">
                <a:sym typeface="+mn-ea"/>
              </a:rPr>
              <a:t>The sequential multi-AP sounding </a:t>
            </a:r>
            <a:r>
              <a:rPr lang="en-US" dirty="0" smtClean="0">
                <a:sym typeface="+mn-ea"/>
              </a:rPr>
              <a:t>may utilize the existing </a:t>
            </a:r>
            <a:r>
              <a:rPr lang="en-US" sz="1800" dirty="0" smtClean="0">
                <a:sym typeface="+mn-ea"/>
              </a:rPr>
              <a:t>single-AP sounding procedure without any change. However, this approach may have some major issues: </a:t>
            </a:r>
            <a:r>
              <a:rPr lang="en-US" dirty="0" smtClean="0">
                <a:sym typeface="+mn-ea"/>
              </a:rPr>
              <a:t> </a:t>
            </a:r>
            <a:endParaRPr lang="en-US" dirty="0" smtClean="0">
              <a:sym typeface="+mn-ea"/>
            </a:endParaRPr>
          </a:p>
          <a:p>
            <a:pPr lvl="3"/>
            <a:r>
              <a:rPr lang="en-US" sz="1600" dirty="0" smtClean="0">
                <a:sym typeface="+mn-ea"/>
              </a:rPr>
              <a:t>The total time required by the multi-AP sequential sounding is proportional to the number of </a:t>
            </a:r>
            <a:r>
              <a:rPr lang="en-US" dirty="0" smtClean="0">
                <a:sym typeface="+mn-ea"/>
              </a:rPr>
              <a:t>single-AP sounding. This may cause a latency concern in the multi-AP transmission.</a:t>
            </a:r>
            <a:endParaRPr lang="en-US" dirty="0" smtClean="0">
              <a:sym typeface="+mn-ea"/>
            </a:endParaRPr>
          </a:p>
          <a:p>
            <a:pPr lvl="3"/>
            <a:r>
              <a:rPr lang="en-US" dirty="0" smtClean="0">
                <a:sym typeface="+mn-ea"/>
              </a:rPr>
              <a:t>It may cause an issue of efficiency in the </a:t>
            </a:r>
            <a:r>
              <a:rPr lang="en-US" dirty="0">
                <a:sym typeface="+mn-ea"/>
              </a:rPr>
              <a:t>channel utilization </a:t>
            </a:r>
            <a:r>
              <a:rPr lang="en-US" dirty="0" smtClean="0">
                <a:sym typeface="+mn-ea"/>
              </a:rPr>
              <a:t>as the sequential NDP sounding frame transmissions take longer time of channel occupancy.  </a:t>
            </a:r>
            <a:endParaRPr lang="en-US" dirty="0">
              <a:sym typeface="+mn-ea"/>
            </a:endParaRPr>
          </a:p>
          <a:p>
            <a:pPr lvl="3"/>
            <a:endParaRPr lang="en-US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5600" y="457200"/>
            <a:ext cx="11074400" cy="9144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Introduction (2)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0400" y="1219200"/>
            <a:ext cx="10243820" cy="5257800"/>
          </a:xfrm>
        </p:spPr>
        <p:txBody>
          <a:bodyPr/>
          <a:lstStyle/>
          <a:p>
            <a:r>
              <a:rPr lang="en-US" b="0" dirty="0"/>
              <a:t>Multi-AP sounding </a:t>
            </a:r>
            <a:r>
              <a:rPr lang="en-US" b="0" dirty="0" smtClean="0"/>
              <a:t>category (continued) </a:t>
            </a:r>
            <a:endParaRPr lang="en-US" b="0" dirty="0"/>
          </a:p>
          <a:p>
            <a:pPr lvl="1"/>
            <a:r>
              <a:rPr lang="en-US" u="sng" dirty="0" smtClean="0"/>
              <a:t>M</a:t>
            </a:r>
            <a:r>
              <a:rPr lang="en-US" sz="2000" b="0" u="sng" dirty="0" smtClean="0"/>
              <a:t>ulti-AP joint sounding</a:t>
            </a:r>
            <a:endParaRPr lang="en-US" sz="2000" b="0" u="sng" dirty="0"/>
          </a:p>
          <a:p>
            <a:pPr lvl="2"/>
            <a:r>
              <a:rPr lang="en-US" sz="1800" b="0" dirty="0" smtClean="0"/>
              <a:t>In a multi-AP joint sounding approach, </a:t>
            </a:r>
            <a:r>
              <a:rPr lang="en-US" dirty="0" smtClean="0"/>
              <a:t>NDP sounding frames are transmitted simultaneously by multiple APs in the collaboration. Therefore it can </a:t>
            </a:r>
            <a:r>
              <a:rPr lang="en-US" sz="1800" b="0" dirty="0" smtClean="0"/>
              <a:t>reduce the </a:t>
            </a:r>
            <a:r>
              <a:rPr lang="en-US" dirty="0" smtClean="0"/>
              <a:t>number of NDP transmissions in sounding procedure, which in turn reduces the time of sounding procedure comparing to </a:t>
            </a:r>
            <a:r>
              <a:rPr lang="en-US" sz="1800" b="0" dirty="0" smtClean="0"/>
              <a:t>the multi-AP sequential sounding and improves the efficiency of channel utilization. </a:t>
            </a:r>
            <a:endParaRPr lang="en-US" sz="1800" b="0" dirty="0" smtClean="0"/>
          </a:p>
          <a:p>
            <a:pPr lvl="2"/>
            <a:r>
              <a:rPr lang="en-US" dirty="0" smtClean="0"/>
              <a:t>However, in the tone selection based multi-AP joint sounding [1], the NDP sounding signal transmitted by each AP is only on the selected tones. Therefore each AP may not have get the CSI result on the entire bandwidth.</a:t>
            </a:r>
            <a:endParaRPr lang="en-US" dirty="0" smtClean="0"/>
          </a:p>
          <a:p>
            <a:pPr lvl="2"/>
            <a:r>
              <a:rPr lang="en-US" dirty="0" smtClean="0"/>
              <a:t>In the full bandwidth multi-AP joint sounding [1, 2], on the other hand, the NDP sounding signal transmitted by each AP occupies the entire channel bandwidth. But this approach requires a large number of LTF symbols in the NDP frame, which increases the length of NDP signal and generates a high dimension of P matrix causing the complexity in the computation of CSI.</a:t>
            </a:r>
            <a:endParaRPr lang="en-US" dirty="0" smtClean="0"/>
          </a:p>
          <a:p>
            <a:pPr lvl="3"/>
            <a:r>
              <a:rPr lang="en-US" dirty="0" smtClean="0"/>
              <a:t>The number of LTF symbols depends on the number of all antennas in the multi-AP participating the joint sounding procedure. 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762000"/>
            <a:ext cx="11074400" cy="9144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A Proposal of New Multi-AP Joint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Sounding 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095" y="1600201"/>
            <a:ext cx="11074400" cy="2819399"/>
          </a:xfrm>
        </p:spPr>
        <p:txBody>
          <a:bodyPr/>
          <a:lstStyle/>
          <a:p>
            <a:r>
              <a:rPr lang="en-US" altLang="zh-CN" dirty="0" smtClean="0">
                <a:uFillTx/>
                <a:sym typeface="+mn-ea"/>
              </a:rPr>
              <a:t>Code based multi-AP joint sounding</a:t>
            </a:r>
            <a:endParaRPr lang="en-US" altLang="zh-CN" dirty="0" smtClean="0">
              <a:uFillTx/>
              <a:sym typeface="+mn-ea"/>
            </a:endParaRPr>
          </a:p>
          <a:p>
            <a:pPr lvl="1"/>
            <a:r>
              <a:rPr lang="en-US" altLang="zh-CN" dirty="0" smtClean="0">
                <a:uFillTx/>
                <a:sym typeface="+mn-ea"/>
              </a:rPr>
              <a:t>Code division method has </a:t>
            </a:r>
            <a:r>
              <a:rPr lang="en-US" altLang="zh-CN" dirty="0">
                <a:uFillTx/>
                <a:sym typeface="+mn-ea"/>
              </a:rPr>
              <a:t>been adopted </a:t>
            </a:r>
            <a:r>
              <a:rPr lang="en-US" altLang="zh-CN" dirty="0" smtClean="0">
                <a:uFillTx/>
                <a:sym typeface="+mn-ea"/>
              </a:rPr>
              <a:t>for channel-estimation </a:t>
            </a:r>
            <a:r>
              <a:rPr lang="en-US" altLang="zh-CN" dirty="0" smtClean="0">
                <a:sym typeface="+mn-ea"/>
              </a:rPr>
              <a:t>in </a:t>
            </a:r>
            <a:r>
              <a:rPr lang="en-US" altLang="zh-CN" dirty="0">
                <a:sym typeface="+mn-ea"/>
              </a:rPr>
              <a:t>UL </a:t>
            </a:r>
            <a:r>
              <a:rPr lang="en-US" altLang="zh-CN" dirty="0" smtClean="0">
                <a:sym typeface="+mn-ea"/>
              </a:rPr>
              <a:t>MU-MIMO</a:t>
            </a:r>
            <a:r>
              <a:rPr lang="en-US" altLang="zh-CN" dirty="0" smtClean="0">
                <a:uFillTx/>
                <a:sym typeface="+mn-ea"/>
              </a:rPr>
              <a:t>. Each involved STA is assigned to an orthogonal </a:t>
            </a:r>
            <a:r>
              <a:rPr lang="en-US" altLang="zh-CN" dirty="0">
                <a:uFillTx/>
                <a:sym typeface="+mn-ea"/>
              </a:rPr>
              <a:t>LTF </a:t>
            </a:r>
            <a:r>
              <a:rPr lang="en-US" altLang="zh-CN" dirty="0">
                <a:sym typeface="+mn-ea"/>
              </a:rPr>
              <a:t>sequence </a:t>
            </a:r>
            <a:r>
              <a:rPr lang="en-US" altLang="zh-CN" dirty="0" smtClean="0">
                <a:sym typeface="+mn-ea"/>
              </a:rPr>
              <a:t>to distinguish with other STAs in the UL MU-MIMO transmission</a:t>
            </a:r>
            <a:r>
              <a:rPr lang="en-US" altLang="zh-CN" dirty="0" smtClean="0">
                <a:uFillTx/>
                <a:sym typeface="+mn-ea"/>
              </a:rPr>
              <a:t>. </a:t>
            </a:r>
            <a:endParaRPr lang="en-US" altLang="zh-CN" dirty="0">
              <a:uFillTx/>
              <a:sym typeface="+mn-ea"/>
            </a:endParaRPr>
          </a:p>
          <a:p>
            <a:pPr lvl="1"/>
            <a:r>
              <a:rPr lang="en-US" altLang="zh-CN" dirty="0" smtClean="0">
                <a:sym typeface="+mn-ea"/>
              </a:rPr>
              <a:t>The new multi-AP </a:t>
            </a:r>
            <a:r>
              <a:rPr lang="en-US" altLang="zh-CN" dirty="0">
                <a:sym typeface="+mn-ea"/>
              </a:rPr>
              <a:t>code based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joint </a:t>
            </a:r>
            <a:r>
              <a:rPr lang="en-US" altLang="zh-CN" dirty="0" smtClean="0">
                <a:sym typeface="+mn-ea"/>
              </a:rPr>
              <a:t>sounding procedure </a:t>
            </a:r>
            <a:endParaRPr lang="en-US" altLang="zh-CN" dirty="0" smtClean="0">
              <a:sym typeface="+mn-ea"/>
            </a:endParaRPr>
          </a:p>
          <a:p>
            <a:pPr lvl="2"/>
            <a:r>
              <a:rPr lang="en-US" altLang="zh-CN" sz="1800" dirty="0" smtClean="0">
                <a:sym typeface="+mn-ea"/>
              </a:rPr>
              <a:t>An AP </a:t>
            </a:r>
            <a:r>
              <a:rPr lang="en-US" altLang="zh-CN" sz="1800" dirty="0">
                <a:sym typeface="+mn-ea"/>
              </a:rPr>
              <a:t>transmits a </a:t>
            </a:r>
            <a:r>
              <a:rPr lang="en-US" altLang="zh-CN" sz="1800" dirty="0" smtClean="0">
                <a:sym typeface="+mn-ea"/>
              </a:rPr>
              <a:t>frame (</a:t>
            </a:r>
            <a:r>
              <a:rPr lang="en-US" altLang="zh-CN" sz="1800" dirty="0">
                <a:sym typeface="+mn-ea"/>
              </a:rPr>
              <a:t>e.g. Trigger) to other APs </a:t>
            </a:r>
            <a:r>
              <a:rPr lang="en-US" altLang="zh-CN" sz="1800" dirty="0" smtClean="0">
                <a:sym typeface="+mn-ea"/>
              </a:rPr>
              <a:t>to </a:t>
            </a:r>
            <a:r>
              <a:rPr lang="en-US" altLang="zh-CN" sz="1800" dirty="0">
                <a:sym typeface="+mn-ea"/>
              </a:rPr>
              <a:t>initiate the </a:t>
            </a:r>
            <a:r>
              <a:rPr lang="en-US" altLang="zh-CN" sz="1800" dirty="0" smtClean="0">
                <a:sym typeface="+mn-ea"/>
              </a:rPr>
              <a:t>multi-AP joint sounding </a:t>
            </a:r>
            <a:r>
              <a:rPr lang="en-US" altLang="zh-CN" sz="1800" dirty="0">
                <a:sym typeface="+mn-ea"/>
              </a:rPr>
              <a:t>procedure.</a:t>
            </a:r>
            <a:endParaRPr lang="en-US" altLang="zh-CN" sz="1800" dirty="0">
              <a:solidFill>
                <a:schemeClr val="tx1"/>
              </a:solidFill>
              <a:sym typeface="+mn-ea"/>
            </a:endParaRPr>
          </a:p>
          <a:p>
            <a:pPr lvl="2"/>
            <a:r>
              <a:rPr lang="en-US" altLang="zh-CN" sz="1800" dirty="0" smtClean="0">
                <a:sym typeface="+mn-ea"/>
              </a:rPr>
              <a:t>All </a:t>
            </a:r>
            <a:r>
              <a:rPr lang="en-US" altLang="zh-CN" sz="1800" dirty="0">
                <a:sym typeface="+mn-ea"/>
              </a:rPr>
              <a:t>sounding </a:t>
            </a:r>
            <a:r>
              <a:rPr lang="en-US" altLang="zh-CN" sz="1800" dirty="0" smtClean="0">
                <a:sym typeface="+mn-ea"/>
              </a:rPr>
              <a:t>APs </a:t>
            </a:r>
            <a:r>
              <a:rPr lang="en-US" altLang="zh-CN" sz="1800" dirty="0">
                <a:sym typeface="+mn-ea"/>
              </a:rPr>
              <a:t>send </a:t>
            </a:r>
            <a:r>
              <a:rPr lang="en-US" altLang="zh-CN" dirty="0" smtClean="0">
                <a:sym typeface="+mn-ea"/>
              </a:rPr>
              <a:t>an MAP-NDPA + MAP-</a:t>
            </a:r>
            <a:r>
              <a:rPr lang="en-US" altLang="zh-CN" sz="1800" dirty="0" smtClean="0">
                <a:sym typeface="+mn-ea"/>
              </a:rPr>
              <a:t>NDP </a:t>
            </a:r>
            <a:r>
              <a:rPr lang="en-US" altLang="zh-CN" sz="1800" dirty="0">
                <a:sym typeface="+mn-ea"/>
              </a:rPr>
              <a:t>simultaneously.</a:t>
            </a:r>
            <a:endParaRPr lang="en-US" altLang="zh-CN" sz="1800" dirty="0">
              <a:sym typeface="+mn-ea"/>
            </a:endParaRPr>
          </a:p>
          <a:p>
            <a:pPr lvl="3"/>
            <a:r>
              <a:rPr lang="en-US" altLang="zh-CN" dirty="0">
                <a:sym typeface="+mn-ea"/>
              </a:rPr>
              <a:t>A</a:t>
            </a:r>
            <a:r>
              <a:rPr lang="en-US" altLang="zh-CN" sz="1600" dirty="0" smtClean="0">
                <a:sym typeface="+mn-ea"/>
              </a:rPr>
              <a:t> MAP-NDP sounding frame consists of </a:t>
            </a:r>
            <a:r>
              <a:rPr lang="en-US" altLang="zh-CN" dirty="0" smtClean="0">
                <a:sym typeface="+mn-ea"/>
              </a:rPr>
              <a:t>a </a:t>
            </a:r>
            <a:r>
              <a:rPr lang="en-US" altLang="zh-CN" sz="1600" dirty="0" smtClean="0">
                <a:sym typeface="+mn-ea"/>
              </a:rPr>
              <a:t>EHT-LTF sequence generated </a:t>
            </a:r>
            <a:r>
              <a:rPr lang="en-US" altLang="zh-CN" sz="1600" dirty="0">
                <a:sym typeface="+mn-ea"/>
              </a:rPr>
              <a:t>by </a:t>
            </a:r>
            <a:r>
              <a:rPr lang="en-US" altLang="zh-CN" sz="1600" dirty="0" smtClean="0">
                <a:sym typeface="+mn-ea"/>
              </a:rPr>
              <a:t>the </a:t>
            </a:r>
            <a:r>
              <a:rPr lang="en-US" altLang="zh-CN" dirty="0">
                <a:sym typeface="+mn-ea"/>
              </a:rPr>
              <a:t>orthogonal </a:t>
            </a:r>
            <a:r>
              <a:rPr lang="en-US" altLang="zh-CN" dirty="0" smtClean="0">
                <a:sym typeface="+mn-ea"/>
              </a:rPr>
              <a:t>sequence</a:t>
            </a:r>
            <a:r>
              <a:rPr lang="en-US" altLang="zh-CN" sz="1600" dirty="0" smtClean="0">
                <a:sym typeface="+mn-ea"/>
              </a:rPr>
              <a:t>.</a:t>
            </a:r>
            <a:endParaRPr lang="en-US" altLang="zh-CN" sz="1600" dirty="0" smtClean="0">
              <a:sym typeface="+mn-ea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905000" y="6172200"/>
            <a:ext cx="883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" name="TextBox 5"/>
          <p:cNvSpPr txBox="1"/>
          <p:nvPr/>
        </p:nvSpPr>
        <p:spPr>
          <a:xfrm>
            <a:off x="10360018" y="5867400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4953000"/>
            <a:ext cx="126303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Coordinating AP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5334000"/>
            <a:ext cx="126303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Coordinated AP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742801"/>
            <a:ext cx="126303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Coordinated AP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657600" y="4952999"/>
            <a:ext cx="914400" cy="276999"/>
            <a:chOff x="6477000" y="4953000"/>
            <a:chExt cx="914400" cy="276999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477000" y="4953000"/>
              <a:ext cx="914400" cy="276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29400" y="4953000"/>
              <a:ext cx="6810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Trigger 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72394" y="5285601"/>
            <a:ext cx="962660" cy="276999"/>
            <a:chOff x="6448794" y="4953000"/>
            <a:chExt cx="962660" cy="276999"/>
          </a:xfrm>
        </p:grpSpPr>
        <p:sp>
          <p:nvSpPr>
            <p:cNvPr id="14" name="Rectangle 13"/>
            <p:cNvSpPr/>
            <p:nvPr/>
          </p:nvSpPr>
          <p:spPr bwMode="auto">
            <a:xfrm>
              <a:off x="6477000" y="4953000"/>
              <a:ext cx="914400" cy="276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48794" y="4953000"/>
              <a:ext cx="962660" cy="275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MAP-NDPA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772394" y="5666601"/>
            <a:ext cx="962660" cy="276999"/>
            <a:chOff x="6448794" y="4953000"/>
            <a:chExt cx="962660" cy="276999"/>
          </a:xfrm>
        </p:grpSpPr>
        <p:sp>
          <p:nvSpPr>
            <p:cNvPr id="17" name="Rectangle 16"/>
            <p:cNvSpPr/>
            <p:nvPr/>
          </p:nvSpPr>
          <p:spPr bwMode="auto">
            <a:xfrm>
              <a:off x="6477000" y="4953000"/>
              <a:ext cx="914400" cy="276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48794" y="4953000"/>
              <a:ext cx="962660" cy="275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MAP-NDPA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926824" y="5297215"/>
            <a:ext cx="1235979" cy="276999"/>
            <a:chOff x="6464416" y="4953000"/>
            <a:chExt cx="926984" cy="276999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477000" y="4953000"/>
              <a:ext cx="914400" cy="276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64416" y="4953000"/>
              <a:ext cx="901541" cy="275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MAP-Joint NDP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932902" y="5658718"/>
            <a:ext cx="1235979" cy="276999"/>
            <a:chOff x="6464416" y="4953000"/>
            <a:chExt cx="926984" cy="276999"/>
          </a:xfrm>
        </p:grpSpPr>
        <p:sp>
          <p:nvSpPr>
            <p:cNvPr id="35" name="Rectangle 34"/>
            <p:cNvSpPr/>
            <p:nvPr/>
          </p:nvSpPr>
          <p:spPr bwMode="auto">
            <a:xfrm>
              <a:off x="6477000" y="4953000"/>
              <a:ext cx="914400" cy="276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64416" y="4953000"/>
              <a:ext cx="901541" cy="275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MAP-Joint NDP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762000"/>
            <a:ext cx="11074400" cy="9144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A Proposal of New Multi-AP Joint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Sounding 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095" y="1600201"/>
            <a:ext cx="11074400" cy="4952999"/>
          </a:xfrm>
        </p:spPr>
        <p:txBody>
          <a:bodyPr/>
          <a:lstStyle/>
          <a:p>
            <a:r>
              <a:rPr lang="en-US" altLang="zh-CN" dirty="0" smtClean="0">
                <a:uFillTx/>
                <a:sym typeface="+mn-ea"/>
              </a:rPr>
              <a:t>Code based multi-AP joint sounding</a:t>
            </a:r>
            <a:endParaRPr lang="en-US" altLang="zh-CN" dirty="0" smtClean="0">
              <a:uFillTx/>
              <a:sym typeface="+mn-ea"/>
            </a:endParaRPr>
          </a:p>
          <a:p>
            <a:pPr lvl="1"/>
            <a:r>
              <a:rPr lang="en-US" altLang="zh-CN" dirty="0">
                <a:sym typeface="+mn-ea"/>
              </a:rPr>
              <a:t>EHT-LTF sequence generation </a:t>
            </a:r>
            <a:endParaRPr lang="en-US" altLang="zh-CN" dirty="0">
              <a:sym typeface="+mn-ea"/>
            </a:endParaRPr>
          </a:p>
          <a:p>
            <a:pPr lvl="2"/>
            <a:r>
              <a:rPr lang="en-US" altLang="zh-CN" dirty="0">
                <a:sym typeface="+mn-ea"/>
              </a:rPr>
              <a:t>The </a:t>
            </a:r>
            <a:r>
              <a:rPr lang="en-US" altLang="zh-CN" dirty="0" smtClean="0">
                <a:sym typeface="+mn-ea"/>
              </a:rPr>
              <a:t>EHT-LTF </a:t>
            </a:r>
            <a:r>
              <a:rPr lang="en-US" altLang="zh-CN" dirty="0">
                <a:sym typeface="+mn-ea"/>
              </a:rPr>
              <a:t>sequence is carried in a </a:t>
            </a:r>
            <a:r>
              <a:rPr lang="en-US" altLang="zh-CN" dirty="0" smtClean="0">
                <a:sym typeface="+mn-ea"/>
              </a:rPr>
              <a:t>MAP-NDP </a:t>
            </a:r>
            <a:r>
              <a:rPr lang="en-US" altLang="zh-CN" dirty="0">
                <a:sym typeface="+mn-ea"/>
              </a:rPr>
              <a:t>sounding frame. </a:t>
            </a:r>
            <a:endParaRPr lang="en-US" altLang="zh-CN" dirty="0">
              <a:sym typeface="+mn-ea"/>
            </a:endParaRPr>
          </a:p>
          <a:p>
            <a:pPr lvl="2"/>
            <a:r>
              <a:rPr lang="en-US" altLang="zh-CN" sz="1800" dirty="0" smtClean="0">
                <a:sym typeface="+mn-ea"/>
              </a:rPr>
              <a:t>An </a:t>
            </a:r>
            <a:r>
              <a:rPr lang="en-US" altLang="zh-CN" dirty="0">
                <a:sym typeface="+mn-ea"/>
              </a:rPr>
              <a:t>orthogonal sequence </a:t>
            </a:r>
            <a:r>
              <a:rPr lang="en-US" altLang="zh-CN" dirty="0" smtClean="0">
                <a:sym typeface="+mn-ea"/>
              </a:rPr>
              <a:t>from P matrix is assigned </a:t>
            </a:r>
            <a:r>
              <a:rPr lang="en-US" altLang="zh-CN" sz="1800" dirty="0" smtClean="0">
                <a:sym typeface="+mn-ea"/>
              </a:rPr>
              <a:t>to an AP in the multi-AP joint sounding to generate its EHT-LTF.</a:t>
            </a:r>
            <a:endParaRPr lang="en-US" altLang="zh-CN" sz="1800" dirty="0">
              <a:solidFill>
                <a:schemeClr val="tx1"/>
              </a:solidFill>
              <a:sym typeface="+mn-ea"/>
            </a:endParaRPr>
          </a:p>
          <a:p>
            <a:pPr lvl="3"/>
            <a:r>
              <a:rPr lang="en-US" altLang="zh-CN" dirty="0">
                <a:sym typeface="+mn-ea"/>
              </a:rPr>
              <a:t>T</a:t>
            </a:r>
            <a:r>
              <a:rPr lang="en-US" altLang="zh-CN" sz="1600" dirty="0" smtClean="0">
                <a:sym typeface="+mn-ea"/>
              </a:rPr>
              <a:t>he </a:t>
            </a:r>
            <a:r>
              <a:rPr lang="en-US" altLang="zh-CN" sz="1600" dirty="0">
                <a:sym typeface="+mn-ea"/>
              </a:rPr>
              <a:t>dimension of </a:t>
            </a:r>
            <a:r>
              <a:rPr lang="en-US" altLang="zh-CN" dirty="0" smtClean="0">
                <a:sym typeface="+mn-ea"/>
              </a:rPr>
              <a:t>orthogonal </a:t>
            </a:r>
            <a:r>
              <a:rPr lang="en-US" altLang="zh-CN" sz="1600" dirty="0" smtClean="0">
                <a:sym typeface="+mn-ea"/>
              </a:rPr>
              <a:t>matrix </a:t>
            </a:r>
            <a:r>
              <a:rPr lang="en-US" altLang="zh-CN" sz="1600" dirty="0">
                <a:sym typeface="+mn-ea"/>
              </a:rPr>
              <a:t>should be </a:t>
            </a:r>
            <a:r>
              <a:rPr lang="en-US" altLang="zh-CN" sz="1600" dirty="0" smtClean="0">
                <a:sym typeface="+mn-ea"/>
              </a:rPr>
              <a:t>larger than or </a:t>
            </a:r>
            <a:r>
              <a:rPr lang="en-US" altLang="zh-CN" sz="1600" dirty="0">
                <a:sym typeface="+mn-ea"/>
              </a:rPr>
              <a:t>equal to the number of </a:t>
            </a:r>
            <a:r>
              <a:rPr lang="en-US" altLang="zh-CN" sz="1600" dirty="0" smtClean="0">
                <a:sym typeface="+mn-ea"/>
              </a:rPr>
              <a:t>APs in the joint sounding. </a:t>
            </a:r>
            <a:endParaRPr lang="en-US" altLang="zh-CN" sz="1600" dirty="0" smtClean="0">
              <a:sym typeface="+mn-ea"/>
            </a:endParaRPr>
          </a:p>
          <a:p>
            <a:pPr lvl="3"/>
            <a:r>
              <a:rPr lang="en-US" altLang="zh-CN" sz="1600" dirty="0" smtClean="0">
                <a:sym typeface="+mn-ea"/>
              </a:rPr>
              <a:t>An example of orthogonal </a:t>
            </a:r>
            <a:r>
              <a:rPr lang="en-US" altLang="zh-CN" sz="1600" dirty="0">
                <a:sym typeface="+mn-ea"/>
              </a:rPr>
              <a:t>matrix is [1 -1 1 </a:t>
            </a:r>
            <a:r>
              <a:rPr lang="en-US" altLang="zh-CN" sz="1600" dirty="0" smtClean="0">
                <a:sym typeface="+mn-ea"/>
              </a:rPr>
              <a:t>1</a:t>
            </a:r>
            <a:r>
              <a:rPr lang="en-US" altLang="zh-CN" dirty="0">
                <a:sym typeface="+mn-ea"/>
              </a:rPr>
              <a:t>,</a:t>
            </a:r>
            <a:r>
              <a:rPr lang="en-US" altLang="zh-CN" sz="1600" dirty="0" smtClean="0">
                <a:sym typeface="+mn-ea"/>
              </a:rPr>
              <a:t> 1 </a:t>
            </a:r>
            <a:r>
              <a:rPr lang="en-US" altLang="zh-CN" sz="1600" dirty="0">
                <a:sym typeface="+mn-ea"/>
              </a:rPr>
              <a:t>1 -1 </a:t>
            </a:r>
            <a:r>
              <a:rPr lang="en-US" altLang="zh-CN" sz="1600" dirty="0" smtClean="0">
                <a:sym typeface="+mn-ea"/>
              </a:rPr>
              <a:t>1, 1 </a:t>
            </a:r>
            <a:r>
              <a:rPr lang="en-US" altLang="zh-CN" sz="1600" dirty="0">
                <a:sym typeface="+mn-ea"/>
              </a:rPr>
              <a:t>1 1 -</a:t>
            </a:r>
            <a:r>
              <a:rPr lang="en-US" altLang="zh-CN" sz="1600" dirty="0" smtClean="0">
                <a:sym typeface="+mn-ea"/>
              </a:rPr>
              <a:t>1</a:t>
            </a:r>
            <a:r>
              <a:rPr lang="en-US" altLang="zh-CN" dirty="0">
                <a:sym typeface="+mn-ea"/>
              </a:rPr>
              <a:t>,</a:t>
            </a:r>
            <a:r>
              <a:rPr lang="en-US" altLang="zh-CN" sz="1600" dirty="0" smtClean="0">
                <a:sym typeface="+mn-ea"/>
              </a:rPr>
              <a:t> -</a:t>
            </a:r>
            <a:r>
              <a:rPr lang="en-US" altLang="zh-CN" sz="1600" dirty="0">
                <a:sym typeface="+mn-ea"/>
              </a:rPr>
              <a:t>1 1 1 1], </a:t>
            </a:r>
            <a:r>
              <a:rPr lang="en-US" altLang="zh-CN" sz="1600" dirty="0" smtClean="0">
                <a:sym typeface="+mn-ea"/>
              </a:rPr>
              <a:t>the orthogonal sequences assigned to APs: AP1</a:t>
            </a:r>
            <a:r>
              <a:rPr lang="en-US" altLang="zh-CN" dirty="0">
                <a:sym typeface="+mn-ea"/>
              </a:rPr>
              <a:t> </a:t>
            </a:r>
            <a:r>
              <a:rPr lang="en-US" altLang="zh-CN" dirty="0" smtClean="0">
                <a:sym typeface="+mn-ea"/>
              </a:rPr>
              <a:t>= </a:t>
            </a:r>
            <a:r>
              <a:rPr lang="en-US" altLang="zh-CN" sz="1600" dirty="0" smtClean="0">
                <a:sym typeface="+mn-ea"/>
              </a:rPr>
              <a:t>[1 </a:t>
            </a:r>
            <a:r>
              <a:rPr lang="en-US" altLang="zh-CN" sz="1600" dirty="0">
                <a:sym typeface="+mn-ea"/>
              </a:rPr>
              <a:t>-1 1 1 </a:t>
            </a:r>
            <a:r>
              <a:rPr lang="en-US" altLang="zh-CN" sz="1600" dirty="0" smtClean="0">
                <a:sym typeface="+mn-ea"/>
              </a:rPr>
              <a:t>], AP2  = </a:t>
            </a:r>
            <a:r>
              <a:rPr lang="en-US" altLang="zh-CN" sz="1600" dirty="0">
                <a:sym typeface="+mn-ea"/>
              </a:rPr>
              <a:t>[1 1 -1 </a:t>
            </a:r>
            <a:r>
              <a:rPr lang="en-US" altLang="zh-CN" sz="1600" dirty="0" smtClean="0">
                <a:sym typeface="+mn-ea"/>
              </a:rPr>
              <a:t>1], AP3 = </a:t>
            </a:r>
            <a:r>
              <a:rPr lang="en-US" altLang="zh-CN" sz="1600" dirty="0">
                <a:sym typeface="+mn-ea"/>
              </a:rPr>
              <a:t>[1 1 1 -1] </a:t>
            </a:r>
            <a:r>
              <a:rPr lang="en-US" altLang="zh-CN" sz="1600" dirty="0" smtClean="0">
                <a:sym typeface="+mn-ea"/>
              </a:rPr>
              <a:t>and AP4  = </a:t>
            </a:r>
            <a:r>
              <a:rPr lang="en-US" altLang="zh-CN" sz="1600" dirty="0">
                <a:sym typeface="+mn-ea"/>
              </a:rPr>
              <a:t>[-1 1 1 1</a:t>
            </a:r>
            <a:r>
              <a:rPr lang="en-US" altLang="zh-CN" sz="1600" dirty="0" smtClean="0">
                <a:sym typeface="+mn-ea"/>
              </a:rPr>
              <a:t>].</a:t>
            </a: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  <a:p>
            <a:pPr lvl="2"/>
            <a:r>
              <a:rPr lang="en-US" altLang="zh-CN" dirty="0">
                <a:sym typeface="+mn-ea"/>
              </a:rPr>
              <a:t>An AP </a:t>
            </a:r>
            <a:r>
              <a:rPr lang="en-US" altLang="zh-CN" dirty="0" smtClean="0">
                <a:sym typeface="+mn-ea"/>
              </a:rPr>
              <a:t>creates </a:t>
            </a:r>
            <a:r>
              <a:rPr lang="en-US" altLang="zh-CN" dirty="0">
                <a:sym typeface="+mn-ea"/>
              </a:rPr>
              <a:t>its EHT-LTF </a:t>
            </a:r>
            <a:r>
              <a:rPr lang="en-US" altLang="zh-CN" dirty="0" smtClean="0">
                <a:sym typeface="+mn-ea"/>
              </a:rPr>
              <a:t>sequence </a:t>
            </a:r>
            <a:r>
              <a:rPr lang="en-US" altLang="zh-CN" dirty="0">
                <a:sym typeface="+mn-ea"/>
              </a:rPr>
              <a:t>via multiplying the </a:t>
            </a:r>
            <a:r>
              <a:rPr lang="en-US" altLang="zh-CN" dirty="0" smtClean="0">
                <a:sym typeface="+mn-ea"/>
              </a:rPr>
              <a:t>LTF </a:t>
            </a:r>
            <a:r>
              <a:rPr lang="en-US" altLang="zh-CN" dirty="0">
                <a:sym typeface="+mn-ea"/>
              </a:rPr>
              <a:t>sequence by its assigned orthogonal sequence.</a:t>
            </a:r>
            <a:endParaRPr lang="en-US" altLang="zh-CN" dirty="0">
              <a:sym typeface="+mn-ea"/>
            </a:endParaRPr>
          </a:p>
          <a:p>
            <a:pPr lvl="3"/>
            <a:r>
              <a:rPr lang="en-US" altLang="zh-CN" dirty="0">
                <a:sym typeface="+mn-ea"/>
              </a:rPr>
              <a:t>For example,  EHT-LTF is generated by LTF </a:t>
            </a:r>
            <a:r>
              <a:rPr lang="en-US" altLang="zh-CN" dirty="0" smtClean="0">
                <a:sym typeface="+mn-ea"/>
              </a:rPr>
              <a:t>(e.g. used </a:t>
            </a:r>
            <a:r>
              <a:rPr lang="en-US" altLang="zh-CN" dirty="0">
                <a:sym typeface="+mn-ea"/>
              </a:rPr>
              <a:t>in 11ax) multiplied by </a:t>
            </a:r>
            <a:r>
              <a:rPr lang="en-US" altLang="zh-CN" dirty="0" smtClean="0">
                <a:sym typeface="+mn-ea"/>
              </a:rPr>
              <a:t>an </a:t>
            </a:r>
            <a:r>
              <a:rPr lang="en-US" altLang="zh-CN" dirty="0">
                <a:sym typeface="+mn-ea"/>
              </a:rPr>
              <a:t>orthogonal sequence. 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en-US" altLang="zh-CN" sz="2400" dirty="0"/>
          </a:p>
          <a:p>
            <a:endParaRPr lang="en-US" altLang="zh-CN" dirty="0"/>
          </a:p>
          <a:p>
            <a:endParaRPr lang="en-US" altLang="zh-CN" sz="2400" dirty="0"/>
          </a:p>
          <a:p>
            <a:endParaRPr lang="en-US" altLang="zh-CN" dirty="0"/>
          </a:p>
        </p:txBody>
      </p:sp>
      <p:grpSp>
        <p:nvGrpSpPr>
          <p:cNvPr id="5" name="Group 4"/>
          <p:cNvGrpSpPr/>
          <p:nvPr/>
        </p:nvGrpSpPr>
        <p:grpSpPr>
          <a:xfrm>
            <a:off x="2597576" y="5165834"/>
            <a:ext cx="7145437" cy="1226185"/>
            <a:chOff x="1721068" y="4894579"/>
            <a:chExt cx="7145437" cy="1530985"/>
          </a:xfrm>
        </p:grpSpPr>
        <p:pic>
          <p:nvPicPr>
            <p:cNvPr id="6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223260" y="4894579"/>
              <a:ext cx="5643245" cy="15309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文本框 10"/>
            <p:cNvSpPr txBox="1"/>
            <p:nvPr/>
          </p:nvSpPr>
          <p:spPr>
            <a:xfrm>
              <a:off x="2004060" y="5656579"/>
              <a:ext cx="1424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LTF (e.g. 11ax) </a:t>
              </a:r>
              <a:endParaRPr lang="en-US" dirty="0"/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1721068" y="6080234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ym typeface="+mn-ea"/>
                </a:rPr>
                <a:t>O</a:t>
              </a:r>
              <a:r>
                <a:rPr lang="en-US" altLang="zh-CN" dirty="0" smtClean="0">
                  <a:sym typeface="+mn-ea"/>
                </a:rPr>
                <a:t>rthogonal </a:t>
              </a:r>
              <a:r>
                <a:rPr lang="en-US" altLang="zh-CN" dirty="0">
                  <a:sym typeface="+mn-ea"/>
                </a:rPr>
                <a:t>sequence</a:t>
              </a:r>
              <a:endParaRPr lang="en-US" dirty="0"/>
            </a:p>
          </p:txBody>
        </p:sp>
        <p:sp>
          <p:nvSpPr>
            <p:cNvPr id="9" name="文本框 10"/>
            <p:cNvSpPr txBox="1"/>
            <p:nvPr/>
          </p:nvSpPr>
          <p:spPr>
            <a:xfrm>
              <a:off x="6781800" y="6096000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ym typeface="+mn-ea"/>
                </a:rPr>
                <a:t>EHT-LTF sequence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</a:t>
            </a:r>
            <a:r>
              <a:rPr lang="en-US" altLang="en-US" dirty="0" smtClean="0">
                <a:solidFill>
                  <a:schemeClr val="tx2"/>
                </a:solidFill>
                <a:uFillTx/>
              </a:rPr>
              <a:t> Setup</a:t>
            </a:r>
            <a:endParaRPr lang="en-US" altLang="en-US" dirty="0" smtClean="0">
              <a:solidFill>
                <a:schemeClr val="tx2"/>
              </a:solidFill>
              <a:uFillTx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14680" y="1295401"/>
            <a:ext cx="10720705" cy="4796154"/>
          </a:xfrm>
        </p:spPr>
        <p:txBody>
          <a:bodyPr/>
          <a:lstStyle/>
          <a:p>
            <a:r>
              <a:rPr lang="en-US" altLang="en-GB" dirty="0" smtClean="0"/>
              <a:t>Objectives</a:t>
            </a:r>
            <a:endParaRPr lang="en-US" altLang="en-GB" dirty="0" smtClean="0"/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This simulation intends to compare </a:t>
            </a:r>
            <a:r>
              <a:rPr lang="en-US" altLang="en-GB" dirty="0" smtClean="0"/>
              <a:t>the </a:t>
            </a:r>
            <a:r>
              <a:rPr lang="en-US" altLang="en-GB" dirty="0" smtClean="0">
                <a:solidFill>
                  <a:schemeClr val="tx1"/>
                </a:solidFill>
              </a:rPr>
              <a:t>performance of the new multi-AP joint sounding method to other multi-AP sounding approaches.</a:t>
            </a:r>
            <a:r>
              <a:rPr lang="en-US" altLang="en-GB" strike="dblStrike" dirty="0" smtClean="0">
                <a:solidFill>
                  <a:schemeClr val="tx1"/>
                </a:solidFill>
                <a:uFillTx/>
              </a:rPr>
              <a:t> </a:t>
            </a:r>
            <a:endParaRPr lang="en-US" altLang="en-GB" strike="dblStrike" dirty="0" smtClean="0">
              <a:solidFill>
                <a:schemeClr val="tx1"/>
              </a:solidFill>
              <a:uFillTx/>
            </a:endParaRPr>
          </a:p>
          <a:p>
            <a:r>
              <a:rPr lang="en-US" altLang="en-GB" dirty="0" smtClean="0">
                <a:solidFill>
                  <a:schemeClr val="tx1"/>
                </a:solidFill>
              </a:rPr>
              <a:t>Simulation setting</a:t>
            </a:r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r>
              <a:rPr lang="en-US" altLang="en-GB" dirty="0" smtClean="0"/>
              <a:t>4 APs : each AP has 4 Tx antennas;  1 STA: the STA has 4 Rx antennas</a:t>
            </a:r>
            <a:endParaRPr lang="en-US" altLang="en-GB" dirty="0" smtClean="0"/>
          </a:p>
          <a:p>
            <a:pPr lvl="1"/>
            <a:r>
              <a:rPr lang="en-US" altLang="en-GB" dirty="0" smtClean="0"/>
              <a:t>LTF Type : 1x LTF</a:t>
            </a:r>
            <a:endParaRPr lang="en-US" altLang="en-GB" dirty="0" smtClean="0"/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Channel bandwidth:  20MHz</a:t>
            </a:r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r>
              <a:rPr lang="en-US" altLang="en-GB" dirty="0" smtClean="0"/>
              <a:t>Channel mode:  Channel mode D with Gaussian noise</a:t>
            </a:r>
            <a:endParaRPr lang="en-US" altLang="en-GB" dirty="0" smtClean="0"/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Residual CFO: [0Hz, 200Hz, 400Hz, 800Hz].</a:t>
            </a:r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r>
              <a:rPr lang="en-US" altLang="en-GB" dirty="0" smtClean="0">
                <a:sym typeface="+mn-ea"/>
              </a:rPr>
              <a:t>Perfect synchronization.</a:t>
            </a:r>
            <a:r>
              <a:rPr lang="en-US" altLang="en-GB" dirty="0" smtClean="0">
                <a:solidFill>
                  <a:schemeClr val="tx1"/>
                </a:solidFill>
              </a:rPr>
              <a:t> </a:t>
            </a:r>
            <a:endParaRPr lang="en-US" altLang="en-GB" dirty="0" smtClean="0">
              <a:solidFill>
                <a:srgbClr val="FF0000"/>
              </a:solidFill>
            </a:endParaRP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Orthogonal matrix P:</a:t>
            </a:r>
            <a:endParaRPr lang="en-US" altLang="en-GB" dirty="0" smtClean="0">
              <a:solidFill>
                <a:schemeClr val="tx1"/>
              </a:solidFill>
            </a:endParaRP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  <p:graphicFrame>
        <p:nvGraphicFramePr>
          <p:cNvPr id="3" name="对象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810952" y="4999990"/>
          <a:ext cx="155130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" r:id="rId1" imgW="1079500" imgH="914400" progId="Equation.KSEE3">
                  <p:embed/>
                </p:oleObj>
              </mc:Choice>
              <mc:Fallback>
                <p:oleObj name="" r:id="rId1" imgW="1079500" imgH="9144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10952" y="4999990"/>
                        <a:ext cx="1551305" cy="131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 Results (1)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676400" y="5396318"/>
            <a:ext cx="9246235" cy="1151255"/>
          </a:xfrm>
        </p:spPr>
        <p:txBody>
          <a:bodyPr/>
          <a:lstStyle/>
          <a:p>
            <a:pPr marL="457200" lvl="1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en-GB" sz="1800" b="0" dirty="0" smtClean="0">
                <a:solidFill>
                  <a:schemeClr val="tx1"/>
                </a:solidFill>
              </a:rPr>
              <a:t>The MSE difference between the multi-AP CD sounding and the multi-AP sequential sounding is about 0.01 when RCFO equal to 0.</a:t>
            </a:r>
            <a:endParaRPr lang="en-US" altLang="en-GB" sz="1800" b="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55953" y="2276558"/>
            <a:ext cx="4578493" cy="3438442"/>
          </a:xfrm>
          <a:prstGeom prst="rect">
            <a:avLst/>
          </a:prstGeom>
        </p:spPr>
      </p:pic>
      <p:sp>
        <p:nvSpPr>
          <p:cNvPr id="7" name="Content Placeholder 2"/>
          <p:cNvSpPr txBox="1"/>
          <p:nvPr/>
        </p:nvSpPr>
        <p:spPr bwMode="auto">
          <a:xfrm>
            <a:off x="614680" y="1228641"/>
            <a:ext cx="10720705" cy="90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GB" kern="0" dirty="0" smtClean="0"/>
              <a:t>Channel Estimation Performance </a:t>
            </a:r>
            <a:endParaRPr lang="en-US" altLang="en-GB" kern="0" dirty="0" smtClean="0"/>
          </a:p>
          <a:p>
            <a:pPr lvl="1"/>
            <a:r>
              <a:rPr lang="en-US" altLang="en-GB" kern="0" dirty="0" smtClean="0"/>
              <a:t>the multi-AP code-based joint sounding and the multi-AP sequential sounding methods</a:t>
            </a:r>
            <a:endParaRPr lang="en-US" altLang="en-GB" kern="0" dirty="0" smtClean="0"/>
          </a:p>
          <a:p>
            <a:endParaRPr lang="en-US" altLang="en-GB" kern="0" dirty="0" smtClean="0"/>
          </a:p>
          <a:p>
            <a:endParaRPr lang="en-US" altLang="en-GB" kern="0" dirty="0" smtClean="0"/>
          </a:p>
          <a:p>
            <a:pPr marL="0" indent="0">
              <a:buFontTx/>
              <a:buNone/>
            </a:pPr>
            <a:endParaRPr lang="en-US" altLang="en-GB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 Results (2)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20482" y="5438775"/>
            <a:ext cx="9551670" cy="1114425"/>
          </a:xfrm>
        </p:spPr>
        <p:txBody>
          <a:bodyPr/>
          <a:lstStyle/>
          <a:p>
            <a:pPr lvl="1"/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en-GB" sz="1800" b="0" dirty="0"/>
              <a:t>The MSE difference between the multi-AP </a:t>
            </a:r>
            <a:r>
              <a:rPr lang="en-US" altLang="en-GB" sz="1800" b="0" dirty="0" smtClean="0"/>
              <a:t>code based joint sounding and </a:t>
            </a:r>
            <a:r>
              <a:rPr lang="en-US" altLang="en-GB" sz="1800" b="0" dirty="0"/>
              <a:t>the </a:t>
            </a:r>
            <a:r>
              <a:rPr lang="en-US" altLang="en-GB" sz="1800" b="0" dirty="0" smtClean="0"/>
              <a:t>multi-AP sequential </a:t>
            </a:r>
            <a:r>
              <a:rPr lang="en-US" altLang="en-GB" sz="1800" b="0" dirty="0"/>
              <a:t>sounding </a:t>
            </a:r>
            <a:r>
              <a:rPr lang="en-US" altLang="en-GB" sz="1800" b="0" dirty="0" smtClean="0">
                <a:solidFill>
                  <a:schemeClr val="tx1"/>
                </a:solidFill>
                <a:sym typeface="+mn-ea"/>
              </a:rPr>
              <a:t>is about 0.015 to 0.025 when RCFO is 200Hz, 400Hz </a:t>
            </a:r>
            <a:r>
              <a:rPr lang="en-US" altLang="en-GB" sz="1800" b="0" dirty="0" smtClean="0">
                <a:sym typeface="+mn-ea"/>
              </a:rPr>
              <a:t>and</a:t>
            </a:r>
            <a:r>
              <a:rPr lang="en-US" altLang="en-GB" sz="1800" b="0" dirty="0" smtClean="0">
                <a:solidFill>
                  <a:schemeClr val="tx1"/>
                </a:solidFill>
                <a:sym typeface="+mn-ea"/>
              </a:rPr>
              <a:t> 800Hz.</a:t>
            </a:r>
            <a:endParaRPr lang="en-US" altLang="en-GB" sz="1800" b="0" dirty="0" smtClean="0">
              <a:solidFill>
                <a:schemeClr val="tx1"/>
              </a:solidFill>
            </a:endParaRP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2124159"/>
            <a:ext cx="4978401" cy="3733800"/>
          </a:xfrm>
          <a:prstGeom prst="rect">
            <a:avLst/>
          </a:prstGeom>
        </p:spPr>
      </p:pic>
      <p:sp>
        <p:nvSpPr>
          <p:cNvPr id="6" name="Content Placeholder 2"/>
          <p:cNvSpPr txBox="1"/>
          <p:nvPr/>
        </p:nvSpPr>
        <p:spPr bwMode="auto">
          <a:xfrm>
            <a:off x="614680" y="1219200"/>
            <a:ext cx="10720705" cy="90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GB" kern="0" dirty="0" smtClean="0"/>
              <a:t>Channel Estimation Performance </a:t>
            </a:r>
            <a:endParaRPr lang="en-US" altLang="en-GB" kern="0" dirty="0" smtClean="0"/>
          </a:p>
          <a:p>
            <a:pPr lvl="1"/>
            <a:r>
              <a:rPr lang="en-US" altLang="en-GB" kern="0" dirty="0" smtClean="0"/>
              <a:t>the multi-AP code-based joint sounding and the multi-AP sequential sounding</a:t>
            </a:r>
            <a:endParaRPr lang="en-US" altLang="en-GB" kern="0" dirty="0" smtClean="0"/>
          </a:p>
          <a:p>
            <a:endParaRPr lang="en-US" altLang="en-GB" kern="0" dirty="0" smtClean="0"/>
          </a:p>
          <a:p>
            <a:endParaRPr lang="en-US" altLang="en-GB" kern="0" dirty="0" smtClean="0"/>
          </a:p>
          <a:p>
            <a:pPr marL="0" indent="0">
              <a:buFontTx/>
              <a:buNone/>
            </a:pPr>
            <a:endParaRPr lang="en-US" altLang="en-GB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 Results (3)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20482" y="5438775"/>
            <a:ext cx="9551670" cy="1114425"/>
          </a:xfrm>
        </p:spPr>
        <p:txBody>
          <a:bodyPr/>
          <a:lstStyle/>
          <a:p>
            <a:pPr lvl="1"/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en-GB" sz="1800" b="0" dirty="0">
                <a:solidFill>
                  <a:schemeClr val="tx1"/>
                </a:solidFill>
              </a:rPr>
              <a:t>The Channel Estimation Performance of code-based joint sounding method is close to that of tone-selection joint sounding method.</a:t>
            </a:r>
            <a:endParaRPr lang="en-US" altLang="en-GB" sz="1800" b="0" dirty="0" smtClean="0">
              <a:solidFill>
                <a:srgbClr val="FF0000"/>
              </a:solidFill>
            </a:endParaRP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2163573"/>
            <a:ext cx="4867254" cy="3651847"/>
          </a:xfrm>
          <a:prstGeom prst="rect">
            <a:avLst/>
          </a:prstGeom>
        </p:spPr>
      </p:pic>
      <p:sp>
        <p:nvSpPr>
          <p:cNvPr id="7" name="Content Placeholder 2"/>
          <p:cNvSpPr txBox="1"/>
          <p:nvPr/>
        </p:nvSpPr>
        <p:spPr bwMode="auto">
          <a:xfrm>
            <a:off x="614680" y="1295400"/>
            <a:ext cx="10720705" cy="90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GB" kern="0" dirty="0" smtClean="0"/>
              <a:t>Channel Estimation Performance </a:t>
            </a:r>
            <a:endParaRPr lang="en-US" altLang="en-GB" kern="0" dirty="0" smtClean="0"/>
          </a:p>
          <a:p>
            <a:pPr lvl="1"/>
            <a:r>
              <a:rPr lang="en-US" altLang="en-GB" kern="0" dirty="0" smtClean="0"/>
              <a:t>the multi-AP code-based joint sounding and the multi-AP tone-selection joint sounding </a:t>
            </a:r>
            <a:endParaRPr lang="en-US" altLang="en-GB" kern="0" dirty="0" smtClean="0"/>
          </a:p>
          <a:p>
            <a:endParaRPr lang="en-US" altLang="en-GB" kern="0" dirty="0" smtClean="0"/>
          </a:p>
          <a:p>
            <a:endParaRPr lang="en-US" altLang="en-GB" kern="0" dirty="0" smtClean="0"/>
          </a:p>
          <a:p>
            <a:pPr marL="0" indent="0">
              <a:buFontTx/>
              <a:buNone/>
            </a:pPr>
            <a:endParaRPr lang="en-US" altLang="en-GB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0</TotalTime>
  <Words>7088</Words>
  <Application>WPS 演示</Application>
  <PresentationFormat>Widescreen</PresentationFormat>
  <Paragraphs>253</Paragraphs>
  <Slides>12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Calibri</vt:lpstr>
      <vt:lpstr>Gulim</vt:lpstr>
      <vt:lpstr>微软雅黑</vt:lpstr>
      <vt:lpstr>Arial Unicode MS</vt:lpstr>
      <vt:lpstr>Extend Submission Template</vt:lpstr>
      <vt:lpstr>Equation.KSEE3</vt:lpstr>
      <vt:lpstr>PowerPoint 演示文稿</vt:lpstr>
      <vt:lpstr>Introduction (1)</vt:lpstr>
      <vt:lpstr>Introduction (2)</vt:lpstr>
      <vt:lpstr>A Proposal of New Multi-AP Joint Sounding </vt:lpstr>
      <vt:lpstr>A Proposal of New Multi-AP Joint Sounding </vt:lpstr>
      <vt:lpstr>Simulation Setup</vt:lpstr>
      <vt:lpstr>Simulation Results (1)</vt:lpstr>
      <vt:lpstr>Simulation Results (2)</vt:lpstr>
      <vt:lpstr>Simulation Results</vt:lpstr>
      <vt:lpstr>Summary of Multi-AP Sounding Methods</vt:lpstr>
      <vt:lpstr>Conclusion</vt:lpstr>
      <vt:lpstr>Reference</vt:lpstr>
    </vt:vector>
  </TitlesOfParts>
  <Company>NEWRACOM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JQC</cp:lastModifiedBy>
  <cp:revision>4947</cp:revision>
  <cp:lastPrinted>1998-02-10T13:28:00Z</cp:lastPrinted>
  <dcterms:created xsi:type="dcterms:W3CDTF">2009-12-02T19:05:00Z</dcterms:created>
  <dcterms:modified xsi:type="dcterms:W3CDTF">2020-02-13T10:02:04Z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