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6" r:id="rId4"/>
    <p:sldId id="287" r:id="rId5"/>
    <p:sldId id="298" r:id="rId6"/>
    <p:sldId id="289" r:id="rId7"/>
    <p:sldId id="300" r:id="rId8"/>
    <p:sldId id="290" r:id="rId9"/>
    <p:sldId id="294" r:id="rId10"/>
    <p:sldId id="299" r:id="rId11"/>
    <p:sldId id="275" r:id="rId12"/>
    <p:sldId id="301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81" d="100"/>
          <a:sy n="81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18" y="332601"/>
            <a:ext cx="30521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802.11-20/41r0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Additional Overhead Reduction in Mixed BF Feedback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01-01-2020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37702"/>
              </p:ext>
            </p:extLst>
          </p:nvPr>
        </p:nvGraphicFramePr>
        <p:xfrm>
          <a:off x="740790" y="2630177"/>
          <a:ext cx="7469188" cy="405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0" name="Document" r:id="rId4" imgW="8240717" imgH="4492264" progId="Word.Document.8">
                  <p:embed/>
                </p:oleObj>
              </mc:Choice>
              <mc:Fallback>
                <p:oleObj name="Document" r:id="rId4" imgW="8240717" imgH="449226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90" y="2630177"/>
                        <a:ext cx="7469188" cy="405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Mixed BF properties were analyzed with respect to minimizing feedback size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Relaxed </a:t>
            </a:r>
            <a:r>
              <a:rPr lang="en-US" sz="2000" b="0" kern="0" dirty="0"/>
              <a:t>a</a:t>
            </a:r>
            <a:r>
              <a:rPr lang="en-US" sz="2000" b="0" kern="0" dirty="0" smtClean="0"/>
              <a:t>ccuracy of </a:t>
            </a:r>
            <a:r>
              <a:rPr lang="en-US" sz="2000" b="0" kern="0" dirty="0"/>
              <a:t>narrowband </a:t>
            </a:r>
            <a:r>
              <a:rPr lang="en-US" sz="2000" b="0" kern="0" dirty="0" err="1"/>
              <a:t>precoder</a:t>
            </a:r>
            <a:r>
              <a:rPr lang="en-US" sz="2000" b="0" kern="0" dirty="0"/>
              <a:t> allows additional feedback size reduction with no degradation of the </a:t>
            </a:r>
            <a:r>
              <a:rPr lang="en-US" sz="2000" b="0" kern="0" dirty="0" smtClean="0"/>
              <a:t>performance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Entries nulling is a simple technique that can implement accuracy reduction with easy adjustment to performance requirements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Moreover nulling may be applied for “backward compatible” use-case where wideband component has no size reduction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Summarizing all the details presented above and in [4] Mixed BF is a promising method to be adopted by 802.11be for feedback size reduction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49434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11-18/1231r6-0eht-eht-draft-proposed-par.</a:t>
            </a:r>
          </a:p>
          <a:p>
            <a:pPr marL="0" indent="0">
              <a:buNone/>
            </a:pPr>
            <a:r>
              <a:rPr lang="en-US" sz="2000" b="0" dirty="0"/>
              <a:t>[2] </a:t>
            </a:r>
            <a:r>
              <a:rPr lang="en-US" sz="2000" b="0" dirty="0" smtClean="0"/>
              <a:t>11-18-1184-01-0eht-eht-discussions-on-throughput-enhancement</a:t>
            </a:r>
          </a:p>
          <a:p>
            <a:pPr marL="0" indent="0">
              <a:buNone/>
            </a:pPr>
            <a:r>
              <a:rPr lang="en-US" sz="2000" b="0" dirty="0" smtClean="0"/>
              <a:t>[3] </a:t>
            </a:r>
            <a:r>
              <a:rPr lang="en-US" sz="2000" b="0" dirty="0"/>
              <a:t>11-19-0391-00-0eht-feedback-overhead-reduction-in-802-11be</a:t>
            </a: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/>
              <a:t>[4] 11-19-1115-00-00be-reduced-beamforming-feedback-for-802-11be</a:t>
            </a:r>
          </a:p>
          <a:p>
            <a:pPr marL="0" indent="0">
              <a:buNone/>
            </a:pPr>
            <a:endParaRPr lang="en-US" sz="2000" b="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The figures below present a power of six lowest entries of narrowband component and also an accumulated power (corresponds to power reduction in case of nulling)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We </a:t>
            </a:r>
            <a:r>
              <a:rPr lang="en-US" sz="2000" b="0" dirty="0"/>
              <a:t>can see that in majority of the cases we can null 4-6 entries with less 10% reduction of total power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05" y="3257114"/>
            <a:ext cx="4291295" cy="32177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139" y="3234693"/>
            <a:ext cx="4356955" cy="326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28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Many contributions have discussed the topic of feedback size reduction </a:t>
            </a:r>
            <a:r>
              <a:rPr lang="en-US" sz="2000" b="0" dirty="0"/>
              <a:t>and </a:t>
            </a:r>
            <a:r>
              <a:rPr lang="en-US" sz="2000" b="0" dirty="0" smtClean="0"/>
              <a:t>what directions </a:t>
            </a:r>
            <a:r>
              <a:rPr lang="en-US" sz="2000" b="0" dirty="0"/>
              <a:t>may be </a:t>
            </a:r>
            <a:r>
              <a:rPr lang="en-US" sz="2000" b="0" dirty="0" smtClean="0"/>
              <a:t>used for </a:t>
            </a:r>
            <a:r>
              <a:rPr lang="en-US" sz="2000" b="0" dirty="0"/>
              <a:t>next generation </a:t>
            </a:r>
            <a:r>
              <a:rPr lang="en-US" sz="2000" b="0" dirty="0" smtClean="0"/>
              <a:t>[1],[2],[3]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/>
              <a:t>Mixed </a:t>
            </a:r>
            <a:r>
              <a:rPr lang="en-US" sz="2000" b="0" dirty="0" err="1"/>
              <a:t>Beamforming</a:t>
            </a:r>
            <a:r>
              <a:rPr lang="en-US" sz="2000" b="0" dirty="0"/>
              <a:t> (Mixed BF) </a:t>
            </a:r>
            <a:r>
              <a:rPr lang="en-US" sz="2000" b="0" dirty="0" smtClean="0"/>
              <a:t>where the </a:t>
            </a:r>
            <a:r>
              <a:rPr lang="en-US" sz="2000" b="0" dirty="0" err="1" smtClean="0"/>
              <a:t>precoder</a:t>
            </a:r>
            <a:r>
              <a:rPr lang="en-US" sz="2000" b="0" dirty="0" smtClean="0"/>
              <a:t> is constructed by two components (wideband and narrowband) was presented in [2] and [3] as a candidate for 802.11be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[4] we studied the properties </a:t>
            </a:r>
            <a:r>
              <a:rPr lang="en-US" sz="2000" b="0" dirty="0"/>
              <a:t>of Mixed BF where </a:t>
            </a:r>
            <a:r>
              <a:rPr lang="en-US" sz="2000" b="0" dirty="0" smtClean="0"/>
              <a:t>the difference between the wideband and the narrowband part was analyzed in detail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The main aspect was the limited impact of narrowband component on the equivalent SNR and the performance of Mixed BF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want to continue </a:t>
            </a:r>
            <a:r>
              <a:rPr lang="en-US" sz="2000" b="0" dirty="0" smtClean="0"/>
              <a:t>investigating </a:t>
            </a:r>
            <a:r>
              <a:rPr lang="en-US" sz="2000" b="0" dirty="0" smtClean="0"/>
              <a:t>Mixed BF </a:t>
            </a:r>
            <a:r>
              <a:rPr lang="en-US" sz="2000" b="0" dirty="0" smtClean="0"/>
              <a:t>properties, </a:t>
            </a:r>
            <a:r>
              <a:rPr lang="en-US" sz="2000" b="0" dirty="0" smtClean="0"/>
              <a:t>and show a technique that allows additional feedback size reduction with negligible or zero degradation of the performance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Re-Cap Narrowband Properties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property studied in [4] was the impact of the narrowband component of Mixed BF (shown in </a:t>
            </a:r>
            <a:r>
              <a:rPr lang="en-US" sz="2000" b="0" kern="0" dirty="0" smtClean="0"/>
              <a:t>the diagram </a:t>
            </a:r>
            <a:r>
              <a:rPr lang="en-US" sz="2000" b="0" kern="0" dirty="0" smtClean="0"/>
              <a:t>below) on the SNR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that the wideband component of Mixed BF mostly defines the beam directions of the </a:t>
            </a:r>
            <a:r>
              <a:rPr lang="en-US" sz="2000" b="0" kern="0" dirty="0" err="1" smtClean="0"/>
              <a:t>beamformed</a:t>
            </a:r>
            <a:r>
              <a:rPr lang="en-US" sz="2000" b="0" kern="0" dirty="0" smtClean="0"/>
              <a:t> DL transmission, whereas the narrowband part yields a per-tone fine phase adjustment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also presented the Zero-Forcing post-processing SNR provided by Mixed BF and showed that the narrowband component contributes very little to 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Following this observation we may consider accuracy relaxation for the narrowband part (i.e. smaller feedback size ) with no DL performance degradation</a:t>
            </a:r>
            <a:endParaRPr lang="en-US" sz="1600" b="0" kern="0" dirty="0" smtClean="0"/>
          </a:p>
        </p:txBody>
      </p:sp>
      <p:sp>
        <p:nvSpPr>
          <p:cNvPr id="18" name="Rectangle 17"/>
          <p:cNvSpPr/>
          <p:nvPr/>
        </p:nvSpPr>
        <p:spPr bwMode="auto">
          <a:xfrm>
            <a:off x="2729125" y="5633561"/>
            <a:ext cx="685800" cy="617571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Wideband </a:t>
            </a:r>
            <a:r>
              <a:rPr kumimoji="0" 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Precoder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 Calculation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948325" y="5554915"/>
            <a:ext cx="968600" cy="774861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Narrowband Equivalent Matrix Calculation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882436" y="5663472"/>
            <a:ext cx="732889" cy="557746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Narrowband </a:t>
            </a:r>
            <a:r>
              <a:rPr kumimoji="0" 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Precoder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816920" y="5235557"/>
                <a:ext cx="1001894" cy="722442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sz="1000" b="1" i="1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𝑯</m:t>
                        </m:r>
                      </m:e>
                      <m:sub>
                        <m:r>
                          <a:rPr lang="en-US" sz="1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000" b="1" dirty="0" smtClean="0">
                    <a:solidFill>
                      <a:srgbClr val="000000"/>
                    </a:solidFill>
                    <a:ea typeface="+mn-ea"/>
                  </a:rPr>
                  <a:t> - per tone </a:t>
                </a:r>
              </a:p>
              <a:p>
                <a:pPr algn="ctr" eaLnBrk="0" hangingPunct="0"/>
                <a:r>
                  <a:rPr lang="en-US" sz="1000" b="1" dirty="0">
                    <a:solidFill>
                      <a:srgbClr val="000000"/>
                    </a:solidFill>
                  </a:rPr>
                  <a:t>c</a:t>
                </a:r>
                <a:r>
                  <a:rPr lang="en-US" sz="1000" b="1" dirty="0" smtClean="0">
                    <a:solidFill>
                      <a:srgbClr val="000000"/>
                    </a:solidFill>
                    <a:ea typeface="+mn-ea"/>
                  </a:rPr>
                  <a:t>hannel matrix</a:t>
                </a:r>
              </a:p>
              <a:p>
                <a:pPr algn="ctr" eaLnBrk="0" hangingPunct="0"/>
                <a:r>
                  <a:rPr lang="en-US" sz="1000" b="1" dirty="0" err="1" smtClean="0">
                    <a:solidFill>
                      <a:srgbClr val="000000"/>
                    </a:solidFill>
                    <a:ea typeface="+mn-ea"/>
                  </a:rPr>
                  <a:t>NxM</a:t>
                </a:r>
                <a:endParaRPr lang="en-US" sz="1000" b="1" dirty="0">
                  <a:solidFill>
                    <a:srgbClr val="000000"/>
                  </a:solidFill>
                  <a:ea typeface="+mn-ea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920" y="5235557"/>
                <a:ext cx="1001894" cy="722442"/>
              </a:xfrm>
              <a:prstGeom prst="rect">
                <a:avLst/>
              </a:prstGeom>
              <a:blipFill rotWithShape="0">
                <a:blip r:embed="rId2"/>
                <a:stretch>
                  <a:fillRect b="-42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 bwMode="auto">
          <a:xfrm>
            <a:off x="2119525" y="5957999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>
            <a:stCxn id="18" idx="3"/>
            <a:endCxn id="19" idx="1"/>
          </p:cNvCxnSpPr>
          <p:nvPr/>
        </p:nvCxnSpPr>
        <p:spPr bwMode="auto">
          <a:xfrm flipV="1">
            <a:off x="3414925" y="5942346"/>
            <a:ext cx="533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>
            <a:stCxn id="19" idx="3"/>
            <a:endCxn id="20" idx="1"/>
          </p:cNvCxnSpPr>
          <p:nvPr/>
        </p:nvCxnSpPr>
        <p:spPr bwMode="auto">
          <a:xfrm flipV="1">
            <a:off x="4916925" y="5942345"/>
            <a:ext cx="96551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/>
          <p:cNvCxnSpPr>
            <a:stCxn id="20" idx="3"/>
          </p:cNvCxnSpPr>
          <p:nvPr/>
        </p:nvCxnSpPr>
        <p:spPr bwMode="auto">
          <a:xfrm>
            <a:off x="6615325" y="5942345"/>
            <a:ext cx="6519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357861" y="5253632"/>
                <a:ext cx="5501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𝑽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𝑾𝑩</m:t>
                          </m:r>
                        </m:sub>
                      </m:sSub>
                      <m:r>
                        <a:rPr lang="en-US" sz="1200" b="1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  <a:cs typeface="Arial Unicode MS" pitchFamily="34" charset="-128"/>
                        </a:rPr>
                        <m:t> </m:t>
                      </m:r>
                    </m:oMath>
                  </m:oMathPara>
                </a14:m>
                <a:endParaRPr lang="en-US" sz="1200" b="1" i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Arial Unicode MS" pitchFamily="34" charset="-128"/>
                  <a:cs typeface="Arial Unicode MS" pitchFamily="34" charset="-12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  <a:cs typeface="Arial Unicode MS" pitchFamily="34" charset="-128"/>
                        </a:rPr>
                        <m:t>𝐌𝐱𝐊</m:t>
                      </m:r>
                    </m:oMath>
                  </m:oMathPara>
                </a14:m>
                <a:endParaRPr lang="en-US" sz="1200" b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861" y="5253632"/>
                <a:ext cx="550151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899212" y="5260301"/>
                <a:ext cx="989053" cy="454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1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100" b="1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100" b="1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1" i="1"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1100" b="1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1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100" b="1" i="1">
                            <a:latin typeface="Cambria Math"/>
                          </a:rPr>
                          <m:t>𝑾𝑩</m:t>
                        </m:r>
                      </m:sub>
                    </m:sSub>
                  </m:oMath>
                </a14:m>
                <a:endParaRPr lang="en-US" sz="1100" b="1" dirty="0" smtClean="0"/>
              </a:p>
              <a:p>
                <a:pPr algn="ctr"/>
                <a:r>
                  <a:rPr lang="en-US" sz="1100" b="1" dirty="0" err="1"/>
                  <a:t>N</a:t>
                </a:r>
                <a:r>
                  <a:rPr lang="en-US" sz="1100" b="1" dirty="0" err="1" smtClean="0"/>
                  <a:t>xK</a:t>
                </a:r>
                <a:endParaRPr lang="en-US" sz="1100" b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212" y="5260301"/>
                <a:ext cx="989053" cy="454996"/>
              </a:xfrm>
              <a:prstGeom prst="rect">
                <a:avLst/>
              </a:prstGeom>
              <a:blipFill rotWithShape="0">
                <a:blip r:embed="rId4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528035" y="5250708"/>
                <a:ext cx="77311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𝑵𝑩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pPr algn="ctr"/>
                <a:r>
                  <a:rPr lang="en-US" sz="1400" b="1" dirty="0" err="1" smtClean="0"/>
                  <a:t>NxK</a:t>
                </a:r>
                <a:endParaRPr lang="en-US" sz="1400" b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8035" y="5250708"/>
                <a:ext cx="773111" cy="523220"/>
              </a:xfrm>
              <a:prstGeom prst="rect">
                <a:avLst/>
              </a:prstGeom>
              <a:blipFill rotWithShape="0">
                <a:blip r:embed="rId5"/>
                <a:stretch>
                  <a:fillRect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Narrowband </a:t>
            </a:r>
            <a:r>
              <a:rPr lang="en-US" dirty="0" err="1" smtClean="0"/>
              <a:t>Precoder</a:t>
            </a:r>
            <a:r>
              <a:rPr lang="en-US" dirty="0" smtClean="0"/>
              <a:t> Properties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3"/>
              <p:cNvSpPr txBox="1">
                <a:spLocks noChangeArrowheads="1"/>
              </p:cNvSpPr>
              <p:nvPr/>
            </p:nvSpPr>
            <p:spPr>
              <a:xfrm>
                <a:off x="381000" y="1371600"/>
                <a:ext cx="8458200" cy="5029200"/>
              </a:xfrm>
              <a:prstGeom prst="rect">
                <a:avLst/>
              </a:prstGeom>
              <a:noFill/>
              <a:ln/>
            </p:spPr>
            <p:txBody>
              <a:bodyPr>
                <a:normAutofit fontScale="92500" lnSpcReduction="10000"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lnSpc>
                    <a:spcPct val="11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0" kern="0" dirty="0" smtClean="0"/>
                  <a:t>We further study the properties of the narrowband </a:t>
                </a:r>
                <a:r>
                  <a:rPr lang="en-US" sz="2000" b="0" kern="0" dirty="0" err="1" smtClean="0"/>
                  <a:t>precoder</a:t>
                </a:r>
                <a:r>
                  <a:rPr lang="en-US" sz="2000" b="0" kern="0" dirty="0" smtClean="0"/>
                  <a:t> in order to find a technique that may be applied for feedback size reduction 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0" kern="0" dirty="0" smtClean="0"/>
                  <a:t>We examined the power of the entries </a:t>
                </a:r>
                <a:r>
                  <a:rPr lang="en-US" sz="2000" b="0" kern="0" dirty="0" smtClean="0"/>
                  <a:t>of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  <m:t>𝑽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  <m:t>𝑵𝑩</m:t>
                        </m:r>
                      </m:sub>
                    </m:sSub>
                  </m:oMath>
                </a14:m>
                <a:r>
                  <a:rPr lang="en-US" sz="2000" b="0" kern="0" dirty="0" smtClean="0"/>
                  <a:t> matrix (the narrowband component) to understand the contribution of </a:t>
                </a:r>
                <a:r>
                  <a:rPr lang="en-US" sz="2000" b="0" kern="0" dirty="0" smtClean="0"/>
                  <a:t>each </a:t>
                </a:r>
                <a:r>
                  <a:rPr lang="en-US" sz="2000" b="0" kern="0" dirty="0" smtClean="0"/>
                  <a:t>entry to the total power of each column, i.e. impact on per-stream SNR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0" kern="0" dirty="0"/>
                  <a:t>The figure on the right shows the histogram of </a:t>
                </a:r>
                <a:br>
                  <a:rPr lang="en-US" sz="2000" b="0" kern="0" dirty="0"/>
                </a:br>
                <a:r>
                  <a:rPr lang="en-US" sz="2000" b="0" kern="0" dirty="0" smtClean="0"/>
                  <a:t>the entries </a:t>
                </a:r>
                <a:r>
                  <a:rPr lang="en-US" sz="2000" b="0" kern="0" dirty="0"/>
                  <a:t>of 2x16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Arial Unicode MS" pitchFamily="34" charset="-128"/>
                        <a:cs typeface="Arial Unicode MS" pitchFamily="34" charset="-128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  <m:t>𝑽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Arial Unicode MS" pitchFamily="34" charset="-128"/>
                            <a:cs typeface="Arial Unicode MS" pitchFamily="34" charset="-128"/>
                          </a:rPr>
                          <m:t>𝑵𝑩</m:t>
                        </m:r>
                      </m:sub>
                    </m:sSub>
                  </m:oMath>
                </a14:m>
                <a:r>
                  <a:rPr lang="en-US" sz="2000" b="0" kern="0" dirty="0" smtClean="0"/>
                  <a:t> matrices obtained from </a:t>
                </a:r>
                <a:br>
                  <a:rPr lang="en-US" sz="2000" b="0" kern="0" dirty="0" smtClean="0"/>
                </a:br>
                <a:r>
                  <a:rPr lang="en-US" sz="2000" b="0" kern="0" dirty="0" smtClean="0"/>
                  <a:t>~3000 realizations of </a:t>
                </a:r>
                <a:r>
                  <a:rPr lang="en-US" sz="2000" b="0" kern="0" dirty="0" smtClean="0"/>
                  <a:t>the </a:t>
                </a:r>
                <a:r>
                  <a:rPr lang="en-US" sz="2000" b="0" kern="0" dirty="0" err="1" smtClean="0"/>
                  <a:t>TGn</a:t>
                </a:r>
                <a:r>
                  <a:rPr lang="en-US" sz="2000" b="0" kern="0" dirty="0" smtClean="0"/>
                  <a:t>-D </a:t>
                </a:r>
                <a:r>
                  <a:rPr lang="en-US" sz="2000" b="0" kern="0" dirty="0" smtClean="0"/>
                  <a:t>channel 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0" kern="0" dirty="0" smtClean="0"/>
                  <a:t>We can see </a:t>
                </a:r>
                <a:r>
                  <a:rPr lang="en-US" sz="2000" b="0" kern="0" dirty="0" smtClean="0"/>
                  <a:t>that more </a:t>
                </a:r>
                <a:r>
                  <a:rPr lang="en-US" sz="2000" b="0" kern="0" dirty="0"/>
                  <a:t>than </a:t>
                </a:r>
                <a:r>
                  <a:rPr lang="en-US" sz="2000" b="0" kern="0" dirty="0" smtClean="0"/>
                  <a:t>20</a:t>
                </a:r>
                <a:r>
                  <a:rPr lang="en-US" sz="2000" b="0" kern="0" dirty="0"/>
                  <a:t>% </a:t>
                </a:r>
                <a:r>
                  <a:rPr lang="en-US" sz="2000" b="0" kern="0" dirty="0" smtClean="0"/>
                  <a:t>of the </a:t>
                </a:r>
                <a:r>
                  <a:rPr lang="en-US" sz="2000" b="0" kern="0" dirty="0" smtClean="0"/>
                  <a:t>entries</a:t>
                </a:r>
                <a:br>
                  <a:rPr lang="en-US" sz="2000" b="0" kern="0" dirty="0" smtClean="0"/>
                </a:br>
                <a:r>
                  <a:rPr lang="en-US" sz="2000" b="0" kern="0" dirty="0" smtClean="0"/>
                  <a:t>have </a:t>
                </a:r>
                <a:r>
                  <a:rPr lang="en-US" sz="2000" b="0" kern="0" dirty="0" smtClean="0"/>
                  <a:t>a </a:t>
                </a:r>
                <a:r>
                  <a:rPr lang="en-US" sz="2000" b="0" kern="0" dirty="0"/>
                  <a:t>power </a:t>
                </a:r>
                <a:r>
                  <a:rPr lang="en-US" sz="2000" b="0" kern="0" dirty="0" smtClean="0"/>
                  <a:t>below 0.01 (of total unit power</a:t>
                </a:r>
                <a:r>
                  <a:rPr lang="en-US" sz="2000" b="0" kern="0" dirty="0"/>
                  <a:t>)</a:t>
                </a:r>
              </a:p>
              <a:p>
                <a:pPr>
                  <a:lnSpc>
                    <a:spcPct val="11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000" b="0" kern="0" dirty="0"/>
                  <a:t>This </a:t>
                </a:r>
                <a:r>
                  <a:rPr lang="en-US" sz="2000" b="0" kern="0" dirty="0" smtClean="0"/>
                  <a:t>means we </a:t>
                </a:r>
                <a:r>
                  <a:rPr lang="en-US" sz="2000" b="0" kern="0" dirty="0"/>
                  <a:t>can </a:t>
                </a:r>
                <a:r>
                  <a:rPr lang="en-US" sz="2000" b="0" kern="0" dirty="0" smtClean="0"/>
                  <a:t>ignore very small values</a:t>
                </a:r>
                <a:br>
                  <a:rPr lang="en-US" sz="2000" b="0" kern="0" dirty="0" smtClean="0"/>
                </a:br>
                <a:r>
                  <a:rPr lang="en-US" sz="2000" b="0" kern="0" dirty="0" smtClean="0"/>
                  <a:t>of the V-matrix and reduce the </a:t>
                </a:r>
                <a:r>
                  <a:rPr lang="en-US" sz="2000" b="0" kern="0" dirty="0"/>
                  <a:t>feedback </a:t>
                </a:r>
                <a:r>
                  <a:rPr lang="en-US" sz="2000" b="0" kern="0" dirty="0" smtClean="0"/>
                  <a:t>size</a:t>
                </a:r>
                <a:br>
                  <a:rPr lang="en-US" sz="2000" b="0" kern="0" dirty="0" smtClean="0"/>
                </a:br>
                <a:r>
                  <a:rPr lang="en-US" sz="2000" b="0" kern="0" dirty="0" smtClean="0"/>
                  <a:t>of Mixed BF by an additional ~20% with</a:t>
                </a:r>
                <a:br>
                  <a:rPr lang="en-US" sz="2000" b="0" kern="0" dirty="0" smtClean="0"/>
                </a:br>
                <a:r>
                  <a:rPr lang="en-US" sz="2000" b="0" kern="0" dirty="0" smtClean="0"/>
                  <a:t>very </a:t>
                </a:r>
                <a:r>
                  <a:rPr lang="en-US" sz="2000" b="0" kern="0" dirty="0"/>
                  <a:t>small reduction </a:t>
                </a:r>
                <a:r>
                  <a:rPr lang="en-US" sz="2000" b="0" kern="0" dirty="0" smtClean="0"/>
                  <a:t>in </a:t>
                </a:r>
                <a:r>
                  <a:rPr lang="en-US" sz="2000" b="0" kern="0" dirty="0"/>
                  <a:t>total power </a:t>
                </a:r>
              </a:p>
            </p:txBody>
          </p:sp>
        </mc:Choice>
        <mc:Fallback>
          <p:sp>
            <p:nvSpPr>
              <p:cNvPr id="10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371600"/>
                <a:ext cx="8458200" cy="5029200"/>
              </a:xfrm>
              <a:prstGeom prst="rect">
                <a:avLst/>
              </a:prstGeom>
              <a:blipFill>
                <a:blip r:embed="rId2"/>
                <a:stretch>
                  <a:fillRect l="-577" t="-60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5257800" y="2732468"/>
            <a:ext cx="4191000" cy="3480488"/>
            <a:chOff x="5181600" y="2732468"/>
            <a:chExt cx="4191000" cy="3480488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181600" y="2732468"/>
              <a:ext cx="4191000" cy="346634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7003087" y="5959040"/>
              <a:ext cx="704514" cy="25391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050" dirty="0" smtClean="0"/>
                <a:t>Power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Main </a:t>
            </a:r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main </a:t>
            </a:r>
            <a:r>
              <a:rPr lang="en-US" sz="2000" b="0" kern="0" dirty="0" smtClean="0"/>
              <a:t>concept </a:t>
            </a:r>
            <a:r>
              <a:rPr lang="en-US" sz="2000" b="0" kern="0" dirty="0" smtClean="0"/>
              <a:t>is to select those entries of the narrowband V-matrix that contribute the majority of the total power and null the rest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selection might be done based on some arbitrary threshold (entries below the threshold will be nulled) or by nulling a constant number of (lowest) entries; at each column of V-matrix different entries may be selected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Selected entries are not included in feedback data which means feedback size will be reduced by the number of nulled entries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The diagram of Mixed BF with nulling entries of narrowband V-matrix is shown below (K</a:t>
            </a:r>
            <a:r>
              <a:rPr lang="en-US" sz="2000" b="0" kern="0" baseline="-25000" dirty="0" smtClean="0"/>
              <a:t>sel</a:t>
            </a:r>
            <a:r>
              <a:rPr lang="en-US" sz="2000" b="0" kern="0" dirty="0" smtClean="0"/>
              <a:t> corresponds to the number of selected entries per column)</a:t>
            </a:r>
            <a:endParaRPr lang="en-US" sz="2000" b="0" kern="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371600" y="5530991"/>
            <a:ext cx="685800" cy="617571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Wideband </a:t>
            </a:r>
            <a:r>
              <a:rPr kumimoji="0" 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Precoder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 Calculation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590800" y="5452345"/>
            <a:ext cx="968600" cy="774861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Narrowband Equivalent Matrix Calculation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24911" y="5560902"/>
            <a:ext cx="732889" cy="557746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Narrowband </a:t>
            </a:r>
            <a:r>
              <a:rPr kumimoji="0" lang="en-US" sz="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Precoder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</a:rPr>
              <a:t> Calculation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909740" y="5502940"/>
            <a:ext cx="795860" cy="673670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000000"/>
                </a:solidFill>
              </a:rPr>
              <a:t>Entries Nulling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738540" y="5431150"/>
            <a:ext cx="1024460" cy="817250"/>
          </a:xfrm>
          <a:prstGeom prst="rect">
            <a:avLst/>
          </a:prstGeom>
          <a:solidFill>
            <a:srgbClr val="00CC99">
              <a:lumMod val="20000"/>
              <a:lumOff val="80000"/>
            </a:srgb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rgbClr val="000000"/>
                </a:solidFill>
                <a:latin typeface="Times New Roman" charset="0"/>
                <a:ea typeface="+mn-ea"/>
              </a:rPr>
              <a:t>Update Narrowband </a:t>
            </a:r>
            <a:r>
              <a:rPr lang="en-US" sz="800" kern="0" dirty="0" err="1" smtClean="0">
                <a:solidFill>
                  <a:srgbClr val="000000"/>
                </a:solidFill>
                <a:latin typeface="Times New Roman" charset="0"/>
                <a:ea typeface="+mn-ea"/>
              </a:rPr>
              <a:t>Precoder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59395" y="5132987"/>
                <a:ext cx="1001894" cy="722442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 eaLnBrk="0"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</m:ctrlPr>
                      </m:sSubPr>
                      <m:e>
                        <m:r>
                          <a:rPr lang="en-US" sz="1000" b="1" i="1">
                            <a:solidFill>
                              <a:srgbClr val="000000"/>
                            </a:solidFill>
                            <a:latin typeface="Cambria Math"/>
                            <a:ea typeface="+mn-ea"/>
                          </a:rPr>
                          <m:t>𝑯</m:t>
                        </m:r>
                      </m:e>
                      <m:sub>
                        <m:r>
                          <a:rPr lang="en-US" sz="1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000" b="1" dirty="0" smtClean="0">
                    <a:solidFill>
                      <a:srgbClr val="000000"/>
                    </a:solidFill>
                    <a:ea typeface="+mn-ea"/>
                  </a:rPr>
                  <a:t> - per tone </a:t>
                </a:r>
              </a:p>
              <a:p>
                <a:pPr algn="ctr" eaLnBrk="0" hangingPunct="0"/>
                <a:r>
                  <a:rPr lang="en-US" sz="1000" b="1" dirty="0">
                    <a:solidFill>
                      <a:srgbClr val="000000"/>
                    </a:solidFill>
                  </a:rPr>
                  <a:t>c</a:t>
                </a:r>
                <a:r>
                  <a:rPr lang="en-US" sz="1000" b="1" dirty="0" smtClean="0">
                    <a:solidFill>
                      <a:srgbClr val="000000"/>
                    </a:solidFill>
                    <a:ea typeface="+mn-ea"/>
                  </a:rPr>
                  <a:t>hannel matrix</a:t>
                </a:r>
              </a:p>
              <a:p>
                <a:pPr algn="ctr" eaLnBrk="0" hangingPunct="0"/>
                <a:r>
                  <a:rPr lang="en-US" sz="1000" b="1" dirty="0" err="1" smtClean="0">
                    <a:solidFill>
                      <a:srgbClr val="000000"/>
                    </a:solidFill>
                    <a:ea typeface="+mn-ea"/>
                  </a:rPr>
                  <a:t>NxM</a:t>
                </a:r>
                <a:endParaRPr lang="en-US" sz="1000" b="1" dirty="0">
                  <a:solidFill>
                    <a:srgbClr val="000000"/>
                  </a:solidFill>
                  <a:ea typeface="+mn-ea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95" y="5132987"/>
                <a:ext cx="1001894" cy="722442"/>
              </a:xfrm>
              <a:prstGeom prst="rect">
                <a:avLst/>
              </a:prstGeom>
              <a:blipFill rotWithShape="0">
                <a:blip r:embed="rId2"/>
                <a:stretch>
                  <a:fillRect b="-3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 bwMode="auto">
          <a:xfrm>
            <a:off x="762000" y="5855429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>
            <a:stCxn id="7" idx="3"/>
            <a:endCxn id="8" idx="1"/>
          </p:cNvCxnSpPr>
          <p:nvPr/>
        </p:nvCxnSpPr>
        <p:spPr bwMode="auto">
          <a:xfrm flipV="1">
            <a:off x="2057400" y="5839776"/>
            <a:ext cx="533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>
            <a:stCxn id="8" idx="3"/>
            <a:endCxn id="11" idx="1"/>
          </p:cNvCxnSpPr>
          <p:nvPr/>
        </p:nvCxnSpPr>
        <p:spPr bwMode="auto">
          <a:xfrm flipV="1">
            <a:off x="3559400" y="5839775"/>
            <a:ext cx="96551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stCxn id="11" idx="3"/>
            <a:endCxn id="12" idx="1"/>
          </p:cNvCxnSpPr>
          <p:nvPr/>
        </p:nvCxnSpPr>
        <p:spPr bwMode="auto">
          <a:xfrm>
            <a:off x="5257800" y="5839775"/>
            <a:ext cx="6519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/>
          <p:cNvCxnSpPr>
            <a:stCxn id="12" idx="3"/>
            <a:endCxn id="13" idx="1"/>
          </p:cNvCxnSpPr>
          <p:nvPr/>
        </p:nvCxnSpPr>
        <p:spPr bwMode="auto">
          <a:xfrm>
            <a:off x="6705600" y="5839775"/>
            <a:ext cx="10329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000336" y="5151062"/>
                <a:ext cx="55015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</m:ctrlPr>
                        </m:sSubPr>
                        <m:e>
                          <m:r>
                            <a:rPr lang="en-US" sz="12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𝑽</m:t>
                          </m:r>
                        </m:e>
                        <m:sub>
                          <m:r>
                            <a:rPr lang="en-US" sz="12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𝑾𝑩</m:t>
                          </m:r>
                        </m:sub>
                      </m:sSub>
                      <m:r>
                        <a:rPr lang="en-US" sz="1200" b="1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  <a:cs typeface="Arial Unicode MS" pitchFamily="34" charset="-128"/>
                        </a:rPr>
                        <m:t> </m:t>
                      </m:r>
                    </m:oMath>
                  </m:oMathPara>
                </a14:m>
                <a:endParaRPr lang="en-US" sz="1200" b="1" i="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Arial Unicode MS" pitchFamily="34" charset="-128"/>
                  <a:cs typeface="Arial Unicode MS" pitchFamily="34" charset="-128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Arial Unicode MS" pitchFamily="34" charset="-128"/>
                          <a:cs typeface="Arial Unicode MS" pitchFamily="34" charset="-128"/>
                        </a:rPr>
                        <m:t>𝐌𝐱𝐊</m:t>
                      </m:r>
                    </m:oMath>
                  </m:oMathPara>
                </a14:m>
                <a:endParaRPr lang="en-US" sz="1200" b="1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0336" y="5151062"/>
                <a:ext cx="550151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541687" y="5157731"/>
                <a:ext cx="989053" cy="454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sz="1100" b="1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100" b="1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</m:acc>
                      </m:e>
                      <m:sub>
                        <m:r>
                          <a:rPr lang="en-US" sz="1100" b="1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100" b="1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1" i="1">
                            <a:latin typeface="Cambria Math"/>
                          </a:rPr>
                          <m:t>𝑯</m:t>
                        </m:r>
                      </m:e>
                      <m:sub>
                        <m:r>
                          <a:rPr lang="en-US" sz="1100" b="1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100" b="1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1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100" b="1" i="1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en-US" sz="1100" b="1" i="1">
                            <a:latin typeface="Cambria Math"/>
                          </a:rPr>
                          <m:t>𝑾𝑩</m:t>
                        </m:r>
                      </m:sub>
                    </m:sSub>
                  </m:oMath>
                </a14:m>
                <a:endParaRPr lang="en-US" sz="1100" b="1" dirty="0" smtClean="0"/>
              </a:p>
              <a:p>
                <a:pPr algn="ctr"/>
                <a:r>
                  <a:rPr lang="en-US" sz="1100" b="1" dirty="0" err="1"/>
                  <a:t>N</a:t>
                </a:r>
                <a:r>
                  <a:rPr lang="en-US" sz="1100" b="1" dirty="0" err="1" smtClean="0"/>
                  <a:t>xK</a:t>
                </a:r>
                <a:endParaRPr lang="en-US" sz="1100" b="1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687" y="5157731"/>
                <a:ext cx="989053" cy="454996"/>
              </a:xfrm>
              <a:prstGeom prst="rect">
                <a:avLst/>
              </a:prstGeom>
              <a:blipFill rotWithShape="0">
                <a:blip r:embed="rId4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170510" y="5148138"/>
                <a:ext cx="77311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</m:ctrlPr>
                        </m:sSubPr>
                        <m:e>
                          <m: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𝑽</m:t>
                          </m:r>
                        </m:e>
                        <m:sub>
                          <m:r>
                            <a:rPr lang="en-US" sz="1400" b="1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Arial Unicode MS" pitchFamily="34" charset="-128"/>
                              <a:cs typeface="Arial Unicode MS" pitchFamily="34" charset="-128"/>
                            </a:rPr>
                            <m:t>𝑵𝑩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pPr algn="ctr"/>
                <a:r>
                  <a:rPr lang="en-US" sz="1400" b="1" dirty="0" err="1" smtClean="0"/>
                  <a:t>NxK</a:t>
                </a:r>
                <a:endParaRPr lang="en-US" sz="1400" b="1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0510" y="5148138"/>
                <a:ext cx="773111" cy="523220"/>
              </a:xfrm>
              <a:prstGeom prst="rect">
                <a:avLst/>
              </a:prstGeom>
              <a:blipFill rotWithShape="0">
                <a:blip r:embed="rId5"/>
                <a:stretch>
                  <a:fillRect b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748546" y="5151062"/>
                <a:ext cx="994183" cy="528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400" b="1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</m:acc>
                        </m:e>
                        <m:sub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𝑵𝑩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pPr algn="ctr"/>
                <a:r>
                  <a:rPr lang="en-US" sz="1400" b="1" dirty="0" err="1" smtClean="0"/>
                  <a:t>Nx</a:t>
                </a:r>
                <a:r>
                  <a:rPr lang="en-US" sz="1400" b="1" dirty="0" smtClean="0"/>
                  <a:t>(K-K</a:t>
                </a:r>
                <a:r>
                  <a:rPr lang="en-US" sz="1400" b="1" baseline="-25000" dirty="0" smtClean="0"/>
                  <a:t>sel</a:t>
                </a:r>
                <a:r>
                  <a:rPr lang="en-US" sz="1400" b="1" dirty="0" smtClean="0"/>
                  <a:t>)</a:t>
                </a:r>
                <a:endParaRPr lang="en-US" sz="1400" b="1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546" y="5151062"/>
                <a:ext cx="994183" cy="528606"/>
              </a:xfrm>
              <a:prstGeom prst="rect">
                <a:avLst/>
              </a:prstGeom>
              <a:blipFill rotWithShape="0">
                <a:blip r:embed="rId6"/>
                <a:stretch>
                  <a:fillRect l="-1840" r="-2454" b="-10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Impact on SNR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000" b="0" kern="0" dirty="0" smtClean="0"/>
              <a:t>In order to justify the idea to ignore (null) small values of the narrowband</a:t>
            </a:r>
            <a:br>
              <a:rPr lang="en-US" sz="2000" b="0" kern="0" dirty="0" smtClean="0"/>
            </a:br>
            <a:r>
              <a:rPr lang="en-US" sz="2000" b="0" kern="0" dirty="0" smtClean="0"/>
              <a:t>V-matrix we first look at the impact on the post-processing SNR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000" b="0" kern="0" dirty="0" smtClean="0"/>
              <a:t>We compared the PPSNR of the original narrowband V-matrix (without nulling) and V-matrix where some of</a:t>
            </a:r>
            <a:br>
              <a:rPr lang="en-US" sz="2000" b="0" kern="0" dirty="0" smtClean="0"/>
            </a:br>
            <a:r>
              <a:rPr lang="en-US" sz="2000" b="0" kern="0" dirty="0" smtClean="0"/>
              <a:t>the entries </a:t>
            </a:r>
            <a:r>
              <a:rPr lang="en-US" sz="2000" b="0" kern="0" dirty="0" smtClean="0"/>
              <a:t>are </a:t>
            </a:r>
            <a:r>
              <a:rPr lang="en-US" sz="2000" b="0" kern="0" dirty="0" smtClean="0"/>
              <a:t>nulled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000" b="0" kern="0" dirty="0" smtClean="0"/>
              <a:t>We nulled on average ~25% of the entries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000" b="0" kern="0" dirty="0" smtClean="0"/>
              <a:t>In the figure on the right we can see that</a:t>
            </a:r>
            <a:br>
              <a:rPr lang="en-US" sz="2000" b="0" kern="0" dirty="0" smtClean="0"/>
            </a:br>
            <a:r>
              <a:rPr lang="en-US" sz="2000" b="0" kern="0" dirty="0" smtClean="0"/>
              <a:t>in ~80</a:t>
            </a:r>
            <a:r>
              <a:rPr lang="en-US" sz="2000" b="0" kern="0" dirty="0"/>
              <a:t>% of the cases the SNR </a:t>
            </a:r>
            <a:r>
              <a:rPr lang="en-US" sz="2000" b="0" kern="0" dirty="0" smtClean="0"/>
              <a:t>difference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below </a:t>
            </a:r>
            <a:r>
              <a:rPr lang="en-US" sz="2000" b="0" kern="0" dirty="0"/>
              <a:t>60dB, while in all the cases </a:t>
            </a:r>
            <a:r>
              <a:rPr lang="en-US" sz="2000" b="0" kern="0" dirty="0" smtClean="0"/>
              <a:t>it </a:t>
            </a:r>
            <a:r>
              <a:rPr lang="en-US" sz="2000" b="0" kern="0" dirty="0"/>
              <a:t>is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below </a:t>
            </a:r>
            <a:r>
              <a:rPr lang="en-US" sz="2000" b="0" kern="0" dirty="0"/>
              <a:t>30dB, which means no degradation </a:t>
            </a:r>
            <a:r>
              <a:rPr lang="en-US" sz="2000" b="0" kern="0" dirty="0" smtClean="0"/>
              <a:t/>
            </a:r>
            <a:br>
              <a:rPr lang="en-US" sz="2000" b="0" kern="0" dirty="0" smtClean="0"/>
            </a:br>
            <a:r>
              <a:rPr lang="en-US" sz="2000" b="0" kern="0" dirty="0" smtClean="0"/>
              <a:t>of </a:t>
            </a:r>
            <a:r>
              <a:rPr lang="en-US" sz="2000" b="0" kern="0" dirty="0"/>
              <a:t>the </a:t>
            </a:r>
            <a:r>
              <a:rPr lang="en-US" sz="2000" b="0" kern="0" dirty="0" smtClean="0"/>
              <a:t>performance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00600" y="2667000"/>
            <a:ext cx="4566028" cy="3657600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 bwMode="auto">
          <a:xfrm flipH="1" flipV="1">
            <a:off x="7155631" y="3263436"/>
            <a:ext cx="13960" cy="258818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5391948" y="3284916"/>
            <a:ext cx="1742594" cy="0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534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Method Applicability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In order to study the applicability of this </a:t>
            </a:r>
            <a:r>
              <a:rPr lang="en-US" sz="2000" b="0" kern="0" dirty="0" smtClean="0"/>
              <a:t>concept </a:t>
            </a:r>
            <a:r>
              <a:rPr lang="en-US" sz="2000" b="0" kern="0" dirty="0" smtClean="0"/>
              <a:t>we checked the number of rows that contribute the least at each channel sounding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Per channel realization, we calculated at each tone the number of rows below the threshold of 0.05 and averaged over the entire </a:t>
            </a:r>
            <a:r>
              <a:rPr lang="en-US" sz="2000" b="0" kern="0" dirty="0" smtClean="0"/>
              <a:t>20MHz BW</a:t>
            </a: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We can see in the figure on the right that </a:t>
            </a:r>
            <a:br>
              <a:rPr lang="en-US" sz="2000" b="0" kern="0" dirty="0" smtClean="0"/>
            </a:br>
            <a:r>
              <a:rPr lang="en-US" sz="2000" b="0" kern="0" dirty="0" smtClean="0"/>
              <a:t>the average number depends on the initial K</a:t>
            </a:r>
            <a:br>
              <a:rPr lang="en-US" sz="2000" b="0" kern="0" dirty="0" smtClean="0"/>
            </a:br>
            <a:r>
              <a:rPr lang="en-US" sz="2000" b="0" kern="0" dirty="0" smtClean="0"/>
              <a:t>value and reduces with K (additional</a:t>
            </a:r>
            <a:br>
              <a:rPr lang="en-US" sz="2000" b="0" kern="0" dirty="0" smtClean="0"/>
            </a:br>
            <a:r>
              <a:rPr lang="en-US" sz="2000" b="0" kern="0" dirty="0" smtClean="0"/>
              <a:t>observation is given in </a:t>
            </a:r>
            <a:r>
              <a:rPr lang="en-US" sz="2000" b="0" kern="0" dirty="0" smtClean="0"/>
              <a:t>the Appendix</a:t>
            </a:r>
            <a:r>
              <a:rPr lang="en-US" sz="2000" b="0" kern="0" dirty="0" smtClean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Following this observation we understand </a:t>
            </a:r>
            <a:br>
              <a:rPr lang="en-US" sz="2000" b="0" kern="0" dirty="0" smtClean="0"/>
            </a:br>
            <a:r>
              <a:rPr lang="en-US" sz="2000" b="0" kern="0" dirty="0" smtClean="0"/>
              <a:t>that the </a:t>
            </a:r>
            <a:r>
              <a:rPr lang="en-US" sz="2000" b="0" kern="0" dirty="0" err="1" smtClean="0"/>
              <a:t>beamformee</a:t>
            </a:r>
            <a:r>
              <a:rPr lang="en-US" sz="2000" b="0" kern="0" dirty="0" smtClean="0"/>
              <a:t> can choose the required </a:t>
            </a:r>
            <a:br>
              <a:rPr lang="en-US" sz="2000" b="0" kern="0" dirty="0" smtClean="0"/>
            </a:br>
            <a:r>
              <a:rPr lang="en-US" sz="2000" b="0" kern="0" dirty="0" smtClean="0"/>
              <a:t>number of rows according to the selected K </a:t>
            </a:r>
            <a:br>
              <a:rPr lang="en-US" sz="2000" b="0" kern="0" dirty="0" smtClean="0"/>
            </a:br>
            <a:r>
              <a:rPr lang="en-US" sz="2000" b="0" kern="0" dirty="0" smtClean="0"/>
              <a:t>value and manage the desired feedback size</a:t>
            </a:r>
            <a:endParaRPr lang="en-US" sz="2000" b="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287" y="3095113"/>
            <a:ext cx="3981435" cy="315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complete the analysis of the idea by simulating two different scenarios: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MU-MIMO with 2 STAs, </a:t>
            </a:r>
            <a:r>
              <a:rPr lang="en-US" sz="1600" kern="0" dirty="0" err="1" smtClean="0"/>
              <a:t>Nss</a:t>
            </a:r>
            <a:r>
              <a:rPr lang="en-US" sz="1600" kern="0" dirty="0" smtClean="0"/>
              <a:t> = 2 each, 16Tx Ant – in this case we compared between K=6 (wideband </a:t>
            </a:r>
            <a:r>
              <a:rPr lang="en-US" sz="1600" kern="0" dirty="0" err="1" smtClean="0"/>
              <a:t>precoder</a:t>
            </a:r>
            <a:r>
              <a:rPr lang="en-US" sz="1600" kern="0" dirty="0" smtClean="0"/>
              <a:t> size)  and K = 10  with nulling of ~3 entries per column of narrowband V-matrix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MU-MIMO with 3 STAs, </a:t>
            </a:r>
            <a:r>
              <a:rPr lang="en-US" sz="1600" b="0" kern="0" dirty="0" err="1" smtClean="0"/>
              <a:t>Nss</a:t>
            </a:r>
            <a:r>
              <a:rPr lang="en-US" sz="1600" b="0" kern="0" dirty="0" smtClean="0"/>
              <a:t>= 2 each, 16 </a:t>
            </a:r>
            <a:r>
              <a:rPr lang="en-US" sz="1600" b="0" kern="0" dirty="0" err="1" smtClean="0"/>
              <a:t>Tx</a:t>
            </a:r>
            <a:r>
              <a:rPr lang="en-US" sz="1600" b="0" kern="0" dirty="0" smtClean="0"/>
              <a:t> Ant – </a:t>
            </a:r>
            <a:r>
              <a:rPr lang="en-US" sz="1600" kern="0" dirty="0"/>
              <a:t>in this case we compared between </a:t>
            </a:r>
            <a:r>
              <a:rPr lang="en-US" sz="1600" kern="0" dirty="0" smtClean="0"/>
              <a:t>regular explicit </a:t>
            </a:r>
            <a:r>
              <a:rPr lang="en-US" sz="1600" kern="0" dirty="0" err="1" smtClean="0"/>
              <a:t>precoder</a:t>
            </a:r>
            <a:r>
              <a:rPr lang="en-US" sz="1600" kern="0" dirty="0" smtClean="0"/>
              <a:t> and mixed BF </a:t>
            </a:r>
            <a:r>
              <a:rPr lang="en-US" sz="1600" kern="0" dirty="0"/>
              <a:t>using K = </a:t>
            </a:r>
            <a:r>
              <a:rPr lang="en-US" sz="1600" kern="0" dirty="0" smtClean="0"/>
              <a:t>16 (no size reduction of wideband part) and nulling of ~5-6 entries per </a:t>
            </a:r>
            <a:r>
              <a:rPr lang="en-US" sz="1600" kern="0" dirty="0"/>
              <a:t>column of narrowband </a:t>
            </a:r>
            <a:r>
              <a:rPr lang="en-US" sz="1600" kern="0" dirty="0" smtClean="0"/>
              <a:t>V-matrix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We can see </a:t>
            </a:r>
            <a:r>
              <a:rPr lang="en-US" sz="2000" b="0" kern="0" dirty="0" smtClean="0"/>
              <a:t>in </a:t>
            </a:r>
            <a:r>
              <a:rPr lang="en-US" sz="2000" b="0" kern="0" dirty="0"/>
              <a:t>the figures below that in both cases nulling of the V-matrix entries results in no degradation </a:t>
            </a:r>
            <a:r>
              <a:rPr lang="en-US" sz="2000" b="0" kern="0" dirty="0" smtClean="0"/>
              <a:t>in </a:t>
            </a:r>
            <a:r>
              <a:rPr lang="en-US" sz="2000" b="0" kern="0" dirty="0"/>
              <a:t>the performance while the overhead may be </a:t>
            </a:r>
            <a:r>
              <a:rPr lang="en-US" sz="2000" b="0" kern="0" dirty="0" smtClean="0"/>
              <a:t>further reduced </a:t>
            </a:r>
            <a:r>
              <a:rPr lang="en-US" sz="2000" b="0" kern="0" dirty="0"/>
              <a:t>by 25</a:t>
            </a:r>
            <a:r>
              <a:rPr lang="en-US" sz="2000" b="0" kern="0" dirty="0" smtClean="0"/>
              <a:t>%-35%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b="0" kern="0" dirty="0" smtClean="0"/>
              <a:t>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00" b="0" kern="0" dirty="0" smtClean="0"/>
              <a:t> </a:t>
            </a:r>
            <a:endParaRPr lang="en-US" sz="2000" b="0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23" y="3459983"/>
            <a:ext cx="4113213" cy="308425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69051" y="393820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69% 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Reduction</a:t>
            </a: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08844" y="4632777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0070C0"/>
                </a:solidFill>
              </a:rPr>
              <a:t>63% </a:t>
            </a:r>
          </a:p>
          <a:p>
            <a:pPr algn="ctr"/>
            <a:r>
              <a:rPr lang="en-US" sz="900" b="1" dirty="0" smtClean="0">
                <a:solidFill>
                  <a:srgbClr val="0070C0"/>
                </a:solidFill>
              </a:rPr>
              <a:t>Reduction</a:t>
            </a:r>
            <a:endParaRPr lang="en-US" sz="900" b="1" dirty="0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038" y="3457464"/>
            <a:ext cx="4140117" cy="306149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975634" y="496087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0070C0"/>
                </a:solidFill>
              </a:rPr>
              <a:t>35% </a:t>
            </a:r>
          </a:p>
          <a:p>
            <a:pPr algn="ctr"/>
            <a:r>
              <a:rPr lang="en-US" sz="900" b="1" dirty="0" smtClean="0">
                <a:solidFill>
                  <a:srgbClr val="0070C0"/>
                </a:solidFill>
              </a:rPr>
              <a:t>Reduction</a:t>
            </a:r>
            <a:endParaRPr lang="en-US" sz="900" b="1" dirty="0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0508" y="4448111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50% </a:t>
            </a:r>
          </a:p>
          <a:p>
            <a:pPr algn="ctr"/>
            <a:r>
              <a:rPr lang="en-US" sz="900" b="1" dirty="0" smtClean="0">
                <a:solidFill>
                  <a:srgbClr val="FF0000"/>
                </a:solidFill>
              </a:rPr>
              <a:t>Reduction</a:t>
            </a:r>
            <a:endParaRPr lang="en-US" sz="9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88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Feedback Size 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showed in [4] that Mixed BF can lead to significant feedback size reduction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Here we present an additional feedback size reduction that can be achieved by applying nulling on the entries of the narrowband </a:t>
            </a:r>
            <a:r>
              <a:rPr lang="en-US" sz="2000" b="0" kern="0" dirty="0" err="1" smtClean="0"/>
              <a:t>precoder</a:t>
            </a:r>
            <a:r>
              <a:rPr lang="en-US" sz="2000" b="0" kern="0" dirty="0" smtClean="0"/>
              <a:t> matrix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can see in the table </a:t>
            </a:r>
            <a:r>
              <a:rPr lang="en-US" sz="2000" b="0" kern="0" dirty="0" smtClean="0"/>
              <a:t>below </a:t>
            </a:r>
            <a:r>
              <a:rPr lang="en-US" sz="2000" b="0" kern="0" dirty="0" smtClean="0"/>
              <a:t>that </a:t>
            </a:r>
            <a:r>
              <a:rPr lang="en-US" sz="2000" b="0" kern="0" dirty="0" smtClean="0"/>
              <a:t>in all </a:t>
            </a:r>
            <a:r>
              <a:rPr lang="en-US" sz="2000" b="0" kern="0" dirty="0" smtClean="0"/>
              <a:t>the cases where nulling is applicable the feedback size is further reduced by up to ~25%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Moreover in </a:t>
            </a:r>
            <a:r>
              <a:rPr lang="en-US" sz="2000" b="0" kern="0" dirty="0"/>
              <a:t>case </a:t>
            </a:r>
            <a:r>
              <a:rPr lang="en-US" sz="2000" b="0" kern="0" dirty="0" smtClean="0"/>
              <a:t>K=</a:t>
            </a:r>
            <a:r>
              <a:rPr lang="en-US" sz="2000" b="0" kern="0" dirty="0" err="1" smtClean="0"/>
              <a:t>N_Tx</a:t>
            </a:r>
            <a:r>
              <a:rPr lang="en-US" sz="2000" b="0" kern="0" dirty="0" smtClean="0"/>
              <a:t> </a:t>
            </a:r>
            <a:r>
              <a:rPr lang="en-US" sz="2000" b="0" kern="0" smtClean="0"/>
              <a:t>(e.g. last </a:t>
            </a:r>
            <a:r>
              <a:rPr lang="en-US" sz="2000" b="0" kern="0" dirty="0" smtClean="0"/>
              <a:t>row) we can achieve 35% of feedback size reduction with no performance degradation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698833"/>
              </p:ext>
            </p:extLst>
          </p:nvPr>
        </p:nvGraphicFramePr>
        <p:xfrm>
          <a:off x="881745" y="4572000"/>
          <a:ext cx="7772401" cy="1686934"/>
        </p:xfrm>
        <a:graphic>
          <a:graphicData uri="http://schemas.openxmlformats.org/drawingml/2006/table">
            <a:tbl>
              <a:tblPr/>
              <a:tblGrid>
                <a:gridCol w="612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5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2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93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18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42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117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497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(Nss) 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User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Nusers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Per-Tone Precoder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Mixed BF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Mixed BF with Nulling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Feedback Size Reduction  %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Performance Loss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Feedback Size Reduction with Nulling  %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0.2dB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0.5dB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0.2dB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0.2dB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4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&lt;0.1dB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72" marR="9372" marT="9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94138" y="5730101"/>
            <a:ext cx="849913" cy="57708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Presented 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on previous 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slide 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88273" y="5898077"/>
            <a:ext cx="7772400" cy="334091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32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122074</TotalTime>
  <Words>1106</Words>
  <Application>Microsoft Office PowerPoint</Application>
  <PresentationFormat>On-screen Show (4:3)</PresentationFormat>
  <Paragraphs>208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ＭＳ Ｐゴシック</vt:lpstr>
      <vt:lpstr>Calibri</vt:lpstr>
      <vt:lpstr>Cambria Math</vt:lpstr>
      <vt:lpstr>Times New Roman</vt:lpstr>
      <vt:lpstr>802-11-Submission</vt:lpstr>
      <vt:lpstr>Document</vt:lpstr>
      <vt:lpstr>Additional Overhead Reduction in Mixed BF Feedback</vt:lpstr>
      <vt:lpstr>Introduction</vt:lpstr>
      <vt:lpstr>Re-Cap Narrowband Properties</vt:lpstr>
      <vt:lpstr>Narrowband Precoder Properties</vt:lpstr>
      <vt:lpstr>Main Concept</vt:lpstr>
      <vt:lpstr>Impact on SNR</vt:lpstr>
      <vt:lpstr>Method Applicability</vt:lpstr>
      <vt:lpstr>Simulation Results</vt:lpstr>
      <vt:lpstr>Feedback Size Summary</vt:lpstr>
      <vt:lpstr>Conclusions</vt:lpstr>
      <vt:lpstr>References</vt:lpstr>
      <vt:lpstr>Appendix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Shimi Shilo (TRC)</cp:lastModifiedBy>
  <cp:revision>473</cp:revision>
  <cp:lastPrinted>1998-02-10T13:28:06Z</cp:lastPrinted>
  <dcterms:created xsi:type="dcterms:W3CDTF">2013-11-12T18:41:50Z</dcterms:created>
  <dcterms:modified xsi:type="dcterms:W3CDTF">2020-01-12T15:48:34Z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(3)XKB23l8HtEWQz0pxDcIctysXlPJOzze9HiyK0ClmjO96wWKWIBM5/VzjR5epE5rUrlBjrFcv
R1VJOiLm5+VRWqVWuZqkWxdV4pFFnOG0+IpenO1XukvOJMGotoP1mcLnH6QYBWNV0RWT1+kA
5CFIHNTiZnwCRxsqMR0VLf4Louj/vqouhGo9TzcPW++TS7nimbSs9BQynceC1UHtTaMphqLV
IboaiSfWr8o4y7Gpqj</vt:lpwstr>
  </property>
  <property fmtid="{D5CDD505-2E9C-101B-9397-08002B2CF9AE}" pid="4" name="_2015_ms_pID_7253431">
    <vt:lpwstr>VEd7mSqpxmQ8ENtNu7G56M6NeZzkZIJS55j3rMzvcA/V511SNRrIy9
meovZs8JVJwpf3HQ7LvSMW+M2NJSEJl8RWVMmZfT1SWo2odzx6V9d0xASKQG7eVeDlendMj+
PJWwxkxXhHsx3XOqh7VZS/VbL+cP7PkBm4z+oZpilTnOtl0mqjRD9thO+CNmb//JbcCksFrp
o4PXxeTaAdw/tPH8moO8ObDpqmVF38fRlKza</vt:lpwstr>
  </property>
  <property fmtid="{D5CDD505-2E9C-101B-9397-08002B2CF9AE}" pid="5" name="_2015_ms_pID_7253432">
    <vt:lpwstr>MPzKuMnS0FU1skifU8AtYtM=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1558450757</vt:lpwstr>
  </property>
</Properties>
</file>