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9" r:id="rId3"/>
    <p:sldId id="280" r:id="rId4"/>
    <p:sldId id="273" r:id="rId5"/>
    <p:sldId id="278" r:id="rId6"/>
    <p:sldId id="279" r:id="rId7"/>
    <p:sldId id="281" r:id="rId8"/>
    <p:sldId id="284" r:id="rId9"/>
    <p:sldId id="285" r:id="rId10"/>
    <p:sldId id="286" r:id="rId11"/>
    <p:sldId id="268" r:id="rId12"/>
    <p:sldId id="276" r:id="rId13"/>
    <p:sldId id="277"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83" d="100"/>
          <a:sy n="83" d="100"/>
        </p:scale>
        <p:origin x="96" y="49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802.11-20/0033r0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Coordinated Spatial Reuse Operation</a:t>
            </a:r>
            <a:endParaRPr lang="en-GB" dirty="0"/>
          </a:p>
        </p:txBody>
      </p:sp>
      <p:sp>
        <p:nvSpPr>
          <p:cNvPr id="3074" name="Rectangle 2"/>
          <p:cNvSpPr>
            <a:spLocks noGrp="1" noChangeArrowheads="1"/>
          </p:cNvSpPr>
          <p:nvPr>
            <p:ph idx="1"/>
          </p:nvPr>
        </p:nvSpPr>
        <p:spPr/>
        <p:txBody>
          <a:bodyPr/>
          <a:lstStyle/>
          <a:p>
            <a:pPr algn="ctr"/>
            <a:r>
              <a:rPr lang="en-GB" dirty="0" smtClean="0"/>
              <a:t>Date: 2019-12-31</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Co-SR transmission </a:t>
            </a:r>
            <a:r>
              <a:rPr lang="en-US" altLang="zh-CN" dirty="0"/>
              <a:t>example </a:t>
            </a:r>
            <a:r>
              <a:rPr lang="en-US" altLang="zh-CN" dirty="0" smtClean="0"/>
              <a:t>(3/3</a:t>
            </a:r>
            <a:r>
              <a:rPr lang="en-US" altLang="zh-CN" dirty="0"/>
              <a:t>)</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25" name="内容占位符 2"/>
          <p:cNvSpPr>
            <a:spLocks noGrp="1"/>
          </p:cNvSpPr>
          <p:nvPr>
            <p:ph idx="1"/>
          </p:nvPr>
        </p:nvSpPr>
        <p:spPr>
          <a:xfrm>
            <a:off x="685799" y="1751013"/>
            <a:ext cx="7770813" cy="2137105"/>
          </a:xfrm>
        </p:spPr>
        <p:txBody>
          <a:bodyPr/>
          <a:lstStyle/>
          <a:p>
            <a:pPr>
              <a:buFont typeface="Arial" pitchFamily="34" charset="0"/>
              <a:buChar char="•"/>
            </a:pPr>
            <a:r>
              <a:rPr lang="en-US" altLang="zh-CN" sz="1600" b="0" dirty="0" smtClean="0"/>
              <a:t>Step 4: after receiving the co-SR Trigger frame, AP2 performs the following</a:t>
            </a:r>
          </a:p>
          <a:p>
            <a:pPr lvl="1">
              <a:buFont typeface="Arial" pitchFamily="34" charset="0"/>
              <a:buChar char="•"/>
            </a:pPr>
            <a:r>
              <a:rPr lang="en-US" altLang="zh-CN" sz="1400" dirty="0" smtClean="0"/>
              <a:t>Check whether the channel is idle</a:t>
            </a:r>
          </a:p>
          <a:p>
            <a:pPr lvl="1">
              <a:buFont typeface="Arial" pitchFamily="34" charset="0"/>
              <a:buChar char="•"/>
            </a:pPr>
            <a:r>
              <a:rPr lang="en-US" altLang="zh-CN" sz="1400" dirty="0" smtClean="0"/>
              <a:t>Determine STA2 (one or more) which has DL data to receive, and does not suffer strong interference from AP1</a:t>
            </a:r>
          </a:p>
          <a:p>
            <a:pPr lvl="1">
              <a:buFont typeface="Arial" pitchFamily="34" charset="0"/>
              <a:buChar char="•"/>
            </a:pPr>
            <a:r>
              <a:rPr lang="en-US" altLang="zh-CN" sz="1400" dirty="0" smtClean="0"/>
              <a:t>Determine the MCS, NSS and other TX parameters of the DL frame based on the max TX power</a:t>
            </a:r>
          </a:p>
          <a:p>
            <a:pPr lvl="1">
              <a:buFont typeface="Arial" pitchFamily="34" charset="0"/>
              <a:buChar char="•"/>
            </a:pPr>
            <a:r>
              <a:rPr lang="en-US" altLang="zh-CN" sz="1400" dirty="0" smtClean="0"/>
              <a:t>Performs A-MPDU aggregation according to the PPDU length of the DL data frame</a:t>
            </a:r>
          </a:p>
          <a:p>
            <a:pPr>
              <a:buFont typeface="Arial" pitchFamily="34" charset="0"/>
              <a:buChar char="•"/>
            </a:pPr>
            <a:r>
              <a:rPr lang="en-US" altLang="zh-CN" sz="1600" b="0" dirty="0"/>
              <a:t>Step 5: concurrent data transmission of </a:t>
            </a:r>
            <a:r>
              <a:rPr lang="en-US" altLang="zh-CN" sz="1600" b="0" dirty="0" smtClean="0"/>
              <a:t>AP1 </a:t>
            </a:r>
            <a:r>
              <a:rPr lang="en-US" altLang="zh-CN" sz="1600" b="0" dirty="0"/>
              <a:t>and AP2</a:t>
            </a:r>
          </a:p>
        </p:txBody>
      </p:sp>
      <p:sp>
        <p:nvSpPr>
          <p:cNvPr id="6" name="椭圆 5"/>
          <p:cNvSpPr/>
          <p:nvPr/>
        </p:nvSpPr>
        <p:spPr bwMode="auto">
          <a:xfrm>
            <a:off x="2514600" y="3962400"/>
            <a:ext cx="2160000" cy="216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矩形 6"/>
          <p:cNvSpPr/>
          <p:nvPr/>
        </p:nvSpPr>
        <p:spPr bwMode="auto">
          <a:xfrm>
            <a:off x="3518400" y="4976710"/>
            <a:ext cx="152400" cy="152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等腰三角形 7"/>
          <p:cNvSpPr/>
          <p:nvPr/>
        </p:nvSpPr>
        <p:spPr bwMode="auto">
          <a:xfrm>
            <a:off x="2971800" y="5410200"/>
            <a:ext cx="152400" cy="1524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文本框 10"/>
          <p:cNvSpPr txBox="1"/>
          <p:nvPr/>
        </p:nvSpPr>
        <p:spPr>
          <a:xfrm>
            <a:off x="3398906" y="5127193"/>
            <a:ext cx="459828" cy="246221"/>
          </a:xfrm>
          <a:prstGeom prst="rect">
            <a:avLst/>
          </a:prstGeom>
          <a:noFill/>
        </p:spPr>
        <p:txBody>
          <a:bodyPr wrap="square" rtlCol="0">
            <a:spAutoFit/>
          </a:bodyPr>
          <a:lstStyle/>
          <a:p>
            <a:r>
              <a:rPr lang="en-US" altLang="zh-CN" sz="1000" dirty="0" smtClean="0">
                <a:solidFill>
                  <a:schemeClr val="tx1"/>
                </a:solidFill>
              </a:rPr>
              <a:t>AP1</a:t>
            </a:r>
            <a:endParaRPr lang="zh-CN" altLang="en-US" sz="1000" dirty="0">
              <a:solidFill>
                <a:schemeClr val="tx1"/>
              </a:solidFill>
            </a:endParaRPr>
          </a:p>
        </p:txBody>
      </p:sp>
      <p:sp>
        <p:nvSpPr>
          <p:cNvPr id="12" name="文本框 11"/>
          <p:cNvSpPr txBox="1"/>
          <p:nvPr/>
        </p:nvSpPr>
        <p:spPr>
          <a:xfrm>
            <a:off x="2853682" y="5555014"/>
            <a:ext cx="534714" cy="246221"/>
          </a:xfrm>
          <a:prstGeom prst="rect">
            <a:avLst/>
          </a:prstGeom>
          <a:noFill/>
        </p:spPr>
        <p:txBody>
          <a:bodyPr wrap="square" rtlCol="0">
            <a:spAutoFit/>
          </a:bodyPr>
          <a:lstStyle/>
          <a:p>
            <a:r>
              <a:rPr lang="en-US" altLang="zh-CN" sz="1000" dirty="0" smtClean="0">
                <a:solidFill>
                  <a:schemeClr val="tx1"/>
                </a:solidFill>
              </a:rPr>
              <a:t>STA1</a:t>
            </a:r>
            <a:endParaRPr lang="zh-CN" altLang="en-US" sz="1000" dirty="0">
              <a:solidFill>
                <a:schemeClr val="tx1"/>
              </a:solidFill>
            </a:endParaRPr>
          </a:p>
        </p:txBody>
      </p:sp>
      <p:sp>
        <p:nvSpPr>
          <p:cNvPr id="14" name="椭圆 13"/>
          <p:cNvSpPr/>
          <p:nvPr/>
        </p:nvSpPr>
        <p:spPr bwMode="auto">
          <a:xfrm>
            <a:off x="4800600" y="3972910"/>
            <a:ext cx="2160000" cy="216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矩形 14"/>
          <p:cNvSpPr/>
          <p:nvPr/>
        </p:nvSpPr>
        <p:spPr bwMode="auto">
          <a:xfrm>
            <a:off x="5791200" y="5004827"/>
            <a:ext cx="152400" cy="152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文本框 16"/>
          <p:cNvSpPr txBox="1"/>
          <p:nvPr/>
        </p:nvSpPr>
        <p:spPr>
          <a:xfrm>
            <a:off x="5665200" y="5127193"/>
            <a:ext cx="459828" cy="246221"/>
          </a:xfrm>
          <a:prstGeom prst="rect">
            <a:avLst/>
          </a:prstGeom>
          <a:noFill/>
        </p:spPr>
        <p:txBody>
          <a:bodyPr wrap="square" rtlCol="0">
            <a:spAutoFit/>
          </a:bodyPr>
          <a:lstStyle/>
          <a:p>
            <a:r>
              <a:rPr lang="en-US" altLang="zh-CN" sz="1000" dirty="0" smtClean="0">
                <a:solidFill>
                  <a:schemeClr val="tx1"/>
                </a:solidFill>
              </a:rPr>
              <a:t>AP2</a:t>
            </a:r>
            <a:endParaRPr lang="zh-CN" altLang="en-US" sz="1000" dirty="0">
              <a:solidFill>
                <a:schemeClr val="tx1"/>
              </a:solidFill>
            </a:endParaRPr>
          </a:p>
        </p:txBody>
      </p:sp>
      <p:sp>
        <p:nvSpPr>
          <p:cNvPr id="22" name="文本框 21"/>
          <p:cNvSpPr txBox="1"/>
          <p:nvPr/>
        </p:nvSpPr>
        <p:spPr>
          <a:xfrm>
            <a:off x="5371890" y="4367697"/>
            <a:ext cx="2530575" cy="400110"/>
          </a:xfrm>
          <a:prstGeom prst="rect">
            <a:avLst/>
          </a:prstGeom>
          <a:noFill/>
        </p:spPr>
        <p:txBody>
          <a:bodyPr wrap="square" rtlCol="0">
            <a:spAutoFit/>
          </a:bodyPr>
          <a:lstStyle/>
          <a:p>
            <a:r>
              <a:rPr lang="en-US" altLang="zh-CN" sz="1000" dirty="0" smtClean="0">
                <a:solidFill>
                  <a:schemeClr val="tx1"/>
                </a:solidFill>
              </a:rPr>
              <a:t>Step 4: Scheduling, choose STA2, determine TX parameters, construct A-MPDU</a:t>
            </a:r>
            <a:endParaRPr lang="zh-CN" altLang="en-US" sz="1000" dirty="0">
              <a:solidFill>
                <a:schemeClr val="tx1"/>
              </a:solidFill>
            </a:endParaRPr>
          </a:p>
        </p:txBody>
      </p:sp>
      <p:cxnSp>
        <p:nvCxnSpPr>
          <p:cNvPr id="16" name="直接箭头连接符 15"/>
          <p:cNvCxnSpPr/>
          <p:nvPr/>
        </p:nvCxnSpPr>
        <p:spPr bwMode="auto">
          <a:xfrm flipH="1">
            <a:off x="3124200" y="5129110"/>
            <a:ext cx="304800" cy="28109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等腰三角形 17"/>
          <p:cNvSpPr/>
          <p:nvPr/>
        </p:nvSpPr>
        <p:spPr bwMode="auto">
          <a:xfrm>
            <a:off x="6393530" y="5446776"/>
            <a:ext cx="152400" cy="1524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文本框 19"/>
          <p:cNvSpPr txBox="1"/>
          <p:nvPr/>
        </p:nvSpPr>
        <p:spPr>
          <a:xfrm>
            <a:off x="6275412" y="5591590"/>
            <a:ext cx="534714" cy="246221"/>
          </a:xfrm>
          <a:prstGeom prst="rect">
            <a:avLst/>
          </a:prstGeom>
          <a:noFill/>
        </p:spPr>
        <p:txBody>
          <a:bodyPr wrap="square" rtlCol="0">
            <a:spAutoFit/>
          </a:bodyPr>
          <a:lstStyle/>
          <a:p>
            <a:r>
              <a:rPr lang="en-US" altLang="zh-CN" sz="1000" dirty="0" smtClean="0">
                <a:solidFill>
                  <a:schemeClr val="tx1"/>
                </a:solidFill>
              </a:rPr>
              <a:t>STA2</a:t>
            </a:r>
            <a:endParaRPr lang="zh-CN" altLang="en-US" sz="1000" dirty="0">
              <a:solidFill>
                <a:schemeClr val="tx1"/>
              </a:solidFill>
            </a:endParaRPr>
          </a:p>
        </p:txBody>
      </p:sp>
      <p:cxnSp>
        <p:nvCxnSpPr>
          <p:cNvPr id="21" name="直接箭头连接符 20"/>
          <p:cNvCxnSpPr/>
          <p:nvPr/>
        </p:nvCxnSpPr>
        <p:spPr bwMode="auto">
          <a:xfrm>
            <a:off x="6068077" y="5169139"/>
            <a:ext cx="332723" cy="2955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文本框 22"/>
          <p:cNvSpPr txBox="1"/>
          <p:nvPr/>
        </p:nvSpPr>
        <p:spPr>
          <a:xfrm>
            <a:off x="6208100" y="5081027"/>
            <a:ext cx="1563055" cy="246221"/>
          </a:xfrm>
          <a:prstGeom prst="rect">
            <a:avLst/>
          </a:prstGeom>
          <a:noFill/>
        </p:spPr>
        <p:txBody>
          <a:bodyPr wrap="square" rtlCol="0">
            <a:spAutoFit/>
          </a:bodyPr>
          <a:lstStyle/>
          <a:p>
            <a:r>
              <a:rPr lang="en-US" altLang="zh-CN" sz="1000" dirty="0" smtClean="0">
                <a:solidFill>
                  <a:schemeClr val="tx1"/>
                </a:solidFill>
              </a:rPr>
              <a:t>Step </a:t>
            </a:r>
            <a:r>
              <a:rPr lang="en-US" altLang="zh-CN" sz="1000" dirty="0">
                <a:solidFill>
                  <a:schemeClr val="tx1"/>
                </a:solidFill>
              </a:rPr>
              <a:t>5</a:t>
            </a:r>
            <a:r>
              <a:rPr lang="en-US" altLang="zh-CN" sz="1000" dirty="0" smtClean="0">
                <a:solidFill>
                  <a:schemeClr val="tx1"/>
                </a:solidFill>
              </a:rPr>
              <a:t>: Data transmission</a:t>
            </a:r>
            <a:endParaRPr lang="zh-CN" altLang="en-US" sz="1000" dirty="0">
              <a:solidFill>
                <a:schemeClr val="tx1"/>
              </a:solidFill>
            </a:endParaRPr>
          </a:p>
        </p:txBody>
      </p:sp>
      <p:sp>
        <p:nvSpPr>
          <p:cNvPr id="24" name="文本框 23"/>
          <p:cNvSpPr txBox="1"/>
          <p:nvPr/>
        </p:nvSpPr>
        <p:spPr>
          <a:xfrm>
            <a:off x="1786825" y="5027749"/>
            <a:ext cx="1601571" cy="246221"/>
          </a:xfrm>
          <a:prstGeom prst="rect">
            <a:avLst/>
          </a:prstGeom>
          <a:noFill/>
        </p:spPr>
        <p:txBody>
          <a:bodyPr wrap="square" rtlCol="0">
            <a:spAutoFit/>
          </a:bodyPr>
          <a:lstStyle/>
          <a:p>
            <a:r>
              <a:rPr lang="en-US" altLang="zh-CN" sz="1000" dirty="0" smtClean="0">
                <a:solidFill>
                  <a:schemeClr val="tx1"/>
                </a:solidFill>
              </a:rPr>
              <a:t>Step </a:t>
            </a:r>
            <a:r>
              <a:rPr lang="en-US" altLang="zh-CN" sz="1000" dirty="0">
                <a:solidFill>
                  <a:schemeClr val="tx1"/>
                </a:solidFill>
              </a:rPr>
              <a:t>5</a:t>
            </a:r>
            <a:r>
              <a:rPr lang="en-US" altLang="zh-CN" sz="1000" dirty="0" smtClean="0">
                <a:solidFill>
                  <a:schemeClr val="tx1"/>
                </a:solidFill>
              </a:rPr>
              <a:t>: Data transmission</a:t>
            </a:r>
            <a:endParaRPr lang="zh-CN" altLang="en-US" sz="1000" dirty="0">
              <a:solidFill>
                <a:schemeClr val="tx1"/>
              </a:solidFill>
            </a:endParaRPr>
          </a:p>
        </p:txBody>
      </p:sp>
      <p:cxnSp>
        <p:nvCxnSpPr>
          <p:cNvPr id="13" name="肘形连接符 12"/>
          <p:cNvCxnSpPr>
            <a:stCxn id="15" idx="1"/>
            <a:endCxn id="15" idx="0"/>
          </p:cNvCxnSpPr>
          <p:nvPr/>
        </p:nvCxnSpPr>
        <p:spPr bwMode="auto">
          <a:xfrm rot="10800000" flipH="1">
            <a:off x="5791200" y="5004827"/>
            <a:ext cx="76200" cy="76200"/>
          </a:xfrm>
          <a:prstGeom prst="bentConnector4">
            <a:avLst>
              <a:gd name="adj1" fmla="val -300000"/>
              <a:gd name="adj2" fmla="val 400000"/>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3010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wipe(left)">
                                      <p:cBhvr>
                                        <p:cTn id="7" dur="500"/>
                                        <p:tgtEl>
                                          <p:spTgt spid="25">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animEffect transition="in" filter="wipe(left)">
                                      <p:cBhvr>
                                        <p:cTn id="11" dur="500"/>
                                        <p:tgtEl>
                                          <p:spTgt spid="25">
                                            <p:txEl>
                                              <p:pRg st="1" end="1"/>
                                            </p:txEl>
                                          </p:spTgt>
                                        </p:tgtEl>
                                      </p:cBhvr>
                                    </p:animEffect>
                                  </p:childTnLst>
                                </p:cTn>
                              </p:par>
                              <p:par>
                                <p:cTn id="12" presetID="22" presetClass="entr" presetSubtype="8" fill="hold" nodeType="withEffect">
                                  <p:stCondLst>
                                    <p:cond delay="0"/>
                                  </p:stCondLst>
                                  <p:childTnLst>
                                    <p:set>
                                      <p:cBhvr>
                                        <p:cTn id="13" dur="1" fill="hold">
                                          <p:stCondLst>
                                            <p:cond delay="0"/>
                                          </p:stCondLst>
                                        </p:cTn>
                                        <p:tgtEl>
                                          <p:spTgt spid="25">
                                            <p:txEl>
                                              <p:pRg st="2" end="2"/>
                                            </p:txEl>
                                          </p:spTgt>
                                        </p:tgtEl>
                                        <p:attrNameLst>
                                          <p:attrName>style.visibility</p:attrName>
                                        </p:attrNameLst>
                                      </p:cBhvr>
                                      <p:to>
                                        <p:strVal val="visible"/>
                                      </p:to>
                                    </p:set>
                                    <p:animEffect transition="in" filter="wipe(left)">
                                      <p:cBhvr>
                                        <p:cTn id="14" dur="500"/>
                                        <p:tgtEl>
                                          <p:spTgt spid="25">
                                            <p:txEl>
                                              <p:pRg st="2" end="2"/>
                                            </p:txEl>
                                          </p:spTgt>
                                        </p:tgtEl>
                                      </p:cBhvr>
                                    </p:animEffect>
                                  </p:childTnLst>
                                </p:cTn>
                              </p:par>
                              <p:par>
                                <p:cTn id="15" presetID="22" presetClass="entr" presetSubtype="8" fill="hold" nodeType="withEffect">
                                  <p:stCondLst>
                                    <p:cond delay="0"/>
                                  </p:stCondLst>
                                  <p:childTnLst>
                                    <p:set>
                                      <p:cBhvr>
                                        <p:cTn id="16" dur="1" fill="hold">
                                          <p:stCondLst>
                                            <p:cond delay="0"/>
                                          </p:stCondLst>
                                        </p:cTn>
                                        <p:tgtEl>
                                          <p:spTgt spid="25">
                                            <p:txEl>
                                              <p:pRg st="3" end="3"/>
                                            </p:txEl>
                                          </p:spTgt>
                                        </p:tgtEl>
                                        <p:attrNameLst>
                                          <p:attrName>style.visibility</p:attrName>
                                        </p:attrNameLst>
                                      </p:cBhvr>
                                      <p:to>
                                        <p:strVal val="visible"/>
                                      </p:to>
                                    </p:set>
                                    <p:animEffect transition="in" filter="wipe(left)">
                                      <p:cBhvr>
                                        <p:cTn id="17" dur="500"/>
                                        <p:tgtEl>
                                          <p:spTgt spid="25">
                                            <p:txEl>
                                              <p:pRg st="3" end="3"/>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25">
                                            <p:txEl>
                                              <p:pRg st="4" end="4"/>
                                            </p:txEl>
                                          </p:spTgt>
                                        </p:tgtEl>
                                        <p:attrNameLst>
                                          <p:attrName>style.visibility</p:attrName>
                                        </p:attrNameLst>
                                      </p:cBhvr>
                                      <p:to>
                                        <p:strVal val="visible"/>
                                      </p:to>
                                    </p:set>
                                    <p:animEffect transition="in" filter="wipe(left)">
                                      <p:cBhvr>
                                        <p:cTn id="20" dur="500"/>
                                        <p:tgtEl>
                                          <p:spTgt spid="25">
                                            <p:txEl>
                                              <p:pRg st="4" end="4"/>
                                            </p:txEl>
                                          </p:spTgt>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left)">
                                      <p:cBhvr>
                                        <p:cTn id="24" dur="500"/>
                                        <p:tgtEl>
                                          <p:spTgt spid="13"/>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left)">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5">
                                            <p:txEl>
                                              <p:pRg st="5" end="5"/>
                                            </p:txEl>
                                          </p:spTgt>
                                        </p:tgtEl>
                                        <p:attrNameLst>
                                          <p:attrName>style.visibility</p:attrName>
                                        </p:attrNameLst>
                                      </p:cBhvr>
                                      <p:to>
                                        <p:strVal val="visible"/>
                                      </p:to>
                                    </p:set>
                                    <p:animEffect transition="in" filter="wipe(left)">
                                      <p:cBhvr>
                                        <p:cTn id="32" dur="500"/>
                                        <p:tgtEl>
                                          <p:spTgt spid="25">
                                            <p:txEl>
                                              <p:pRg st="5" end="5"/>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up)">
                                      <p:cBhvr>
                                        <p:cTn id="35" dur="500"/>
                                        <p:tgtEl>
                                          <p:spTgt spid="18"/>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up)">
                                      <p:cBhvr>
                                        <p:cTn id="38" dur="500"/>
                                        <p:tgtEl>
                                          <p:spTgt spid="20"/>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up)">
                                      <p:cBhvr>
                                        <p:cTn id="41" dur="500"/>
                                        <p:tgtEl>
                                          <p:spTgt spid="23"/>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up)">
                                      <p:cBhvr>
                                        <p:cTn id="44" dur="500"/>
                                        <p:tgtEl>
                                          <p:spTgt spid="8"/>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500"/>
                                        <p:tgtEl>
                                          <p:spTgt spid="12"/>
                                        </p:tgtEl>
                                      </p:cBhvr>
                                    </p:animEffect>
                                  </p:childTnLst>
                                </p:cTn>
                              </p:par>
                              <p:par>
                                <p:cTn id="48" presetID="22" presetClass="entr" presetSubtype="1" fill="hold"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up)">
                                      <p:cBhvr>
                                        <p:cTn id="50" dur="500"/>
                                        <p:tgtEl>
                                          <p:spTgt spid="16"/>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up)">
                                      <p:cBhvr>
                                        <p:cTn id="53" dur="500"/>
                                        <p:tgtEl>
                                          <p:spTgt spid="24"/>
                                        </p:tgtEl>
                                      </p:cBhvr>
                                    </p:animEffect>
                                  </p:childTnLst>
                                </p:cTn>
                              </p:par>
                              <p:par>
                                <p:cTn id="54" presetID="22" presetClass="entr" presetSubtype="1" fill="hold"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up)">
                                      <p:cBhvr>
                                        <p:cTn id="5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p:bldP spid="22" grpId="0"/>
      <p:bldP spid="18" grpId="0" animBg="1"/>
      <p:bldP spid="20" grpId="0"/>
      <p:bldP spid="23"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the basic operation of coordinated spatial reuse, which allows multiple APs to transmit concurrently using the same channels.</a:t>
            </a:r>
          </a:p>
          <a:p>
            <a:pPr marL="342900" lvl="1" indent="-342900">
              <a:buChar char="•"/>
            </a:pPr>
            <a:r>
              <a:rPr lang="en-US" altLang="zh-CN" dirty="0" smtClean="0"/>
              <a:t>Co-SR Trigger frame is used to initiate the co-SR transmission, and carries necessary information </a:t>
            </a:r>
            <a:r>
              <a:rPr lang="en-US" altLang="zh-CN" dirty="0"/>
              <a:t>for the coordinated APs to decide their transmission parameters</a:t>
            </a:r>
            <a:endParaRPr lang="en-US" altLang="zh-CN"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to introduce a coordinated spatial reuse operation in </a:t>
            </a:r>
            <a:r>
              <a:rPr lang="en-US" altLang="zh-CN" dirty="0" err="1" smtClean="0"/>
              <a:t>TGbe</a:t>
            </a:r>
            <a:r>
              <a:rPr lang="en-US" altLang="zh-CN" dirty="0" smtClean="0"/>
              <a:t>?</a:t>
            </a:r>
          </a:p>
          <a:p>
            <a:pPr marL="742950" lvl="2" indent="-342900">
              <a:buChar char="•"/>
            </a:pPr>
            <a:r>
              <a:rPr lang="en-US" altLang="zh-CN" dirty="0"/>
              <a:t>A </a:t>
            </a:r>
            <a:r>
              <a:rPr lang="en-US" altLang="zh-CN" dirty="0" smtClean="0"/>
              <a:t>coordinator AP </a:t>
            </a:r>
            <a:r>
              <a:rPr lang="en-US" altLang="zh-CN" dirty="0"/>
              <a:t>that obtains a TXOP may </a:t>
            </a:r>
            <a:r>
              <a:rPr lang="en-US" altLang="zh-CN" dirty="0" smtClean="0"/>
              <a:t>grant one or more coordinated APs </a:t>
            </a:r>
            <a:r>
              <a:rPr lang="en-US" altLang="zh-CN" dirty="0"/>
              <a:t>to use </a:t>
            </a:r>
            <a:r>
              <a:rPr lang="en-US" altLang="zh-CN" dirty="0" smtClean="0"/>
              <a:t>the same bandwidth under the control of the coordinator AP</a:t>
            </a:r>
          </a:p>
        </p:txBody>
      </p:sp>
    </p:spTree>
    <p:extLst>
      <p:ext uri="{BB962C8B-B14F-4D97-AF65-F5344CB8AC3E}">
        <p14:creationId xmlns:p14="http://schemas.microsoft.com/office/powerpoint/2010/main" val="3921189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 name="内容占位符 7"/>
          <p:cNvSpPr>
            <a:spLocks noGrp="1"/>
          </p:cNvSpPr>
          <p:nvPr>
            <p:ph idx="1"/>
          </p:nvPr>
        </p:nvSpPr>
        <p:spPr/>
        <p:txBody>
          <a:bodyPr/>
          <a:lstStyle/>
          <a:p>
            <a:pPr marL="0" lvl="1" indent="0"/>
            <a:r>
              <a:rPr lang="en-US" altLang="zh-CN" dirty="0" smtClean="0"/>
              <a:t>[</a:t>
            </a:r>
            <a:r>
              <a:rPr lang="en-US" altLang="zh-CN" dirty="0"/>
              <a:t>1</a:t>
            </a:r>
            <a:r>
              <a:rPr lang="en-US" altLang="zh-CN" dirty="0" smtClean="0"/>
              <a:t>] 11-19-0103-01-0eht-ap-coordination-in-eht</a:t>
            </a:r>
          </a:p>
          <a:p>
            <a:pPr marL="0" lvl="1" indent="0"/>
            <a:r>
              <a:rPr lang="en-US" altLang="zh-CN" dirty="0" smtClean="0"/>
              <a:t>[2] 11-19-0801-00-00be-ap-coordination-in-eht</a:t>
            </a:r>
          </a:p>
          <a:p>
            <a:pPr marL="0" lvl="1" indent="0"/>
            <a:r>
              <a:rPr lang="en-US" altLang="zh-CN" dirty="0"/>
              <a:t>[3] 11-19-1534-01-00be-coordinated-spatial-reuse-performance-analysis</a:t>
            </a:r>
            <a:endParaRPr lang="en-US" altLang="zh-CN" dirty="0" smtClean="0"/>
          </a:p>
        </p:txBody>
      </p:sp>
    </p:spTree>
    <p:extLst>
      <p:ext uri="{BB962C8B-B14F-4D97-AF65-F5344CB8AC3E}">
        <p14:creationId xmlns:p14="http://schemas.microsoft.com/office/powerpoint/2010/main" val="2910602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600" b="0" dirty="0" smtClean="0"/>
              <a:t>Coordinated Spatial Reuse (co-SR) has been proposed since the EHT study group [1], and has shown performance gain in different scenarios [2-3].</a:t>
            </a:r>
          </a:p>
          <a:p>
            <a:pPr>
              <a:buFont typeface="Arial" pitchFamily="34" charset="0"/>
              <a:buChar char="•"/>
            </a:pPr>
            <a:r>
              <a:rPr lang="en-US" altLang="zh-CN" sz="1600" b="0" dirty="0" smtClean="0"/>
              <a:t>Co-SR is a natural extension of the spatial reuse (SR) scheme </a:t>
            </a:r>
            <a:r>
              <a:rPr lang="en-US" altLang="zh-CN" sz="1600" b="0" dirty="0"/>
              <a:t>under the multi-AP operation </a:t>
            </a:r>
            <a:r>
              <a:rPr lang="en-US" altLang="zh-CN" sz="1600" b="0" dirty="0" smtClean="0"/>
              <a:t>framework, the general idea is </a:t>
            </a:r>
            <a:r>
              <a:rPr lang="en-US" altLang="zh-CN" sz="1600" b="0" dirty="0"/>
              <a:t>joint power </a:t>
            </a:r>
            <a:r>
              <a:rPr lang="en-US" altLang="zh-CN" sz="1600" b="0" dirty="0" smtClean="0"/>
              <a:t>control and link adaptation </a:t>
            </a:r>
            <a:r>
              <a:rPr lang="en-US" altLang="zh-CN" sz="1600" b="0" dirty="0"/>
              <a:t>of multiple APs</a:t>
            </a:r>
            <a:r>
              <a:rPr lang="en-US" altLang="zh-CN" sz="1600" b="0" dirty="0" smtClean="0"/>
              <a:t>, and can be implemented with relatively low complexity.</a:t>
            </a:r>
          </a:p>
          <a:p>
            <a:pPr>
              <a:buFont typeface="Arial" pitchFamily="34" charset="0"/>
              <a:buChar char="•"/>
            </a:pPr>
            <a:r>
              <a:rPr lang="en-US" altLang="zh-CN" sz="1600" b="0" dirty="0" smtClean="0"/>
              <a:t>In this contribution, we discuss the basic operation of co-SR, including the following aspects:</a:t>
            </a:r>
          </a:p>
          <a:p>
            <a:pPr lvl="1">
              <a:buFont typeface="Arial" pitchFamily="34" charset="0"/>
              <a:buChar char="•"/>
            </a:pPr>
            <a:r>
              <a:rPr lang="en-US" altLang="zh-CN" sz="1600" b="0" dirty="0" smtClean="0"/>
              <a:t>Architecture</a:t>
            </a:r>
          </a:p>
          <a:p>
            <a:pPr lvl="1">
              <a:buFont typeface="Arial" pitchFamily="34" charset="0"/>
              <a:buChar char="•"/>
            </a:pPr>
            <a:r>
              <a:rPr lang="en-US" altLang="zh-CN" sz="1600" dirty="0" smtClean="0"/>
              <a:t>Preparation Stage</a:t>
            </a:r>
          </a:p>
          <a:p>
            <a:pPr lvl="1">
              <a:buFont typeface="Arial" pitchFamily="34" charset="0"/>
              <a:buChar char="•"/>
            </a:pPr>
            <a:r>
              <a:rPr lang="en-US" altLang="zh-CN" sz="1600" b="0" dirty="0" smtClean="0"/>
              <a:t>Data transmission procedure</a:t>
            </a:r>
          </a:p>
          <a:p>
            <a:pPr lvl="1">
              <a:buFont typeface="Arial" pitchFamily="34" charset="0"/>
              <a:buChar char="•"/>
            </a:pPr>
            <a:r>
              <a:rPr lang="en-US" altLang="zh-CN" sz="1600" dirty="0" smtClean="0"/>
              <a:t>Control information between APs</a:t>
            </a:r>
            <a:endParaRPr lang="en-US" altLang="zh-CN" sz="1600" b="0" dirty="0" smtClean="0"/>
          </a:p>
          <a:p>
            <a:pPr>
              <a:buFont typeface="Arial" pitchFamily="34" charset="0"/>
              <a:buChar char="•"/>
            </a:pPr>
            <a:endParaRPr lang="en-US" altLang="zh-CN" sz="16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bwMode="auto">
          <a:xfrm>
            <a:off x="3048000" y="3276600"/>
            <a:ext cx="2448000" cy="2448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Recap</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1"/>
            <a:ext cx="7772400" cy="1650538"/>
          </a:xfrm>
        </p:spPr>
        <p:txBody>
          <a:bodyPr/>
          <a:lstStyle/>
          <a:p>
            <a:pPr>
              <a:buFont typeface="Arial" pitchFamily="34" charset="0"/>
              <a:buChar char="•"/>
            </a:pPr>
            <a:r>
              <a:rPr lang="en-US" altLang="zh-CN" sz="1600" b="0" dirty="0" smtClean="0"/>
              <a:t>As defined in 802.11ax, the Spatial Reuse scheme is an old way of doing multi-AP operation</a:t>
            </a:r>
          </a:p>
          <a:p>
            <a:pPr>
              <a:buFont typeface="Arial" pitchFamily="34" charset="0"/>
              <a:buChar char="•"/>
            </a:pPr>
            <a:r>
              <a:rPr lang="en-US" altLang="zh-CN" sz="1600" b="0" dirty="0" smtClean="0"/>
              <a:t>The current SR scheme is still a distributed channel access scheme:</a:t>
            </a:r>
          </a:p>
          <a:p>
            <a:pPr lvl="1">
              <a:buFont typeface="Arial" pitchFamily="34" charset="0"/>
              <a:buChar char="•"/>
            </a:pPr>
            <a:r>
              <a:rPr lang="en-US" altLang="zh-CN" sz="1200" dirty="0" smtClean="0"/>
              <a:t>If the SR transmission happens in the preferred spatial reuse area, then the overall performance may be good</a:t>
            </a:r>
          </a:p>
          <a:p>
            <a:pPr lvl="1">
              <a:buFont typeface="Arial" pitchFamily="34" charset="0"/>
              <a:buChar char="•"/>
            </a:pPr>
            <a:r>
              <a:rPr lang="en-US" altLang="zh-CN" sz="1200" b="0" dirty="0" smtClean="0"/>
              <a:t>If the SR transmission happens in the non-</a:t>
            </a:r>
            <a:r>
              <a:rPr lang="en-US" altLang="zh-CN" sz="1200" dirty="0"/>
              <a:t> preferred spatial reuse </a:t>
            </a:r>
            <a:r>
              <a:rPr lang="en-US" altLang="zh-CN" sz="1200" dirty="0" smtClean="0"/>
              <a:t>area, then the ongoing transmission will be impacted greatly</a:t>
            </a:r>
            <a:endParaRPr lang="en-US" altLang="zh-CN" sz="1200" b="0" dirty="0" smtClean="0"/>
          </a:p>
        </p:txBody>
      </p:sp>
      <p:grpSp>
        <p:nvGrpSpPr>
          <p:cNvPr id="23" name="组合 22"/>
          <p:cNvGrpSpPr/>
          <p:nvPr/>
        </p:nvGrpSpPr>
        <p:grpSpPr>
          <a:xfrm>
            <a:off x="3764250" y="3388787"/>
            <a:ext cx="3337059" cy="1977312"/>
            <a:chOff x="3764250" y="3388787"/>
            <a:chExt cx="3337059" cy="1977312"/>
          </a:xfrm>
        </p:grpSpPr>
        <p:cxnSp>
          <p:nvCxnSpPr>
            <p:cNvPr id="9" name="直接连接符 8"/>
            <p:cNvCxnSpPr/>
            <p:nvPr/>
          </p:nvCxnSpPr>
          <p:spPr bwMode="auto">
            <a:xfrm>
              <a:off x="3764250" y="3388787"/>
              <a:ext cx="198150" cy="42121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直接连接符 9"/>
            <p:cNvCxnSpPr>
              <a:stCxn id="6" idx="5"/>
              <a:endCxn id="5" idx="5"/>
            </p:cNvCxnSpPr>
            <p:nvPr/>
          </p:nvCxnSpPr>
          <p:spPr bwMode="auto">
            <a:xfrm>
              <a:off x="4806573" y="5035173"/>
              <a:ext cx="330926" cy="33092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接箭头连接符 10"/>
            <p:cNvCxnSpPr/>
            <p:nvPr/>
          </p:nvCxnSpPr>
          <p:spPr bwMode="auto">
            <a:xfrm>
              <a:off x="5172451" y="5035173"/>
              <a:ext cx="54254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文本框 11"/>
            <p:cNvSpPr txBox="1"/>
            <p:nvPr/>
          </p:nvSpPr>
          <p:spPr>
            <a:xfrm>
              <a:off x="5750110" y="4871392"/>
              <a:ext cx="1351199" cy="461665"/>
            </a:xfrm>
            <a:prstGeom prst="rect">
              <a:avLst/>
            </a:prstGeom>
            <a:noFill/>
          </p:spPr>
          <p:txBody>
            <a:bodyPr wrap="square" rtlCol="0">
              <a:spAutoFit/>
            </a:bodyPr>
            <a:lstStyle/>
            <a:p>
              <a:r>
                <a:rPr lang="en-US" altLang="zh-CN" sz="1200" dirty="0" smtClean="0">
                  <a:solidFill>
                    <a:schemeClr val="tx1"/>
                  </a:solidFill>
                </a:rPr>
                <a:t>Non-Preferred spatial reuse area</a:t>
              </a:r>
              <a:endParaRPr lang="zh-CN" altLang="en-US" sz="1200" dirty="0">
                <a:solidFill>
                  <a:schemeClr val="tx1"/>
                </a:solidFill>
              </a:endParaRPr>
            </a:p>
          </p:txBody>
        </p:sp>
      </p:grpSp>
      <p:grpSp>
        <p:nvGrpSpPr>
          <p:cNvPr id="24" name="组合 23"/>
          <p:cNvGrpSpPr/>
          <p:nvPr/>
        </p:nvGrpSpPr>
        <p:grpSpPr>
          <a:xfrm>
            <a:off x="1828413" y="3890772"/>
            <a:ext cx="1510745" cy="461665"/>
            <a:chOff x="1828413" y="3890772"/>
            <a:chExt cx="1510745" cy="461665"/>
          </a:xfrm>
        </p:grpSpPr>
        <p:sp>
          <p:nvSpPr>
            <p:cNvPr id="13" name="文本框 12"/>
            <p:cNvSpPr txBox="1"/>
            <p:nvPr/>
          </p:nvSpPr>
          <p:spPr>
            <a:xfrm>
              <a:off x="1828413" y="3890772"/>
              <a:ext cx="1301750" cy="461665"/>
            </a:xfrm>
            <a:prstGeom prst="rect">
              <a:avLst/>
            </a:prstGeom>
            <a:noFill/>
          </p:spPr>
          <p:txBody>
            <a:bodyPr wrap="square" rtlCol="0">
              <a:spAutoFit/>
            </a:bodyPr>
            <a:lstStyle/>
            <a:p>
              <a:r>
                <a:rPr lang="en-US" altLang="zh-CN" sz="1200" dirty="0" smtClean="0">
                  <a:solidFill>
                    <a:schemeClr val="tx1"/>
                  </a:solidFill>
                </a:rPr>
                <a:t>Preferred spatial reuse area</a:t>
              </a:r>
              <a:endParaRPr lang="zh-CN" altLang="en-US" sz="1200" dirty="0">
                <a:solidFill>
                  <a:schemeClr val="tx1"/>
                </a:solidFill>
              </a:endParaRPr>
            </a:p>
          </p:txBody>
        </p:sp>
        <p:cxnSp>
          <p:nvCxnSpPr>
            <p:cNvPr id="14" name="直接箭头连接符 13"/>
            <p:cNvCxnSpPr/>
            <p:nvPr/>
          </p:nvCxnSpPr>
          <p:spPr bwMode="auto">
            <a:xfrm flipH="1">
              <a:off x="2875729" y="4197503"/>
              <a:ext cx="46342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21" name="组合 20"/>
          <p:cNvGrpSpPr/>
          <p:nvPr/>
        </p:nvGrpSpPr>
        <p:grpSpPr>
          <a:xfrm>
            <a:off x="3516000" y="3744600"/>
            <a:ext cx="1512000" cy="1512000"/>
            <a:chOff x="3516000" y="3744600"/>
            <a:chExt cx="1512000" cy="1512000"/>
          </a:xfrm>
        </p:grpSpPr>
        <p:sp>
          <p:nvSpPr>
            <p:cNvPr id="6" name="椭圆 5"/>
            <p:cNvSpPr/>
            <p:nvPr/>
          </p:nvSpPr>
          <p:spPr bwMode="auto">
            <a:xfrm>
              <a:off x="3516000" y="3744600"/>
              <a:ext cx="1512000" cy="15120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7" name="直接箭头连接符 16"/>
            <p:cNvCxnSpPr/>
            <p:nvPr/>
          </p:nvCxnSpPr>
          <p:spPr bwMode="auto">
            <a:xfrm flipH="1">
              <a:off x="4039213" y="4576800"/>
              <a:ext cx="192288" cy="637615"/>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8" name="文本框 17"/>
            <p:cNvSpPr txBox="1"/>
            <p:nvPr/>
          </p:nvSpPr>
          <p:spPr>
            <a:xfrm>
              <a:off x="3660451" y="4886781"/>
              <a:ext cx="538525" cy="215444"/>
            </a:xfrm>
            <a:prstGeom prst="rect">
              <a:avLst/>
            </a:prstGeom>
            <a:noFill/>
          </p:spPr>
          <p:txBody>
            <a:bodyPr wrap="square" rtlCol="0">
              <a:spAutoFit/>
            </a:bodyPr>
            <a:lstStyle/>
            <a:p>
              <a:r>
                <a:rPr lang="en-US" altLang="zh-CN" sz="800" dirty="0" smtClean="0">
                  <a:solidFill>
                    <a:schemeClr val="tx1"/>
                  </a:solidFill>
                </a:rPr>
                <a:t>-72dBm</a:t>
              </a:r>
              <a:endParaRPr lang="zh-CN" altLang="en-US" sz="800" dirty="0">
                <a:solidFill>
                  <a:schemeClr val="tx1"/>
                </a:solidFill>
              </a:endParaRPr>
            </a:p>
          </p:txBody>
        </p:sp>
      </p:grpSp>
      <p:grpSp>
        <p:nvGrpSpPr>
          <p:cNvPr id="3" name="组合 2"/>
          <p:cNvGrpSpPr/>
          <p:nvPr/>
        </p:nvGrpSpPr>
        <p:grpSpPr>
          <a:xfrm>
            <a:off x="3764250" y="3997448"/>
            <a:ext cx="1036350" cy="579352"/>
            <a:chOff x="3764250" y="3997448"/>
            <a:chExt cx="1036350" cy="579352"/>
          </a:xfrm>
        </p:grpSpPr>
        <p:sp>
          <p:nvSpPr>
            <p:cNvPr id="7" name="矩形 6"/>
            <p:cNvSpPr/>
            <p:nvPr/>
          </p:nvSpPr>
          <p:spPr bwMode="auto">
            <a:xfrm>
              <a:off x="4231500" y="4505400"/>
              <a:ext cx="81000" cy="71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等腰三角形 7"/>
            <p:cNvSpPr/>
            <p:nvPr/>
          </p:nvSpPr>
          <p:spPr bwMode="auto">
            <a:xfrm>
              <a:off x="4724400" y="4114800"/>
              <a:ext cx="76200" cy="762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5" name="直接箭头连接符 14"/>
            <p:cNvCxnSpPr/>
            <p:nvPr/>
          </p:nvCxnSpPr>
          <p:spPr bwMode="auto">
            <a:xfrm flipV="1">
              <a:off x="4340550" y="4229893"/>
              <a:ext cx="383850" cy="2901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文本框 15"/>
            <p:cNvSpPr txBox="1"/>
            <p:nvPr/>
          </p:nvSpPr>
          <p:spPr>
            <a:xfrm>
              <a:off x="3764250" y="3997448"/>
              <a:ext cx="913200" cy="400110"/>
            </a:xfrm>
            <a:prstGeom prst="rect">
              <a:avLst/>
            </a:prstGeom>
            <a:noFill/>
          </p:spPr>
          <p:txBody>
            <a:bodyPr wrap="square" rtlCol="0">
              <a:spAutoFit/>
            </a:bodyPr>
            <a:lstStyle/>
            <a:p>
              <a:r>
                <a:rPr lang="en-US" altLang="zh-CN" sz="1000" dirty="0" smtClean="0">
                  <a:solidFill>
                    <a:schemeClr val="tx1"/>
                  </a:solidFill>
                </a:rPr>
                <a:t>On going Transmission</a:t>
              </a:r>
              <a:endParaRPr lang="zh-CN" altLang="en-US" sz="1000" dirty="0">
                <a:solidFill>
                  <a:schemeClr val="tx1"/>
                </a:solidFill>
              </a:endParaRPr>
            </a:p>
          </p:txBody>
        </p:sp>
      </p:grpSp>
      <p:sp>
        <p:nvSpPr>
          <p:cNvPr id="26" name="内容占位符 2"/>
          <p:cNvSpPr txBox="1">
            <a:spLocks/>
          </p:cNvSpPr>
          <p:nvPr/>
        </p:nvSpPr>
        <p:spPr bwMode="auto">
          <a:xfrm>
            <a:off x="723106" y="5785987"/>
            <a:ext cx="7772400" cy="5706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zh-CN" sz="1600" b="0" kern="0" dirty="0" smtClean="0"/>
              <a:t>With co-SR, the APs can make sure that the secondary transmissions will not happen in the non-preferred spatial reuse area, hence the overall performance can be guaranteed.</a:t>
            </a:r>
          </a:p>
        </p:txBody>
      </p:sp>
      <p:grpSp>
        <p:nvGrpSpPr>
          <p:cNvPr id="27" name="组合 26"/>
          <p:cNvGrpSpPr/>
          <p:nvPr/>
        </p:nvGrpSpPr>
        <p:grpSpPr>
          <a:xfrm>
            <a:off x="4237463" y="4576800"/>
            <a:ext cx="538525" cy="1147800"/>
            <a:chOff x="4237463" y="4576800"/>
            <a:chExt cx="538525" cy="1147800"/>
          </a:xfrm>
        </p:grpSpPr>
        <p:sp>
          <p:nvSpPr>
            <p:cNvPr id="20" name="文本框 19"/>
            <p:cNvSpPr txBox="1"/>
            <p:nvPr/>
          </p:nvSpPr>
          <p:spPr>
            <a:xfrm>
              <a:off x="4237463" y="5470677"/>
              <a:ext cx="538525" cy="215444"/>
            </a:xfrm>
            <a:prstGeom prst="rect">
              <a:avLst/>
            </a:prstGeom>
            <a:noFill/>
          </p:spPr>
          <p:txBody>
            <a:bodyPr wrap="square" rtlCol="0">
              <a:spAutoFit/>
            </a:bodyPr>
            <a:lstStyle/>
            <a:p>
              <a:r>
                <a:rPr lang="en-US" altLang="zh-CN" sz="800" dirty="0" smtClean="0">
                  <a:solidFill>
                    <a:schemeClr val="tx1"/>
                  </a:solidFill>
                </a:rPr>
                <a:t>-82dBm</a:t>
              </a:r>
              <a:endParaRPr lang="zh-CN" altLang="en-US" sz="800" dirty="0">
                <a:solidFill>
                  <a:schemeClr val="tx1"/>
                </a:solidFill>
              </a:endParaRPr>
            </a:p>
          </p:txBody>
        </p:sp>
        <p:cxnSp>
          <p:nvCxnSpPr>
            <p:cNvPr id="19" name="直接箭头连接符 18"/>
            <p:cNvCxnSpPr>
              <a:stCxn id="7" idx="2"/>
              <a:endCxn id="5" idx="4"/>
            </p:cNvCxnSpPr>
            <p:nvPr/>
          </p:nvCxnSpPr>
          <p:spPr bwMode="auto">
            <a:xfrm>
              <a:off x="4272000" y="4576800"/>
              <a:ext cx="0" cy="1147800"/>
            </a:xfrm>
            <a:prstGeom prst="straightConnector1">
              <a:avLst/>
            </a:prstGeom>
            <a:solidFill>
              <a:srgbClr val="00B8FF"/>
            </a:solidFill>
            <a:ln w="9525" cap="flat" cmpd="sng" algn="ctr">
              <a:solidFill>
                <a:schemeClr val="tx1"/>
              </a:solidFill>
              <a:prstDash val="dash"/>
              <a:round/>
              <a:headEnd type="none" w="med" len="med"/>
              <a:tailEnd type="triangle"/>
            </a:ln>
            <a:effectLst/>
          </p:spPr>
        </p:cxnSp>
      </p:grpSp>
    </p:spTree>
    <p:extLst>
      <p:ext uri="{BB962C8B-B14F-4D97-AF65-F5344CB8AC3E}">
        <p14:creationId xmlns:p14="http://schemas.microsoft.com/office/powerpoint/2010/main" val="640043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fltVal val="0"/>
                                          </p:val>
                                        </p:tav>
                                        <p:tav tm="100000">
                                          <p:val>
                                            <p:strVal val="#ppt_h"/>
                                          </p:val>
                                        </p:tav>
                                      </p:tavLst>
                                    </p:anim>
                                    <p:animEffect transition="in" filter="fade">
                                      <p:cBhvr>
                                        <p:cTn id="14" dur="500"/>
                                        <p:tgtEl>
                                          <p:spTgt spid="2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wipe(up)">
                                      <p:cBhvr>
                                        <p:cTn id="19" dur="500"/>
                                        <p:tgtEl>
                                          <p:spTgt spid="27"/>
                                        </p:tgtEl>
                                      </p:cBhvr>
                                    </p:animEffect>
                                  </p:childTnLst>
                                </p:cTn>
                              </p:par>
                            </p:childTnLst>
                          </p:cTn>
                        </p:par>
                        <p:par>
                          <p:cTn id="20" fill="hold">
                            <p:stCondLst>
                              <p:cond delay="500"/>
                            </p:stCondLst>
                            <p:childTnLst>
                              <p:par>
                                <p:cTn id="21" presetID="53" presetClass="entr" presetSubtype="16"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left)">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right)">
                                      <p:cBhvr>
                                        <p:cTn id="35" dur="500"/>
                                        <p:tgtEl>
                                          <p:spTgt spid="2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wipe(down)">
                                      <p:cBhvr>
                                        <p:cTn id="4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Architecture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751013"/>
            <a:ext cx="7770813" cy="4497387"/>
          </a:xfrm>
        </p:spPr>
        <p:txBody>
          <a:bodyPr/>
          <a:lstStyle/>
          <a:p>
            <a:pPr>
              <a:buFont typeface="Arial" pitchFamily="34" charset="0"/>
              <a:buChar char="•"/>
            </a:pPr>
            <a:r>
              <a:rPr lang="en-US" altLang="zh-CN" sz="1600" b="0" dirty="0" smtClean="0"/>
              <a:t>The basic operation of co-SR is that, one AP can trigger one or more other APs to perform transmission with it together, with appropriate power control.</a:t>
            </a:r>
          </a:p>
          <a:p>
            <a:pPr>
              <a:buFont typeface="Arial" pitchFamily="34" charset="0"/>
              <a:buChar char="•"/>
            </a:pPr>
            <a:r>
              <a:rPr lang="en-US" altLang="zh-CN" sz="1600" b="0" dirty="0" smtClean="0"/>
              <a:t>To simplify terminology, we call the AP that initiates the co-SR transmission as coordinator AP, and call the other APs as coordinated APs. </a:t>
            </a:r>
          </a:p>
          <a:p>
            <a:pPr>
              <a:buFont typeface="Arial" pitchFamily="34" charset="0"/>
              <a:buChar char="•"/>
            </a:pPr>
            <a:r>
              <a:rPr lang="en-US" altLang="zh-CN" sz="1600" b="0" dirty="0" smtClean="0"/>
              <a:t>Regarding the role of coordinator and coordinated APs, there are two possible options:</a:t>
            </a:r>
          </a:p>
          <a:p>
            <a:pPr lvl="1">
              <a:buFont typeface="Arial" pitchFamily="34" charset="0"/>
              <a:buChar char="•"/>
            </a:pPr>
            <a:r>
              <a:rPr lang="en-US" altLang="zh-CN" sz="1600" b="0" dirty="0" smtClean="0"/>
              <a:t>Option 1: Static role. The role of each AP is pre-defined, some APs are always coordinator APs, and some APs are always coordinated APs.</a:t>
            </a:r>
          </a:p>
          <a:p>
            <a:pPr lvl="1">
              <a:buFont typeface="Arial" pitchFamily="34" charset="0"/>
              <a:buChar char="•"/>
            </a:pPr>
            <a:r>
              <a:rPr lang="en-US" altLang="zh-CN" sz="1600" b="0" dirty="0" smtClean="0"/>
              <a:t>Option 2: Dynamic role. The role of each AP can be dynamic, any AP that wins the channel can be a coordinator AP, and any AP that is willing to be triggered by the coordinator AP can be a coordinated AP.</a:t>
            </a:r>
          </a:p>
          <a:p>
            <a:pPr>
              <a:buFont typeface="Arial" pitchFamily="34" charset="0"/>
              <a:buChar char="•"/>
            </a:pPr>
            <a:r>
              <a:rPr lang="en-US" altLang="zh-CN" sz="1600" b="0" dirty="0" smtClean="0"/>
              <a:t>We prefer option 2 due to the following reason:</a:t>
            </a:r>
          </a:p>
          <a:p>
            <a:pPr lvl="1">
              <a:buFont typeface="Arial" pitchFamily="34" charset="0"/>
              <a:buChar char="•"/>
            </a:pPr>
            <a:r>
              <a:rPr lang="en-US" altLang="zh-CN" sz="1600" b="0" dirty="0" smtClean="0"/>
              <a:t>The co-SR transmission is only beneficial to coordinated APs, and will bring some performance loss to the coordinator AP for one transmission, so it is unfair to make one AP to be the coordinator AP all the time. All APs should take turns to sacrifice and benefit, making the performance balanced for each AP.</a:t>
            </a:r>
            <a:endParaRPr lang="en-US" altLang="zh-CN" sz="1600" b="0" dirty="0"/>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Preparation Stage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751013"/>
            <a:ext cx="7770813" cy="4497387"/>
          </a:xfrm>
        </p:spPr>
        <p:txBody>
          <a:bodyPr/>
          <a:lstStyle/>
          <a:p>
            <a:pPr>
              <a:buFont typeface="Arial" pitchFamily="34" charset="0"/>
              <a:buChar char="•"/>
            </a:pPr>
            <a:r>
              <a:rPr lang="en-US" altLang="zh-CN" sz="1600" b="0" dirty="0" smtClean="0"/>
              <a:t>Before the co-SR transmission, the coordinator AP should be aware of the following information to make the co-SR work efficiently</a:t>
            </a:r>
          </a:p>
          <a:p>
            <a:pPr>
              <a:buFont typeface="Arial" pitchFamily="34" charset="0"/>
              <a:buChar char="•"/>
            </a:pPr>
            <a:r>
              <a:rPr lang="en-US" altLang="zh-CN" sz="1600" b="0" dirty="0" smtClean="0"/>
              <a:t>Cooperation group setup</a:t>
            </a:r>
          </a:p>
          <a:p>
            <a:pPr lvl="1">
              <a:buFont typeface="Arial" pitchFamily="34" charset="0"/>
              <a:buChar char="•"/>
            </a:pPr>
            <a:r>
              <a:rPr lang="en-US" altLang="zh-CN" sz="1600" dirty="0"/>
              <a:t>The coordinator AP </a:t>
            </a:r>
            <a:r>
              <a:rPr lang="en-US" altLang="zh-CN" sz="1600" dirty="0" smtClean="0"/>
              <a:t>only knows </a:t>
            </a:r>
            <a:r>
              <a:rPr lang="en-US" altLang="zh-CN" sz="1600" dirty="0"/>
              <a:t>which AP can be triggered after the setup of the cooperation group.</a:t>
            </a:r>
          </a:p>
          <a:p>
            <a:pPr>
              <a:buFont typeface="Arial" pitchFamily="34" charset="0"/>
              <a:buChar char="•"/>
            </a:pPr>
            <a:r>
              <a:rPr lang="en-US" altLang="zh-CN" sz="1600" b="0" dirty="0" smtClean="0"/>
              <a:t>Buffer status of other APs</a:t>
            </a:r>
          </a:p>
          <a:p>
            <a:pPr lvl="1">
              <a:buFont typeface="Arial" pitchFamily="34" charset="0"/>
              <a:buChar char="•"/>
            </a:pPr>
            <a:r>
              <a:rPr lang="en-US" altLang="zh-CN" sz="1600" dirty="0" smtClean="0"/>
              <a:t>Only the APs with buffer to transmit should be selected as coordinated AP</a:t>
            </a:r>
            <a:endParaRPr lang="en-US" altLang="zh-CN" sz="1600" b="0" dirty="0" smtClean="0"/>
          </a:p>
          <a:p>
            <a:pPr>
              <a:buFont typeface="Arial" pitchFamily="34" charset="0"/>
              <a:buChar char="•"/>
            </a:pPr>
            <a:r>
              <a:rPr lang="en-US" altLang="zh-CN" sz="1600" b="0" dirty="0" smtClean="0"/>
              <a:t>Channel status of other APs</a:t>
            </a:r>
          </a:p>
          <a:p>
            <a:pPr lvl="1">
              <a:buFont typeface="Arial" pitchFamily="34" charset="0"/>
              <a:buChar char="•"/>
            </a:pPr>
            <a:r>
              <a:rPr lang="en-US" altLang="zh-CN" sz="1600" dirty="0" smtClean="0"/>
              <a:t>Only the APs with idle channel can participate in the co-SR transmission</a:t>
            </a:r>
            <a:endParaRPr lang="en-US" altLang="zh-CN" sz="1600" b="0" dirty="0" smtClean="0"/>
          </a:p>
          <a:p>
            <a:pPr>
              <a:buFont typeface="Arial" pitchFamily="34" charset="0"/>
              <a:buChar char="•"/>
            </a:pPr>
            <a:r>
              <a:rPr lang="en-US" altLang="zh-CN" sz="1600" b="0" dirty="0" smtClean="0"/>
              <a:t>Mutual interference level between different APs</a:t>
            </a:r>
          </a:p>
          <a:p>
            <a:pPr lvl="1">
              <a:buFont typeface="Arial" pitchFamily="34" charset="0"/>
              <a:buChar char="•"/>
            </a:pPr>
            <a:r>
              <a:rPr lang="en-US" altLang="zh-CN" sz="1600" dirty="0"/>
              <a:t>MCS and Transmit power should be </a:t>
            </a:r>
            <a:r>
              <a:rPr lang="en-US" altLang="zh-CN" sz="1600" dirty="0" smtClean="0"/>
              <a:t>carefully chosen based on the mutual interference between different APs</a:t>
            </a:r>
          </a:p>
          <a:p>
            <a:pPr lvl="1">
              <a:buFont typeface="Arial" pitchFamily="34" charset="0"/>
              <a:buChar char="•"/>
            </a:pPr>
            <a:r>
              <a:rPr lang="en-US" altLang="zh-CN" sz="1600" dirty="0" smtClean="0"/>
              <a:t>STAs can measure their neighboring APs, and report their neighboring AP list together with the RSSI of each AP to assist its own AP to estimate the mutual interference level </a:t>
            </a:r>
            <a:r>
              <a:rPr lang="en-US" altLang="zh-CN" sz="1600" dirty="0"/>
              <a:t>b</a:t>
            </a:r>
            <a:r>
              <a:rPr lang="en-US" altLang="zh-CN" sz="1600" dirty="0" smtClean="0"/>
              <a:t>etween different APs.</a:t>
            </a:r>
            <a:endParaRPr lang="en-US" altLang="zh-CN" sz="1600" dirty="0"/>
          </a:p>
        </p:txBody>
      </p:sp>
    </p:spTree>
    <p:extLst>
      <p:ext uri="{BB962C8B-B14F-4D97-AF65-F5344CB8AC3E}">
        <p14:creationId xmlns:p14="http://schemas.microsoft.com/office/powerpoint/2010/main" val="283119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Transmission Procedure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751013"/>
            <a:ext cx="7770813" cy="1296987"/>
          </a:xfrm>
        </p:spPr>
        <p:txBody>
          <a:bodyPr/>
          <a:lstStyle/>
          <a:p>
            <a:pPr>
              <a:buFont typeface="Arial" pitchFamily="34" charset="0"/>
              <a:buChar char="•"/>
            </a:pPr>
            <a:r>
              <a:rPr lang="en-US" altLang="zh-CN" sz="1600" b="0" dirty="0" smtClean="0"/>
              <a:t>After successfully contending the channel, the coordinator AP can initiate the co-SR transmission by sending a co-SR Trigger frame.</a:t>
            </a:r>
          </a:p>
          <a:p>
            <a:pPr>
              <a:buFont typeface="Arial" pitchFamily="34" charset="0"/>
              <a:buChar char="•"/>
            </a:pPr>
            <a:r>
              <a:rPr lang="en-US" altLang="zh-CN" sz="1600" b="0" dirty="0" smtClean="0"/>
              <a:t>The coordinator AP and the coordinated APs use the same channel for data transmission at the same time.</a:t>
            </a:r>
            <a:endParaRPr lang="en-US" altLang="zh-CN" sz="1600" dirty="0"/>
          </a:p>
        </p:txBody>
      </p:sp>
      <p:cxnSp>
        <p:nvCxnSpPr>
          <p:cNvPr id="5" name="直接连接符 4"/>
          <p:cNvCxnSpPr/>
          <p:nvPr/>
        </p:nvCxnSpPr>
        <p:spPr bwMode="auto">
          <a:xfrm>
            <a:off x="1902000" y="3621733"/>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7" name="直接连接符 6"/>
          <p:cNvCxnSpPr/>
          <p:nvPr/>
        </p:nvCxnSpPr>
        <p:spPr bwMode="auto">
          <a:xfrm>
            <a:off x="1902000" y="4231333"/>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6" name="矩形 5"/>
          <p:cNvSpPr/>
          <p:nvPr/>
        </p:nvSpPr>
        <p:spPr bwMode="auto">
          <a:xfrm>
            <a:off x="2054400" y="3240733"/>
            <a:ext cx="1143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smtClean="0">
                <a:ln>
                  <a:noFill/>
                </a:ln>
                <a:solidFill>
                  <a:schemeClr val="tx1"/>
                </a:solidFill>
                <a:effectLst/>
                <a:latin typeface="Times New Roman" pitchFamily="16" charset="0"/>
                <a:ea typeface="MS Gothic" charset="-128"/>
              </a:rPr>
              <a:t>Co-SR Trigger Frame</a:t>
            </a:r>
            <a:endParaRPr kumimoji="0" lang="zh-CN" altLang="en-US" sz="11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606600" y="3200400"/>
            <a:ext cx="1295400" cy="461665"/>
          </a:xfrm>
          <a:prstGeom prst="rect">
            <a:avLst/>
          </a:prstGeom>
          <a:noFill/>
        </p:spPr>
        <p:txBody>
          <a:bodyPr wrap="square" rtlCol="0">
            <a:spAutoFit/>
          </a:bodyPr>
          <a:lstStyle/>
          <a:p>
            <a:r>
              <a:rPr lang="en-US" altLang="zh-CN" sz="1200" dirty="0" smtClean="0">
                <a:solidFill>
                  <a:schemeClr val="tx1"/>
                </a:solidFill>
              </a:rPr>
              <a:t>                     AP1</a:t>
            </a:r>
          </a:p>
          <a:p>
            <a:r>
              <a:rPr lang="en-US" altLang="zh-CN" sz="1200" dirty="0" smtClean="0">
                <a:solidFill>
                  <a:schemeClr val="tx1"/>
                </a:solidFill>
              </a:rPr>
              <a:t> (Coordinator AP)</a:t>
            </a:r>
            <a:endParaRPr lang="zh-CN" altLang="en-US" sz="1200" dirty="0">
              <a:solidFill>
                <a:schemeClr val="tx1"/>
              </a:solidFill>
            </a:endParaRPr>
          </a:p>
        </p:txBody>
      </p:sp>
      <p:sp>
        <p:nvSpPr>
          <p:cNvPr id="10" name="矩形 9"/>
          <p:cNvSpPr/>
          <p:nvPr/>
        </p:nvSpPr>
        <p:spPr bwMode="auto">
          <a:xfrm>
            <a:off x="3423892" y="3240733"/>
            <a:ext cx="2211908"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smtClean="0">
                <a:ln>
                  <a:noFill/>
                </a:ln>
                <a:solidFill>
                  <a:schemeClr val="tx1"/>
                </a:solidFill>
                <a:effectLst/>
                <a:latin typeface="Times New Roman" pitchFamily="16" charset="0"/>
                <a:ea typeface="MS Gothic" charset="-128"/>
              </a:rPr>
              <a:t>DL Data Frame (or basic TF)</a:t>
            </a:r>
            <a:endParaRPr kumimoji="0" lang="zh-CN" altLang="en-US" sz="11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3423892" y="3852566"/>
            <a:ext cx="2211908"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 (</a:t>
            </a:r>
            <a:r>
              <a:rPr lang="en-US" altLang="zh-CN" sz="1100" dirty="0" smtClean="0">
                <a:solidFill>
                  <a:schemeClr val="tx1"/>
                </a:solidFill>
              </a:rPr>
              <a:t>or basic </a:t>
            </a:r>
            <a:r>
              <a:rPr lang="en-US" altLang="zh-CN" sz="1100" dirty="0">
                <a:solidFill>
                  <a:schemeClr val="tx1"/>
                </a:solidFill>
              </a:rPr>
              <a:t>TF)</a:t>
            </a:r>
            <a:endParaRPr lang="zh-CN" altLang="en-US" sz="1100" dirty="0">
              <a:solidFill>
                <a:schemeClr val="tx1"/>
              </a:solidFill>
            </a:endParaRPr>
          </a:p>
        </p:txBody>
      </p:sp>
      <p:cxnSp>
        <p:nvCxnSpPr>
          <p:cNvPr id="12" name="直接连接符 11"/>
          <p:cNvCxnSpPr/>
          <p:nvPr/>
        </p:nvCxnSpPr>
        <p:spPr bwMode="auto">
          <a:xfrm>
            <a:off x="1902000" y="4848420"/>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3" name="矩形 12"/>
          <p:cNvSpPr/>
          <p:nvPr/>
        </p:nvSpPr>
        <p:spPr bwMode="auto">
          <a:xfrm>
            <a:off x="5788200" y="4467420"/>
            <a:ext cx="16764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smtClean="0">
                <a:ln>
                  <a:noFill/>
                </a:ln>
                <a:solidFill>
                  <a:schemeClr val="tx1"/>
                </a:solidFill>
                <a:effectLst/>
                <a:latin typeface="Times New Roman" pitchFamily="16" charset="0"/>
                <a:ea typeface="MS Gothic" charset="-128"/>
              </a:rPr>
              <a:t>BA (or UL Data Frame)</a:t>
            </a:r>
            <a:endParaRPr kumimoji="0" lang="zh-CN" altLang="en-US" sz="11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4" name="直接连接符 13"/>
          <p:cNvCxnSpPr/>
          <p:nvPr/>
        </p:nvCxnSpPr>
        <p:spPr bwMode="auto">
          <a:xfrm>
            <a:off x="1902000" y="5439626"/>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5" name="矩形 14"/>
          <p:cNvSpPr/>
          <p:nvPr/>
        </p:nvSpPr>
        <p:spPr bwMode="auto">
          <a:xfrm>
            <a:off x="5788200" y="5058626"/>
            <a:ext cx="16764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BA (or UL Data Frame)</a:t>
            </a:r>
            <a:endParaRPr lang="zh-CN" altLang="en-US" sz="1100" dirty="0">
              <a:solidFill>
                <a:schemeClr val="tx1"/>
              </a:solidFill>
            </a:endParaRPr>
          </a:p>
        </p:txBody>
      </p:sp>
      <p:sp>
        <p:nvSpPr>
          <p:cNvPr id="16" name="文本框 15"/>
          <p:cNvSpPr txBox="1"/>
          <p:nvPr/>
        </p:nvSpPr>
        <p:spPr>
          <a:xfrm>
            <a:off x="530400" y="3774923"/>
            <a:ext cx="1371600" cy="461665"/>
          </a:xfrm>
          <a:prstGeom prst="rect">
            <a:avLst/>
          </a:prstGeom>
          <a:noFill/>
        </p:spPr>
        <p:txBody>
          <a:bodyPr wrap="square" rtlCol="0">
            <a:spAutoFit/>
          </a:bodyPr>
          <a:lstStyle/>
          <a:p>
            <a:r>
              <a:rPr lang="en-US" altLang="zh-CN" sz="1200" dirty="0" smtClean="0">
                <a:solidFill>
                  <a:schemeClr val="tx1"/>
                </a:solidFill>
              </a:rPr>
              <a:t>                     AP2</a:t>
            </a:r>
          </a:p>
          <a:p>
            <a:r>
              <a:rPr lang="en-US" altLang="zh-CN" sz="1200" dirty="0" smtClean="0">
                <a:solidFill>
                  <a:schemeClr val="tx1"/>
                </a:solidFill>
              </a:rPr>
              <a:t> (Coordinated AP)</a:t>
            </a:r>
            <a:endParaRPr lang="zh-CN" altLang="en-US" sz="1200" dirty="0">
              <a:solidFill>
                <a:schemeClr val="tx1"/>
              </a:solidFill>
            </a:endParaRPr>
          </a:p>
        </p:txBody>
      </p:sp>
      <p:sp>
        <p:nvSpPr>
          <p:cNvPr id="17" name="文本框 16"/>
          <p:cNvSpPr txBox="1"/>
          <p:nvPr/>
        </p:nvSpPr>
        <p:spPr>
          <a:xfrm>
            <a:off x="606600" y="4386755"/>
            <a:ext cx="1295400" cy="646331"/>
          </a:xfrm>
          <a:prstGeom prst="rect">
            <a:avLst/>
          </a:prstGeom>
          <a:noFill/>
        </p:spPr>
        <p:txBody>
          <a:bodyPr wrap="square" rtlCol="0">
            <a:spAutoFit/>
          </a:bodyPr>
          <a:lstStyle/>
          <a:p>
            <a:r>
              <a:rPr lang="en-US" altLang="zh-CN" sz="1200" dirty="0" smtClean="0">
                <a:solidFill>
                  <a:schemeClr val="tx1"/>
                </a:solidFill>
              </a:rPr>
              <a:t>                   STA1</a:t>
            </a:r>
          </a:p>
          <a:p>
            <a:r>
              <a:rPr lang="en-US" altLang="zh-CN" sz="1200" dirty="0" smtClean="0">
                <a:solidFill>
                  <a:schemeClr val="tx1"/>
                </a:solidFill>
              </a:rPr>
              <a:t> (Associated with AP1)</a:t>
            </a:r>
            <a:endParaRPr lang="zh-CN" altLang="en-US" sz="1200" dirty="0">
              <a:solidFill>
                <a:schemeClr val="tx1"/>
              </a:solidFill>
            </a:endParaRPr>
          </a:p>
        </p:txBody>
      </p:sp>
      <p:sp>
        <p:nvSpPr>
          <p:cNvPr id="18" name="文本框 17"/>
          <p:cNvSpPr txBox="1"/>
          <p:nvPr/>
        </p:nvSpPr>
        <p:spPr>
          <a:xfrm>
            <a:off x="606600" y="5058626"/>
            <a:ext cx="1295400" cy="646331"/>
          </a:xfrm>
          <a:prstGeom prst="rect">
            <a:avLst/>
          </a:prstGeom>
          <a:noFill/>
        </p:spPr>
        <p:txBody>
          <a:bodyPr wrap="square" rtlCol="0">
            <a:spAutoFit/>
          </a:bodyPr>
          <a:lstStyle/>
          <a:p>
            <a:r>
              <a:rPr lang="en-US" altLang="zh-CN" sz="1200" dirty="0" smtClean="0">
                <a:solidFill>
                  <a:schemeClr val="tx1"/>
                </a:solidFill>
              </a:rPr>
              <a:t>                   STA2</a:t>
            </a:r>
          </a:p>
          <a:p>
            <a:r>
              <a:rPr lang="en-US" altLang="zh-CN" sz="1200" dirty="0" smtClean="0">
                <a:solidFill>
                  <a:schemeClr val="tx1"/>
                </a:solidFill>
              </a:rPr>
              <a:t> (Associated with AP2)</a:t>
            </a:r>
            <a:endParaRPr lang="zh-CN" altLang="en-US" sz="1200" dirty="0">
              <a:solidFill>
                <a:schemeClr val="tx1"/>
              </a:solidFill>
            </a:endParaRPr>
          </a:p>
        </p:txBody>
      </p:sp>
      <p:sp>
        <p:nvSpPr>
          <p:cNvPr id="19" name="矩形 18"/>
          <p:cNvSpPr/>
          <p:nvPr/>
        </p:nvSpPr>
        <p:spPr bwMode="auto">
          <a:xfrm>
            <a:off x="7688796" y="3239597"/>
            <a:ext cx="5334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 name="矩形 19"/>
          <p:cNvSpPr/>
          <p:nvPr/>
        </p:nvSpPr>
        <p:spPr bwMode="auto">
          <a:xfrm>
            <a:off x="7688796" y="3850333"/>
            <a:ext cx="5334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031717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Co-SR Trigger Frame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751013"/>
            <a:ext cx="7770813" cy="4573587"/>
          </a:xfrm>
        </p:spPr>
        <p:txBody>
          <a:bodyPr/>
          <a:lstStyle/>
          <a:p>
            <a:pPr>
              <a:buFont typeface="Arial" pitchFamily="34" charset="0"/>
              <a:buChar char="•"/>
            </a:pPr>
            <a:r>
              <a:rPr lang="en-US" altLang="zh-CN" sz="1600" b="0" dirty="0" smtClean="0"/>
              <a:t>The co-SR Trigger frame shall carry necessary control information for the coordinated APs to decide their transmission parameters.</a:t>
            </a:r>
          </a:p>
          <a:p>
            <a:pPr>
              <a:buFont typeface="Arial" pitchFamily="34" charset="0"/>
              <a:buChar char="•"/>
            </a:pPr>
            <a:r>
              <a:rPr lang="en-US" altLang="zh-CN" sz="1600" b="0" dirty="0" smtClean="0"/>
              <a:t>The control information should include:</a:t>
            </a:r>
          </a:p>
          <a:p>
            <a:pPr lvl="1">
              <a:buFont typeface="Arial" pitchFamily="34" charset="0"/>
              <a:buChar char="•"/>
            </a:pPr>
            <a:r>
              <a:rPr lang="en-US" altLang="zh-CN" sz="1600" b="0" dirty="0" smtClean="0"/>
              <a:t>Coordinated AP’s identifier</a:t>
            </a:r>
          </a:p>
          <a:p>
            <a:pPr lvl="1">
              <a:buFont typeface="Arial" pitchFamily="34" charset="0"/>
              <a:buChar char="•"/>
            </a:pPr>
            <a:r>
              <a:rPr lang="en-US" altLang="zh-CN" sz="1600" b="0" dirty="0" smtClean="0"/>
              <a:t>The PPDU length of the co-SR data transmission, so that all AP’s transmission can be aligned.</a:t>
            </a:r>
          </a:p>
          <a:p>
            <a:pPr lvl="2">
              <a:buFont typeface="Arial" pitchFamily="34" charset="0"/>
              <a:buChar char="•"/>
            </a:pPr>
            <a:r>
              <a:rPr lang="en-US" altLang="zh-CN" sz="1400" dirty="0" smtClean="0"/>
              <a:t>In the UL case, the length of the basic TF should also be included</a:t>
            </a:r>
            <a:endParaRPr lang="en-US" altLang="zh-CN" sz="1400" b="0" dirty="0" smtClean="0"/>
          </a:p>
          <a:p>
            <a:pPr lvl="1">
              <a:buFont typeface="Arial" pitchFamily="34" charset="0"/>
              <a:buChar char="•"/>
            </a:pPr>
            <a:r>
              <a:rPr lang="en-US" altLang="zh-CN" sz="1600" b="0" dirty="0" smtClean="0"/>
              <a:t>The maximum TX power of the coordinated APs, so that the interference from the coordinated APs can be upper bounded</a:t>
            </a:r>
          </a:p>
          <a:p>
            <a:pPr lvl="1">
              <a:buFont typeface="Arial" pitchFamily="34" charset="0"/>
              <a:buChar char="•"/>
            </a:pPr>
            <a:r>
              <a:rPr lang="en-US" altLang="zh-CN" sz="1600" b="0" dirty="0" smtClean="0"/>
              <a:t>The TX power of the coordinator AP, so that the coordinated AP can choose suitable MCS for the scheduled STAs</a:t>
            </a:r>
          </a:p>
          <a:p>
            <a:pPr lvl="1">
              <a:buFont typeface="Arial" pitchFamily="34" charset="0"/>
              <a:buChar char="•"/>
            </a:pPr>
            <a:r>
              <a:rPr lang="en-US" altLang="zh-CN" sz="1600" dirty="0" smtClean="0"/>
              <a:t>Acceptable </a:t>
            </a:r>
            <a:r>
              <a:rPr lang="en-US" altLang="zh-CN" sz="1600" dirty="0"/>
              <a:t>interference </a:t>
            </a:r>
            <a:r>
              <a:rPr lang="en-US" altLang="zh-CN" sz="1600" dirty="0" smtClean="0"/>
              <a:t>level, so that the mutual interference of UL data or BA frame can be controlled</a:t>
            </a:r>
          </a:p>
          <a:p>
            <a:pPr lvl="1">
              <a:buFont typeface="Arial" pitchFamily="34" charset="0"/>
              <a:buChar char="•"/>
            </a:pPr>
            <a:r>
              <a:rPr lang="en-US" altLang="zh-CN" sz="1600" dirty="0"/>
              <a:t>UL/DL </a:t>
            </a:r>
            <a:r>
              <a:rPr lang="en-US" altLang="zh-CN" sz="1600" dirty="0" smtClean="0"/>
              <a:t>flag</a:t>
            </a:r>
          </a:p>
          <a:p>
            <a:pPr lvl="1">
              <a:buFont typeface="Arial" pitchFamily="34" charset="0"/>
              <a:buChar char="•"/>
            </a:pPr>
            <a:r>
              <a:rPr lang="en-US" altLang="zh-CN" sz="1600" dirty="0"/>
              <a:t>e</a:t>
            </a:r>
            <a:r>
              <a:rPr lang="en-US" altLang="zh-CN" sz="1600" dirty="0" smtClean="0"/>
              <a:t>tc.</a:t>
            </a:r>
            <a:endParaRPr lang="en-US" altLang="zh-CN" sz="1600" dirty="0"/>
          </a:p>
        </p:txBody>
      </p:sp>
    </p:spTree>
    <p:extLst>
      <p:ext uri="{BB962C8B-B14F-4D97-AF65-F5344CB8AC3E}">
        <p14:creationId xmlns:p14="http://schemas.microsoft.com/office/powerpoint/2010/main" val="4017484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Co-SR transmission example (1/3)</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799" y="1751013"/>
            <a:ext cx="7770813" cy="1830387"/>
          </a:xfrm>
        </p:spPr>
        <p:txBody>
          <a:bodyPr/>
          <a:lstStyle/>
          <a:p>
            <a:pPr>
              <a:buFont typeface="Arial" pitchFamily="34" charset="0"/>
              <a:buChar char="•"/>
            </a:pPr>
            <a:r>
              <a:rPr lang="en-US" altLang="zh-CN" sz="1600" b="0" dirty="0" smtClean="0"/>
              <a:t>Step 1: AP1 has DL data to transmit to STA1, so it starts the channel access procedure.</a:t>
            </a:r>
          </a:p>
          <a:p>
            <a:pPr>
              <a:buFont typeface="Arial" pitchFamily="34" charset="0"/>
              <a:buChar char="•"/>
            </a:pPr>
            <a:r>
              <a:rPr lang="en-US" altLang="zh-CN" sz="1600" b="0" dirty="0" smtClean="0"/>
              <a:t>Step 2: AP1 successfully contends the channel, and it finds that there’s another AP, i.e., AP2, which satisfies the following conditions</a:t>
            </a:r>
          </a:p>
          <a:p>
            <a:pPr lvl="1">
              <a:buFont typeface="Arial" pitchFamily="34" charset="0"/>
              <a:buChar char="•"/>
            </a:pPr>
            <a:r>
              <a:rPr lang="en-US" altLang="zh-CN" sz="1400" b="0" dirty="0" smtClean="0"/>
              <a:t>AP2 is in AP1’s cooperation group</a:t>
            </a:r>
          </a:p>
          <a:p>
            <a:pPr lvl="1">
              <a:buFont typeface="Arial" pitchFamily="34" charset="0"/>
              <a:buChar char="•"/>
            </a:pPr>
            <a:r>
              <a:rPr lang="en-US" altLang="zh-CN" sz="1400" b="0" dirty="0" smtClean="0"/>
              <a:t>AP2 also has DL data to transmit</a:t>
            </a:r>
          </a:p>
          <a:p>
            <a:pPr lvl="1">
              <a:buFont typeface="Arial" pitchFamily="34" charset="0"/>
              <a:buChar char="•"/>
            </a:pPr>
            <a:r>
              <a:rPr lang="en-US" altLang="zh-CN" sz="1400" dirty="0" smtClean="0"/>
              <a:t>The interference from AP2 to STA1 is not strong</a:t>
            </a:r>
            <a:endParaRPr lang="en-US" altLang="zh-CN" sz="1200" b="0" dirty="0" smtClean="0"/>
          </a:p>
        </p:txBody>
      </p:sp>
      <p:grpSp>
        <p:nvGrpSpPr>
          <p:cNvPr id="7" name="组合 6"/>
          <p:cNvGrpSpPr/>
          <p:nvPr/>
        </p:nvGrpSpPr>
        <p:grpSpPr>
          <a:xfrm>
            <a:off x="2514600" y="3962400"/>
            <a:ext cx="2160000" cy="2160000"/>
            <a:chOff x="2514600" y="3962400"/>
            <a:chExt cx="2160000" cy="2160000"/>
          </a:xfrm>
        </p:grpSpPr>
        <p:sp>
          <p:nvSpPr>
            <p:cNvPr id="3" name="椭圆 2"/>
            <p:cNvSpPr/>
            <p:nvPr/>
          </p:nvSpPr>
          <p:spPr bwMode="auto">
            <a:xfrm>
              <a:off x="2514600" y="3962400"/>
              <a:ext cx="2160000" cy="216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 name="矩形 4"/>
            <p:cNvSpPr/>
            <p:nvPr/>
          </p:nvSpPr>
          <p:spPr bwMode="auto">
            <a:xfrm>
              <a:off x="3518400" y="4976710"/>
              <a:ext cx="152400" cy="152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 name="等腰三角形 5"/>
            <p:cNvSpPr/>
            <p:nvPr/>
          </p:nvSpPr>
          <p:spPr bwMode="auto">
            <a:xfrm>
              <a:off x="2971800" y="5410200"/>
              <a:ext cx="152400" cy="1524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0" name="直接箭头连接符 9"/>
            <p:cNvCxnSpPr/>
            <p:nvPr/>
          </p:nvCxnSpPr>
          <p:spPr bwMode="auto">
            <a:xfrm flipH="1">
              <a:off x="3124200" y="5129110"/>
              <a:ext cx="304800" cy="28109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1" name="文本框 10"/>
            <p:cNvSpPr txBox="1"/>
            <p:nvPr/>
          </p:nvSpPr>
          <p:spPr>
            <a:xfrm>
              <a:off x="2527800" y="4883669"/>
              <a:ext cx="990600" cy="400110"/>
            </a:xfrm>
            <a:prstGeom prst="rect">
              <a:avLst/>
            </a:prstGeom>
            <a:noFill/>
          </p:spPr>
          <p:txBody>
            <a:bodyPr wrap="square" rtlCol="0">
              <a:spAutoFit/>
            </a:bodyPr>
            <a:lstStyle/>
            <a:p>
              <a:r>
                <a:rPr lang="en-US" altLang="zh-CN" sz="1000" dirty="0" smtClean="0">
                  <a:solidFill>
                    <a:schemeClr val="tx1"/>
                  </a:solidFill>
                </a:rPr>
                <a:t>Step 1: pending DL data</a:t>
              </a:r>
              <a:endParaRPr lang="zh-CN" altLang="en-US" sz="1000" dirty="0">
                <a:solidFill>
                  <a:schemeClr val="tx1"/>
                </a:solidFill>
              </a:endParaRPr>
            </a:p>
          </p:txBody>
        </p:sp>
        <p:sp>
          <p:nvSpPr>
            <p:cNvPr id="18" name="文本框 17"/>
            <p:cNvSpPr txBox="1"/>
            <p:nvPr/>
          </p:nvSpPr>
          <p:spPr>
            <a:xfrm>
              <a:off x="3398906" y="5127193"/>
              <a:ext cx="459828" cy="246221"/>
            </a:xfrm>
            <a:prstGeom prst="rect">
              <a:avLst/>
            </a:prstGeom>
            <a:noFill/>
          </p:spPr>
          <p:txBody>
            <a:bodyPr wrap="square" rtlCol="0">
              <a:spAutoFit/>
            </a:bodyPr>
            <a:lstStyle/>
            <a:p>
              <a:r>
                <a:rPr lang="en-US" altLang="zh-CN" sz="1000" dirty="0" smtClean="0">
                  <a:solidFill>
                    <a:schemeClr val="tx1"/>
                  </a:solidFill>
                </a:rPr>
                <a:t>AP1</a:t>
              </a:r>
              <a:endParaRPr lang="zh-CN" altLang="en-US" sz="1000" dirty="0">
                <a:solidFill>
                  <a:schemeClr val="tx1"/>
                </a:solidFill>
              </a:endParaRPr>
            </a:p>
          </p:txBody>
        </p:sp>
        <p:sp>
          <p:nvSpPr>
            <p:cNvPr id="20" name="文本框 19"/>
            <p:cNvSpPr txBox="1"/>
            <p:nvPr/>
          </p:nvSpPr>
          <p:spPr>
            <a:xfrm>
              <a:off x="2853682" y="5555014"/>
              <a:ext cx="534714" cy="246221"/>
            </a:xfrm>
            <a:prstGeom prst="rect">
              <a:avLst/>
            </a:prstGeom>
            <a:noFill/>
          </p:spPr>
          <p:txBody>
            <a:bodyPr wrap="square" rtlCol="0">
              <a:spAutoFit/>
            </a:bodyPr>
            <a:lstStyle/>
            <a:p>
              <a:r>
                <a:rPr lang="en-US" altLang="zh-CN" sz="1000" dirty="0" smtClean="0">
                  <a:solidFill>
                    <a:schemeClr val="tx1"/>
                  </a:solidFill>
                </a:rPr>
                <a:t>STA1</a:t>
              </a:r>
              <a:endParaRPr lang="zh-CN" altLang="en-US" sz="1000" dirty="0">
                <a:solidFill>
                  <a:schemeClr val="tx1"/>
                </a:solidFill>
              </a:endParaRPr>
            </a:p>
          </p:txBody>
        </p:sp>
      </p:grpSp>
      <p:grpSp>
        <p:nvGrpSpPr>
          <p:cNvPr id="12" name="组合 11"/>
          <p:cNvGrpSpPr/>
          <p:nvPr/>
        </p:nvGrpSpPr>
        <p:grpSpPr>
          <a:xfrm>
            <a:off x="3600950" y="3972910"/>
            <a:ext cx="3359650" cy="2160000"/>
            <a:chOff x="3600950" y="3972910"/>
            <a:chExt cx="3359650" cy="2160000"/>
          </a:xfrm>
        </p:grpSpPr>
        <p:sp>
          <p:nvSpPr>
            <p:cNvPr id="8" name="椭圆 7"/>
            <p:cNvSpPr/>
            <p:nvPr/>
          </p:nvSpPr>
          <p:spPr bwMode="auto">
            <a:xfrm>
              <a:off x="4800600" y="3972910"/>
              <a:ext cx="2160000" cy="216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矩形 8"/>
            <p:cNvSpPr/>
            <p:nvPr/>
          </p:nvSpPr>
          <p:spPr bwMode="auto">
            <a:xfrm>
              <a:off x="5804400" y="4976710"/>
              <a:ext cx="152400" cy="152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5" name="肘形连接符 14"/>
            <p:cNvCxnSpPr>
              <a:stCxn id="5" idx="0"/>
              <a:endCxn id="9" idx="0"/>
            </p:cNvCxnSpPr>
            <p:nvPr/>
          </p:nvCxnSpPr>
          <p:spPr bwMode="auto">
            <a:xfrm rot="5400000" flipH="1" flipV="1">
              <a:off x="4737600" y="3833710"/>
              <a:ext cx="12700" cy="2286000"/>
            </a:xfrm>
            <a:prstGeom prst="bentConnector3">
              <a:avLst>
                <a:gd name="adj1" fmla="val 3475858"/>
              </a:avLst>
            </a:prstGeom>
            <a:solidFill>
              <a:srgbClr val="00B8FF"/>
            </a:solidFill>
            <a:ln w="9525" cap="flat" cmpd="sng" algn="ctr">
              <a:solidFill>
                <a:schemeClr val="tx1"/>
              </a:solidFill>
              <a:prstDash val="solid"/>
              <a:round/>
              <a:headEnd type="none" w="med" len="med"/>
              <a:tailEnd type="triangle"/>
            </a:ln>
            <a:effectLst/>
          </p:spPr>
        </p:cxnSp>
        <p:sp>
          <p:nvSpPr>
            <p:cNvPr id="19" name="文本框 18"/>
            <p:cNvSpPr txBox="1"/>
            <p:nvPr/>
          </p:nvSpPr>
          <p:spPr>
            <a:xfrm>
              <a:off x="5665200" y="5127193"/>
              <a:ext cx="459828" cy="246221"/>
            </a:xfrm>
            <a:prstGeom prst="rect">
              <a:avLst/>
            </a:prstGeom>
            <a:noFill/>
          </p:spPr>
          <p:txBody>
            <a:bodyPr wrap="square" rtlCol="0">
              <a:spAutoFit/>
            </a:bodyPr>
            <a:lstStyle/>
            <a:p>
              <a:r>
                <a:rPr lang="en-US" altLang="zh-CN" sz="1000" dirty="0" smtClean="0">
                  <a:solidFill>
                    <a:schemeClr val="tx1"/>
                  </a:solidFill>
                </a:rPr>
                <a:t>AP2</a:t>
              </a:r>
              <a:endParaRPr lang="zh-CN" altLang="en-US" sz="1000" dirty="0">
                <a:solidFill>
                  <a:schemeClr val="tx1"/>
                </a:solidFill>
              </a:endParaRPr>
            </a:p>
          </p:txBody>
        </p:sp>
        <p:sp>
          <p:nvSpPr>
            <p:cNvPr id="21" name="文本框 20"/>
            <p:cNvSpPr txBox="1"/>
            <p:nvPr/>
          </p:nvSpPr>
          <p:spPr>
            <a:xfrm>
              <a:off x="3733800" y="4324290"/>
              <a:ext cx="1978572" cy="400110"/>
            </a:xfrm>
            <a:prstGeom prst="rect">
              <a:avLst/>
            </a:prstGeom>
            <a:noFill/>
          </p:spPr>
          <p:txBody>
            <a:bodyPr wrap="square" rtlCol="0">
              <a:spAutoFit/>
            </a:bodyPr>
            <a:lstStyle/>
            <a:p>
              <a:r>
                <a:rPr lang="en-US" altLang="zh-CN" sz="1000" dirty="0" smtClean="0">
                  <a:solidFill>
                    <a:schemeClr val="tx1"/>
                  </a:solidFill>
                </a:rPr>
                <a:t>Step 2: AP1 finds AP2 satisfying the pre-defined conditions</a:t>
              </a:r>
              <a:endParaRPr lang="zh-CN" altLang="en-US" sz="1000" dirty="0">
                <a:solidFill>
                  <a:schemeClr val="tx1"/>
                </a:solidFill>
              </a:endParaRPr>
            </a:p>
          </p:txBody>
        </p:sp>
      </p:grpSp>
    </p:spTree>
    <p:extLst>
      <p:ext uri="{BB962C8B-B14F-4D97-AF65-F5344CB8AC3E}">
        <p14:creationId xmlns:p14="http://schemas.microsoft.com/office/powerpoint/2010/main" val="316840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animEffect transition="in" filter="wipe(left)">
                                      <p:cBhvr>
                                        <p:cTn id="7" dur="500"/>
                                        <p:tgtEl>
                                          <p:spTgt spid="25">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5">
                                            <p:txEl>
                                              <p:pRg st="1" end="1"/>
                                            </p:txEl>
                                          </p:spTgt>
                                        </p:tgtEl>
                                        <p:attrNameLst>
                                          <p:attrName>style.visibility</p:attrName>
                                        </p:attrNameLst>
                                      </p:cBhvr>
                                      <p:to>
                                        <p:strVal val="visible"/>
                                      </p:to>
                                    </p:set>
                                    <p:animEffect transition="in" filter="wipe(left)">
                                      <p:cBhvr>
                                        <p:cTn id="16" dur="500"/>
                                        <p:tgtEl>
                                          <p:spTgt spid="25">
                                            <p:txEl>
                                              <p:pRg st="1" end="1"/>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25">
                                            <p:txEl>
                                              <p:pRg st="2" end="2"/>
                                            </p:txEl>
                                          </p:spTgt>
                                        </p:tgtEl>
                                        <p:attrNameLst>
                                          <p:attrName>style.visibility</p:attrName>
                                        </p:attrNameLst>
                                      </p:cBhvr>
                                      <p:to>
                                        <p:strVal val="visible"/>
                                      </p:to>
                                    </p:set>
                                    <p:animEffect transition="in" filter="wipe(left)">
                                      <p:cBhvr>
                                        <p:cTn id="19" dur="500"/>
                                        <p:tgtEl>
                                          <p:spTgt spid="25">
                                            <p:txEl>
                                              <p:pRg st="2" end="2"/>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25">
                                            <p:txEl>
                                              <p:pRg st="3" end="3"/>
                                            </p:txEl>
                                          </p:spTgt>
                                        </p:tgtEl>
                                        <p:attrNameLst>
                                          <p:attrName>style.visibility</p:attrName>
                                        </p:attrNameLst>
                                      </p:cBhvr>
                                      <p:to>
                                        <p:strVal val="visible"/>
                                      </p:to>
                                    </p:set>
                                    <p:animEffect transition="in" filter="wipe(left)">
                                      <p:cBhvr>
                                        <p:cTn id="22" dur="500"/>
                                        <p:tgtEl>
                                          <p:spTgt spid="25">
                                            <p:txEl>
                                              <p:pRg st="3" end="3"/>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25">
                                            <p:txEl>
                                              <p:pRg st="4" end="4"/>
                                            </p:txEl>
                                          </p:spTgt>
                                        </p:tgtEl>
                                        <p:attrNameLst>
                                          <p:attrName>style.visibility</p:attrName>
                                        </p:attrNameLst>
                                      </p:cBhvr>
                                      <p:to>
                                        <p:strVal val="visible"/>
                                      </p:to>
                                    </p:set>
                                    <p:animEffect transition="in" filter="wipe(left)">
                                      <p:cBhvr>
                                        <p:cTn id="25" dur="500"/>
                                        <p:tgtEl>
                                          <p:spTgt spid="25">
                                            <p:txEl>
                                              <p:pRg st="4" end="4"/>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Co-SR transmission </a:t>
            </a:r>
            <a:r>
              <a:rPr lang="en-US" altLang="zh-CN" dirty="0"/>
              <a:t>example </a:t>
            </a:r>
            <a:r>
              <a:rPr lang="en-US" altLang="zh-CN" dirty="0" smtClean="0"/>
              <a:t>(2/3</a:t>
            </a:r>
            <a:r>
              <a:rPr lang="en-US" altLang="zh-CN" dirty="0"/>
              <a:t>)</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25" name="内容占位符 2"/>
          <p:cNvSpPr>
            <a:spLocks noGrp="1"/>
          </p:cNvSpPr>
          <p:nvPr>
            <p:ph idx="1"/>
          </p:nvPr>
        </p:nvSpPr>
        <p:spPr>
          <a:xfrm>
            <a:off x="685799" y="1751014"/>
            <a:ext cx="7770813" cy="1003800"/>
          </a:xfrm>
        </p:spPr>
        <p:txBody>
          <a:bodyPr/>
          <a:lstStyle/>
          <a:p>
            <a:pPr>
              <a:buFont typeface="Arial" pitchFamily="34" charset="0"/>
              <a:buChar char="•"/>
            </a:pPr>
            <a:r>
              <a:rPr lang="en-US" altLang="zh-CN" sz="1600" b="0" dirty="0" smtClean="0"/>
              <a:t>Step 3: AP1 sends a co-SR Trigger frame to AP2, indicating DL co-SR transmission, carrying the PPDU length, and the max TX power of AP2</a:t>
            </a:r>
          </a:p>
        </p:txBody>
      </p:sp>
      <p:sp>
        <p:nvSpPr>
          <p:cNvPr id="6" name="椭圆 5"/>
          <p:cNvSpPr/>
          <p:nvPr/>
        </p:nvSpPr>
        <p:spPr bwMode="auto">
          <a:xfrm>
            <a:off x="2514600" y="3962400"/>
            <a:ext cx="2160000" cy="216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矩形 6"/>
          <p:cNvSpPr/>
          <p:nvPr/>
        </p:nvSpPr>
        <p:spPr bwMode="auto">
          <a:xfrm>
            <a:off x="3518400" y="4976710"/>
            <a:ext cx="152400" cy="152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等腰三角形 7"/>
          <p:cNvSpPr/>
          <p:nvPr/>
        </p:nvSpPr>
        <p:spPr bwMode="auto">
          <a:xfrm>
            <a:off x="2971800" y="5410200"/>
            <a:ext cx="152400" cy="1524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文本框 10"/>
          <p:cNvSpPr txBox="1"/>
          <p:nvPr/>
        </p:nvSpPr>
        <p:spPr>
          <a:xfrm>
            <a:off x="3398906" y="5127193"/>
            <a:ext cx="459828" cy="246221"/>
          </a:xfrm>
          <a:prstGeom prst="rect">
            <a:avLst/>
          </a:prstGeom>
          <a:noFill/>
        </p:spPr>
        <p:txBody>
          <a:bodyPr wrap="square" rtlCol="0">
            <a:spAutoFit/>
          </a:bodyPr>
          <a:lstStyle/>
          <a:p>
            <a:r>
              <a:rPr lang="en-US" altLang="zh-CN" sz="1000" dirty="0" smtClean="0">
                <a:solidFill>
                  <a:schemeClr val="tx1"/>
                </a:solidFill>
              </a:rPr>
              <a:t>AP1</a:t>
            </a:r>
            <a:endParaRPr lang="zh-CN" altLang="en-US" sz="1000" dirty="0">
              <a:solidFill>
                <a:schemeClr val="tx1"/>
              </a:solidFill>
            </a:endParaRPr>
          </a:p>
        </p:txBody>
      </p:sp>
      <p:sp>
        <p:nvSpPr>
          <p:cNvPr id="12" name="文本框 11"/>
          <p:cNvSpPr txBox="1"/>
          <p:nvPr/>
        </p:nvSpPr>
        <p:spPr>
          <a:xfrm>
            <a:off x="2853682" y="5555014"/>
            <a:ext cx="534714" cy="246221"/>
          </a:xfrm>
          <a:prstGeom prst="rect">
            <a:avLst/>
          </a:prstGeom>
          <a:noFill/>
        </p:spPr>
        <p:txBody>
          <a:bodyPr wrap="square" rtlCol="0">
            <a:spAutoFit/>
          </a:bodyPr>
          <a:lstStyle/>
          <a:p>
            <a:r>
              <a:rPr lang="en-US" altLang="zh-CN" sz="1000" dirty="0" smtClean="0">
                <a:solidFill>
                  <a:schemeClr val="tx1"/>
                </a:solidFill>
              </a:rPr>
              <a:t>STA1</a:t>
            </a:r>
            <a:endParaRPr lang="zh-CN" altLang="en-US" sz="1000" dirty="0">
              <a:solidFill>
                <a:schemeClr val="tx1"/>
              </a:solidFill>
            </a:endParaRPr>
          </a:p>
        </p:txBody>
      </p:sp>
      <p:sp>
        <p:nvSpPr>
          <p:cNvPr id="14" name="椭圆 13"/>
          <p:cNvSpPr/>
          <p:nvPr/>
        </p:nvSpPr>
        <p:spPr bwMode="auto">
          <a:xfrm>
            <a:off x="4800600" y="3972910"/>
            <a:ext cx="2160000" cy="216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矩形 14"/>
          <p:cNvSpPr/>
          <p:nvPr/>
        </p:nvSpPr>
        <p:spPr bwMode="auto">
          <a:xfrm>
            <a:off x="5804400" y="4976710"/>
            <a:ext cx="152400" cy="152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文本框 16"/>
          <p:cNvSpPr txBox="1"/>
          <p:nvPr/>
        </p:nvSpPr>
        <p:spPr>
          <a:xfrm>
            <a:off x="5665200" y="5127193"/>
            <a:ext cx="459828" cy="246221"/>
          </a:xfrm>
          <a:prstGeom prst="rect">
            <a:avLst/>
          </a:prstGeom>
          <a:noFill/>
        </p:spPr>
        <p:txBody>
          <a:bodyPr wrap="square" rtlCol="0">
            <a:spAutoFit/>
          </a:bodyPr>
          <a:lstStyle/>
          <a:p>
            <a:r>
              <a:rPr lang="en-US" altLang="zh-CN" sz="1000" dirty="0" smtClean="0">
                <a:solidFill>
                  <a:schemeClr val="tx1"/>
                </a:solidFill>
              </a:rPr>
              <a:t>AP2</a:t>
            </a:r>
            <a:endParaRPr lang="zh-CN" altLang="en-US" sz="1000" dirty="0">
              <a:solidFill>
                <a:schemeClr val="tx1"/>
              </a:solidFill>
            </a:endParaRPr>
          </a:p>
        </p:txBody>
      </p:sp>
      <p:cxnSp>
        <p:nvCxnSpPr>
          <p:cNvPr id="19" name="直接箭头连接符 18"/>
          <p:cNvCxnSpPr>
            <a:stCxn id="7" idx="3"/>
            <a:endCxn id="15" idx="1"/>
          </p:cNvCxnSpPr>
          <p:nvPr/>
        </p:nvCxnSpPr>
        <p:spPr bwMode="auto">
          <a:xfrm>
            <a:off x="3670800" y="5052910"/>
            <a:ext cx="2133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文本框 21"/>
          <p:cNvSpPr txBox="1"/>
          <p:nvPr/>
        </p:nvSpPr>
        <p:spPr>
          <a:xfrm>
            <a:off x="3938814" y="5117985"/>
            <a:ext cx="1749972" cy="246221"/>
          </a:xfrm>
          <a:prstGeom prst="rect">
            <a:avLst/>
          </a:prstGeom>
          <a:noFill/>
        </p:spPr>
        <p:txBody>
          <a:bodyPr wrap="square" rtlCol="0">
            <a:spAutoFit/>
          </a:bodyPr>
          <a:lstStyle/>
          <a:p>
            <a:r>
              <a:rPr lang="en-US" altLang="zh-CN" sz="1000" dirty="0" smtClean="0">
                <a:solidFill>
                  <a:schemeClr val="tx1"/>
                </a:solidFill>
              </a:rPr>
              <a:t>Step 3: co-SR Trigger Frame</a:t>
            </a:r>
            <a:endParaRPr lang="zh-CN" altLang="en-US" sz="1000" dirty="0">
              <a:solidFill>
                <a:schemeClr val="tx1"/>
              </a:solidFill>
            </a:endParaRPr>
          </a:p>
        </p:txBody>
      </p:sp>
      <p:sp>
        <p:nvSpPr>
          <p:cNvPr id="23" name="文本框 22"/>
          <p:cNvSpPr txBox="1"/>
          <p:nvPr/>
        </p:nvSpPr>
        <p:spPr>
          <a:xfrm>
            <a:off x="5081814" y="2958471"/>
            <a:ext cx="1749972" cy="707886"/>
          </a:xfrm>
          <a:prstGeom prst="rect">
            <a:avLst/>
          </a:prstGeom>
          <a:noFill/>
        </p:spPr>
        <p:txBody>
          <a:bodyPr wrap="square" rtlCol="0">
            <a:spAutoFit/>
          </a:bodyPr>
          <a:lstStyle/>
          <a:p>
            <a:r>
              <a:rPr lang="en-US" altLang="zh-CN" sz="1000" dirty="0">
                <a:solidFill>
                  <a:schemeClr val="tx1"/>
                </a:solidFill>
              </a:rPr>
              <a:t>indicating DL co-SR transmission, carrying the PPDU length, and the max TX power of AP2</a:t>
            </a:r>
            <a:endParaRPr lang="zh-CN" altLang="en-US" sz="1000" dirty="0">
              <a:solidFill>
                <a:schemeClr val="tx1"/>
              </a:solidFill>
            </a:endParaRPr>
          </a:p>
        </p:txBody>
      </p:sp>
      <p:sp>
        <p:nvSpPr>
          <p:cNvPr id="26" name="矩形 25"/>
          <p:cNvSpPr/>
          <p:nvPr/>
        </p:nvSpPr>
        <p:spPr bwMode="auto">
          <a:xfrm>
            <a:off x="4620734" y="4936579"/>
            <a:ext cx="484666" cy="127896"/>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7" name="肘形连接符 26"/>
          <p:cNvCxnSpPr>
            <a:stCxn id="26" idx="0"/>
            <a:endCxn id="23" idx="1"/>
          </p:cNvCxnSpPr>
          <p:nvPr/>
        </p:nvCxnSpPr>
        <p:spPr bwMode="auto">
          <a:xfrm rot="5400000" flipH="1" flipV="1">
            <a:off x="4160358" y="4015124"/>
            <a:ext cx="1624165" cy="218747"/>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20889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wipe(left)">
                                      <p:cBhvr>
                                        <p:cTn id="10" dur="500"/>
                                        <p:tgtEl>
                                          <p:spTgt spid="26"/>
                                        </p:tgtEl>
                                      </p:cBhvr>
                                    </p:animEffect>
                                  </p:childTnLst>
                                </p:cTn>
                              </p:par>
                              <p:par>
                                <p:cTn id="11" presetID="22" presetClass="entr" presetSubtype="8"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left)">
                                      <p:cBhvr>
                                        <p:cTn id="13" dur="500"/>
                                        <p:tgtEl>
                                          <p:spTgt spid="27"/>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left)">
                                      <p:cBhvr>
                                        <p:cTn id="16" dur="500"/>
                                        <p:tgtEl>
                                          <p:spTgt spid="23"/>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5">
                                            <p:txEl>
                                              <p:pRg st="0" end="0"/>
                                            </p:txEl>
                                          </p:spTgt>
                                        </p:tgtEl>
                                        <p:attrNameLst>
                                          <p:attrName>style.visibility</p:attrName>
                                        </p:attrNameLst>
                                      </p:cBhvr>
                                      <p:to>
                                        <p:strVal val="visible"/>
                                      </p:to>
                                    </p:set>
                                    <p:animEffect transition="in" filter="wipe(left)">
                                      <p:cBhvr>
                                        <p:cTn id="19"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uild="p"/>
      <p:bldP spid="22" grpId="0"/>
      <p:bldP spid="23" grpId="0"/>
      <p:bldP spid="26"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CE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43821</TotalTime>
  <Words>1245</Words>
  <Application>Microsoft Office PowerPoint</Application>
  <PresentationFormat>全屏显示(4:3)</PresentationFormat>
  <Paragraphs>142</Paragraphs>
  <Slides>13</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Arial Unicode MS</vt:lpstr>
      <vt:lpstr>MS Gothic</vt:lpstr>
      <vt:lpstr>Arial</vt:lpstr>
      <vt:lpstr>Times New Roman</vt:lpstr>
      <vt:lpstr>Office Theme</vt:lpstr>
      <vt:lpstr>Coordinated Spatial Reuse Operation</vt:lpstr>
      <vt:lpstr>Introduction</vt:lpstr>
      <vt:lpstr>Recap</vt:lpstr>
      <vt:lpstr>Architecture</vt:lpstr>
      <vt:lpstr>Preparation Stage</vt:lpstr>
      <vt:lpstr>Transmission Procedure</vt:lpstr>
      <vt:lpstr>Co-SR Trigger Frame</vt:lpstr>
      <vt:lpstr>Co-SR transmission example (1/3)</vt:lpstr>
      <vt:lpstr>Co-SR transmission example (2/3)</vt:lpstr>
      <vt:lpstr>Co-SR transmission example (3/3)</vt:lpstr>
      <vt:lpstr>Conclusion</vt:lpstr>
      <vt:lpstr>Straw Poll</vt:lpstr>
      <vt:lpstr>References</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1206</cp:revision>
  <cp:lastPrinted>1601-01-01T00:00:00Z</cp:lastPrinted>
  <dcterms:created xsi:type="dcterms:W3CDTF">2015-10-31T00:33:08Z</dcterms:created>
  <dcterms:modified xsi:type="dcterms:W3CDTF">2020-01-08T05:57:13Z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(3)dhBURc2CCwk95eFU3WexrqVugw5T1LV53aqWkzElIQhkgL5xbF8unpDFaBkpGgY0lLI0FBBQ
bQ9c1ku5lr15TmPfegACgQkSbKAi7aLv8tPYfrqvLPOgXOtF7yhjHTsTrdC1bn+H9Z/l20VW
fDo49nmZ9GpXt9k5gByg1Qq+RW1mbohaMSDJZzuPnzryIAy1q6szBEqCkpFmXga8SvuU2HXR
hGpKqKyw7vuSfVXJqp</vt:lpwstr>
  </property>
  <property fmtid="{D5CDD505-2E9C-101B-9397-08002B2CF9AE}" pid="3" name="_2015_ms_pID_7253431">
    <vt:lpwstr>1IUJdjpLLJhz0ANvXUc9eNq3bjYikANgukg2UnuwktzhznMQwPS4EC
LpEwTkrPRJlgh9LREVwW+Hfn3kLfqona27s400OHLZpuUrsCUnIwisNvLmjFfTNZvlumLX63
H5MzkxJSiYzBWe+ZPwM2TGtVSP8vCRHEB+OHIjzheFGGhJaSFucBuSs77Pj7wKiqsvrFxEjd
s4fyb/iontDoNtMRWvD2MkANmgbf6rUAqpU2</vt:lpwstr>
  </property>
  <property fmtid="{D5CDD505-2E9C-101B-9397-08002B2CF9AE}" pid="4" name="_2015_ms_pID_7253432">
    <vt:lpwstr>Ejx+SC5Xxrw6cz77KAG3HF0=</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1578269746</vt:lpwstr>
  </property>
</Properties>
</file>