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929" r:id="rId4"/>
    <p:sldId id="1033" r:id="rId5"/>
    <p:sldId id="1013" r:id="rId6"/>
    <p:sldId id="1023" r:id="rId7"/>
    <p:sldId id="1014" r:id="rId8"/>
    <p:sldId id="1015" r:id="rId9"/>
    <p:sldId id="1029" r:id="rId10"/>
    <p:sldId id="1030" r:id="rId11"/>
    <p:sldId id="1031" r:id="rId12"/>
    <p:sldId id="1032" r:id="rId13"/>
    <p:sldId id="965" r:id="rId14"/>
    <p:sldId id="100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  <p:cmAuthor id="6" name="Aio, Kosuke (Sony)" initials="AK( [2]" lastIdx="2" clrIdx="5">
    <p:extLst>
      <p:ext uri="{19B8F6BF-5375-455C-9EA6-DF929625EA0E}">
        <p15:presenceInfo xmlns:p15="http://schemas.microsoft.com/office/powerpoint/2012/main" userId="S::Kosuke.Aio@sony.com::4ca0a952-a8c3-4ae4-877b-7a498285c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391" autoAdjust="0"/>
  </p:normalViewPr>
  <p:slideViewPr>
    <p:cSldViewPr>
      <p:cViewPr varScale="1">
        <p:scale>
          <a:sx n="64" d="100"/>
          <a:sy n="64" d="100"/>
        </p:scale>
        <p:origin x="129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96" y="342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5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51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0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89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4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9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44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6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53A3E4DF-780B-4D60-B92F-F29BA1443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04800"/>
            <a:ext cx="1600200" cy="30361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en-US" altLang="ja-JP" dirty="0"/>
              <a:t>January 2020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771526" y="60842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292E0110-D8F9-470D-9B58-F627CC06CE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04800"/>
            <a:ext cx="1600200" cy="30361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en-US" altLang="ja-JP" dirty="0"/>
              <a:t>January 2020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802.11-20/0032r0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  <p:sp>
        <p:nvSpPr>
          <p:cNvPr id="12" name="テキスト プレースホルダー 9">
            <a:extLst>
              <a:ext uri="{FF2B5EF4-FFF2-40B4-BE49-F238E27FC236}">
                <a16:creationId xmlns:a16="http://schemas.microsoft.com/office/drawing/2014/main" id="{6505F570-F363-4E91-9B96-F17A995D7F47}"/>
              </a:ext>
            </a:extLst>
          </p:cNvPr>
          <p:cNvSpPr txBox="1">
            <a:spLocks/>
          </p:cNvSpPr>
          <p:nvPr userDrawn="1"/>
        </p:nvSpPr>
        <p:spPr>
          <a:xfrm>
            <a:off x="685800" y="304800"/>
            <a:ext cx="1600200" cy="30361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1" lang="en-US" altLang="ja-JP" kern="0" dirty="0"/>
              <a:t>January 2020</a:t>
            </a:r>
            <a:endParaRPr kumimoji="1" lang="ja-JP" alt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on Multi-AP</a:t>
            </a:r>
            <a:br>
              <a:rPr kumimoji="1" lang="en-US" altLang="ja-JP" dirty="0"/>
            </a:br>
            <a:r>
              <a:rPr kumimoji="1" lang="en-US" altLang="ja-JP" dirty="0"/>
              <a:t>Home Mesh AP Scenario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</a:t>
            </a:r>
            <a:r>
              <a:rPr lang="en-US" altLang="ja-JP" sz="2000" kern="0"/>
              <a:t>:</a:t>
            </a:r>
            <a:r>
              <a:rPr lang="en-US" altLang="ja-JP" sz="2000" b="0" kern="0"/>
              <a:t> 2020-1-13</a:t>
            </a:r>
            <a:endParaRPr lang="en-US" altLang="ja-JP" sz="2000" b="0" kern="0" dirty="0"/>
          </a:p>
        </p:txBody>
      </p:sp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FB1D45C-FE40-4423-AD81-8EB50459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9CDBD5B6-2568-4195-B46C-1C3C78BE0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07622"/>
              </p:ext>
            </p:extLst>
          </p:nvPr>
        </p:nvGraphicFramePr>
        <p:xfrm>
          <a:off x="483361" y="3108960"/>
          <a:ext cx="8177277" cy="16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Kazuyuki Sakoda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dirty="0"/>
              <a:t>We reviewed the residential scenarios defined in </a:t>
            </a:r>
            <a:r>
              <a:rPr kumimoji="1" lang="en-US" altLang="ja-JP" dirty="0" err="1"/>
              <a:t>TGax</a:t>
            </a:r>
            <a:r>
              <a:rPr kumimoji="1" lang="en-US" altLang="ja-JP" dirty="0"/>
              <a:t>.</a:t>
            </a:r>
          </a:p>
          <a:p>
            <a:pPr lvl="1"/>
            <a:r>
              <a:rPr kumimoji="1" lang="en-US" altLang="ja-JP" sz="1800" dirty="0" err="1"/>
              <a:t>TGax</a:t>
            </a:r>
            <a:r>
              <a:rPr kumimoji="1" lang="en-US" altLang="ja-JP" sz="1800" dirty="0"/>
              <a:t> residential scenario is not suitable for the evaluation of Multi-AP coordination, especially Joint transmission.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dirty="0"/>
              <a:t>We propose a new simulation scenario “Home Mesh AP Scenario” for Multi-AP evaluation.</a:t>
            </a:r>
          </a:p>
          <a:p>
            <a:pPr lvl="1"/>
            <a:r>
              <a:rPr kumimoji="1" lang="en-US" altLang="ja-JP" sz="1800" dirty="0"/>
              <a:t>In EHT SG, some contributions assumed Home Mesh AP.</a:t>
            </a:r>
          </a:p>
          <a:p>
            <a:pPr lvl="1"/>
            <a:r>
              <a:rPr kumimoji="1" lang="en-US" altLang="ja-JP" sz="1800" dirty="0"/>
              <a:t>Home Mesh AP Scenario like Slide.6 –9 could be useful for Multi-AP Discussion in TGbe.</a:t>
            </a:r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Summary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861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2000" dirty="0"/>
              <a:t>[2] 11-19-1595-00-00be-consideration-on-joint-transmission</a:t>
            </a:r>
          </a:p>
          <a:p>
            <a:pPr marL="0" indent="0">
              <a:buNone/>
            </a:pPr>
            <a:r>
              <a:rPr kumimoji="1" lang="en-US" altLang="ja-JP" sz="2000" dirty="0"/>
              <a:t>[3] 11-13-1001-09-0hew-simulation-scenarios-document-template</a:t>
            </a:r>
          </a:p>
          <a:p>
            <a:pPr marL="0" indent="0">
              <a:buNone/>
            </a:pPr>
            <a:r>
              <a:rPr kumimoji="1" lang="en-US" altLang="ja-JP" sz="2000" dirty="0"/>
              <a:t>[4] 11-18-1116-00-0eht-multi-ap-harq-for-eht</a:t>
            </a:r>
          </a:p>
          <a:p>
            <a:pPr marL="0" indent="0">
              <a:buNone/>
            </a:pPr>
            <a:r>
              <a:rPr kumimoji="1" lang="en-US" altLang="ja-JP" sz="2000" dirty="0"/>
              <a:t>[5] 11-18-1155-01-0eht-multi-ap-enhancement-and-multi-band-operations</a:t>
            </a:r>
          </a:p>
          <a:p>
            <a:pPr marL="0" indent="0">
              <a:buNone/>
            </a:pPr>
            <a:r>
              <a:rPr kumimoji="1" lang="en-US" altLang="ja-JP" sz="2000" dirty="0"/>
              <a:t>[6] 11-18-1161-00-0eht-eht-technology-candidate-discussions</a:t>
            </a:r>
          </a:p>
          <a:p>
            <a:pPr marL="0" indent="0">
              <a:buNone/>
            </a:pPr>
            <a:r>
              <a:rPr kumimoji="1" lang="en-US" altLang="ja-JP" sz="2000" dirty="0"/>
              <a:t>[7] 11-14-0882-04-00ax-tgax-channel-model-document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Do you think it is beneficial to use the “Home Mesh AP Scenario” in Slide 6-9 for evaluation of the Multi-AP Coordination?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Abstain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kumimoji="1" lang="en-US" altLang="ja-JP" sz="2000" dirty="0"/>
              <a:t>Multi-AP Coordination is one of the candidate features for 11be[1]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To identify the system level benefit quantitatively, we should set common preconditions on the Multi-AP scenarios</a:t>
            </a:r>
          </a:p>
          <a:p>
            <a:pPr lvl="1"/>
            <a:r>
              <a:rPr kumimoji="1" lang="en-US" altLang="ja-JP" sz="1800" dirty="0"/>
              <a:t>Enterprise scenario was discussed before [2]</a:t>
            </a:r>
          </a:p>
          <a:p>
            <a:pPr lvl="1"/>
            <a:r>
              <a:rPr kumimoji="1" lang="en-US" altLang="ja-JP" sz="1800" dirty="0"/>
              <a:t>However, residential scenario of Multi-AP Coordination has not been discussed yet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In this contribution, we propose a new simulation scenario: “Home Mesh AP Scenario” based on the </a:t>
            </a:r>
            <a:r>
              <a:rPr kumimoji="1" lang="en-US" altLang="ja-JP" sz="2000" dirty="0" err="1"/>
              <a:t>TGax</a:t>
            </a:r>
            <a:r>
              <a:rPr kumimoji="1" lang="en-US" altLang="ja-JP" sz="2000" dirty="0"/>
              <a:t> residential scenario.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077200" cy="4343401"/>
          </a:xfrm>
        </p:spPr>
        <p:txBody>
          <a:bodyPr/>
          <a:lstStyle/>
          <a:p>
            <a:r>
              <a:rPr kumimoji="1" lang="en-US" altLang="ja-JP" sz="2000" dirty="0"/>
              <a:t>TGax has defined three indoor scenarios, Residential, Enterprise and Hot spot, where multiple APs exist.</a:t>
            </a:r>
          </a:p>
          <a:p>
            <a:r>
              <a:rPr kumimoji="1" lang="en-US" altLang="ja-JP" sz="2000" dirty="0"/>
              <a:t>From next slides, we review the </a:t>
            </a:r>
            <a:r>
              <a:rPr kumimoji="1" lang="en-US" altLang="ja-JP" sz="2000" dirty="0" err="1"/>
              <a:t>TGax</a:t>
            </a:r>
            <a:r>
              <a:rPr kumimoji="1" lang="en-US" altLang="ja-JP" sz="2000" dirty="0"/>
              <a:t>/Residential Scenario.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 of TGax/Indoor Scenarios [3]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2A4C878-6BD3-42F6-8123-6C83FD591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14195"/>
              </p:ext>
            </p:extLst>
          </p:nvPr>
        </p:nvGraphicFramePr>
        <p:xfrm>
          <a:off x="304800" y="2971800"/>
          <a:ext cx="8582034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643">
                  <a:extLst>
                    <a:ext uri="{9D8B030D-6E8A-4147-A177-3AD203B41FA5}">
                      <a16:colId xmlns:a16="http://schemas.microsoft.com/office/drawing/2014/main" val="3713326"/>
                    </a:ext>
                  </a:extLst>
                </a:gridCol>
                <a:gridCol w="2501797">
                  <a:extLst>
                    <a:ext uri="{9D8B030D-6E8A-4147-A177-3AD203B41FA5}">
                      <a16:colId xmlns:a16="http://schemas.microsoft.com/office/drawing/2014/main" val="169969482"/>
                    </a:ext>
                  </a:extLst>
                </a:gridCol>
                <a:gridCol w="2501797">
                  <a:extLst>
                    <a:ext uri="{9D8B030D-6E8A-4147-A177-3AD203B41FA5}">
                      <a16:colId xmlns:a16="http://schemas.microsoft.com/office/drawing/2014/main" val="1834250789"/>
                    </a:ext>
                  </a:extLst>
                </a:gridCol>
                <a:gridCol w="2501797">
                  <a:extLst>
                    <a:ext uri="{9D8B030D-6E8A-4147-A177-3AD203B41FA5}">
                      <a16:colId xmlns:a16="http://schemas.microsoft.com/office/drawing/2014/main" val="2562449337"/>
                    </a:ext>
                  </a:extLst>
                </a:gridCol>
              </a:tblGrid>
              <a:tr h="41457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Residential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Enterprise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Hot Spot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38266"/>
                  </a:ext>
                </a:extLst>
              </a:tr>
              <a:tr h="2176222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Topology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0546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Channel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Indoor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Indoor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Indoor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2064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Unmanaged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Managed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Managed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180"/>
                  </a:ext>
                </a:extLst>
              </a:tr>
            </a:tbl>
          </a:graphicData>
        </a:graphic>
      </p:graphicFrame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C2E855D-1C0F-4DE8-A5A9-4450A02E5C43}"/>
              </a:ext>
            </a:extLst>
          </p:cNvPr>
          <p:cNvGrpSpPr/>
          <p:nvPr/>
        </p:nvGrpSpPr>
        <p:grpSpPr>
          <a:xfrm>
            <a:off x="1571579" y="3587817"/>
            <a:ext cx="1886041" cy="1806248"/>
            <a:chOff x="1677012" y="3141572"/>
            <a:chExt cx="2057400" cy="1970357"/>
          </a:xfrm>
        </p:grpSpPr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42A57E17-AE15-480F-8BB2-F1D29842A17C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7012" y="3141572"/>
              <a:ext cx="2011680" cy="118681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61797F03-C6E4-475A-BAFF-E63B0E3A2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7012" y="4328387"/>
              <a:ext cx="2057400" cy="783542"/>
            </a:xfrm>
            <a:prstGeom prst="rect">
              <a:avLst/>
            </a:prstGeom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049D278-A2CE-4DC0-9F15-E59055015D11}"/>
              </a:ext>
            </a:extLst>
          </p:cNvPr>
          <p:cNvGrpSpPr/>
          <p:nvPr/>
        </p:nvGrpSpPr>
        <p:grpSpPr>
          <a:xfrm>
            <a:off x="4343400" y="3431341"/>
            <a:ext cx="1676400" cy="2060989"/>
            <a:chOff x="4114800" y="3042325"/>
            <a:chExt cx="2011680" cy="2473187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78048D0-ACBA-4AB5-BC89-055632C8E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14800" y="3042325"/>
              <a:ext cx="2011680" cy="1119081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0344B2C1-041F-4776-89AE-A24609419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6055" y="4195235"/>
              <a:ext cx="1347122" cy="1320277"/>
            </a:xfrm>
            <a:prstGeom prst="rect">
              <a:avLst/>
            </a:prstGeom>
          </p:spPr>
        </p:pic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A4103D6-A827-4483-B78D-F90B5E834D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21802" y="4041230"/>
              <a:ext cx="65178" cy="232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8CA08C7-FC4B-4BD3-8816-BED514A3F82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73961" y="4031853"/>
              <a:ext cx="1041039" cy="129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pic>
        <p:nvPicPr>
          <p:cNvPr id="24" name="図 23">
            <a:extLst>
              <a:ext uri="{FF2B5EF4-FFF2-40B4-BE49-F238E27FC236}">
                <a16:creationId xmlns:a16="http://schemas.microsoft.com/office/drawing/2014/main" id="{1C54354B-FBE3-4631-8DDE-C68F0C56E03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3" r="55212"/>
          <a:stretch/>
        </p:blipFill>
        <p:spPr>
          <a:xfrm>
            <a:off x="6761100" y="3607695"/>
            <a:ext cx="1925700" cy="1708282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8A26E8F-1EAB-40DD-904D-E9EB1EF5F961}"/>
              </a:ext>
            </a:extLst>
          </p:cNvPr>
          <p:cNvSpPr/>
          <p:nvPr/>
        </p:nvSpPr>
        <p:spPr bwMode="auto">
          <a:xfrm>
            <a:off x="1371600" y="2971800"/>
            <a:ext cx="2514600" cy="3352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7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924800" cy="4495801"/>
          </a:xfrm>
        </p:spPr>
        <p:txBody>
          <a:bodyPr/>
          <a:lstStyle/>
          <a:p>
            <a:r>
              <a:rPr kumimoji="1" lang="en-US" altLang="ja-JP" sz="2000" dirty="0" err="1"/>
              <a:t>TGax</a:t>
            </a:r>
            <a:r>
              <a:rPr kumimoji="1" lang="en-US" altLang="ja-JP" sz="2000" dirty="0"/>
              <a:t>/Residential Scenario</a:t>
            </a:r>
          </a:p>
          <a:p>
            <a:pPr lvl="1"/>
            <a:r>
              <a:rPr kumimoji="1" lang="en-US" altLang="ja-JP" sz="1800" dirty="0"/>
              <a:t>One Home has one AP (owned by different users)</a:t>
            </a:r>
          </a:p>
          <a:p>
            <a:pPr lvl="1"/>
            <a:r>
              <a:rPr kumimoji="1" lang="en-US" altLang="ja-JP" sz="1800" dirty="0"/>
              <a:t>AP-AP is not connected.</a:t>
            </a:r>
          </a:p>
          <a:p>
            <a:pPr lvl="1"/>
            <a:r>
              <a:rPr kumimoji="1" lang="en-US" altLang="ja-JP" sz="1800" dirty="0"/>
              <a:t>Frequency Reuse is assumed among neighboring AP.</a:t>
            </a:r>
            <a:br>
              <a:rPr kumimoji="1" lang="en-US" altLang="ja-JP" sz="1800" dirty="0"/>
            </a:br>
            <a:r>
              <a:rPr kumimoji="1" lang="en-US" altLang="ja-JP" sz="1800" dirty="0"/>
              <a:t> (80MHz x 3)</a:t>
            </a:r>
          </a:p>
          <a:p>
            <a:pPr marL="457200" lvl="1" indent="0">
              <a:buNone/>
            </a:pPr>
            <a:endParaRPr kumimoji="1" lang="en-US" altLang="ja-JP" sz="1800" dirty="0">
              <a:solidFill>
                <a:srgbClr val="FF0000"/>
              </a:solidFill>
            </a:endParaRPr>
          </a:p>
          <a:p>
            <a:r>
              <a:rPr kumimoji="1" lang="en-US" altLang="ja-JP" sz="2000" dirty="0"/>
              <a:t>In this scenario, Joint transmission is not applicable.</a:t>
            </a:r>
          </a:p>
          <a:p>
            <a:pPr lvl="1"/>
            <a:r>
              <a:rPr kumimoji="1" lang="en-US" altLang="ja-JP" sz="1800" dirty="0"/>
              <a:t>It is difficult to share the data among APs owned by different users.</a:t>
            </a:r>
          </a:p>
          <a:p>
            <a:pPr lvl="1"/>
            <a:r>
              <a:rPr kumimoji="1" lang="en-US" altLang="ja-JP" sz="1800" dirty="0"/>
              <a:t>Adjacent AP uses the different channel, not same channel.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This residential scenario should be reconsidered to evaluate Multi-AP coordination.</a:t>
            </a:r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Recap of TGax/Residential Scenario</a:t>
            </a:r>
            <a:endParaRPr kumimoji="1" lang="ja-JP" altLang="en-US" sz="2800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4F6FAE3-66C7-4E13-BE44-BD683B707F21}"/>
              </a:ext>
            </a:extLst>
          </p:cNvPr>
          <p:cNvGrpSpPr/>
          <p:nvPr/>
        </p:nvGrpSpPr>
        <p:grpSpPr>
          <a:xfrm>
            <a:off x="6705600" y="1743891"/>
            <a:ext cx="2036809" cy="1950638"/>
            <a:chOff x="1677012" y="3141572"/>
            <a:chExt cx="2057400" cy="1970357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76FD5A5-0FF7-47FC-B566-E6DD7A33A6ED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7012" y="3141572"/>
              <a:ext cx="2011680" cy="118681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12A523B-94CB-484D-A9E5-91A6CE802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77012" y="4328387"/>
              <a:ext cx="2057400" cy="7835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738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924800" cy="4495801"/>
          </a:xfrm>
        </p:spPr>
        <p:txBody>
          <a:bodyPr/>
          <a:lstStyle/>
          <a:p>
            <a:r>
              <a:rPr kumimoji="1" lang="en-US" altLang="ja-JP" sz="2000" dirty="0"/>
              <a:t>In EHT SG, some contributions assumed Home Mesh AP.[4, 5, 6]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Precondition</a:t>
            </a:r>
          </a:p>
          <a:p>
            <a:pPr lvl="1"/>
            <a:r>
              <a:rPr kumimoji="1" lang="en-US" altLang="ja-JP" sz="1800" dirty="0"/>
              <a:t>All AP are owned by the same user.</a:t>
            </a:r>
          </a:p>
          <a:p>
            <a:pPr lvl="1"/>
            <a:r>
              <a:rPr kumimoji="1" lang="en-US" altLang="ja-JP" sz="1800" dirty="0"/>
              <a:t>AP-AP is </a:t>
            </a:r>
            <a:r>
              <a:rPr kumimoji="1" lang="en-US" altLang="ja-JP" sz="1800" b="1" dirty="0"/>
              <a:t>wireless</a:t>
            </a:r>
            <a:r>
              <a:rPr kumimoji="1" lang="en-US" altLang="ja-JP" sz="1800" dirty="0"/>
              <a:t> connection</a:t>
            </a:r>
          </a:p>
          <a:p>
            <a:pPr lvl="2"/>
            <a:r>
              <a:rPr kumimoji="1" lang="en-US" altLang="ja-JP" sz="1600" dirty="0"/>
              <a:t>Wired connection (e.g. Ethernet) is not common </a:t>
            </a:r>
            <a:br>
              <a:rPr kumimoji="1" lang="en-US" altLang="ja-JP" sz="1600" dirty="0"/>
            </a:br>
            <a:r>
              <a:rPr kumimoji="1" lang="en-US" altLang="ja-JP" sz="1600" dirty="0"/>
              <a:t>due to cable handling at home scenario.</a:t>
            </a:r>
          </a:p>
          <a:p>
            <a:pPr lvl="2"/>
            <a:r>
              <a:rPr kumimoji="1" lang="en-US" altLang="ja-JP" sz="1600" dirty="0"/>
              <a:t>APs may connect each other via WAN/LAN port, </a:t>
            </a:r>
            <a:br>
              <a:rPr kumimoji="1" lang="en-US" altLang="ja-JP" sz="1600" dirty="0"/>
            </a:br>
            <a:r>
              <a:rPr kumimoji="1" lang="en-US" altLang="ja-JP" sz="1600" dirty="0"/>
              <a:t>but coordination via such ports are beyond the scope of 802.11.</a:t>
            </a:r>
          </a:p>
          <a:p>
            <a:pPr lvl="1"/>
            <a:r>
              <a:rPr kumimoji="1" lang="en-US" altLang="ja-JP" dirty="0"/>
              <a:t>Same channels among all APs (No Frequency Reuse)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Joint Tx can easily be performed in this scenario because:</a:t>
            </a:r>
          </a:p>
          <a:p>
            <a:pPr lvl="1"/>
            <a:r>
              <a:rPr kumimoji="1" lang="en-US" altLang="ja-JP" sz="1800" dirty="0"/>
              <a:t>It is easy to share the data among APs owned by the same users.</a:t>
            </a:r>
          </a:p>
          <a:p>
            <a:pPr lvl="1"/>
            <a:r>
              <a:rPr kumimoji="1" lang="en-US" altLang="ja-JP" sz="1800" dirty="0"/>
              <a:t>Adjacent AP uses the same channel.</a:t>
            </a:r>
          </a:p>
          <a:p>
            <a:pPr lvl="1"/>
            <a:endParaRPr kumimoji="1" lang="en-US" altLang="ja-JP" sz="18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Consideration on Home Mesh AP</a:t>
            </a:r>
            <a:endParaRPr kumimoji="1" lang="ja-JP" altLang="en-US" sz="28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9480DF4-058B-4555-8494-2118AC1A9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133600"/>
            <a:ext cx="2676846" cy="213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3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sz="2000" dirty="0"/>
              <a:t>We proposed to use Home Mesh Scenario for residential scenarios of Multi-AP Coordination</a:t>
            </a:r>
          </a:p>
          <a:p>
            <a:pPr lvl="1"/>
            <a:r>
              <a:rPr kumimoji="1" lang="en-US" altLang="ja-JP" sz="1800" dirty="0"/>
              <a:t>One solitary house configuration</a:t>
            </a:r>
          </a:p>
          <a:p>
            <a:pPr lvl="2"/>
            <a:r>
              <a:rPr kumimoji="1" lang="en-US" altLang="ja-JP" sz="1600" dirty="0"/>
              <a:t>Three 10m x 10m rooms </a:t>
            </a:r>
          </a:p>
          <a:p>
            <a:pPr lvl="2"/>
            <a:r>
              <a:rPr kumimoji="1" lang="en-US" altLang="ja-JP" sz="1600" dirty="0"/>
              <a:t>In each room, place an EHT AP and some STAs</a:t>
            </a:r>
          </a:p>
          <a:p>
            <a:pPr lvl="1"/>
            <a:r>
              <a:rPr kumimoji="1" lang="en-US" altLang="ja-JP" sz="1800" dirty="0"/>
              <a:t>Mesh Architecture</a:t>
            </a:r>
          </a:p>
          <a:p>
            <a:pPr lvl="2"/>
            <a:r>
              <a:rPr kumimoji="1" lang="en-US" altLang="ja-JP" sz="1600" dirty="0"/>
              <a:t>Only AP1 is connected to Internet Network.</a:t>
            </a:r>
          </a:p>
          <a:p>
            <a:pPr lvl="2"/>
            <a:r>
              <a:rPr kumimoji="1" lang="en-US" altLang="ja-JP" sz="1600" dirty="0"/>
              <a:t>APs are connected by </a:t>
            </a:r>
            <a:r>
              <a:rPr kumimoji="1" lang="en-US" altLang="ja-JP" sz="1600" b="1" dirty="0"/>
              <a:t>backhaul</a:t>
            </a:r>
            <a:r>
              <a:rPr kumimoji="1" lang="en-US" altLang="ja-JP" sz="1600" dirty="0"/>
              <a:t>, </a:t>
            </a:r>
            <a:br>
              <a:rPr kumimoji="1" lang="en-US" altLang="ja-JP" sz="1600" dirty="0"/>
            </a:br>
            <a:r>
              <a:rPr kumimoji="1" lang="en-US" altLang="ja-JP" sz="1600" dirty="0"/>
              <a:t>and APs and STAs are connected by </a:t>
            </a:r>
            <a:r>
              <a:rPr kumimoji="1" lang="en-US" altLang="ja-JP" sz="1600" b="1" dirty="0"/>
              <a:t>fronthaul.</a:t>
            </a:r>
            <a:endParaRPr kumimoji="1" lang="en-US" altLang="ja-JP" sz="1600" dirty="0"/>
          </a:p>
          <a:p>
            <a:pPr lvl="2"/>
            <a:r>
              <a:rPr kumimoji="1" lang="en-US" altLang="ja-JP" sz="1600" dirty="0"/>
              <a:t>Backhaul &amp; Fronthaul are different channel/antennas.</a:t>
            </a:r>
          </a:p>
          <a:p>
            <a:pPr lvl="2"/>
            <a:r>
              <a:rPr kumimoji="1" lang="en-US" altLang="ja-JP" sz="1600" dirty="0"/>
              <a:t>Mesh Data Flow (&gt;&gt;: backhaul, &gt; fronthaul)</a:t>
            </a:r>
          </a:p>
          <a:p>
            <a:pPr lvl="3"/>
            <a:r>
              <a:rPr kumimoji="1" lang="en-US" altLang="ja-JP" sz="1400" dirty="0"/>
              <a:t>AP1 &gt; STAs in room1</a:t>
            </a:r>
          </a:p>
          <a:p>
            <a:pPr lvl="3"/>
            <a:r>
              <a:rPr kumimoji="1" lang="en-US" altLang="ja-JP" sz="1400" dirty="0"/>
              <a:t>AP1 &gt;&gt; AP2 &gt; STAs in room2</a:t>
            </a:r>
          </a:p>
          <a:p>
            <a:pPr lvl="3"/>
            <a:r>
              <a:rPr kumimoji="1" lang="en-US" altLang="ja-JP" sz="1400" dirty="0"/>
              <a:t>AP1 &gt;&gt; AP3 &gt; STAs in room3</a:t>
            </a:r>
            <a:br>
              <a:rPr kumimoji="1" lang="en-US" altLang="ja-JP" sz="1400" dirty="0"/>
            </a:br>
            <a:r>
              <a:rPr kumimoji="1" lang="en-US" altLang="ja-JP" sz="1400" dirty="0"/>
              <a:t>(or AP1 &gt;&gt; AP2 &gt;&gt; AP3 &gt; STAs in room3)</a:t>
            </a:r>
          </a:p>
          <a:p>
            <a:pPr lvl="2"/>
            <a:endParaRPr kumimoji="1" lang="en-US" altLang="ja-JP" sz="16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Home Mesh AP Scenario Proposal</a:t>
            </a:r>
            <a:endParaRPr kumimoji="1" lang="ja-JP" altLang="en-US" sz="2800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A6A5BEB-75B7-4458-B215-C12352A753E4}"/>
              </a:ext>
            </a:extLst>
          </p:cNvPr>
          <p:cNvGrpSpPr/>
          <p:nvPr/>
        </p:nvGrpSpPr>
        <p:grpSpPr>
          <a:xfrm>
            <a:off x="6172200" y="2362200"/>
            <a:ext cx="2899121" cy="2542139"/>
            <a:chOff x="6365522" y="4006141"/>
            <a:chExt cx="2626075" cy="2302714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8667D95-5A5A-469D-B55E-5A20404BE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5522" y="4006141"/>
              <a:ext cx="2626075" cy="2302714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A1882D0-A625-41F6-8881-95B3D6A0CC8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0" cy="962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6484C4D4-5EDC-47F2-9532-080B226BBE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1018625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1226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1066800"/>
          </a:xfrm>
        </p:spPr>
        <p:txBody>
          <a:bodyPr/>
          <a:lstStyle/>
          <a:p>
            <a:r>
              <a:rPr kumimoji="1" lang="en-US" altLang="ja-JP" sz="2800" dirty="0"/>
              <a:t>Example Parameters of Home Mesh AP Scenario (1/3)</a:t>
            </a:r>
            <a:endParaRPr kumimoji="1" lang="ja-JP" altLang="en-US" sz="2800" dirty="0"/>
          </a:p>
        </p:txBody>
      </p:sp>
      <p:sp>
        <p:nvSpPr>
          <p:cNvPr id="13" name="コンテンツ プレースホルダー 1">
            <a:extLst>
              <a:ext uri="{FF2B5EF4-FFF2-40B4-BE49-F238E27FC236}">
                <a16:creationId xmlns:a16="http://schemas.microsoft.com/office/drawing/2014/main" id="{16E08DB7-3A29-49BA-BA67-8B2DC95C7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8229600" cy="457201"/>
          </a:xfrm>
        </p:spPr>
        <p:txBody>
          <a:bodyPr/>
          <a:lstStyle/>
          <a:p>
            <a:r>
              <a:rPr kumimoji="1" lang="en-US" altLang="ja-JP" sz="1800" dirty="0"/>
              <a:t>Deployment Parameters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FC45F7A-FAC3-48FF-9D4E-9E506A2CB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08424"/>
              </p:ext>
            </p:extLst>
          </p:nvPr>
        </p:nvGraphicFramePr>
        <p:xfrm>
          <a:off x="486302" y="1981200"/>
          <a:ext cx="8247600" cy="4419602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271600">
                  <a:extLst>
                    <a:ext uri="{9D8B030D-6E8A-4147-A177-3AD203B41FA5}">
                      <a16:colId xmlns:a16="http://schemas.microsoft.com/office/drawing/2014/main" val="3858719566"/>
                    </a:ext>
                  </a:extLst>
                </a:gridCol>
                <a:gridCol w="5976000">
                  <a:extLst>
                    <a:ext uri="{9D8B030D-6E8A-4147-A177-3AD203B41FA5}">
                      <a16:colId xmlns:a16="http://schemas.microsoft.com/office/drawing/2014/main" val="3960709817"/>
                    </a:ext>
                  </a:extLst>
                </a:gridCol>
              </a:tblGrid>
              <a:tr h="1921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Environment description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One solitary house configuration</a:t>
                      </a:r>
                      <a:r>
                        <a:rPr lang="en-US" sz="1200" kern="100" dirty="0">
                          <a:effectLst/>
                        </a:rPr>
                        <a:t> (</a:t>
                      </a:r>
                      <a:r>
                        <a:rPr lang="en-US" sz="1200" kern="0" dirty="0">
                          <a:effectLst/>
                        </a:rPr>
                        <a:t>10m x 10m rooms x 3)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318058019"/>
                  </a:ext>
                </a:extLst>
              </a:tr>
              <a:tr h="7686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APs location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In each room, install AP at: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AP1: (x=1, y=1, z=1.5)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AP2: (x=11,y=1, z=1.5)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AP3: (x=11,y=11, z=1.5)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2663209017"/>
                  </a:ext>
                </a:extLst>
              </a:tr>
              <a:tr h="1921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AP Type</a:t>
                      </a:r>
                      <a:endParaRPr lang="ja-JP" sz="12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EHT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2052858270"/>
                  </a:ext>
                </a:extLst>
              </a:tr>
              <a:tr h="1921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STAs location</a:t>
                      </a:r>
                      <a:endParaRPr lang="ja-JP" sz="12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In each room, place STAs in random </a:t>
                      </a:r>
                      <a:r>
                        <a:rPr lang="en-US" sz="1200" kern="0" dirty="0" err="1">
                          <a:effectLst/>
                        </a:rPr>
                        <a:t>xy</a:t>
                      </a:r>
                      <a:r>
                        <a:rPr lang="en-US" sz="1200" kern="0" dirty="0">
                          <a:effectLst/>
                        </a:rPr>
                        <a:t>-locations (uniform distribution) at z = 1.5m.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2185655978"/>
                  </a:ext>
                </a:extLst>
              </a:tr>
              <a:tr h="1345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Number of STA 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and  STAs type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 STAs in each room.</a:t>
                      </a:r>
                      <a:br>
                        <a:rPr lang="en-US" sz="1200" kern="0" dirty="0">
                          <a:effectLst/>
                        </a:rPr>
                      </a:br>
                      <a:r>
                        <a:rPr lang="en-US" sz="1200" kern="0" dirty="0">
                          <a:effectLst/>
                        </a:rPr>
                        <a:t>STA_1 to STA_N1: EHT</a:t>
                      </a:r>
                      <a:br>
                        <a:rPr lang="en-US" sz="1200" kern="0" dirty="0">
                          <a:effectLst/>
                        </a:rPr>
                      </a:br>
                      <a:r>
                        <a:rPr lang="en-US" sz="1200" kern="0" dirty="0">
                          <a:effectLst/>
                        </a:rPr>
                        <a:t>STA_{N1 +1} to STA_N: non-EHT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 = [2]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N1 = [2]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Non-EHT = 11ax (TBD) in 5GHz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1179321185"/>
                  </a:ext>
                </a:extLst>
              </a:tr>
              <a:tr h="384313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Channel Model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And Penetration Losses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 kern="0" dirty="0">
                          <a:effectLst/>
                        </a:rPr>
                        <a:t>Fading model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 err="1">
                          <a:effectLst/>
                        </a:rPr>
                        <a:t>TGac</a:t>
                      </a:r>
                      <a:r>
                        <a:rPr lang="en-US" sz="1200" kern="0" dirty="0">
                          <a:effectLst/>
                        </a:rPr>
                        <a:t> channel model D NLOS for all the links.</a:t>
                      </a:r>
                      <a:endParaRPr lang="ja-JP" sz="1200" kern="100" dirty="0">
                        <a:effectLst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3630044890"/>
                  </a:ext>
                </a:extLst>
              </a:tr>
              <a:tr h="9607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r>
                        <a:rPr lang="pt-BR" sz="1200" u="sng" kern="0" dirty="0">
                          <a:effectLst/>
                        </a:rPr>
                        <a:t>Pathloss model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PL(d) = 40.05 + 20*log10(fc/2.4) + 20*log10(min(d,5)) + (d&gt;5) * 35*log10(d/5) + 10*W</a:t>
                      </a:r>
                      <a:endParaRPr lang="ja-JP" sz="1200" kern="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US" sz="1200" kern="0" dirty="0">
                          <a:effectLst/>
                        </a:rPr>
                        <a:t>d = max(3D distance [m], 1)</a:t>
                      </a:r>
                      <a:endParaRPr lang="ja-JP" sz="1200" kern="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US" sz="1200" kern="0" dirty="0">
                          <a:effectLst/>
                        </a:rPr>
                        <a:t>fc = frequency [GHz]</a:t>
                      </a:r>
                      <a:endParaRPr lang="ja-JP" sz="1200" kern="1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US" sz="1200" kern="0" dirty="0">
                          <a:effectLst/>
                        </a:rPr>
                        <a:t>W = number of walls traversed in x-direction plus number of walls traversed in y-direction</a:t>
                      </a:r>
                      <a:endParaRPr lang="ja-JP" sz="1200" kern="100" dirty="0">
                        <a:effectLst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762581362"/>
                  </a:ext>
                </a:extLst>
              </a:tr>
              <a:tr h="3843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 kern="0" dirty="0">
                          <a:effectLst/>
                        </a:rPr>
                        <a:t>Shadowing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Log-normal with 5 dB standard deviation, </a:t>
                      </a:r>
                      <a:r>
                        <a:rPr lang="en-US" sz="1200" kern="0" dirty="0" err="1">
                          <a:effectLst/>
                        </a:rPr>
                        <a:t>iid</a:t>
                      </a:r>
                      <a:r>
                        <a:rPr lang="en-US" sz="1200" kern="0" dirty="0">
                          <a:effectLst/>
                        </a:rPr>
                        <a:t> across all links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5963" marR="35963" marT="0" marB="0"/>
                </a:tc>
                <a:extLst>
                  <a:ext uri="{0D108BD9-81ED-4DB2-BD59-A6C34878D82A}">
                    <a16:rowId xmlns:a16="http://schemas.microsoft.com/office/drawing/2014/main" val="335931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2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3" name="コンテンツ プレースホルダー 1">
            <a:extLst>
              <a:ext uri="{FF2B5EF4-FFF2-40B4-BE49-F238E27FC236}">
                <a16:creationId xmlns:a16="http://schemas.microsoft.com/office/drawing/2014/main" id="{16E08DB7-3A29-49BA-BA67-8B2DC95C7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7201"/>
          </a:xfrm>
        </p:spPr>
        <p:txBody>
          <a:bodyPr/>
          <a:lstStyle/>
          <a:p>
            <a:r>
              <a:rPr kumimoji="1" lang="en-US" altLang="ja-JP" sz="1800" dirty="0"/>
              <a:t>PHY Parameters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1551842-1FA8-4F11-9F87-8983FCC7E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52340"/>
              </p:ext>
            </p:extLst>
          </p:nvPr>
        </p:nvGraphicFramePr>
        <p:xfrm>
          <a:off x="495302" y="1981199"/>
          <a:ext cx="8246233" cy="4419605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270233">
                  <a:extLst>
                    <a:ext uri="{9D8B030D-6E8A-4147-A177-3AD203B41FA5}">
                      <a16:colId xmlns:a16="http://schemas.microsoft.com/office/drawing/2014/main" val="1804016808"/>
                    </a:ext>
                  </a:extLst>
                </a:gridCol>
                <a:gridCol w="5976000">
                  <a:extLst>
                    <a:ext uri="{9D8B030D-6E8A-4147-A177-3AD203B41FA5}">
                      <a16:colId xmlns:a16="http://schemas.microsoft.com/office/drawing/2014/main" val="4213429302"/>
                    </a:ext>
                  </a:extLst>
                </a:gridCol>
              </a:tblGrid>
              <a:tr h="1205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Center frequency, BSS BW and primary channels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All BSSs all at 5GHz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 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For fronthaul, all AP are using the same 80MHz channel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[Same primary channel] or Different primary channel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 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For backhaul, AP1 is using the different 80MHz channel from the fronthaul’s 80MHzchannel.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713915318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Preamble Type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Control: legacy 20us; Data: 11ax (TBD for 1antenna case)</a:t>
                      </a:r>
                      <a:endParaRPr lang="ja-JP" sz="120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2958511327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AP TX Power 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17 dBm per antenna  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1573762456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STA TX Power 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12 dBm per antenna  </a:t>
                      </a:r>
                      <a:endParaRPr lang="ja-JP" sz="120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3039777534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AP #of TX antennas </a:t>
                      </a:r>
                      <a:endParaRPr lang="ja-JP" sz="12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All EHT APs with [4] or all with 2 for backhaul and </a:t>
                      </a:r>
                      <a:r>
                        <a:rPr lang="en-US" altLang="ja-JP" sz="1200" kern="0" dirty="0">
                          <a:effectLst/>
                          <a:latin typeface="+mn-lt"/>
                          <a:ea typeface="+mn-ea"/>
                        </a:rPr>
                        <a:t>[4] or all with 2 for fronthaul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1205554945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AP #of RX antennas 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0" dirty="0">
                          <a:effectLst/>
                          <a:latin typeface="+mn-lt"/>
                          <a:ea typeface="+mn-ea"/>
                        </a:rPr>
                        <a:t>All EHT APs with [4] or all with 2 for backhaul and [4] or all with 2 for fronthaul</a:t>
                      </a:r>
                      <a:endParaRPr lang="ja-JP" altLang="ja-JP" sz="1200" kern="100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1307307486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STA #of TX antennas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All EHT STAs with [2] or all with 1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2963353012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STA #of RX antennas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All EHT STAs with [2] or all with 1</a:t>
                      </a:r>
                      <a:endParaRPr lang="ja-JP" sz="120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3575860599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AP antenna gain</a:t>
                      </a:r>
                      <a:endParaRPr lang="ja-JP" sz="12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0dBi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2785310003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STA antenna gain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-2dBi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4056299406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Noise Figure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7dB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3725979483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CCA-ED threshold</a:t>
                      </a:r>
                      <a:endParaRPr lang="ja-JP" sz="1200" b="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-56 dBm (measured across the entire bandwidth after large-scale fading)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2275515067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Rx sensitivity/CCA-SD 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-76 dBm (a packet with lower </a:t>
                      </a:r>
                      <a:r>
                        <a:rPr lang="en-US" sz="1200" kern="0" dirty="0" err="1">
                          <a:effectLst/>
                          <a:latin typeface="+mn-lt"/>
                          <a:ea typeface="+mn-ea"/>
                        </a:rPr>
                        <a:t>rx</a:t>
                      </a: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 power is dropped)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1707457108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Link Adaptation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[Fixed MCS 9 for all transmission] or Genie MCS Selection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3200247007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Channel estimation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Ideal unless otherwise specified 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2077078239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Guard Interval, Symbol Length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13.6us with 800ns GI per OFDM symbol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4232603538"/>
                  </a:ext>
                </a:extLst>
              </a:tr>
              <a:tr h="200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PHY abstraction</a:t>
                      </a:r>
                      <a:endParaRPr lang="ja-JP" sz="1200" b="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Use PER table from BCC, 1458byte in EMD Appendix.3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 anchor="ctr"/>
                </a:tc>
                <a:extLst>
                  <a:ext uri="{0D108BD9-81ED-4DB2-BD59-A6C34878D82A}">
                    <a16:rowId xmlns:a16="http://schemas.microsoft.com/office/drawing/2014/main" val="4048429929"/>
                  </a:ext>
                </a:extLst>
              </a:tr>
            </a:tbl>
          </a:graphicData>
        </a:graphic>
      </p:graphicFrame>
      <p:sp>
        <p:nvSpPr>
          <p:cNvPr id="11" name="タイトル 2">
            <a:extLst>
              <a:ext uri="{FF2B5EF4-FFF2-40B4-BE49-F238E27FC236}">
                <a16:creationId xmlns:a16="http://schemas.microsoft.com/office/drawing/2014/main" id="{E9282A96-E4E8-4AA5-A4DD-7867E227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Example Parameters of Home Mesh AP Scenario (2/3)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610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1066800"/>
          </a:xfrm>
        </p:spPr>
        <p:txBody>
          <a:bodyPr/>
          <a:lstStyle/>
          <a:p>
            <a:r>
              <a:rPr kumimoji="1" lang="en-US" altLang="ja-JP" sz="2800" dirty="0"/>
              <a:t>Example Parameters of Home Mesh AP Scenario (3/3)</a:t>
            </a:r>
            <a:endParaRPr kumimoji="1" lang="ja-JP" altLang="en-US" sz="2800" dirty="0"/>
          </a:p>
        </p:txBody>
      </p:sp>
      <p:sp>
        <p:nvSpPr>
          <p:cNvPr id="13" name="コンテンツ プレースホルダー 1">
            <a:extLst>
              <a:ext uri="{FF2B5EF4-FFF2-40B4-BE49-F238E27FC236}">
                <a16:creationId xmlns:a16="http://schemas.microsoft.com/office/drawing/2014/main" id="{16E08DB7-3A29-49BA-BA67-8B2DC95C7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7201"/>
          </a:xfrm>
        </p:spPr>
        <p:txBody>
          <a:bodyPr/>
          <a:lstStyle/>
          <a:p>
            <a:r>
              <a:rPr kumimoji="1" lang="en-US" altLang="ja-JP" sz="1800" dirty="0"/>
              <a:t>MAC Parameters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F667DF5-D1B7-4C9D-889E-72A708AD8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51653"/>
              </p:ext>
            </p:extLst>
          </p:nvPr>
        </p:nvGraphicFramePr>
        <p:xfrm>
          <a:off x="442800" y="1981200"/>
          <a:ext cx="8244000" cy="4191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693266632"/>
                    </a:ext>
                  </a:extLst>
                </a:gridCol>
                <a:gridCol w="5976000">
                  <a:extLst>
                    <a:ext uri="{9D8B030D-6E8A-4147-A177-3AD203B41FA5}">
                      <a16:colId xmlns:a16="http://schemas.microsoft.com/office/drawing/2014/main" val="4179015844"/>
                    </a:ext>
                  </a:extLst>
                </a:gridCol>
              </a:tblGrid>
              <a:tr h="389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Access protocol parameters 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[EDCA with default parameters according to traffic class]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[</a:t>
                      </a:r>
                      <a:r>
                        <a:rPr lang="en-US" sz="1200" kern="0" dirty="0" err="1">
                          <a:effectLst/>
                          <a:latin typeface="+mn-lt"/>
                          <a:ea typeface="+mn-ea"/>
                        </a:rPr>
                        <a:t>CWmin</a:t>
                      </a: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  = 15, </a:t>
                      </a:r>
                      <a:r>
                        <a:rPr lang="en-US" sz="1200" kern="0" dirty="0" err="1">
                          <a:effectLst/>
                          <a:latin typeface="+mn-lt"/>
                          <a:ea typeface="+mn-ea"/>
                        </a:rPr>
                        <a:t>CWmax</a:t>
                      </a: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 = 1023, </a:t>
                      </a:r>
                      <a:r>
                        <a:rPr lang="en-US" sz="1200" kern="0" dirty="0" err="1">
                          <a:effectLst/>
                          <a:latin typeface="+mn-lt"/>
                          <a:ea typeface="+mn-ea"/>
                        </a:rPr>
                        <a:t>AIFSn</a:t>
                      </a: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=3 ]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8976039"/>
                  </a:ext>
                </a:extLst>
              </a:tr>
              <a:tr h="2986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Queue length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A single queue for each traffic link is set inside AP/STA sized of 2000 packets</a:t>
                      </a:r>
                      <a:endParaRPr lang="ja-JP" sz="120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7235534"/>
                  </a:ext>
                </a:extLst>
              </a:tr>
              <a:tr h="389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Traffic type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TBD Mbps/STA, CBR, 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Random start time during a 10ms interval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7139463"/>
                  </a:ext>
                </a:extLst>
              </a:tr>
              <a:tr h="194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Traffic direction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DL only</a:t>
                      </a:r>
                      <a:endParaRPr lang="ja-JP" sz="120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427335"/>
                  </a:ext>
                </a:extLst>
              </a:tr>
              <a:tr h="389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MPDU size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1544 Bytes (1472 Data + 28 IP header + 8 LLC header + 30 MAC header + 4 delimiter + 2 padding)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7164042"/>
                  </a:ext>
                </a:extLst>
              </a:tr>
              <a:tr h="389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Aggregation 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[A-MPDU / 64 or [256] MPDU aggregation size / BA window size, No  A-MSDU, with immediate BA]</a:t>
                      </a:r>
                      <a:endParaRPr lang="ja-JP" sz="120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6291076"/>
                  </a:ext>
                </a:extLst>
              </a:tr>
              <a:tr h="194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Max # of retries 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Max retries: 10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704437"/>
                  </a:ext>
                </a:extLst>
              </a:tr>
              <a:tr h="194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  <a:latin typeface="+mn-lt"/>
                          <a:ea typeface="+mn-ea"/>
                        </a:rPr>
                        <a:t>RTS/CTS Threshold</a:t>
                      </a:r>
                      <a:endParaRPr lang="ja-JP" sz="1200" b="1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lt"/>
                          <a:ea typeface="+mn-ea"/>
                        </a:rPr>
                        <a:t>[No RTS/CTS]</a:t>
                      </a:r>
                      <a:endParaRPr lang="ja-JP" sz="1200" kern="10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4464150"/>
                  </a:ext>
                </a:extLst>
              </a:tr>
              <a:tr h="15569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Association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 kern="0" dirty="0">
                          <a:effectLst/>
                          <a:latin typeface="+mn-lt"/>
                          <a:ea typeface="+mn-ea"/>
                        </a:rPr>
                        <a:t>Backhaul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[AP2, AP3 are associated to AP1] or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AP2 is associated to AP1 and AP3 is associated to AP2.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none" strike="noStrike" kern="0" dirty="0">
                          <a:effectLst/>
                          <a:latin typeface="+mn-lt"/>
                          <a:ea typeface="+mn-ea"/>
                        </a:rPr>
                        <a:t> 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 kern="0" dirty="0">
                          <a:effectLst/>
                          <a:latin typeface="+mn-lt"/>
                          <a:ea typeface="+mn-ea"/>
                        </a:rPr>
                        <a:t>Fronthaul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X% of STAs in a room are associated to the AP in the room,</a:t>
                      </a:r>
                      <a:b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100-X% of the STAs are not associated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[X=100]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9493020"/>
                  </a:ext>
                </a:extLst>
              </a:tr>
              <a:tr h="194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+mn-lt"/>
                          <a:ea typeface="+mn-ea"/>
                        </a:rPr>
                        <a:t>Management</a:t>
                      </a:r>
                      <a:endParaRPr lang="ja-JP" sz="1200" b="1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+mn-ea"/>
                        </a:rPr>
                        <a:t>It is allowed to assume that all APs belong to the same management entity</a:t>
                      </a:r>
                      <a:endParaRPr lang="ja-JP" sz="1200" kern="100" dirty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6577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8527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2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Props1.xml><?xml version="1.0" encoding="utf-8"?>
<ds:datastoreItem xmlns:ds="http://schemas.openxmlformats.org/officeDocument/2006/customXml" ds:itemID="{F7B27178-565F-4054-A315-3228EE4A97CE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8D36BDD3-9E3A-4E97-B11B-CDBD007922C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143157</TotalTime>
  <Words>1296</Words>
  <Application>Microsoft Office PowerPoint</Application>
  <PresentationFormat>画面に合わせる (4:3)</PresentationFormat>
  <Paragraphs>260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游明朝</vt:lpstr>
      <vt:lpstr>Times New Roman</vt:lpstr>
      <vt:lpstr>Default Design</vt:lpstr>
      <vt:lpstr>Consideration on Multi-AP Home Mesh AP Scenario</vt:lpstr>
      <vt:lpstr>Introduction</vt:lpstr>
      <vt:lpstr>Recap of TGax/Indoor Scenarios [3]</vt:lpstr>
      <vt:lpstr>Recap of TGax/Residential Scenario</vt:lpstr>
      <vt:lpstr>Consideration on Home Mesh AP</vt:lpstr>
      <vt:lpstr>Home Mesh AP Scenario Proposal</vt:lpstr>
      <vt:lpstr>Example Parameters of Home Mesh AP Scenario (1/3)</vt:lpstr>
      <vt:lpstr>Example Parameters of Home Mesh AP Scenario (2/3)</vt:lpstr>
      <vt:lpstr>Example Parameters of Home Mesh AP Scenario (3/3)</vt:lpstr>
      <vt:lpstr>Summary</vt:lpstr>
      <vt:lpstr>Reference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Aio, Kosuke (Sony)</cp:lastModifiedBy>
  <cp:revision>4127</cp:revision>
  <cp:lastPrinted>2018-09-03T08:43:03Z</cp:lastPrinted>
  <dcterms:created xsi:type="dcterms:W3CDTF">1998-02-10T13:07:52Z</dcterms:created>
  <dcterms:modified xsi:type="dcterms:W3CDTF">2020-01-14T05:33:44Z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