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3"/>
  </p:sldMasterIdLst>
  <p:notesMasterIdLst>
    <p:notesMasterId r:id="rId16"/>
  </p:notesMasterIdLst>
  <p:handoutMasterIdLst>
    <p:handoutMasterId r:id="rId17"/>
  </p:handoutMasterIdLst>
  <p:sldIdLst>
    <p:sldId id="929" r:id="rId4"/>
    <p:sldId id="1033" r:id="rId5"/>
    <p:sldId id="1013" r:id="rId6"/>
    <p:sldId id="1023" r:id="rId7"/>
    <p:sldId id="1014" r:id="rId8"/>
    <p:sldId id="1015" r:id="rId9"/>
    <p:sldId id="1029" r:id="rId10"/>
    <p:sldId id="1030" r:id="rId11"/>
    <p:sldId id="1031" r:id="rId12"/>
    <p:sldId id="1032" r:id="rId13"/>
    <p:sldId id="965" r:id="rId14"/>
    <p:sldId id="1002" r:id="rId15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1584" userDrawn="1">
          <p15:clr>
            <a:srgbClr val="A4A3A4"/>
          </p15:clr>
        </p15:guide>
        <p15:guide id="2" pos="4128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ney, William" initials="CW" lastIdx="9" clrIdx="0">
    <p:extLst/>
  </p:cmAuthor>
  <p:cmAuthor id="2" name="Morioka, Yuichi" initials="MY" lastIdx="2" clrIdx="1"/>
  <p:cmAuthor id="3" name="Furuichi, Sho" initials="FS" lastIdx="8" clrIdx="2"/>
  <p:cmAuthor id="4" name="Tanaka, Yusuke (Sony)" initials="TY(" lastIdx="5" clrIdx="3">
    <p:extLst>
      <p:ext uri="{19B8F6BF-5375-455C-9EA6-DF929625EA0E}">
        <p15:presenceInfo xmlns:p15="http://schemas.microsoft.com/office/powerpoint/2012/main" userId="S-1-5-21-1202660629-1425521274-1801674531-623882" providerId="AD"/>
      </p:ext>
    </p:extLst>
  </p:cmAuthor>
  <p:cmAuthor id="5" name="Aio, Kosuke (Sony)" initials="AK(" lastIdx="11" clrIdx="4">
    <p:extLst>
      <p:ext uri="{19B8F6BF-5375-455C-9EA6-DF929625EA0E}">
        <p15:presenceInfo xmlns:p15="http://schemas.microsoft.com/office/powerpoint/2012/main" userId="S-1-5-21-1202660629-1425521274-1801674531-1018487" providerId="AD"/>
      </p:ext>
    </p:extLst>
  </p:cmAuthor>
  <p:cmAuthor id="6" name="Aio, Kosuke (Sony)" initials="AK( [2]" lastIdx="2" clrIdx="5">
    <p:extLst>
      <p:ext uri="{19B8F6BF-5375-455C-9EA6-DF929625EA0E}">
        <p15:presenceInfo xmlns:p15="http://schemas.microsoft.com/office/powerpoint/2012/main" userId="S::Kosuke.Aio@sony.com::4ca0a952-a8c3-4ae4-877b-7a498285cc8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B66DF"/>
    <a:srgbClr val="FFFFFF"/>
    <a:srgbClr val="FF00FF"/>
    <a:srgbClr val="FF97DA"/>
    <a:srgbClr val="FF33CC"/>
    <a:srgbClr val="00CC99"/>
    <a:srgbClr val="FFFFCC"/>
    <a:srgbClr val="99FF66"/>
    <a:srgbClr val="99CCFF"/>
    <a:srgbClr val="85FFE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3391" autoAdjust="0"/>
  </p:normalViewPr>
  <p:slideViewPr>
    <p:cSldViewPr>
      <p:cViewPr varScale="1">
        <p:scale>
          <a:sx n="64" d="100"/>
          <a:sy n="64" d="100"/>
        </p:scale>
        <p:origin x="1292" y="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100" d="100"/>
          <a:sy n="100" d="100"/>
        </p:scale>
        <p:origin x="2496" y="342"/>
      </p:cViewPr>
      <p:guideLst>
        <p:guide orient="horz" pos="1584"/>
        <p:guide pos="412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commentAuthors" Target="commentAuthors.xml"/><Relationship Id="rId3" Type="http://schemas.openxmlformats.org/officeDocument/2006/relationships/slideMaster" Target="slideMasters/slideMaster1.xml"/><Relationship Id="rId21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7246" y="70514"/>
            <a:ext cx="219585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dirty="0"/>
              <a:t>doc.: IEEE 802.11-18/</a:t>
            </a:r>
            <a:r>
              <a:rPr lang="en-US" altLang="ja-JP" dirty="0"/>
              <a:t>1533</a:t>
            </a:r>
            <a:r>
              <a:rPr lang="en-US" dirty="0"/>
              <a:t>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236" y="70514"/>
            <a:ext cx="122783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altLang="ja-JP" dirty="0"/>
              <a:t>September 2018</a:t>
            </a:r>
            <a:endParaRPr lang="en-GB" alt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6542461" y="6588663"/>
            <a:ext cx="25133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r>
              <a:rPr lang="fr-FR" altLang="ja-JP" dirty="0" err="1"/>
              <a:t>Yusuke</a:t>
            </a:r>
            <a:r>
              <a:rPr lang="fr-FR" altLang="ja-JP" dirty="0"/>
              <a:t> Tanaka(Sony Corporation), et al.</a:t>
            </a:r>
            <a:endParaRPr lang="en-US" altLang="ja-JP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9198" y="6588663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 dirty="0"/>
              <a:t>Page </a:t>
            </a:r>
            <a:fld id="{2364F18D-6796-4527-858C-05238C0F4A9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934" y="283633"/>
            <a:ext cx="795147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35847" name="Rectangle 7"/>
          <p:cNvSpPr>
            <a:spLocks noChangeArrowheads="1"/>
          </p:cNvSpPr>
          <p:nvPr/>
        </p:nvSpPr>
        <p:spPr bwMode="auto">
          <a:xfrm>
            <a:off x="993935" y="658866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dirty="0"/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934" y="6580527"/>
            <a:ext cx="817234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797302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9366" y="12393"/>
            <a:ext cx="219585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dirty="0"/>
              <a:t>doc.: IEEE 802.11-18/</a:t>
            </a:r>
            <a:r>
              <a:rPr lang="en-US" altLang="ja-JP" dirty="0"/>
              <a:t>1533</a:t>
            </a:r>
            <a:r>
              <a:rPr lang="en-US" dirty="0"/>
              <a:t>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417" y="12393"/>
            <a:ext cx="122783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altLang="ja-JP" dirty="0"/>
              <a:t>September 2018</a:t>
            </a:r>
            <a:endParaRPr lang="en-GB" alt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5663" cy="25463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5245" y="3233885"/>
            <a:ext cx="7288848" cy="30641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37452" y="6590988"/>
            <a:ext cx="268451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spcBef>
                <a:spcPct val="0"/>
              </a:spcBef>
              <a:buFontTx/>
              <a:buNone/>
              <a:defRPr/>
            </a:lvl1pPr>
            <a:lvl5pPr marL="458788" lvl="4" algn="r" defTabSz="938213">
              <a:defRPr sz="1200" b="0"/>
            </a:lvl5pPr>
          </a:lstStyle>
          <a:p>
            <a:r>
              <a:rPr lang="fr-FR" altLang="ja-JP" sz="1200" dirty="0" err="1"/>
              <a:t>Yusuke</a:t>
            </a:r>
            <a:r>
              <a:rPr lang="fr-FR" altLang="ja-JP" sz="1200" dirty="0"/>
              <a:t> Tanaka(Sony Corporation), et al.</a:t>
            </a:r>
            <a:endParaRPr lang="en-US" altLang="ja-JP" sz="1200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6130" y="6590988"/>
            <a:ext cx="5177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 dirty="0"/>
              <a:t>Page </a:t>
            </a:r>
            <a:fld id="{0FE52186-36B6-4054-BEF3-62B8BA7A57C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1037649" y="6590988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dirty="0"/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7650" y="6589825"/>
            <a:ext cx="7864041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27214" y="217375"/>
            <a:ext cx="808491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3157375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b="1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802.11-18/</a:t>
            </a:r>
            <a:r>
              <a:rPr lang="en-US" altLang="ja-JP"/>
              <a:t>1533</a:t>
            </a:r>
            <a:r>
              <a:rPr lang="en-US"/>
              <a:t>r0</a:t>
            </a:r>
            <a:endParaRPr 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September 2018</a:t>
            </a:r>
            <a:endParaRPr lang="en-GB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fr-FR" altLang="ja-JP" sz="1200"/>
              <a:t>Yusuke Tanaka(Sony Corporation), et al.</a:t>
            </a:r>
            <a:endParaRPr lang="en-US" altLang="ja-JP" sz="1200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0FE52186-36B6-4054-BEF3-62B8BA7A57CB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10174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b="1" dirty="0">
              <a:solidFill>
                <a:srgbClr val="FF0000"/>
              </a:solidFill>
            </a:endParaRPr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802.11-18/</a:t>
            </a:r>
            <a:r>
              <a:rPr lang="en-US" altLang="ja-JP"/>
              <a:t>1533</a:t>
            </a:r>
            <a:r>
              <a:rPr lang="en-US"/>
              <a:t>r0</a:t>
            </a:r>
            <a:endParaRPr 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September 2018</a:t>
            </a:r>
            <a:endParaRPr lang="en-GB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fr-FR" altLang="ja-JP" sz="1200"/>
              <a:t>Yusuke Tanaka(Sony Corporation), et al.</a:t>
            </a:r>
            <a:endParaRPr lang="en-US" altLang="ja-JP" sz="1200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0FE52186-36B6-4054-BEF3-62B8BA7A57CB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57536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802.11-18/</a:t>
            </a:r>
            <a:r>
              <a:rPr lang="en-US" altLang="ja-JP"/>
              <a:t>1533</a:t>
            </a:r>
            <a:r>
              <a:rPr lang="en-US"/>
              <a:t>r0</a:t>
            </a:r>
            <a:endParaRPr 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September 2018</a:t>
            </a:r>
            <a:endParaRPr lang="en-GB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fr-FR" altLang="ja-JP" sz="1200"/>
              <a:t>Yusuke Tanaka(Sony Corporation), et al.</a:t>
            </a:r>
            <a:endParaRPr lang="en-US" altLang="ja-JP" sz="1200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0FE52186-36B6-4054-BEF3-62B8BA7A57CB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59511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802.11-18/</a:t>
            </a:r>
            <a:r>
              <a:rPr lang="en-US" altLang="ja-JP"/>
              <a:t>1533</a:t>
            </a:r>
            <a:r>
              <a:rPr lang="en-US"/>
              <a:t>r0</a:t>
            </a:r>
            <a:endParaRPr 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September 2018</a:t>
            </a:r>
            <a:endParaRPr lang="en-GB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fr-FR" altLang="ja-JP" sz="1200"/>
              <a:t>Yusuke Tanaka(Sony Corporation), et al.</a:t>
            </a:r>
            <a:endParaRPr lang="en-US" altLang="ja-JP" sz="1200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0FE52186-36B6-4054-BEF3-62B8BA7A57CB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59047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802.11-18/</a:t>
            </a:r>
            <a:r>
              <a:rPr lang="en-US" altLang="ja-JP"/>
              <a:t>1533</a:t>
            </a:r>
            <a:r>
              <a:rPr lang="en-US"/>
              <a:t>r0</a:t>
            </a:r>
            <a:endParaRPr 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September 2018</a:t>
            </a:r>
            <a:endParaRPr lang="en-GB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fr-FR" altLang="ja-JP" sz="1200"/>
              <a:t>Yusuke Tanaka(Sony Corporation), et al.</a:t>
            </a:r>
            <a:endParaRPr lang="en-US" altLang="ja-JP" sz="1200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0FE52186-36B6-4054-BEF3-62B8BA7A57CB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29891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802.11-18/</a:t>
            </a:r>
            <a:r>
              <a:rPr lang="en-US" altLang="ja-JP"/>
              <a:t>1533</a:t>
            </a:r>
            <a:r>
              <a:rPr lang="en-US"/>
              <a:t>r0</a:t>
            </a:r>
            <a:endParaRPr 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September 2018</a:t>
            </a:r>
            <a:endParaRPr lang="en-GB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fr-FR" altLang="ja-JP" sz="1200"/>
              <a:t>Yusuke Tanaka(Sony Corporation), et al.</a:t>
            </a:r>
            <a:endParaRPr lang="en-US" altLang="ja-JP" sz="1200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0FE52186-36B6-4054-BEF3-62B8BA7A57CB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61472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802.11-18/</a:t>
            </a:r>
            <a:r>
              <a:rPr lang="en-US" altLang="ja-JP"/>
              <a:t>1533</a:t>
            </a:r>
            <a:r>
              <a:rPr lang="en-US"/>
              <a:t>r0</a:t>
            </a:r>
            <a:endParaRPr 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September 2018</a:t>
            </a:r>
            <a:endParaRPr lang="en-GB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fr-FR" altLang="ja-JP" sz="1200"/>
              <a:t>Yusuke Tanaka(Sony Corporation), et al.</a:t>
            </a:r>
            <a:endParaRPr lang="en-US" altLang="ja-JP" sz="1200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0FE52186-36B6-4054-BEF3-62B8BA7A57CB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059448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802.11-18/</a:t>
            </a:r>
            <a:r>
              <a:rPr lang="en-US" altLang="ja-JP"/>
              <a:t>1533</a:t>
            </a:r>
            <a:r>
              <a:rPr lang="en-US"/>
              <a:t>r0</a:t>
            </a:r>
            <a:endParaRPr 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September 2018</a:t>
            </a:r>
            <a:endParaRPr lang="en-GB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fr-FR" altLang="ja-JP" sz="1200"/>
              <a:t>Yusuke Tanaka(Sony Corporation), et al.</a:t>
            </a:r>
            <a:endParaRPr lang="en-US" altLang="ja-JP" sz="1200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0FE52186-36B6-4054-BEF3-62B8BA7A57CB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314416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802.11-18/</a:t>
            </a:r>
            <a:r>
              <a:rPr lang="en-US" altLang="ja-JP"/>
              <a:t>1533</a:t>
            </a:r>
            <a:r>
              <a:rPr lang="en-US"/>
              <a:t>r0</a:t>
            </a:r>
            <a:endParaRPr 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September 2018</a:t>
            </a:r>
            <a:endParaRPr lang="en-GB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fr-FR" altLang="ja-JP" sz="1200"/>
              <a:t>Yusuke Tanaka(Sony Corporation), et al.</a:t>
            </a:r>
            <a:endParaRPr lang="en-US" altLang="ja-JP" sz="1200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0FE52186-36B6-4054-BEF3-62B8BA7A57CB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39670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8" name="タイトル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5E72CB58-07E5-4159-867B-77249821C1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dirty="0" err="1"/>
              <a:t>Kosuke</a:t>
            </a:r>
            <a:r>
              <a:rPr lang="fr-FR" dirty="0"/>
              <a:t> </a:t>
            </a:r>
            <a:r>
              <a:rPr lang="fr-FR" dirty="0" err="1"/>
              <a:t>Aio</a:t>
            </a:r>
            <a:r>
              <a:rPr lang="fr-FR" dirty="0"/>
              <a:t>(Sony Corporation), et al.</a:t>
            </a:r>
            <a:endParaRPr 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07BDABFB-C618-403F-B59C-350283B926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テキスト プレースホルダー 9">
            <a:extLst>
              <a:ext uri="{FF2B5EF4-FFF2-40B4-BE49-F238E27FC236}">
                <a16:creationId xmlns:a16="http://schemas.microsoft.com/office/drawing/2014/main" id="{53A3E4DF-780B-4D60-B92F-F29BA1443B6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85800" y="304800"/>
            <a:ext cx="1600200" cy="303613"/>
          </a:xfrm>
        </p:spPr>
        <p:txBody>
          <a:bodyPr/>
          <a:lstStyle>
            <a:lvl1pPr marL="0" indent="0">
              <a:buNone/>
              <a:defRPr sz="1800"/>
            </a:lvl1pPr>
          </a:lstStyle>
          <a:p>
            <a:pPr lvl="0"/>
            <a:r>
              <a:rPr kumimoji="1" lang="en-US" altLang="ja-JP" dirty="0"/>
              <a:t>January 2020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620773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11"/>
          <p:cNvCxnSpPr>
            <a:cxnSpLocks noChangeShapeType="1"/>
          </p:cNvCxnSpPr>
          <p:nvPr userDrawn="1"/>
        </p:nvCxnSpPr>
        <p:spPr bwMode="auto">
          <a:xfrm>
            <a:off x="771526" y="608420"/>
            <a:ext cx="7772400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タイトル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7823F01D-059B-40B6-A941-378CE7917A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フッター プレースホルダー 6">
            <a:extLst>
              <a:ext uri="{FF2B5EF4-FFF2-40B4-BE49-F238E27FC236}">
                <a16:creationId xmlns:a16="http://schemas.microsoft.com/office/drawing/2014/main" id="{DBEE88E5-BB3D-4C9B-B365-4CFF9967D0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867400" y="6475413"/>
            <a:ext cx="2676526" cy="184666"/>
          </a:xfrm>
        </p:spPr>
        <p:txBody>
          <a:bodyPr/>
          <a:lstStyle/>
          <a:p>
            <a:pPr>
              <a:defRPr/>
            </a:pPr>
            <a:r>
              <a:rPr lang="fr-FR" dirty="0" err="1"/>
              <a:t>Kosuke</a:t>
            </a:r>
            <a:r>
              <a:rPr lang="fr-FR" dirty="0"/>
              <a:t> </a:t>
            </a:r>
            <a:r>
              <a:rPr lang="fr-FR" dirty="0" err="1"/>
              <a:t>Aio</a:t>
            </a:r>
            <a:r>
              <a:rPr lang="fr-FR" dirty="0"/>
              <a:t>(Sony Corporation), et al.</a:t>
            </a:r>
            <a:endParaRPr lang="en-US" dirty="0"/>
          </a:p>
        </p:txBody>
      </p:sp>
      <p:sp>
        <p:nvSpPr>
          <p:cNvPr id="10" name="テキスト プレースホルダー 9">
            <a:extLst>
              <a:ext uri="{FF2B5EF4-FFF2-40B4-BE49-F238E27FC236}">
                <a16:creationId xmlns:a16="http://schemas.microsoft.com/office/drawing/2014/main" id="{292E0110-D8F9-470D-9B58-F627CC06CE9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85800" y="304800"/>
            <a:ext cx="1600200" cy="303613"/>
          </a:xfrm>
        </p:spPr>
        <p:txBody>
          <a:bodyPr/>
          <a:lstStyle>
            <a:lvl1pPr marL="0" indent="0">
              <a:buNone/>
              <a:defRPr sz="1800"/>
            </a:lvl1pPr>
          </a:lstStyle>
          <a:p>
            <a:pPr lvl="0"/>
            <a:r>
              <a:rPr kumimoji="1" lang="en-US" altLang="ja-JP" dirty="0"/>
              <a:t>January 2020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701065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867400" y="6475413"/>
            <a:ext cx="2676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1"/>
            </a:lvl1pPr>
          </a:lstStyle>
          <a:p>
            <a:pPr>
              <a:defRPr/>
            </a:pPr>
            <a:r>
              <a:rPr lang="fr-FR" dirty="0" err="1"/>
              <a:t>Kosuke</a:t>
            </a:r>
            <a:r>
              <a:rPr lang="fr-FR" dirty="0"/>
              <a:t> </a:t>
            </a:r>
            <a:r>
              <a:rPr lang="fr-FR" dirty="0" err="1"/>
              <a:t>Aio</a:t>
            </a:r>
            <a:r>
              <a:rPr lang="fr-FR" dirty="0"/>
              <a:t>(Sony Corporation), et al.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2400" y="6475413"/>
            <a:ext cx="53540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 dirty="0"/>
              <a:t>Slide </a:t>
            </a:r>
            <a:fld id="{AA0DB6A0-3FAC-4C50-B855-05E2EFEC7C9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sz="2400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sz="240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5129148" y="331808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802.11-20/0032r0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685800" y="6475413"/>
            <a:ext cx="75020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b="1" dirty="0"/>
              <a:t>Submission</a:t>
            </a:r>
          </a:p>
        </p:txBody>
      </p:sp>
      <p:sp>
        <p:nvSpPr>
          <p:cNvPr id="12" name="テキスト プレースホルダー 9">
            <a:extLst>
              <a:ext uri="{FF2B5EF4-FFF2-40B4-BE49-F238E27FC236}">
                <a16:creationId xmlns:a16="http://schemas.microsoft.com/office/drawing/2014/main" id="{6505F570-F363-4E91-9B96-F17A995D7F47}"/>
              </a:ext>
            </a:extLst>
          </p:cNvPr>
          <p:cNvSpPr txBox="1">
            <a:spLocks/>
          </p:cNvSpPr>
          <p:nvPr userDrawn="1"/>
        </p:nvSpPr>
        <p:spPr>
          <a:xfrm>
            <a:off x="685800" y="304800"/>
            <a:ext cx="1600200" cy="303613"/>
          </a:xfrm>
          <a:prstGeom prst="rect">
            <a:avLst/>
          </a:prstGeom>
        </p:spPr>
        <p:txBody>
          <a:bodyPr/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8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kumimoji="1" lang="en-US" altLang="ja-JP" kern="0" dirty="0"/>
              <a:t>January 2020</a:t>
            </a:r>
            <a:endParaRPr kumimoji="1" lang="ja-JP" altLang="en-US" kern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525" r:id="rId1"/>
    <p:sldLayoutId id="2147485548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emf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>
            <a:extLst>
              <a:ext uri="{FF2B5EF4-FFF2-40B4-BE49-F238E27FC236}">
                <a16:creationId xmlns:a16="http://schemas.microsoft.com/office/drawing/2014/main" id="{3F014C21-6B96-4709-9588-83A9B1F6CD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Consideration on Multi-AP</a:t>
            </a:r>
            <a:br>
              <a:rPr kumimoji="1" lang="en-US" altLang="ja-JP" dirty="0"/>
            </a:br>
            <a:r>
              <a:rPr kumimoji="1" lang="en-US" altLang="ja-JP" dirty="0"/>
              <a:t>Home Mesh AP Scenario</a:t>
            </a:r>
            <a:endParaRPr kumimoji="1"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8AE3308-862A-4E7C-87E2-D54EAE4B03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9" name="字幕 7">
            <a:extLst>
              <a:ext uri="{FF2B5EF4-FFF2-40B4-BE49-F238E27FC236}">
                <a16:creationId xmlns:a16="http://schemas.microsoft.com/office/drawing/2014/main" id="{489F3AC0-28D2-4143-93BA-258F8BE3C8C2}"/>
              </a:ext>
            </a:extLst>
          </p:cNvPr>
          <p:cNvSpPr txBox="1">
            <a:spLocks/>
          </p:cNvSpPr>
          <p:nvPr/>
        </p:nvSpPr>
        <p:spPr bwMode="auto">
          <a:xfrm>
            <a:off x="1371600" y="1981200"/>
            <a:ext cx="64008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>
                <a:solidFill>
                  <a:schemeClr val="tx1"/>
                </a:solidFill>
                <a:latin typeface="+mn-lt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5pPr>
            <a:lvl6pPr marL="22860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ja-JP" sz="2000" kern="0" dirty="0"/>
              <a:t>Date</a:t>
            </a:r>
            <a:r>
              <a:rPr lang="en-US" altLang="ja-JP" sz="2000" kern="0"/>
              <a:t>:</a:t>
            </a:r>
            <a:r>
              <a:rPr lang="en-US" altLang="ja-JP" sz="2000" b="0" kern="0"/>
              <a:t> 2020-1-13</a:t>
            </a:r>
            <a:endParaRPr lang="en-US" altLang="ja-JP" sz="2000" b="0" kern="0" dirty="0"/>
          </a:p>
        </p:txBody>
      </p:sp>
      <p:sp>
        <p:nvSpPr>
          <p:cNvPr id="15" name="フッター プレースホルダー 5">
            <a:extLst>
              <a:ext uri="{FF2B5EF4-FFF2-40B4-BE49-F238E27FC236}">
                <a16:creationId xmlns:a16="http://schemas.microsoft.com/office/drawing/2014/main" id="{DCA76D14-4D5C-4408-A0CB-008625DDCE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867400" y="6475413"/>
            <a:ext cx="2676526" cy="184666"/>
          </a:xfrm>
        </p:spPr>
        <p:txBody>
          <a:bodyPr/>
          <a:lstStyle/>
          <a:p>
            <a:pPr>
              <a:defRPr/>
            </a:pPr>
            <a:r>
              <a:rPr lang="fr-FR"/>
              <a:t>Kosuke Aio(Sony Corporation), et al.</a:t>
            </a:r>
            <a:endParaRPr lang="en-US" dirty="0"/>
          </a:p>
        </p:txBody>
      </p:sp>
      <p:sp>
        <p:nvSpPr>
          <p:cNvPr id="20" name="Rectangle 12">
            <a:extLst>
              <a:ext uri="{FF2B5EF4-FFF2-40B4-BE49-F238E27FC236}">
                <a16:creationId xmlns:a16="http://schemas.microsoft.com/office/drawing/2014/main" id="{6FB1D45C-FE40-4423-AD81-8EB50459C5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272796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sz="2000" dirty="0"/>
              <a:t>Authors:</a:t>
            </a:r>
            <a:endParaRPr lang="en-US" sz="2000" b="0" dirty="0"/>
          </a:p>
        </p:txBody>
      </p:sp>
      <p:graphicFrame>
        <p:nvGraphicFramePr>
          <p:cNvPr id="21" name="表 20">
            <a:extLst>
              <a:ext uri="{FF2B5EF4-FFF2-40B4-BE49-F238E27FC236}">
                <a16:creationId xmlns:a16="http://schemas.microsoft.com/office/drawing/2014/main" id="{9CDBD5B6-2568-4195-B46C-1C3C78BE042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4907622"/>
              </p:ext>
            </p:extLst>
          </p:nvPr>
        </p:nvGraphicFramePr>
        <p:xfrm>
          <a:off x="483361" y="3108960"/>
          <a:ext cx="8177277" cy="1600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005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894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954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385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95338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9400">
                <a:tc>
                  <a:txBody>
                    <a:bodyPr/>
                    <a:lstStyle/>
                    <a:p>
                      <a:r>
                        <a:rPr kumimoji="1" lang="en-US" altLang="ja-JP" sz="1500" b="1" dirty="0"/>
                        <a:t>Name</a:t>
                      </a:r>
                      <a:endParaRPr kumimoji="1" lang="ja-JP" altLang="en-US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500" b="1" dirty="0"/>
                        <a:t>Company</a:t>
                      </a:r>
                      <a:endParaRPr kumimoji="1" lang="ja-JP" altLang="en-US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500" b="1" dirty="0"/>
                        <a:t>Address</a:t>
                      </a:r>
                      <a:endParaRPr kumimoji="1" lang="ja-JP" altLang="en-US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500" b="1" dirty="0"/>
                        <a:t>Phone</a:t>
                      </a:r>
                      <a:endParaRPr kumimoji="1" lang="ja-JP" altLang="en-US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500" b="1" dirty="0"/>
                        <a:t>Email</a:t>
                      </a:r>
                      <a:endParaRPr kumimoji="1" lang="ja-JP" altLang="en-US" sz="15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r>
                        <a:rPr kumimoji="1" lang="en-US" altLang="ja-JP" sz="1500" dirty="0"/>
                        <a:t>Kosuke Aio</a:t>
                      </a:r>
                      <a:endParaRPr kumimoji="1" lang="ja-JP" altLang="en-US" sz="1500" dirty="0"/>
                    </a:p>
                  </a:txBody>
                  <a:tcPr anchor="ctr"/>
                </a:tc>
                <a:tc rowSpan="4">
                  <a:txBody>
                    <a:bodyPr/>
                    <a:lstStyle/>
                    <a:p>
                      <a:r>
                        <a:rPr kumimoji="1" lang="en-US" altLang="ja-JP" sz="1500" dirty="0"/>
                        <a:t>Sony Corporation</a:t>
                      </a:r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500" dirty="0"/>
                        <a:t>Kosuke.Aio@sony.com</a:t>
                      </a:r>
                      <a:endParaRPr kumimoji="1" lang="ja-JP" altLang="en-US" sz="1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500" dirty="0"/>
                        <a:t>Yusuke</a:t>
                      </a:r>
                      <a:r>
                        <a:rPr kumimoji="1" lang="en-US" altLang="ja-JP" sz="1500" baseline="0" dirty="0"/>
                        <a:t> Tanaka</a:t>
                      </a:r>
                      <a:endParaRPr kumimoji="1" lang="ja-JP" altLang="en-US" sz="15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500" dirty="0"/>
                        <a:t>Yusuke.YT.Tanaka@sony.com</a:t>
                      </a:r>
                      <a:endParaRPr kumimoji="1" lang="ja-JP" altLang="en-US" sz="1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57296503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500" dirty="0"/>
                        <a:t>Ryuichi Hirata</a:t>
                      </a:r>
                      <a:endParaRPr kumimoji="1" lang="ja-JP" altLang="en-US" sz="15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500" dirty="0"/>
                        <a:t>Ryuichi.Hirata@sony.com</a:t>
                      </a:r>
                      <a:endParaRPr kumimoji="1" lang="ja-JP" altLang="en-US" sz="1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73897951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500" dirty="0"/>
                        <a:t>Kazuyuki Sakoda</a:t>
                      </a:r>
                      <a:endParaRPr kumimoji="1" lang="ja-JP" altLang="en-US" sz="15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Kazuyuki.Sakoda@sony.com</a:t>
                      </a:r>
                      <a:endParaRPr kumimoji="1" lang="ja-JP" altLang="en-US" sz="15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542788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92677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26AA2B1C-94B7-46E8-A01C-D0057A31F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605A886-BAE6-466F-8F06-A9652F2664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Kosuke Aio(Sony Corporation), et al.</a:t>
            </a:r>
            <a:endParaRPr lang="en-US" dirty="0"/>
          </a:p>
        </p:txBody>
      </p:sp>
      <p:sp>
        <p:nvSpPr>
          <p:cNvPr id="9" name="コンテンツ プレースホルダー 1">
            <a:extLst>
              <a:ext uri="{FF2B5EF4-FFF2-40B4-BE49-F238E27FC236}">
                <a16:creationId xmlns:a16="http://schemas.microsoft.com/office/drawing/2014/main" id="{6CE2B944-C08C-4AFB-9451-DEF492A5A1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8799"/>
            <a:ext cx="8229600" cy="4646614"/>
          </a:xfrm>
        </p:spPr>
        <p:txBody>
          <a:bodyPr/>
          <a:lstStyle/>
          <a:p>
            <a:r>
              <a:rPr kumimoji="1" lang="en-US" altLang="ja-JP" dirty="0"/>
              <a:t>We reviewed the residential scenarios defined in </a:t>
            </a:r>
            <a:r>
              <a:rPr kumimoji="1" lang="en-US" altLang="ja-JP" dirty="0" err="1"/>
              <a:t>TGax</a:t>
            </a:r>
            <a:r>
              <a:rPr kumimoji="1" lang="en-US" altLang="ja-JP" dirty="0"/>
              <a:t>.</a:t>
            </a:r>
          </a:p>
          <a:p>
            <a:pPr lvl="1"/>
            <a:r>
              <a:rPr kumimoji="1" lang="en-US" altLang="ja-JP" sz="1800" dirty="0" err="1"/>
              <a:t>TGax</a:t>
            </a:r>
            <a:r>
              <a:rPr kumimoji="1" lang="en-US" altLang="ja-JP" sz="1800" dirty="0"/>
              <a:t> residential scenario is not suitable for the evaluation of Multi-AP coordination, especially Joint transmission.</a:t>
            </a:r>
          </a:p>
          <a:p>
            <a:pPr lvl="1"/>
            <a:endParaRPr kumimoji="1" lang="en-US" altLang="ja-JP" sz="1800" dirty="0"/>
          </a:p>
          <a:p>
            <a:r>
              <a:rPr kumimoji="1" lang="en-US" altLang="ja-JP" dirty="0"/>
              <a:t>We propose a new simulation scenario “Home Mesh AP Scenario” for Multi-AP evaluation.</a:t>
            </a:r>
          </a:p>
          <a:p>
            <a:pPr lvl="1"/>
            <a:r>
              <a:rPr kumimoji="1" lang="en-US" altLang="ja-JP" sz="1800" dirty="0"/>
              <a:t>In EHT SG, some contributions assumed Home Mesh AP.</a:t>
            </a:r>
          </a:p>
          <a:p>
            <a:pPr lvl="1"/>
            <a:r>
              <a:rPr kumimoji="1" lang="en-US" altLang="ja-JP" sz="1800" dirty="0"/>
              <a:t>Home Mesh AP Scenario like Slide.6 –9 could be useful for Multi-AP Discussion in TGbe.</a:t>
            </a:r>
          </a:p>
        </p:txBody>
      </p:sp>
      <p:sp>
        <p:nvSpPr>
          <p:cNvPr id="10" name="タイトル 2">
            <a:extLst>
              <a:ext uri="{FF2B5EF4-FFF2-40B4-BE49-F238E27FC236}">
                <a16:creationId xmlns:a16="http://schemas.microsoft.com/office/drawing/2014/main" id="{B7DC3008-6B7F-4107-B5C9-D0BF6DB679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kumimoji="1" lang="en-US" altLang="ja-JP" sz="2800" dirty="0"/>
              <a:t>Summary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4286122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9EEE1DC0-5CB3-45C8-83EF-0198CD7AD2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pPr marL="0" indent="0">
              <a:buNone/>
            </a:pPr>
            <a:r>
              <a:rPr kumimoji="1" lang="en-US" altLang="ja-JP" sz="2000" dirty="0"/>
              <a:t>[1] 11-18-1231-01-0eht-eht-draft-proposed-par</a:t>
            </a:r>
          </a:p>
          <a:p>
            <a:pPr marL="0" indent="0">
              <a:buNone/>
            </a:pPr>
            <a:r>
              <a:rPr kumimoji="1" lang="en-US" altLang="ja-JP" sz="2000" dirty="0"/>
              <a:t>[2] 11-19-1595-00-00be-consideration-on-joint-transmission</a:t>
            </a:r>
          </a:p>
          <a:p>
            <a:pPr marL="0" indent="0">
              <a:buNone/>
            </a:pPr>
            <a:r>
              <a:rPr kumimoji="1" lang="en-US" altLang="ja-JP" sz="2000" dirty="0"/>
              <a:t>[3] 11-13-1001-09-0hew-simulation-scenarios-document-template</a:t>
            </a:r>
          </a:p>
          <a:p>
            <a:pPr marL="0" indent="0">
              <a:buNone/>
            </a:pPr>
            <a:r>
              <a:rPr kumimoji="1" lang="en-US" altLang="ja-JP" sz="2000" dirty="0"/>
              <a:t>[4] 11-18-1116-00-0eht-multi-ap-harq-for-eht</a:t>
            </a:r>
          </a:p>
          <a:p>
            <a:pPr marL="0" indent="0">
              <a:buNone/>
            </a:pPr>
            <a:r>
              <a:rPr kumimoji="1" lang="en-US" altLang="ja-JP" sz="2000" dirty="0"/>
              <a:t>[5] 11-18-1155-01-0eht-multi-ap-enhancement-and-multi-band-operations</a:t>
            </a:r>
          </a:p>
          <a:p>
            <a:pPr marL="0" indent="0">
              <a:buNone/>
            </a:pPr>
            <a:r>
              <a:rPr kumimoji="1" lang="en-US" altLang="ja-JP" sz="2000" dirty="0"/>
              <a:t>[6] 11-18-1161-00-0eht-eht-technology-candidate-discussions</a:t>
            </a:r>
          </a:p>
          <a:p>
            <a:pPr marL="0" indent="0">
              <a:buNone/>
            </a:pPr>
            <a:r>
              <a:rPr kumimoji="1" lang="en-US" altLang="ja-JP" sz="2000" dirty="0"/>
              <a:t>[7] 11-14-0882-04-00ax-tgax-channel-model-document</a:t>
            </a:r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38FE94B0-B603-4F3B-A7BE-7A2750F223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Reference</a:t>
            </a:r>
            <a:endParaRPr kumimoji="1"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F8AF770-9228-492C-93DD-FF11A0DCC6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11B8A9E-684C-4386-864A-63B987D90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Kosuke Aio(Sony Corporation), et al.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19783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9EEE1DC0-5CB3-45C8-83EF-0198CD7AD2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858126" cy="4114800"/>
          </a:xfrm>
        </p:spPr>
        <p:txBody>
          <a:bodyPr/>
          <a:lstStyle/>
          <a:p>
            <a:r>
              <a:rPr kumimoji="1" lang="en-US" altLang="ja-JP" dirty="0"/>
              <a:t>Do you think it is beneficial to use the “Home Mesh AP Scenario” in Slide 6-9 for evaluation of the Multi-AP Coordination?</a:t>
            </a:r>
          </a:p>
          <a:p>
            <a:pPr lvl="1"/>
            <a:r>
              <a:rPr kumimoji="1" lang="en-US" altLang="ja-JP" dirty="0"/>
              <a:t>Yes</a:t>
            </a:r>
          </a:p>
          <a:p>
            <a:pPr lvl="1"/>
            <a:r>
              <a:rPr kumimoji="1" lang="en-US" altLang="ja-JP" dirty="0"/>
              <a:t>No</a:t>
            </a:r>
          </a:p>
          <a:p>
            <a:pPr lvl="1"/>
            <a:r>
              <a:rPr kumimoji="1" lang="en-US" altLang="ja-JP" dirty="0"/>
              <a:t>Abstain</a:t>
            </a:r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38FE94B0-B603-4F3B-A7BE-7A2750F223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SP</a:t>
            </a:r>
            <a:endParaRPr kumimoji="1"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F8AF770-9228-492C-93DD-FF11A0DCC6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11B8A9E-684C-4386-864A-63B987D90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Kosuke Aio(Sony Corporation), et al.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8651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F41E165D-3EE4-4DB6-819B-3A684CE3F7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419600"/>
          </a:xfrm>
        </p:spPr>
        <p:txBody>
          <a:bodyPr/>
          <a:lstStyle/>
          <a:p>
            <a:r>
              <a:rPr kumimoji="1" lang="en-US" altLang="ja-JP" sz="2000" dirty="0"/>
              <a:t>Multi-AP Coordination is one of the candidate features for 11be[1]</a:t>
            </a:r>
          </a:p>
          <a:p>
            <a:endParaRPr kumimoji="1" lang="en-US" altLang="ja-JP" sz="2000" dirty="0"/>
          </a:p>
          <a:p>
            <a:r>
              <a:rPr kumimoji="1" lang="en-US" altLang="ja-JP" sz="2000" dirty="0"/>
              <a:t>To identify the system level benefit quantitatively, we should set common preconditions on the Multi-AP scenarios</a:t>
            </a:r>
          </a:p>
          <a:p>
            <a:pPr lvl="1"/>
            <a:r>
              <a:rPr kumimoji="1" lang="en-US" altLang="ja-JP" sz="1800" dirty="0"/>
              <a:t>Enterprise scenario was discussed before [2]</a:t>
            </a:r>
          </a:p>
          <a:p>
            <a:pPr lvl="1"/>
            <a:r>
              <a:rPr kumimoji="1" lang="en-US" altLang="ja-JP" sz="1800" dirty="0"/>
              <a:t>However, residential scenario of Multi-AP Coordination has not been discussed yet</a:t>
            </a:r>
          </a:p>
          <a:p>
            <a:endParaRPr kumimoji="1" lang="en-US" altLang="ja-JP" sz="2000" dirty="0"/>
          </a:p>
          <a:p>
            <a:r>
              <a:rPr kumimoji="1" lang="en-US" altLang="ja-JP" sz="2000" dirty="0"/>
              <a:t>In this contribution, we propose a new simulation scenario: “Home Mesh AP Scenario” based on the </a:t>
            </a:r>
            <a:r>
              <a:rPr kumimoji="1" lang="en-US" altLang="ja-JP" sz="2000" dirty="0" err="1"/>
              <a:t>TGax</a:t>
            </a:r>
            <a:r>
              <a:rPr kumimoji="1" lang="en-US" altLang="ja-JP" sz="2000" dirty="0"/>
              <a:t> residential scenario.</a:t>
            </a:r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E1CE9585-D7EC-454F-B779-982576D5D0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z="2800" dirty="0"/>
              <a:t>Introduction</a:t>
            </a:r>
            <a:endParaRPr kumimoji="1" lang="ja-JP" altLang="en-US" sz="2800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BF898CAF-B6F3-4619-9119-452589D6CF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A972597-5914-42A4-8C71-11AE2874E5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dirty="0"/>
              <a:t>Kosuke Aio(Sony Corporation), et al.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50805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コンテンツ プレースホルダー 1">
            <a:extLst>
              <a:ext uri="{FF2B5EF4-FFF2-40B4-BE49-F238E27FC236}">
                <a16:creationId xmlns:a16="http://schemas.microsoft.com/office/drawing/2014/main" id="{D6C22704-AC86-41D8-A75B-0177DFF5EF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8799"/>
            <a:ext cx="8077200" cy="4343401"/>
          </a:xfrm>
        </p:spPr>
        <p:txBody>
          <a:bodyPr/>
          <a:lstStyle/>
          <a:p>
            <a:r>
              <a:rPr kumimoji="1" lang="en-US" altLang="ja-JP" sz="2000" dirty="0"/>
              <a:t>TGax has defined three indoor scenarios, Residential, Enterprise and Hot spot, where multiple APs exist.</a:t>
            </a:r>
          </a:p>
          <a:p>
            <a:r>
              <a:rPr kumimoji="1" lang="en-US" altLang="ja-JP" sz="2000" dirty="0"/>
              <a:t>From next slides, we review the </a:t>
            </a:r>
            <a:r>
              <a:rPr kumimoji="1" lang="en-US" altLang="ja-JP" sz="2000" dirty="0" err="1"/>
              <a:t>TGax</a:t>
            </a:r>
            <a:r>
              <a:rPr kumimoji="1" lang="en-US" altLang="ja-JP" sz="2000" dirty="0"/>
              <a:t>/Residential Scenario.</a:t>
            </a:r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38FE94B0-B603-4F3B-A7BE-7A2750F223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z="2800" dirty="0"/>
              <a:t>Recap of TGax/Indoor Scenarios [3]</a:t>
            </a:r>
            <a:endParaRPr kumimoji="1" lang="ja-JP" altLang="en-US" sz="2800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F8AF770-9228-492C-93DD-FF11A0DCC6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11B8A9E-684C-4386-864A-63B987D90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Kosuke Aio(Sony Corporation), et al.</a:t>
            </a:r>
            <a:endParaRPr lang="en-US" dirty="0"/>
          </a:p>
        </p:txBody>
      </p:sp>
      <p:graphicFrame>
        <p:nvGraphicFramePr>
          <p:cNvPr id="8" name="表 7">
            <a:extLst>
              <a:ext uri="{FF2B5EF4-FFF2-40B4-BE49-F238E27FC236}">
                <a16:creationId xmlns:a16="http://schemas.microsoft.com/office/drawing/2014/main" id="{32A4C878-6BD3-42F6-8123-6C83FD5914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2414195"/>
              </p:ext>
            </p:extLst>
          </p:nvPr>
        </p:nvGraphicFramePr>
        <p:xfrm>
          <a:off x="304800" y="2971800"/>
          <a:ext cx="8582034" cy="33528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76643">
                  <a:extLst>
                    <a:ext uri="{9D8B030D-6E8A-4147-A177-3AD203B41FA5}">
                      <a16:colId xmlns:a16="http://schemas.microsoft.com/office/drawing/2014/main" val="3713326"/>
                    </a:ext>
                  </a:extLst>
                </a:gridCol>
                <a:gridCol w="2501797">
                  <a:extLst>
                    <a:ext uri="{9D8B030D-6E8A-4147-A177-3AD203B41FA5}">
                      <a16:colId xmlns:a16="http://schemas.microsoft.com/office/drawing/2014/main" val="169969482"/>
                    </a:ext>
                  </a:extLst>
                </a:gridCol>
                <a:gridCol w="2501797">
                  <a:extLst>
                    <a:ext uri="{9D8B030D-6E8A-4147-A177-3AD203B41FA5}">
                      <a16:colId xmlns:a16="http://schemas.microsoft.com/office/drawing/2014/main" val="1834250789"/>
                    </a:ext>
                  </a:extLst>
                </a:gridCol>
                <a:gridCol w="2501797">
                  <a:extLst>
                    <a:ext uri="{9D8B030D-6E8A-4147-A177-3AD203B41FA5}">
                      <a16:colId xmlns:a16="http://schemas.microsoft.com/office/drawing/2014/main" val="2562449337"/>
                    </a:ext>
                  </a:extLst>
                </a:gridCol>
              </a:tblGrid>
              <a:tr h="414578"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/>
                        <a:t>Residential</a:t>
                      </a:r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/>
                        <a:t>Enterprise</a:t>
                      </a:r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/>
                        <a:t>Hot Spot</a:t>
                      </a:r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1938266"/>
                  </a:ext>
                </a:extLst>
              </a:tr>
              <a:tr h="2176222">
                <a:tc>
                  <a:txBody>
                    <a:bodyPr/>
                    <a:lstStyle/>
                    <a:p>
                      <a:r>
                        <a:rPr kumimoji="1" lang="en-US" altLang="ja-JP" sz="1400" dirty="0"/>
                        <a:t>Topology</a:t>
                      </a:r>
                      <a:endParaRPr kumimoji="1" lang="ja-JP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0054606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Channel</a:t>
                      </a:r>
                    </a:p>
                    <a:p>
                      <a:pPr algn="ctr"/>
                      <a:r>
                        <a:rPr kumimoji="1" lang="en-US" altLang="ja-JP" sz="1200" dirty="0"/>
                        <a:t>Model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Indoor</a:t>
                      </a:r>
                      <a:endParaRPr kumimoji="1" lang="ja-JP" alt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Indoor</a:t>
                      </a:r>
                      <a:endParaRPr kumimoji="1" lang="ja-JP" alt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Indoor</a:t>
                      </a:r>
                      <a:endParaRPr kumimoji="1" lang="ja-JP" alt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720641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Management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Unmanaged</a:t>
                      </a:r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Managed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Managed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0180"/>
                  </a:ext>
                </a:extLst>
              </a:tr>
            </a:tbl>
          </a:graphicData>
        </a:graphic>
      </p:graphicFrame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FC2E855D-1C0F-4DE8-A5A9-4450A02E5C43}"/>
              </a:ext>
            </a:extLst>
          </p:cNvPr>
          <p:cNvGrpSpPr/>
          <p:nvPr/>
        </p:nvGrpSpPr>
        <p:grpSpPr>
          <a:xfrm>
            <a:off x="1571579" y="3587817"/>
            <a:ext cx="1886041" cy="1806248"/>
            <a:chOff x="1677012" y="3141572"/>
            <a:chExt cx="2057400" cy="1970357"/>
          </a:xfrm>
        </p:grpSpPr>
        <p:pic>
          <p:nvPicPr>
            <p:cNvPr id="12" name="Picture 2">
              <a:extLst>
                <a:ext uri="{FF2B5EF4-FFF2-40B4-BE49-F238E27FC236}">
                  <a16:creationId xmlns:a16="http://schemas.microsoft.com/office/drawing/2014/main" id="{42A57E17-AE15-480F-8BB2-F1D29842A17C}"/>
                </a:ext>
              </a:extLst>
            </p:cNvPr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77012" y="3141572"/>
              <a:ext cx="2011680" cy="1186815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</p:pic>
        <p:pic>
          <p:nvPicPr>
            <p:cNvPr id="2" name="図 1">
              <a:extLst>
                <a:ext uri="{FF2B5EF4-FFF2-40B4-BE49-F238E27FC236}">
                  <a16:creationId xmlns:a16="http://schemas.microsoft.com/office/drawing/2014/main" id="{61797F03-C6E4-475A-BAFF-E63B0E3A291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677012" y="4328387"/>
              <a:ext cx="2057400" cy="783542"/>
            </a:xfrm>
            <a:prstGeom prst="rect">
              <a:avLst/>
            </a:prstGeom>
          </p:spPr>
        </p:pic>
      </p:grpSp>
      <p:grpSp>
        <p:nvGrpSpPr>
          <p:cNvPr id="9" name="グループ化 8">
            <a:extLst>
              <a:ext uri="{FF2B5EF4-FFF2-40B4-BE49-F238E27FC236}">
                <a16:creationId xmlns:a16="http://schemas.microsoft.com/office/drawing/2014/main" id="{4049D278-A2CE-4DC0-9F15-E59055015D11}"/>
              </a:ext>
            </a:extLst>
          </p:cNvPr>
          <p:cNvGrpSpPr/>
          <p:nvPr/>
        </p:nvGrpSpPr>
        <p:grpSpPr>
          <a:xfrm>
            <a:off x="4343400" y="3431341"/>
            <a:ext cx="1676400" cy="2060989"/>
            <a:chOff x="4114800" y="3042325"/>
            <a:chExt cx="2011680" cy="2473187"/>
          </a:xfrm>
        </p:grpSpPr>
        <p:pic>
          <p:nvPicPr>
            <p:cNvPr id="4" name="図 3">
              <a:extLst>
                <a:ext uri="{FF2B5EF4-FFF2-40B4-BE49-F238E27FC236}">
                  <a16:creationId xmlns:a16="http://schemas.microsoft.com/office/drawing/2014/main" id="{578048D0-ACBA-4AB5-BC89-055632C8E26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114800" y="3042325"/>
              <a:ext cx="2011680" cy="1119081"/>
            </a:xfrm>
            <a:prstGeom prst="rect">
              <a:avLst/>
            </a:prstGeom>
          </p:spPr>
        </p:pic>
        <p:pic>
          <p:nvPicPr>
            <p:cNvPr id="14" name="図 13">
              <a:extLst>
                <a:ext uri="{FF2B5EF4-FFF2-40B4-BE49-F238E27FC236}">
                  <a16:creationId xmlns:a16="http://schemas.microsoft.com/office/drawing/2014/main" id="{0344B2C1-041F-4776-89AE-A2460941916D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4306055" y="4195235"/>
              <a:ext cx="1347122" cy="1320277"/>
            </a:xfrm>
            <a:prstGeom prst="rect">
              <a:avLst/>
            </a:prstGeom>
          </p:spPr>
        </p:pic>
        <p:cxnSp>
          <p:nvCxnSpPr>
            <p:cNvPr id="20" name="直線コネクタ 19">
              <a:extLst>
                <a:ext uri="{FF2B5EF4-FFF2-40B4-BE49-F238E27FC236}">
                  <a16:creationId xmlns:a16="http://schemas.microsoft.com/office/drawing/2014/main" id="{7A4103D6-A827-4483-B78D-F90B5E834D02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4221802" y="4041230"/>
              <a:ext cx="65178" cy="23280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2" name="直線コネクタ 21">
              <a:extLst>
                <a:ext uri="{FF2B5EF4-FFF2-40B4-BE49-F238E27FC236}">
                  <a16:creationId xmlns:a16="http://schemas.microsoft.com/office/drawing/2014/main" id="{98CA08C7-FC4B-4BD3-8816-BED514A3F82C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4673961" y="4031853"/>
              <a:ext cx="1041039" cy="129553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pic>
        <p:nvPicPr>
          <p:cNvPr id="24" name="図 23">
            <a:extLst>
              <a:ext uri="{FF2B5EF4-FFF2-40B4-BE49-F238E27FC236}">
                <a16:creationId xmlns:a16="http://schemas.microsoft.com/office/drawing/2014/main" id="{1C54354B-FBE3-4631-8DDE-C68F0C56E032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-3" r="55212"/>
          <a:stretch/>
        </p:blipFill>
        <p:spPr>
          <a:xfrm>
            <a:off x="6761100" y="3607695"/>
            <a:ext cx="1925700" cy="1708282"/>
          </a:xfrm>
          <a:prstGeom prst="rect">
            <a:avLst/>
          </a:prstGeom>
        </p:spPr>
      </p:pic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48A26E8F-1EAB-40DD-904D-E9EB1EF5F961}"/>
              </a:ext>
            </a:extLst>
          </p:cNvPr>
          <p:cNvSpPr/>
          <p:nvPr/>
        </p:nvSpPr>
        <p:spPr bwMode="auto">
          <a:xfrm>
            <a:off x="1371600" y="2971800"/>
            <a:ext cx="2514600" cy="3352800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2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85773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26AA2B1C-94B7-46E8-A01C-D0057A31F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605A886-BAE6-466F-8F06-A9652F2664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Kosuke Aio(Sony Corporation), et al.</a:t>
            </a:r>
            <a:endParaRPr lang="en-US" dirty="0"/>
          </a:p>
        </p:txBody>
      </p:sp>
      <p:sp>
        <p:nvSpPr>
          <p:cNvPr id="9" name="コンテンツ プレースホルダー 1">
            <a:extLst>
              <a:ext uri="{FF2B5EF4-FFF2-40B4-BE49-F238E27FC236}">
                <a16:creationId xmlns:a16="http://schemas.microsoft.com/office/drawing/2014/main" id="{6CE2B944-C08C-4AFB-9451-DEF492A5A1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8799"/>
            <a:ext cx="7924800" cy="4495801"/>
          </a:xfrm>
        </p:spPr>
        <p:txBody>
          <a:bodyPr/>
          <a:lstStyle/>
          <a:p>
            <a:r>
              <a:rPr kumimoji="1" lang="en-US" altLang="ja-JP" sz="2000" dirty="0" err="1"/>
              <a:t>TGax</a:t>
            </a:r>
            <a:r>
              <a:rPr kumimoji="1" lang="en-US" altLang="ja-JP" sz="2000" dirty="0"/>
              <a:t>/Residential Scenario</a:t>
            </a:r>
          </a:p>
          <a:p>
            <a:pPr lvl="1"/>
            <a:r>
              <a:rPr kumimoji="1" lang="en-US" altLang="ja-JP" sz="1800" dirty="0"/>
              <a:t>One Home has one AP (owned by different users)</a:t>
            </a:r>
          </a:p>
          <a:p>
            <a:pPr lvl="1"/>
            <a:r>
              <a:rPr kumimoji="1" lang="en-US" altLang="ja-JP" sz="1800" dirty="0"/>
              <a:t>AP-AP is not connected.</a:t>
            </a:r>
          </a:p>
          <a:p>
            <a:pPr lvl="1"/>
            <a:r>
              <a:rPr kumimoji="1" lang="en-US" altLang="ja-JP" sz="1800" dirty="0"/>
              <a:t>Frequency Reuse is assumed among neighboring AP.</a:t>
            </a:r>
            <a:br>
              <a:rPr kumimoji="1" lang="en-US" altLang="ja-JP" sz="1800" dirty="0"/>
            </a:br>
            <a:r>
              <a:rPr kumimoji="1" lang="en-US" altLang="ja-JP" sz="1800" dirty="0"/>
              <a:t> (80MHz x 3)</a:t>
            </a:r>
          </a:p>
          <a:p>
            <a:pPr marL="457200" lvl="1" indent="0">
              <a:buNone/>
            </a:pPr>
            <a:endParaRPr kumimoji="1" lang="en-US" altLang="ja-JP" sz="1800" dirty="0">
              <a:solidFill>
                <a:srgbClr val="FF0000"/>
              </a:solidFill>
            </a:endParaRPr>
          </a:p>
          <a:p>
            <a:r>
              <a:rPr kumimoji="1" lang="en-US" altLang="ja-JP" sz="2000" dirty="0"/>
              <a:t>In this scenario, Joint transmission is not applicable.</a:t>
            </a:r>
          </a:p>
          <a:p>
            <a:pPr lvl="1"/>
            <a:r>
              <a:rPr kumimoji="1" lang="en-US" altLang="ja-JP" sz="1800" dirty="0"/>
              <a:t>It is difficult to share the data among APs owned by different users.</a:t>
            </a:r>
          </a:p>
          <a:p>
            <a:pPr lvl="1"/>
            <a:r>
              <a:rPr kumimoji="1" lang="en-US" altLang="ja-JP" sz="1800" dirty="0"/>
              <a:t>Adjacent AP uses the different channel, not same channel.</a:t>
            </a:r>
          </a:p>
          <a:p>
            <a:pPr lvl="1"/>
            <a:endParaRPr kumimoji="1" lang="en-US" altLang="ja-JP" sz="1600" dirty="0"/>
          </a:p>
          <a:p>
            <a:r>
              <a:rPr kumimoji="1" lang="en-US" altLang="ja-JP" sz="2000" dirty="0"/>
              <a:t>This residential scenario should be reconsidered to evaluate Multi-AP coordination.</a:t>
            </a:r>
          </a:p>
        </p:txBody>
      </p:sp>
      <p:sp>
        <p:nvSpPr>
          <p:cNvPr id="10" name="タイトル 2">
            <a:extLst>
              <a:ext uri="{FF2B5EF4-FFF2-40B4-BE49-F238E27FC236}">
                <a16:creationId xmlns:a16="http://schemas.microsoft.com/office/drawing/2014/main" id="{B7DC3008-6B7F-4107-B5C9-D0BF6DB679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kumimoji="1" lang="en-US" altLang="ja-JP" sz="2800" dirty="0"/>
              <a:t>Recap of TGax/Residential Scenario</a:t>
            </a:r>
            <a:endParaRPr kumimoji="1" lang="ja-JP" altLang="en-US" sz="2800" dirty="0"/>
          </a:p>
        </p:txBody>
      </p:sp>
      <p:grpSp>
        <p:nvGrpSpPr>
          <p:cNvPr id="12" name="グループ化 11">
            <a:extLst>
              <a:ext uri="{FF2B5EF4-FFF2-40B4-BE49-F238E27FC236}">
                <a16:creationId xmlns:a16="http://schemas.microsoft.com/office/drawing/2014/main" id="{94F6FAE3-66C7-4E13-BE44-BD683B707F21}"/>
              </a:ext>
            </a:extLst>
          </p:cNvPr>
          <p:cNvGrpSpPr/>
          <p:nvPr/>
        </p:nvGrpSpPr>
        <p:grpSpPr>
          <a:xfrm>
            <a:off x="6705600" y="1743891"/>
            <a:ext cx="2036809" cy="1950638"/>
            <a:chOff x="1677012" y="3141572"/>
            <a:chExt cx="2057400" cy="1970357"/>
          </a:xfrm>
        </p:grpSpPr>
        <p:pic>
          <p:nvPicPr>
            <p:cNvPr id="13" name="Picture 2">
              <a:extLst>
                <a:ext uri="{FF2B5EF4-FFF2-40B4-BE49-F238E27FC236}">
                  <a16:creationId xmlns:a16="http://schemas.microsoft.com/office/drawing/2014/main" id="{576FD5A5-0FF7-47FC-B566-E6DD7A33A6ED}"/>
                </a:ext>
              </a:extLst>
            </p:cNvPr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77012" y="3141572"/>
              <a:ext cx="2011680" cy="1186815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</p:pic>
        <p:pic>
          <p:nvPicPr>
            <p:cNvPr id="14" name="図 13">
              <a:extLst>
                <a:ext uri="{FF2B5EF4-FFF2-40B4-BE49-F238E27FC236}">
                  <a16:creationId xmlns:a16="http://schemas.microsoft.com/office/drawing/2014/main" id="{B12A523B-94CB-484D-A9E5-91A6CE802E5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677012" y="4328387"/>
              <a:ext cx="2057400" cy="78354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2073892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26AA2B1C-94B7-46E8-A01C-D0057A31F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605A886-BAE6-466F-8F06-A9652F2664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Kosuke Aio(Sony Corporation), et al.</a:t>
            </a:r>
            <a:endParaRPr lang="en-US" dirty="0"/>
          </a:p>
        </p:txBody>
      </p:sp>
      <p:sp>
        <p:nvSpPr>
          <p:cNvPr id="9" name="コンテンツ プレースホルダー 1">
            <a:extLst>
              <a:ext uri="{FF2B5EF4-FFF2-40B4-BE49-F238E27FC236}">
                <a16:creationId xmlns:a16="http://schemas.microsoft.com/office/drawing/2014/main" id="{6CE2B944-C08C-4AFB-9451-DEF492A5A1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8799"/>
            <a:ext cx="7924800" cy="4495801"/>
          </a:xfrm>
        </p:spPr>
        <p:txBody>
          <a:bodyPr/>
          <a:lstStyle/>
          <a:p>
            <a:r>
              <a:rPr kumimoji="1" lang="en-US" altLang="ja-JP" sz="2000" dirty="0"/>
              <a:t>In EHT SG, some contributions assumed Home Mesh AP.[4, 5, 6]</a:t>
            </a:r>
          </a:p>
          <a:p>
            <a:endParaRPr kumimoji="1" lang="en-US" altLang="ja-JP" sz="2000" dirty="0"/>
          </a:p>
          <a:p>
            <a:r>
              <a:rPr kumimoji="1" lang="en-US" altLang="ja-JP" sz="2000" dirty="0"/>
              <a:t>Precondition</a:t>
            </a:r>
          </a:p>
          <a:p>
            <a:pPr lvl="1"/>
            <a:r>
              <a:rPr kumimoji="1" lang="en-US" altLang="ja-JP" sz="1800" dirty="0"/>
              <a:t>All AP are owned by the same user.</a:t>
            </a:r>
          </a:p>
          <a:p>
            <a:pPr lvl="1"/>
            <a:r>
              <a:rPr kumimoji="1" lang="en-US" altLang="ja-JP" sz="1800" dirty="0"/>
              <a:t>AP-AP is </a:t>
            </a:r>
            <a:r>
              <a:rPr kumimoji="1" lang="en-US" altLang="ja-JP" sz="1800" b="1" dirty="0"/>
              <a:t>wireless</a:t>
            </a:r>
            <a:r>
              <a:rPr kumimoji="1" lang="en-US" altLang="ja-JP" sz="1800" dirty="0"/>
              <a:t> connection</a:t>
            </a:r>
          </a:p>
          <a:p>
            <a:pPr lvl="2"/>
            <a:r>
              <a:rPr kumimoji="1" lang="en-US" altLang="ja-JP" sz="1600" dirty="0"/>
              <a:t>Wired connection (e.g. Ethernet) is not common </a:t>
            </a:r>
            <a:br>
              <a:rPr kumimoji="1" lang="en-US" altLang="ja-JP" sz="1600" dirty="0"/>
            </a:br>
            <a:r>
              <a:rPr kumimoji="1" lang="en-US" altLang="ja-JP" sz="1600" dirty="0"/>
              <a:t>due to cable handling at home scenario.</a:t>
            </a:r>
          </a:p>
          <a:p>
            <a:pPr lvl="2"/>
            <a:r>
              <a:rPr kumimoji="1" lang="en-US" altLang="ja-JP" sz="1600" dirty="0"/>
              <a:t>APs may connect each other via WAN/LAN port, </a:t>
            </a:r>
            <a:br>
              <a:rPr kumimoji="1" lang="en-US" altLang="ja-JP" sz="1600" dirty="0"/>
            </a:br>
            <a:r>
              <a:rPr kumimoji="1" lang="en-US" altLang="ja-JP" sz="1600" dirty="0"/>
              <a:t>but coordination via such ports are beyond the scope of 802.11.</a:t>
            </a:r>
          </a:p>
          <a:p>
            <a:pPr lvl="1"/>
            <a:r>
              <a:rPr kumimoji="1" lang="en-US" altLang="ja-JP" dirty="0"/>
              <a:t>Same channels among all APs (No Frequency Reuse)</a:t>
            </a:r>
          </a:p>
          <a:p>
            <a:pPr lvl="1"/>
            <a:endParaRPr kumimoji="1" lang="en-US" altLang="ja-JP" sz="1800" dirty="0"/>
          </a:p>
          <a:p>
            <a:r>
              <a:rPr kumimoji="1" lang="en-US" altLang="ja-JP" sz="2000" dirty="0"/>
              <a:t>Joint Tx can easily be performed in this scenario because:</a:t>
            </a:r>
          </a:p>
          <a:p>
            <a:pPr lvl="1"/>
            <a:r>
              <a:rPr kumimoji="1" lang="en-US" altLang="ja-JP" sz="1800" dirty="0"/>
              <a:t>It is easy to share the data among APs owned by the same users.</a:t>
            </a:r>
          </a:p>
          <a:p>
            <a:pPr lvl="1"/>
            <a:r>
              <a:rPr kumimoji="1" lang="en-US" altLang="ja-JP" sz="1800" dirty="0"/>
              <a:t>Adjacent AP uses the same channel.</a:t>
            </a:r>
          </a:p>
          <a:p>
            <a:pPr lvl="1"/>
            <a:endParaRPr kumimoji="1" lang="en-US" altLang="ja-JP" sz="1800" dirty="0"/>
          </a:p>
        </p:txBody>
      </p:sp>
      <p:sp>
        <p:nvSpPr>
          <p:cNvPr id="10" name="タイトル 2">
            <a:extLst>
              <a:ext uri="{FF2B5EF4-FFF2-40B4-BE49-F238E27FC236}">
                <a16:creationId xmlns:a16="http://schemas.microsoft.com/office/drawing/2014/main" id="{B7DC3008-6B7F-4107-B5C9-D0BF6DB679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kumimoji="1" lang="en-US" altLang="ja-JP" sz="2800" dirty="0"/>
              <a:t>Consideration on Home Mesh AP</a:t>
            </a:r>
            <a:endParaRPr kumimoji="1" lang="ja-JP" altLang="en-US" sz="2800" dirty="0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B9480DF4-058B-4555-8494-2118AC1A92C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24600" y="2133600"/>
            <a:ext cx="2676846" cy="2136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54350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26AA2B1C-94B7-46E8-A01C-D0057A31F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605A886-BAE6-466F-8F06-A9652F2664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Kosuke Aio(Sony Corporation), et al.</a:t>
            </a:r>
            <a:endParaRPr lang="en-US" dirty="0"/>
          </a:p>
        </p:txBody>
      </p:sp>
      <p:sp>
        <p:nvSpPr>
          <p:cNvPr id="9" name="コンテンツ プレースホルダー 1">
            <a:extLst>
              <a:ext uri="{FF2B5EF4-FFF2-40B4-BE49-F238E27FC236}">
                <a16:creationId xmlns:a16="http://schemas.microsoft.com/office/drawing/2014/main" id="{6CE2B944-C08C-4AFB-9451-DEF492A5A1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8799"/>
            <a:ext cx="8229600" cy="4646614"/>
          </a:xfrm>
        </p:spPr>
        <p:txBody>
          <a:bodyPr/>
          <a:lstStyle/>
          <a:p>
            <a:r>
              <a:rPr kumimoji="1" lang="en-US" altLang="ja-JP" sz="2000" dirty="0"/>
              <a:t>We proposed to use Home Mesh Scenario for residential scenarios of Multi-AP Coordination</a:t>
            </a:r>
          </a:p>
          <a:p>
            <a:pPr lvl="1"/>
            <a:r>
              <a:rPr kumimoji="1" lang="en-US" altLang="ja-JP" sz="1800" dirty="0"/>
              <a:t>One solitary house configuration</a:t>
            </a:r>
          </a:p>
          <a:p>
            <a:pPr lvl="2"/>
            <a:r>
              <a:rPr kumimoji="1" lang="en-US" altLang="ja-JP" sz="1600" dirty="0"/>
              <a:t>Three 10m x 10m rooms </a:t>
            </a:r>
          </a:p>
          <a:p>
            <a:pPr lvl="2"/>
            <a:r>
              <a:rPr kumimoji="1" lang="en-US" altLang="ja-JP" sz="1600" dirty="0"/>
              <a:t>In each room, place an EHT AP and some STAs</a:t>
            </a:r>
          </a:p>
          <a:p>
            <a:pPr lvl="1"/>
            <a:r>
              <a:rPr kumimoji="1" lang="en-US" altLang="ja-JP" sz="1800" dirty="0"/>
              <a:t>Mesh Architecture</a:t>
            </a:r>
          </a:p>
          <a:p>
            <a:pPr lvl="2"/>
            <a:r>
              <a:rPr kumimoji="1" lang="en-US" altLang="ja-JP" sz="1600" dirty="0"/>
              <a:t>Only AP1 is connected to Internet Network.</a:t>
            </a:r>
          </a:p>
          <a:p>
            <a:pPr lvl="2"/>
            <a:r>
              <a:rPr kumimoji="1" lang="en-US" altLang="ja-JP" sz="1600" dirty="0"/>
              <a:t>APs are connected by </a:t>
            </a:r>
            <a:r>
              <a:rPr kumimoji="1" lang="en-US" altLang="ja-JP" sz="1600" b="1" dirty="0"/>
              <a:t>backhaul</a:t>
            </a:r>
            <a:r>
              <a:rPr kumimoji="1" lang="en-US" altLang="ja-JP" sz="1600" dirty="0"/>
              <a:t>, </a:t>
            </a:r>
            <a:br>
              <a:rPr kumimoji="1" lang="en-US" altLang="ja-JP" sz="1600" dirty="0"/>
            </a:br>
            <a:r>
              <a:rPr kumimoji="1" lang="en-US" altLang="ja-JP" sz="1600" dirty="0"/>
              <a:t>and APs and STAs are connected by </a:t>
            </a:r>
            <a:r>
              <a:rPr kumimoji="1" lang="en-US" altLang="ja-JP" sz="1600" b="1" dirty="0"/>
              <a:t>fronthaul.</a:t>
            </a:r>
            <a:endParaRPr kumimoji="1" lang="en-US" altLang="ja-JP" sz="1600" dirty="0"/>
          </a:p>
          <a:p>
            <a:pPr lvl="2"/>
            <a:r>
              <a:rPr kumimoji="1" lang="en-US" altLang="ja-JP" sz="1600" dirty="0"/>
              <a:t>Backhaul &amp; Fronthaul are different channel/antennas.</a:t>
            </a:r>
          </a:p>
          <a:p>
            <a:pPr lvl="2"/>
            <a:r>
              <a:rPr kumimoji="1" lang="en-US" altLang="ja-JP" sz="1600" dirty="0"/>
              <a:t>Mesh Data Flow (&gt;&gt;: backhaul, &gt; fronthaul)</a:t>
            </a:r>
          </a:p>
          <a:p>
            <a:pPr lvl="3"/>
            <a:r>
              <a:rPr kumimoji="1" lang="en-US" altLang="ja-JP" sz="1400" dirty="0"/>
              <a:t>AP1 &gt; STAs in room1</a:t>
            </a:r>
          </a:p>
          <a:p>
            <a:pPr lvl="3"/>
            <a:r>
              <a:rPr kumimoji="1" lang="en-US" altLang="ja-JP" sz="1400" dirty="0"/>
              <a:t>AP1 &gt;&gt; AP2 &gt; STAs in room2</a:t>
            </a:r>
          </a:p>
          <a:p>
            <a:pPr lvl="3"/>
            <a:r>
              <a:rPr kumimoji="1" lang="en-US" altLang="ja-JP" sz="1400" dirty="0"/>
              <a:t>AP1 &gt;&gt; AP3 &gt; STAs in room3</a:t>
            </a:r>
            <a:br>
              <a:rPr kumimoji="1" lang="en-US" altLang="ja-JP" sz="1400" dirty="0"/>
            </a:br>
            <a:r>
              <a:rPr kumimoji="1" lang="en-US" altLang="ja-JP" sz="1400" dirty="0"/>
              <a:t>(or AP1 &gt;&gt; AP2 &gt;&gt; AP3 &gt; STAs in room3)</a:t>
            </a:r>
          </a:p>
          <a:p>
            <a:pPr lvl="2"/>
            <a:endParaRPr kumimoji="1" lang="en-US" altLang="ja-JP" sz="1600" dirty="0"/>
          </a:p>
        </p:txBody>
      </p:sp>
      <p:sp>
        <p:nvSpPr>
          <p:cNvPr id="10" name="タイトル 2">
            <a:extLst>
              <a:ext uri="{FF2B5EF4-FFF2-40B4-BE49-F238E27FC236}">
                <a16:creationId xmlns:a16="http://schemas.microsoft.com/office/drawing/2014/main" id="{B7DC3008-6B7F-4107-B5C9-D0BF6DB679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kumimoji="1" lang="en-US" altLang="ja-JP" sz="2800" dirty="0"/>
              <a:t>Home Mesh AP Scenario Proposal</a:t>
            </a:r>
            <a:endParaRPr kumimoji="1" lang="ja-JP" altLang="en-US" sz="2800" dirty="0"/>
          </a:p>
        </p:txBody>
      </p:sp>
      <p:grpSp>
        <p:nvGrpSpPr>
          <p:cNvPr id="14" name="グループ化 13">
            <a:extLst>
              <a:ext uri="{FF2B5EF4-FFF2-40B4-BE49-F238E27FC236}">
                <a16:creationId xmlns:a16="http://schemas.microsoft.com/office/drawing/2014/main" id="{BA6A5BEB-75B7-4458-B215-C12352A753E4}"/>
              </a:ext>
            </a:extLst>
          </p:cNvPr>
          <p:cNvGrpSpPr/>
          <p:nvPr/>
        </p:nvGrpSpPr>
        <p:grpSpPr>
          <a:xfrm>
            <a:off x="6172200" y="2362200"/>
            <a:ext cx="2899121" cy="2542139"/>
            <a:chOff x="6365522" y="4006141"/>
            <a:chExt cx="2626075" cy="2302714"/>
          </a:xfrm>
        </p:grpSpPr>
        <p:pic>
          <p:nvPicPr>
            <p:cNvPr id="3" name="図 2">
              <a:extLst>
                <a:ext uri="{FF2B5EF4-FFF2-40B4-BE49-F238E27FC236}">
                  <a16:creationId xmlns:a16="http://schemas.microsoft.com/office/drawing/2014/main" id="{68667D95-5A5A-469D-B55E-5A20404BE6D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365522" y="4006141"/>
              <a:ext cx="2626075" cy="2302714"/>
            </a:xfrm>
            <a:prstGeom prst="rect">
              <a:avLst/>
            </a:prstGeom>
          </p:spPr>
        </p:pic>
        <p:cxnSp>
          <p:nvCxnSpPr>
            <p:cNvPr id="7" name="直線コネクタ 6">
              <a:extLst>
                <a:ext uri="{FF2B5EF4-FFF2-40B4-BE49-F238E27FC236}">
                  <a16:creationId xmlns:a16="http://schemas.microsoft.com/office/drawing/2014/main" id="{5A1882D0-A625-41F6-8881-95B3D6A0CC82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6629400" y="4067034"/>
              <a:ext cx="0" cy="962167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2" name="直線コネクタ 11">
              <a:extLst>
                <a:ext uri="{FF2B5EF4-FFF2-40B4-BE49-F238E27FC236}">
                  <a16:creationId xmlns:a16="http://schemas.microsoft.com/office/drawing/2014/main" id="{6484C4D4-5EDC-47F2-9532-080B226BBE7C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6629400" y="4067034"/>
              <a:ext cx="1018625" cy="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38122624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26AA2B1C-94B7-46E8-A01C-D0057A31F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605A886-BAE6-466F-8F06-A9652F2664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Kosuke Aio(Sony Corporation), et al.</a:t>
            </a:r>
            <a:endParaRPr lang="en-US" dirty="0"/>
          </a:p>
        </p:txBody>
      </p:sp>
      <p:sp>
        <p:nvSpPr>
          <p:cNvPr id="10" name="タイトル 2">
            <a:extLst>
              <a:ext uri="{FF2B5EF4-FFF2-40B4-BE49-F238E27FC236}">
                <a16:creationId xmlns:a16="http://schemas.microsoft.com/office/drawing/2014/main" id="{B7DC3008-6B7F-4107-B5C9-D0BF6DB679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685800"/>
            <a:ext cx="7848600" cy="1066800"/>
          </a:xfrm>
        </p:spPr>
        <p:txBody>
          <a:bodyPr/>
          <a:lstStyle/>
          <a:p>
            <a:r>
              <a:rPr kumimoji="1" lang="en-US" altLang="ja-JP" sz="2800" dirty="0"/>
              <a:t>Example Parameters of Home Mesh AP Scenario (1/3)</a:t>
            </a:r>
            <a:endParaRPr kumimoji="1" lang="ja-JP" altLang="en-US" sz="2800" dirty="0"/>
          </a:p>
        </p:txBody>
      </p:sp>
      <p:sp>
        <p:nvSpPr>
          <p:cNvPr id="13" name="コンテンツ プレースホルダー 1">
            <a:extLst>
              <a:ext uri="{FF2B5EF4-FFF2-40B4-BE49-F238E27FC236}">
                <a16:creationId xmlns:a16="http://schemas.microsoft.com/office/drawing/2014/main" id="{16E08DB7-3A29-49BA-BA67-8B2DC95C7F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76399"/>
            <a:ext cx="8229600" cy="457201"/>
          </a:xfrm>
        </p:spPr>
        <p:txBody>
          <a:bodyPr/>
          <a:lstStyle/>
          <a:p>
            <a:r>
              <a:rPr kumimoji="1" lang="en-US" altLang="ja-JP" sz="1800" dirty="0"/>
              <a:t>Deployment Parameters</a:t>
            </a:r>
          </a:p>
        </p:txBody>
      </p:sp>
      <p:graphicFrame>
        <p:nvGraphicFramePr>
          <p:cNvPr id="8" name="表 7">
            <a:extLst>
              <a:ext uri="{FF2B5EF4-FFF2-40B4-BE49-F238E27FC236}">
                <a16:creationId xmlns:a16="http://schemas.microsoft.com/office/drawing/2014/main" id="{AFC45F7A-FAC3-48FF-9D4E-9E506A2CB9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4808424"/>
              </p:ext>
            </p:extLst>
          </p:nvPr>
        </p:nvGraphicFramePr>
        <p:xfrm>
          <a:off x="486302" y="1981200"/>
          <a:ext cx="8247600" cy="4419602"/>
        </p:xfrm>
        <a:graphic>
          <a:graphicData uri="http://schemas.openxmlformats.org/drawingml/2006/table">
            <a:tbl>
              <a:tblPr firstCol="1" bandRow="1">
                <a:tableStyleId>{21E4AEA4-8DFA-4A89-87EB-49C32662AFE0}</a:tableStyleId>
              </a:tblPr>
              <a:tblGrid>
                <a:gridCol w="2271600">
                  <a:extLst>
                    <a:ext uri="{9D8B030D-6E8A-4147-A177-3AD203B41FA5}">
                      <a16:colId xmlns:a16="http://schemas.microsoft.com/office/drawing/2014/main" val="3858719566"/>
                    </a:ext>
                  </a:extLst>
                </a:gridCol>
                <a:gridCol w="5976000">
                  <a:extLst>
                    <a:ext uri="{9D8B030D-6E8A-4147-A177-3AD203B41FA5}">
                      <a16:colId xmlns:a16="http://schemas.microsoft.com/office/drawing/2014/main" val="3960709817"/>
                    </a:ext>
                  </a:extLst>
                </a:gridCol>
              </a:tblGrid>
              <a:tr h="19215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Environment description</a:t>
                      </a:r>
                      <a:endParaRPr lang="ja-JP" sz="12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5963" marR="35963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One solitary house configuration</a:t>
                      </a:r>
                      <a:r>
                        <a:rPr lang="en-US" sz="1200" kern="100" dirty="0">
                          <a:effectLst/>
                        </a:rPr>
                        <a:t> (</a:t>
                      </a:r>
                      <a:r>
                        <a:rPr lang="en-US" sz="1200" kern="0" dirty="0">
                          <a:effectLst/>
                        </a:rPr>
                        <a:t>10m x 10m rooms x 3)</a:t>
                      </a:r>
                      <a:endParaRPr lang="ja-JP" sz="12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5963" marR="35963" marT="0" marB="0"/>
                </a:tc>
                <a:extLst>
                  <a:ext uri="{0D108BD9-81ED-4DB2-BD59-A6C34878D82A}">
                    <a16:rowId xmlns:a16="http://schemas.microsoft.com/office/drawing/2014/main" val="318058019"/>
                  </a:ext>
                </a:extLst>
              </a:tr>
              <a:tr h="76862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APs location</a:t>
                      </a:r>
                      <a:endParaRPr lang="ja-JP" sz="12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5963" marR="35963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In each room, install AP at:</a:t>
                      </a:r>
                      <a:endParaRPr lang="ja-JP" sz="1200" kern="100" dirty="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AP1: (x=1, y=1, z=1.5)</a:t>
                      </a:r>
                      <a:endParaRPr lang="ja-JP" sz="1200" kern="100" dirty="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AP2: (x=11,y=1, z=1.5)</a:t>
                      </a:r>
                      <a:endParaRPr lang="ja-JP" sz="1200" kern="100" dirty="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AP3: (x=11,y=11, z=1.5)</a:t>
                      </a:r>
                      <a:endParaRPr lang="ja-JP" sz="12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5963" marR="35963" marT="0" marB="0"/>
                </a:tc>
                <a:extLst>
                  <a:ext uri="{0D108BD9-81ED-4DB2-BD59-A6C34878D82A}">
                    <a16:rowId xmlns:a16="http://schemas.microsoft.com/office/drawing/2014/main" val="2663209017"/>
                  </a:ext>
                </a:extLst>
              </a:tr>
              <a:tr h="19215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AP Type</a:t>
                      </a:r>
                      <a:endParaRPr lang="ja-JP" sz="12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5963" marR="35963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EHT</a:t>
                      </a:r>
                      <a:endParaRPr lang="ja-JP" sz="12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5963" marR="35963" marT="0" marB="0"/>
                </a:tc>
                <a:extLst>
                  <a:ext uri="{0D108BD9-81ED-4DB2-BD59-A6C34878D82A}">
                    <a16:rowId xmlns:a16="http://schemas.microsoft.com/office/drawing/2014/main" val="2052858270"/>
                  </a:ext>
                </a:extLst>
              </a:tr>
              <a:tr h="19215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STAs location</a:t>
                      </a:r>
                      <a:endParaRPr lang="ja-JP" sz="12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5963" marR="35963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In each room, place STAs in random </a:t>
                      </a:r>
                      <a:r>
                        <a:rPr lang="en-US" sz="1200" kern="0" dirty="0" err="1">
                          <a:effectLst/>
                        </a:rPr>
                        <a:t>xy</a:t>
                      </a:r>
                      <a:r>
                        <a:rPr lang="en-US" sz="1200" kern="0" dirty="0">
                          <a:effectLst/>
                        </a:rPr>
                        <a:t>-locations (uniform distribution) at z = 1.5m.</a:t>
                      </a:r>
                      <a:endParaRPr lang="ja-JP" sz="12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5963" marR="35963" marT="0" marB="0"/>
                </a:tc>
                <a:extLst>
                  <a:ext uri="{0D108BD9-81ED-4DB2-BD59-A6C34878D82A}">
                    <a16:rowId xmlns:a16="http://schemas.microsoft.com/office/drawing/2014/main" val="2185655978"/>
                  </a:ext>
                </a:extLst>
              </a:tr>
              <a:tr h="134509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Number of STA </a:t>
                      </a:r>
                      <a:endParaRPr lang="ja-JP" sz="1200" kern="100" dirty="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and  STAs type</a:t>
                      </a:r>
                      <a:endParaRPr lang="ja-JP" sz="12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5963" marR="35963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N STAs in each room.</a:t>
                      </a:r>
                      <a:br>
                        <a:rPr lang="en-US" sz="1200" kern="0" dirty="0">
                          <a:effectLst/>
                        </a:rPr>
                      </a:br>
                      <a:r>
                        <a:rPr lang="en-US" sz="1200" kern="0" dirty="0">
                          <a:effectLst/>
                        </a:rPr>
                        <a:t>STA_1 to STA_N1: EHT</a:t>
                      </a:r>
                      <a:br>
                        <a:rPr lang="en-US" sz="1200" kern="0" dirty="0">
                          <a:effectLst/>
                        </a:rPr>
                      </a:br>
                      <a:r>
                        <a:rPr lang="en-US" sz="1200" kern="0" dirty="0">
                          <a:effectLst/>
                        </a:rPr>
                        <a:t>STA_{N1 +1} to STA_N: non-EHT</a:t>
                      </a:r>
                      <a:endParaRPr lang="ja-JP" sz="1200" kern="100" dirty="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N = [2]</a:t>
                      </a:r>
                      <a:endParaRPr lang="ja-JP" sz="1200" kern="100" dirty="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N1 = [2]</a:t>
                      </a:r>
                      <a:endParaRPr lang="ja-JP" sz="1200" kern="100" dirty="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 </a:t>
                      </a:r>
                      <a:endParaRPr lang="ja-JP" sz="1200" kern="100" dirty="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Non-EHT = 11ax (TBD) in 5GHz</a:t>
                      </a:r>
                      <a:endParaRPr lang="ja-JP" sz="12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5963" marR="35963" marT="0" marB="0"/>
                </a:tc>
                <a:extLst>
                  <a:ext uri="{0D108BD9-81ED-4DB2-BD59-A6C34878D82A}">
                    <a16:rowId xmlns:a16="http://schemas.microsoft.com/office/drawing/2014/main" val="1179321185"/>
                  </a:ext>
                </a:extLst>
              </a:tr>
              <a:tr h="384313">
                <a:tc rowSpan="3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Channel Model</a:t>
                      </a:r>
                      <a:endParaRPr lang="ja-JP" sz="1200" kern="100" dirty="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And Penetration Losses</a:t>
                      </a:r>
                      <a:endParaRPr lang="ja-JP" sz="12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5963" marR="35963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u="sng" kern="0" dirty="0">
                          <a:effectLst/>
                        </a:rPr>
                        <a:t>Fading model</a:t>
                      </a:r>
                      <a:endParaRPr lang="ja-JP" sz="1200" kern="100" dirty="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kern="0" dirty="0" err="1">
                          <a:effectLst/>
                        </a:rPr>
                        <a:t>TGac</a:t>
                      </a:r>
                      <a:r>
                        <a:rPr lang="en-US" sz="1200" kern="0" dirty="0">
                          <a:effectLst/>
                        </a:rPr>
                        <a:t> channel model D NLOS for all the links.</a:t>
                      </a:r>
                      <a:endParaRPr lang="ja-JP" sz="1200" kern="100" dirty="0">
                        <a:effectLst/>
                      </a:endParaRPr>
                    </a:p>
                  </a:txBody>
                  <a:tcPr marL="35963" marR="35963" marT="0" marB="0"/>
                </a:tc>
                <a:extLst>
                  <a:ext uri="{0D108BD9-81ED-4DB2-BD59-A6C34878D82A}">
                    <a16:rowId xmlns:a16="http://schemas.microsoft.com/office/drawing/2014/main" val="3630044890"/>
                  </a:ext>
                </a:extLst>
              </a:tr>
              <a:tr h="96078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 </a:t>
                      </a:r>
                      <a:r>
                        <a:rPr lang="pt-BR" sz="1200" u="sng" kern="0" dirty="0">
                          <a:effectLst/>
                        </a:rPr>
                        <a:t>Pathloss model</a:t>
                      </a:r>
                      <a:endParaRPr lang="ja-JP" sz="1200" kern="100" dirty="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PL(d) = 40.05 + 20*log10(fc/2.4) + 20*log10(min(d,5)) + (d&gt;5) * 35*log10(d/5) + 10*W</a:t>
                      </a:r>
                      <a:endParaRPr lang="ja-JP" sz="1200" kern="100" dirty="0">
                        <a:effectLst/>
                      </a:endParaRP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–"/>
                        <a:tabLst>
                          <a:tab pos="457200" algn="l"/>
                        </a:tabLst>
                      </a:pPr>
                      <a:r>
                        <a:rPr lang="en-US" sz="1200" kern="0" dirty="0">
                          <a:effectLst/>
                        </a:rPr>
                        <a:t>d = max(3D distance [m], 1)</a:t>
                      </a:r>
                      <a:endParaRPr lang="ja-JP" sz="1200" kern="100" dirty="0">
                        <a:effectLst/>
                      </a:endParaRP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–"/>
                        <a:tabLst>
                          <a:tab pos="457200" algn="l"/>
                        </a:tabLst>
                      </a:pPr>
                      <a:r>
                        <a:rPr lang="en-US" sz="1200" kern="0" dirty="0">
                          <a:effectLst/>
                        </a:rPr>
                        <a:t>fc = frequency [GHz]</a:t>
                      </a:r>
                      <a:endParaRPr lang="ja-JP" sz="1200" kern="100" dirty="0">
                        <a:effectLst/>
                      </a:endParaRP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–"/>
                        <a:tabLst>
                          <a:tab pos="457200" algn="l"/>
                        </a:tabLst>
                      </a:pPr>
                      <a:r>
                        <a:rPr lang="en-US" sz="1200" kern="0" dirty="0">
                          <a:effectLst/>
                        </a:rPr>
                        <a:t>W = number of walls traversed in x-direction plus number of walls traversed in y-direction</a:t>
                      </a:r>
                      <a:endParaRPr lang="ja-JP" sz="1200" kern="100" dirty="0">
                        <a:effectLst/>
                      </a:endParaRPr>
                    </a:p>
                  </a:txBody>
                  <a:tcPr marL="35963" marR="35963" marT="0" marB="0"/>
                </a:tc>
                <a:extLst>
                  <a:ext uri="{0D108BD9-81ED-4DB2-BD59-A6C34878D82A}">
                    <a16:rowId xmlns:a16="http://schemas.microsoft.com/office/drawing/2014/main" val="762581362"/>
                  </a:ext>
                </a:extLst>
              </a:tr>
              <a:tr h="38431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u="sng" kern="0" dirty="0">
                          <a:effectLst/>
                        </a:rPr>
                        <a:t>Shadowing</a:t>
                      </a:r>
                      <a:endParaRPr lang="ja-JP" sz="1200" kern="100" dirty="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Log-normal with 5 dB standard deviation, </a:t>
                      </a:r>
                      <a:r>
                        <a:rPr lang="en-US" sz="1200" kern="0" dirty="0" err="1">
                          <a:effectLst/>
                        </a:rPr>
                        <a:t>iid</a:t>
                      </a:r>
                      <a:r>
                        <a:rPr lang="en-US" sz="1200" kern="0" dirty="0">
                          <a:effectLst/>
                        </a:rPr>
                        <a:t> across all links</a:t>
                      </a:r>
                      <a:endParaRPr lang="ja-JP" sz="12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5963" marR="35963" marT="0" marB="0"/>
                </a:tc>
                <a:extLst>
                  <a:ext uri="{0D108BD9-81ED-4DB2-BD59-A6C34878D82A}">
                    <a16:rowId xmlns:a16="http://schemas.microsoft.com/office/drawing/2014/main" val="33593137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07205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26AA2B1C-94B7-46E8-A01C-D0057A31F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605A886-BAE6-466F-8F06-A9652F2664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Kosuke Aio(Sony Corporation), et al.</a:t>
            </a:r>
            <a:endParaRPr lang="en-US" dirty="0"/>
          </a:p>
        </p:txBody>
      </p:sp>
      <p:sp>
        <p:nvSpPr>
          <p:cNvPr id="13" name="コンテンツ プレースホルダー 1">
            <a:extLst>
              <a:ext uri="{FF2B5EF4-FFF2-40B4-BE49-F238E27FC236}">
                <a16:creationId xmlns:a16="http://schemas.microsoft.com/office/drawing/2014/main" id="{16E08DB7-3A29-49BA-BA67-8B2DC95C7F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76400"/>
            <a:ext cx="8229600" cy="457201"/>
          </a:xfrm>
        </p:spPr>
        <p:txBody>
          <a:bodyPr/>
          <a:lstStyle/>
          <a:p>
            <a:r>
              <a:rPr kumimoji="1" lang="en-US" altLang="ja-JP" sz="1800" dirty="0"/>
              <a:t>PHY Parameters</a:t>
            </a:r>
          </a:p>
        </p:txBody>
      </p:sp>
      <p:graphicFrame>
        <p:nvGraphicFramePr>
          <p:cNvPr id="2" name="表 1">
            <a:extLst>
              <a:ext uri="{FF2B5EF4-FFF2-40B4-BE49-F238E27FC236}">
                <a16:creationId xmlns:a16="http://schemas.microsoft.com/office/drawing/2014/main" id="{41551842-1FA8-4F11-9F87-8983FCC7E3B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2152340"/>
              </p:ext>
            </p:extLst>
          </p:nvPr>
        </p:nvGraphicFramePr>
        <p:xfrm>
          <a:off x="495302" y="1981199"/>
          <a:ext cx="8246233" cy="4419605"/>
        </p:xfrm>
        <a:graphic>
          <a:graphicData uri="http://schemas.openxmlformats.org/drawingml/2006/table">
            <a:tbl>
              <a:tblPr firstCol="1" bandRow="1">
                <a:tableStyleId>{21E4AEA4-8DFA-4A89-87EB-49C32662AFE0}</a:tableStyleId>
              </a:tblPr>
              <a:tblGrid>
                <a:gridCol w="2270233">
                  <a:extLst>
                    <a:ext uri="{9D8B030D-6E8A-4147-A177-3AD203B41FA5}">
                      <a16:colId xmlns:a16="http://schemas.microsoft.com/office/drawing/2014/main" val="1804016808"/>
                    </a:ext>
                  </a:extLst>
                </a:gridCol>
                <a:gridCol w="5976000">
                  <a:extLst>
                    <a:ext uri="{9D8B030D-6E8A-4147-A177-3AD203B41FA5}">
                      <a16:colId xmlns:a16="http://schemas.microsoft.com/office/drawing/2014/main" val="4213429302"/>
                    </a:ext>
                  </a:extLst>
                </a:gridCol>
              </a:tblGrid>
              <a:tr h="120534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  <a:latin typeface="+mn-lt"/>
                          <a:ea typeface="+mn-ea"/>
                        </a:rPr>
                        <a:t>Center frequency, BSS BW and primary channels</a:t>
                      </a:r>
                      <a:endParaRPr lang="ja-JP" sz="1200" b="0" kern="100" dirty="0"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5555" marR="65555" marT="0" marB="0"/>
                </a:tc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  <a:latin typeface="+mn-lt"/>
                          <a:ea typeface="+mn-ea"/>
                        </a:rPr>
                        <a:t>All BSSs all at 5GHz</a:t>
                      </a:r>
                      <a:endParaRPr lang="ja-JP" sz="1200" kern="100" dirty="0">
                        <a:effectLst/>
                        <a:latin typeface="+mn-lt"/>
                        <a:ea typeface="+mn-ea"/>
                      </a:endParaRPr>
                    </a:p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  <a:latin typeface="+mn-lt"/>
                          <a:ea typeface="+mn-ea"/>
                        </a:rPr>
                        <a:t> </a:t>
                      </a:r>
                      <a:endParaRPr lang="ja-JP" sz="1200" kern="100" dirty="0">
                        <a:effectLst/>
                        <a:latin typeface="+mn-lt"/>
                        <a:ea typeface="+mn-ea"/>
                      </a:endParaRPr>
                    </a:p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  <a:latin typeface="+mn-lt"/>
                          <a:ea typeface="+mn-ea"/>
                        </a:rPr>
                        <a:t>For fronthaul, all AP are using the same 80MHz channel</a:t>
                      </a:r>
                      <a:endParaRPr lang="ja-JP" sz="1200" kern="100" dirty="0">
                        <a:effectLst/>
                        <a:latin typeface="+mn-lt"/>
                        <a:ea typeface="+mn-ea"/>
                      </a:endParaRPr>
                    </a:p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  <a:latin typeface="+mn-lt"/>
                          <a:ea typeface="+mn-ea"/>
                        </a:rPr>
                        <a:t>[Same primary channel] or Different primary channel</a:t>
                      </a:r>
                      <a:endParaRPr lang="ja-JP" sz="1200" kern="100" dirty="0">
                        <a:effectLst/>
                        <a:latin typeface="+mn-lt"/>
                        <a:ea typeface="+mn-ea"/>
                      </a:endParaRPr>
                    </a:p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  <a:latin typeface="+mn-lt"/>
                          <a:ea typeface="+mn-ea"/>
                        </a:rPr>
                        <a:t> </a:t>
                      </a:r>
                      <a:endParaRPr lang="ja-JP" sz="1200" kern="100" dirty="0">
                        <a:effectLst/>
                        <a:latin typeface="+mn-lt"/>
                        <a:ea typeface="+mn-ea"/>
                      </a:endParaRPr>
                    </a:p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  <a:latin typeface="+mn-lt"/>
                          <a:ea typeface="+mn-ea"/>
                        </a:rPr>
                        <a:t>For backhaul, AP1 is using the different 80MHz channel from the fronthaul’s 80MHzchannel.</a:t>
                      </a:r>
                      <a:endParaRPr lang="ja-JP" sz="1200" kern="100" dirty="0"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5555" marR="65555" marT="0" marB="0" anchor="ctr"/>
                </a:tc>
                <a:extLst>
                  <a:ext uri="{0D108BD9-81ED-4DB2-BD59-A6C34878D82A}">
                    <a16:rowId xmlns:a16="http://schemas.microsoft.com/office/drawing/2014/main" val="713915318"/>
                  </a:ext>
                </a:extLst>
              </a:tr>
              <a:tr h="20089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  <a:latin typeface="+mn-lt"/>
                          <a:ea typeface="+mn-ea"/>
                        </a:rPr>
                        <a:t>Preamble Type</a:t>
                      </a:r>
                      <a:endParaRPr lang="ja-JP" sz="1200" b="0" kern="100" dirty="0"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5555" marR="65555" marT="0" marB="0" anchor="ctr"/>
                </a:tc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  <a:latin typeface="+mn-lt"/>
                          <a:ea typeface="+mn-ea"/>
                        </a:rPr>
                        <a:t>Control: legacy 20us; Data: 11ax (TBD for 1antenna case)</a:t>
                      </a:r>
                      <a:endParaRPr lang="ja-JP" sz="1200" kern="100"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5555" marR="65555" marT="0" marB="0" anchor="ctr"/>
                </a:tc>
                <a:extLst>
                  <a:ext uri="{0D108BD9-81ED-4DB2-BD59-A6C34878D82A}">
                    <a16:rowId xmlns:a16="http://schemas.microsoft.com/office/drawing/2014/main" val="2958511327"/>
                  </a:ext>
                </a:extLst>
              </a:tr>
              <a:tr h="20089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  <a:latin typeface="+mn-lt"/>
                          <a:ea typeface="+mn-ea"/>
                        </a:rPr>
                        <a:t>AP TX Power </a:t>
                      </a:r>
                      <a:endParaRPr lang="ja-JP" sz="1200" b="0" kern="100" dirty="0"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5555" marR="65555" marT="0" marB="0" anchor="ctr"/>
                </a:tc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  <a:latin typeface="+mn-lt"/>
                          <a:ea typeface="+mn-ea"/>
                        </a:rPr>
                        <a:t>17 dBm per antenna  </a:t>
                      </a:r>
                      <a:endParaRPr lang="ja-JP" sz="1200" kern="100" dirty="0"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5555" marR="65555" marT="0" marB="0" anchor="ctr"/>
                </a:tc>
                <a:extLst>
                  <a:ext uri="{0D108BD9-81ED-4DB2-BD59-A6C34878D82A}">
                    <a16:rowId xmlns:a16="http://schemas.microsoft.com/office/drawing/2014/main" val="1573762456"/>
                  </a:ext>
                </a:extLst>
              </a:tr>
              <a:tr h="20089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  <a:latin typeface="+mn-lt"/>
                          <a:ea typeface="+mn-ea"/>
                        </a:rPr>
                        <a:t>STA TX Power </a:t>
                      </a:r>
                      <a:endParaRPr lang="ja-JP" sz="1200" b="0" kern="100" dirty="0"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5555" marR="65555" marT="0" marB="0" anchor="ctr"/>
                </a:tc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  <a:latin typeface="+mn-lt"/>
                          <a:ea typeface="+mn-ea"/>
                        </a:rPr>
                        <a:t>12 dBm per antenna  </a:t>
                      </a:r>
                      <a:endParaRPr lang="ja-JP" sz="1200" kern="100"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5555" marR="65555" marT="0" marB="0" anchor="ctr"/>
                </a:tc>
                <a:extLst>
                  <a:ext uri="{0D108BD9-81ED-4DB2-BD59-A6C34878D82A}">
                    <a16:rowId xmlns:a16="http://schemas.microsoft.com/office/drawing/2014/main" val="3039777534"/>
                  </a:ext>
                </a:extLst>
              </a:tr>
              <a:tr h="20089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  <a:latin typeface="+mn-lt"/>
                          <a:ea typeface="+mn-ea"/>
                        </a:rPr>
                        <a:t>AP #of TX antennas </a:t>
                      </a:r>
                      <a:endParaRPr lang="ja-JP" sz="1200" b="0" kern="100"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5555" marR="65555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  <a:latin typeface="+mn-lt"/>
                          <a:ea typeface="+mn-ea"/>
                        </a:rPr>
                        <a:t>All EHT APs with [4] or all with 2 for backhaul and </a:t>
                      </a:r>
                      <a:r>
                        <a:rPr lang="en-US" altLang="ja-JP" sz="1200" kern="0" dirty="0">
                          <a:effectLst/>
                          <a:latin typeface="+mn-lt"/>
                          <a:ea typeface="+mn-ea"/>
                        </a:rPr>
                        <a:t>[4] or all with 2 for fronthaul</a:t>
                      </a:r>
                      <a:endParaRPr lang="ja-JP" sz="1200" kern="100" dirty="0">
                        <a:effectLst/>
                        <a:latin typeface="+mn-lt"/>
                        <a:ea typeface="+mn-ea"/>
                      </a:endParaRPr>
                    </a:p>
                  </a:txBody>
                  <a:tcPr marL="65555" marR="65555" marT="0" marB="0" anchor="ctr"/>
                </a:tc>
                <a:extLst>
                  <a:ext uri="{0D108BD9-81ED-4DB2-BD59-A6C34878D82A}">
                    <a16:rowId xmlns:a16="http://schemas.microsoft.com/office/drawing/2014/main" val="1205554945"/>
                  </a:ext>
                </a:extLst>
              </a:tr>
              <a:tr h="20089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  <a:latin typeface="+mn-lt"/>
                          <a:ea typeface="+mn-ea"/>
                        </a:rPr>
                        <a:t>AP #of RX antennas </a:t>
                      </a:r>
                      <a:endParaRPr lang="ja-JP" sz="1200" b="0" kern="100" dirty="0"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5555" marR="65555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ja-JP" sz="1200" kern="0" dirty="0">
                          <a:effectLst/>
                          <a:latin typeface="+mn-lt"/>
                          <a:ea typeface="+mn-ea"/>
                        </a:rPr>
                        <a:t>All EHT APs with [4] or all with 2 for backhaul and [4] or all with 2 for fronthaul</a:t>
                      </a:r>
                      <a:endParaRPr lang="ja-JP" altLang="ja-JP" sz="1200" kern="100" dirty="0">
                        <a:effectLst/>
                        <a:latin typeface="+mn-lt"/>
                        <a:ea typeface="+mn-ea"/>
                      </a:endParaRPr>
                    </a:p>
                  </a:txBody>
                  <a:tcPr marL="65555" marR="65555" marT="0" marB="0" anchor="ctr"/>
                </a:tc>
                <a:extLst>
                  <a:ext uri="{0D108BD9-81ED-4DB2-BD59-A6C34878D82A}">
                    <a16:rowId xmlns:a16="http://schemas.microsoft.com/office/drawing/2014/main" val="1307307486"/>
                  </a:ext>
                </a:extLst>
              </a:tr>
              <a:tr h="20089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  <a:latin typeface="+mn-lt"/>
                          <a:ea typeface="+mn-ea"/>
                        </a:rPr>
                        <a:t>STA #of TX antennas</a:t>
                      </a:r>
                      <a:endParaRPr lang="ja-JP" sz="1200" b="0" kern="100" dirty="0"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5555" marR="65555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1451610" algn="ctr"/>
                        </a:tabLst>
                      </a:pPr>
                      <a:r>
                        <a:rPr lang="en-US" sz="1200" kern="0" dirty="0">
                          <a:effectLst/>
                          <a:latin typeface="+mn-lt"/>
                          <a:ea typeface="+mn-ea"/>
                        </a:rPr>
                        <a:t>All EHT STAs with [2] or all with 1</a:t>
                      </a:r>
                      <a:endParaRPr lang="ja-JP" sz="1200" kern="100" dirty="0"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5555" marR="65555" marT="0" marB="0" anchor="ctr"/>
                </a:tc>
                <a:extLst>
                  <a:ext uri="{0D108BD9-81ED-4DB2-BD59-A6C34878D82A}">
                    <a16:rowId xmlns:a16="http://schemas.microsoft.com/office/drawing/2014/main" val="2963353012"/>
                  </a:ext>
                </a:extLst>
              </a:tr>
              <a:tr h="20089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  <a:latin typeface="+mn-lt"/>
                          <a:ea typeface="+mn-ea"/>
                        </a:rPr>
                        <a:t>STA #of RX antennas</a:t>
                      </a:r>
                      <a:endParaRPr lang="ja-JP" sz="1200" b="0" kern="100" dirty="0"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5555" marR="65555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1451610" algn="ctr"/>
                        </a:tabLst>
                      </a:pPr>
                      <a:r>
                        <a:rPr lang="en-US" sz="1200" kern="0">
                          <a:effectLst/>
                          <a:latin typeface="+mn-lt"/>
                          <a:ea typeface="+mn-ea"/>
                        </a:rPr>
                        <a:t>All EHT STAs with [2] or all with 1</a:t>
                      </a:r>
                      <a:endParaRPr lang="ja-JP" sz="1200" kern="100"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5555" marR="65555" marT="0" marB="0" anchor="ctr"/>
                </a:tc>
                <a:extLst>
                  <a:ext uri="{0D108BD9-81ED-4DB2-BD59-A6C34878D82A}">
                    <a16:rowId xmlns:a16="http://schemas.microsoft.com/office/drawing/2014/main" val="3575860599"/>
                  </a:ext>
                </a:extLst>
              </a:tr>
              <a:tr h="20089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  <a:latin typeface="+mn-lt"/>
                          <a:ea typeface="+mn-ea"/>
                        </a:rPr>
                        <a:t>AP antenna gain</a:t>
                      </a:r>
                      <a:endParaRPr lang="ja-JP" sz="1200" b="0" kern="100"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5555" marR="65555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1451610" algn="ctr"/>
                        </a:tabLst>
                      </a:pPr>
                      <a:r>
                        <a:rPr lang="en-US" sz="1200" kern="0" dirty="0">
                          <a:effectLst/>
                          <a:latin typeface="+mn-lt"/>
                          <a:ea typeface="+mn-ea"/>
                        </a:rPr>
                        <a:t>0dBi</a:t>
                      </a:r>
                      <a:endParaRPr lang="ja-JP" sz="1200" kern="100" dirty="0"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5555" marR="65555" marT="0" marB="0" anchor="ctr"/>
                </a:tc>
                <a:extLst>
                  <a:ext uri="{0D108BD9-81ED-4DB2-BD59-A6C34878D82A}">
                    <a16:rowId xmlns:a16="http://schemas.microsoft.com/office/drawing/2014/main" val="2785310003"/>
                  </a:ext>
                </a:extLst>
              </a:tr>
              <a:tr h="20089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  <a:latin typeface="+mn-lt"/>
                          <a:ea typeface="+mn-ea"/>
                        </a:rPr>
                        <a:t>STA antenna gain</a:t>
                      </a:r>
                      <a:endParaRPr lang="ja-JP" sz="1200" b="0" kern="100" dirty="0"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5555" marR="65555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1451610" algn="ctr"/>
                        </a:tabLst>
                      </a:pPr>
                      <a:r>
                        <a:rPr lang="en-US" sz="1200" kern="0" dirty="0">
                          <a:effectLst/>
                          <a:latin typeface="+mn-lt"/>
                          <a:ea typeface="+mn-ea"/>
                        </a:rPr>
                        <a:t>-2dBi</a:t>
                      </a:r>
                      <a:endParaRPr lang="ja-JP" sz="1200" kern="100" dirty="0"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5555" marR="65555" marT="0" marB="0" anchor="ctr"/>
                </a:tc>
                <a:extLst>
                  <a:ext uri="{0D108BD9-81ED-4DB2-BD59-A6C34878D82A}">
                    <a16:rowId xmlns:a16="http://schemas.microsoft.com/office/drawing/2014/main" val="4056299406"/>
                  </a:ext>
                </a:extLst>
              </a:tr>
              <a:tr h="20089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  <a:latin typeface="+mn-lt"/>
                          <a:ea typeface="+mn-ea"/>
                        </a:rPr>
                        <a:t>Noise Figure</a:t>
                      </a:r>
                      <a:endParaRPr lang="ja-JP" sz="1200" b="0" kern="100" dirty="0"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5555" marR="65555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1451610" algn="ctr"/>
                        </a:tabLst>
                      </a:pPr>
                      <a:r>
                        <a:rPr lang="en-US" sz="1200" kern="0" dirty="0">
                          <a:effectLst/>
                          <a:latin typeface="+mn-lt"/>
                          <a:ea typeface="+mn-ea"/>
                        </a:rPr>
                        <a:t>7dB</a:t>
                      </a:r>
                      <a:endParaRPr lang="ja-JP" sz="1200" kern="100" dirty="0"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5555" marR="65555" marT="0" marB="0" anchor="ctr"/>
                </a:tc>
                <a:extLst>
                  <a:ext uri="{0D108BD9-81ED-4DB2-BD59-A6C34878D82A}">
                    <a16:rowId xmlns:a16="http://schemas.microsoft.com/office/drawing/2014/main" val="3725979483"/>
                  </a:ext>
                </a:extLst>
              </a:tr>
              <a:tr h="20089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  <a:latin typeface="+mn-lt"/>
                          <a:ea typeface="+mn-ea"/>
                        </a:rPr>
                        <a:t>CCA-ED threshold</a:t>
                      </a:r>
                      <a:endParaRPr lang="ja-JP" sz="1200" b="0" kern="100"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5555" marR="65555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1451610" algn="ctr"/>
                        </a:tabLst>
                      </a:pPr>
                      <a:r>
                        <a:rPr lang="en-US" sz="1200" kern="0" dirty="0">
                          <a:effectLst/>
                          <a:latin typeface="+mn-lt"/>
                          <a:ea typeface="+mn-ea"/>
                        </a:rPr>
                        <a:t>-56 dBm (measured across the entire bandwidth after large-scale fading)</a:t>
                      </a:r>
                      <a:endParaRPr lang="ja-JP" sz="1200" kern="100" dirty="0"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5555" marR="65555" marT="0" marB="0" anchor="ctr"/>
                </a:tc>
                <a:extLst>
                  <a:ext uri="{0D108BD9-81ED-4DB2-BD59-A6C34878D82A}">
                    <a16:rowId xmlns:a16="http://schemas.microsoft.com/office/drawing/2014/main" val="2275515067"/>
                  </a:ext>
                </a:extLst>
              </a:tr>
              <a:tr h="20089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  <a:latin typeface="+mn-lt"/>
                          <a:ea typeface="+mn-ea"/>
                        </a:rPr>
                        <a:t>Rx sensitivity/CCA-SD </a:t>
                      </a:r>
                      <a:endParaRPr lang="ja-JP" sz="1200" b="0" kern="100" dirty="0"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5555" marR="65555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1451610" algn="ctr"/>
                        </a:tabLst>
                      </a:pPr>
                      <a:r>
                        <a:rPr lang="en-US" sz="1200" kern="0" dirty="0">
                          <a:effectLst/>
                          <a:latin typeface="+mn-lt"/>
                          <a:ea typeface="+mn-ea"/>
                        </a:rPr>
                        <a:t>-76 dBm (a packet with lower </a:t>
                      </a:r>
                      <a:r>
                        <a:rPr lang="en-US" sz="1200" kern="0" dirty="0" err="1">
                          <a:effectLst/>
                          <a:latin typeface="+mn-lt"/>
                          <a:ea typeface="+mn-ea"/>
                        </a:rPr>
                        <a:t>rx</a:t>
                      </a:r>
                      <a:r>
                        <a:rPr lang="en-US" sz="1200" kern="0" dirty="0">
                          <a:effectLst/>
                          <a:latin typeface="+mn-lt"/>
                          <a:ea typeface="+mn-ea"/>
                        </a:rPr>
                        <a:t> power is dropped)</a:t>
                      </a:r>
                      <a:endParaRPr lang="ja-JP" sz="1200" kern="100" dirty="0"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5555" marR="65555" marT="0" marB="0" anchor="ctr"/>
                </a:tc>
                <a:extLst>
                  <a:ext uri="{0D108BD9-81ED-4DB2-BD59-A6C34878D82A}">
                    <a16:rowId xmlns:a16="http://schemas.microsoft.com/office/drawing/2014/main" val="1707457108"/>
                  </a:ext>
                </a:extLst>
              </a:tr>
              <a:tr h="20089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  <a:latin typeface="+mn-lt"/>
                          <a:ea typeface="+mn-ea"/>
                        </a:rPr>
                        <a:t>Link Adaptation</a:t>
                      </a:r>
                      <a:endParaRPr lang="ja-JP" sz="1200" b="0" kern="100" dirty="0"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5555" marR="65555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1451610" algn="ctr"/>
                        </a:tabLst>
                      </a:pPr>
                      <a:r>
                        <a:rPr lang="en-US" sz="1200" kern="0" dirty="0">
                          <a:effectLst/>
                          <a:latin typeface="+mn-lt"/>
                          <a:ea typeface="+mn-ea"/>
                        </a:rPr>
                        <a:t>[Fixed MCS 9 for all transmission] or Genie MCS Selection</a:t>
                      </a:r>
                      <a:endParaRPr lang="ja-JP" sz="1200" kern="100" dirty="0"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5555" marR="65555" marT="0" marB="0" anchor="ctr"/>
                </a:tc>
                <a:extLst>
                  <a:ext uri="{0D108BD9-81ED-4DB2-BD59-A6C34878D82A}">
                    <a16:rowId xmlns:a16="http://schemas.microsoft.com/office/drawing/2014/main" val="3200247007"/>
                  </a:ext>
                </a:extLst>
              </a:tr>
              <a:tr h="20089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  <a:latin typeface="+mn-lt"/>
                          <a:ea typeface="+mn-ea"/>
                        </a:rPr>
                        <a:t>Channel estimation</a:t>
                      </a:r>
                      <a:endParaRPr lang="ja-JP" sz="1200" b="0" kern="100" dirty="0"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5555" marR="65555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1451610" algn="ctr"/>
                        </a:tabLst>
                      </a:pPr>
                      <a:r>
                        <a:rPr lang="en-US" sz="1200" kern="0" dirty="0">
                          <a:effectLst/>
                          <a:latin typeface="+mn-lt"/>
                          <a:ea typeface="+mn-ea"/>
                        </a:rPr>
                        <a:t>Ideal unless otherwise specified </a:t>
                      </a:r>
                      <a:endParaRPr lang="ja-JP" sz="1200" kern="100" dirty="0"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5555" marR="65555" marT="0" marB="0" anchor="ctr"/>
                </a:tc>
                <a:extLst>
                  <a:ext uri="{0D108BD9-81ED-4DB2-BD59-A6C34878D82A}">
                    <a16:rowId xmlns:a16="http://schemas.microsoft.com/office/drawing/2014/main" val="2077078239"/>
                  </a:ext>
                </a:extLst>
              </a:tr>
              <a:tr h="20089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  <a:latin typeface="+mn-lt"/>
                          <a:ea typeface="+mn-ea"/>
                        </a:rPr>
                        <a:t>Guard Interval, Symbol Length</a:t>
                      </a:r>
                      <a:endParaRPr lang="ja-JP" sz="1200" b="0" kern="100" dirty="0"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5555" marR="65555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1451610" algn="ctr"/>
                        </a:tabLst>
                      </a:pPr>
                      <a:r>
                        <a:rPr lang="en-US" sz="1200" kern="0" dirty="0">
                          <a:effectLst/>
                          <a:latin typeface="+mn-lt"/>
                          <a:ea typeface="+mn-ea"/>
                        </a:rPr>
                        <a:t>13.6us with 800ns GI per OFDM symbol</a:t>
                      </a:r>
                      <a:endParaRPr lang="ja-JP" sz="1200" kern="100" dirty="0"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5555" marR="65555" marT="0" marB="0" anchor="ctr"/>
                </a:tc>
                <a:extLst>
                  <a:ext uri="{0D108BD9-81ED-4DB2-BD59-A6C34878D82A}">
                    <a16:rowId xmlns:a16="http://schemas.microsoft.com/office/drawing/2014/main" val="4232603538"/>
                  </a:ext>
                </a:extLst>
              </a:tr>
              <a:tr h="20089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  <a:latin typeface="+mn-lt"/>
                          <a:ea typeface="+mn-ea"/>
                        </a:rPr>
                        <a:t>PHY abstraction</a:t>
                      </a:r>
                      <a:endParaRPr lang="ja-JP" sz="1200" b="0" kern="100" dirty="0"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5555" marR="65555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1451610" algn="ctr"/>
                        </a:tabLst>
                      </a:pPr>
                      <a:r>
                        <a:rPr lang="en-US" sz="1200" kern="0" dirty="0">
                          <a:effectLst/>
                          <a:latin typeface="+mn-lt"/>
                          <a:ea typeface="+mn-ea"/>
                        </a:rPr>
                        <a:t>Use PER table from BCC, 1458byte in EMD Appendix.3</a:t>
                      </a:r>
                      <a:endParaRPr lang="ja-JP" sz="1200" kern="100" dirty="0"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5555" marR="65555" marT="0" marB="0" anchor="ctr"/>
                </a:tc>
                <a:extLst>
                  <a:ext uri="{0D108BD9-81ED-4DB2-BD59-A6C34878D82A}">
                    <a16:rowId xmlns:a16="http://schemas.microsoft.com/office/drawing/2014/main" val="4048429929"/>
                  </a:ext>
                </a:extLst>
              </a:tr>
            </a:tbl>
          </a:graphicData>
        </a:graphic>
      </p:graphicFrame>
      <p:sp>
        <p:nvSpPr>
          <p:cNvPr id="11" name="タイトル 2">
            <a:extLst>
              <a:ext uri="{FF2B5EF4-FFF2-40B4-BE49-F238E27FC236}">
                <a16:creationId xmlns:a16="http://schemas.microsoft.com/office/drawing/2014/main" id="{E9282A96-E4E8-4AA5-A4DD-7867E22718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kumimoji="1" lang="en-US" altLang="ja-JP" sz="2800" dirty="0"/>
              <a:t>Example Parameters of Home Mesh AP Scenario (2/3)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961082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26AA2B1C-94B7-46E8-A01C-D0057A31F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605A886-BAE6-466F-8F06-A9652F2664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Kosuke Aio(Sony Corporation), et al.</a:t>
            </a:r>
            <a:endParaRPr lang="en-US" dirty="0"/>
          </a:p>
        </p:txBody>
      </p:sp>
      <p:sp>
        <p:nvSpPr>
          <p:cNvPr id="10" name="タイトル 2">
            <a:extLst>
              <a:ext uri="{FF2B5EF4-FFF2-40B4-BE49-F238E27FC236}">
                <a16:creationId xmlns:a16="http://schemas.microsoft.com/office/drawing/2014/main" id="{B7DC3008-6B7F-4107-B5C9-D0BF6DB679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685800"/>
            <a:ext cx="7848600" cy="1066800"/>
          </a:xfrm>
        </p:spPr>
        <p:txBody>
          <a:bodyPr/>
          <a:lstStyle/>
          <a:p>
            <a:r>
              <a:rPr kumimoji="1" lang="en-US" altLang="ja-JP" sz="2800" dirty="0"/>
              <a:t>Example Parameters of Home Mesh AP Scenario (3/3)</a:t>
            </a:r>
            <a:endParaRPr kumimoji="1" lang="ja-JP" altLang="en-US" sz="2800" dirty="0"/>
          </a:p>
        </p:txBody>
      </p:sp>
      <p:sp>
        <p:nvSpPr>
          <p:cNvPr id="13" name="コンテンツ プレースホルダー 1">
            <a:extLst>
              <a:ext uri="{FF2B5EF4-FFF2-40B4-BE49-F238E27FC236}">
                <a16:creationId xmlns:a16="http://schemas.microsoft.com/office/drawing/2014/main" id="{16E08DB7-3A29-49BA-BA67-8B2DC95C7F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76400"/>
            <a:ext cx="8229600" cy="457201"/>
          </a:xfrm>
        </p:spPr>
        <p:txBody>
          <a:bodyPr/>
          <a:lstStyle/>
          <a:p>
            <a:r>
              <a:rPr kumimoji="1" lang="en-US" altLang="ja-JP" sz="1800" dirty="0"/>
              <a:t>MAC Parameters</a:t>
            </a:r>
          </a:p>
        </p:txBody>
      </p:sp>
      <p:graphicFrame>
        <p:nvGraphicFramePr>
          <p:cNvPr id="3" name="表 2">
            <a:extLst>
              <a:ext uri="{FF2B5EF4-FFF2-40B4-BE49-F238E27FC236}">
                <a16:creationId xmlns:a16="http://schemas.microsoft.com/office/drawing/2014/main" id="{AF667DF5-D1B7-4C9D-889E-72A708AD812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3151653"/>
              </p:ext>
            </p:extLst>
          </p:nvPr>
        </p:nvGraphicFramePr>
        <p:xfrm>
          <a:off x="442800" y="1981200"/>
          <a:ext cx="8244000" cy="4191000"/>
        </p:xfrm>
        <a:graphic>
          <a:graphicData uri="http://schemas.openxmlformats.org/drawingml/2006/table">
            <a:tbl>
              <a:tblPr firstCol="1" bandRow="1">
                <a:tableStyleId>{21E4AEA4-8DFA-4A89-87EB-49C32662AFE0}</a:tableStyleId>
              </a:tblPr>
              <a:tblGrid>
                <a:gridCol w="2268000">
                  <a:extLst>
                    <a:ext uri="{9D8B030D-6E8A-4147-A177-3AD203B41FA5}">
                      <a16:colId xmlns:a16="http://schemas.microsoft.com/office/drawing/2014/main" val="693266632"/>
                    </a:ext>
                  </a:extLst>
                </a:gridCol>
                <a:gridCol w="5976000">
                  <a:extLst>
                    <a:ext uri="{9D8B030D-6E8A-4147-A177-3AD203B41FA5}">
                      <a16:colId xmlns:a16="http://schemas.microsoft.com/office/drawing/2014/main" val="4179015844"/>
                    </a:ext>
                  </a:extLst>
                </a:gridCol>
              </a:tblGrid>
              <a:tr h="38923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effectLst/>
                          <a:latin typeface="+mn-lt"/>
                          <a:ea typeface="+mn-ea"/>
                        </a:rPr>
                        <a:t>Access protocol parameters </a:t>
                      </a:r>
                      <a:endParaRPr lang="ja-JP" sz="1200" b="1" kern="100" dirty="0"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  <a:latin typeface="+mn-lt"/>
                          <a:ea typeface="+mn-ea"/>
                        </a:rPr>
                        <a:t>[EDCA with default parameters according to traffic class]</a:t>
                      </a:r>
                      <a:endParaRPr lang="ja-JP" sz="1200" kern="100" dirty="0">
                        <a:effectLst/>
                        <a:latin typeface="+mn-lt"/>
                        <a:ea typeface="+mn-ea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  <a:latin typeface="+mn-lt"/>
                          <a:ea typeface="+mn-ea"/>
                        </a:rPr>
                        <a:t>[</a:t>
                      </a:r>
                      <a:r>
                        <a:rPr lang="en-US" sz="1200" kern="0" dirty="0" err="1">
                          <a:effectLst/>
                          <a:latin typeface="+mn-lt"/>
                          <a:ea typeface="+mn-ea"/>
                        </a:rPr>
                        <a:t>CWmin</a:t>
                      </a:r>
                      <a:r>
                        <a:rPr lang="en-US" sz="1200" kern="0" dirty="0">
                          <a:effectLst/>
                          <a:latin typeface="+mn-lt"/>
                          <a:ea typeface="+mn-ea"/>
                        </a:rPr>
                        <a:t>  = 15, </a:t>
                      </a:r>
                      <a:r>
                        <a:rPr lang="en-US" sz="1200" kern="0" dirty="0" err="1">
                          <a:effectLst/>
                          <a:latin typeface="+mn-lt"/>
                          <a:ea typeface="+mn-ea"/>
                        </a:rPr>
                        <a:t>CWmax</a:t>
                      </a:r>
                      <a:r>
                        <a:rPr lang="en-US" sz="1200" kern="0" dirty="0">
                          <a:effectLst/>
                          <a:latin typeface="+mn-lt"/>
                          <a:ea typeface="+mn-ea"/>
                        </a:rPr>
                        <a:t> = 1023, </a:t>
                      </a:r>
                      <a:r>
                        <a:rPr lang="en-US" sz="1200" kern="0" dirty="0" err="1">
                          <a:effectLst/>
                          <a:latin typeface="+mn-lt"/>
                          <a:ea typeface="+mn-ea"/>
                        </a:rPr>
                        <a:t>AIFSn</a:t>
                      </a:r>
                      <a:r>
                        <a:rPr lang="en-US" sz="1200" kern="0" dirty="0">
                          <a:effectLst/>
                          <a:latin typeface="+mn-lt"/>
                          <a:ea typeface="+mn-ea"/>
                        </a:rPr>
                        <a:t>=3 ]</a:t>
                      </a:r>
                      <a:endParaRPr lang="ja-JP" sz="1200" kern="100" dirty="0"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738976039"/>
                  </a:ext>
                </a:extLst>
              </a:tr>
              <a:tr h="29868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effectLst/>
                          <a:latin typeface="+mn-lt"/>
                          <a:ea typeface="+mn-ea"/>
                        </a:rPr>
                        <a:t>Queue length</a:t>
                      </a:r>
                      <a:endParaRPr lang="ja-JP" sz="1200" b="1" kern="100" dirty="0"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  <a:latin typeface="+mn-lt"/>
                          <a:ea typeface="+mn-ea"/>
                        </a:rPr>
                        <a:t>A single queue for each traffic link is set inside AP/STA sized of 2000 packets</a:t>
                      </a:r>
                      <a:endParaRPr lang="ja-JP" sz="1200" kern="100"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077235534"/>
                  </a:ext>
                </a:extLst>
              </a:tr>
              <a:tr h="38923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effectLst/>
                          <a:latin typeface="+mn-lt"/>
                          <a:ea typeface="+mn-ea"/>
                        </a:rPr>
                        <a:t>Traffic type</a:t>
                      </a:r>
                      <a:endParaRPr lang="ja-JP" sz="1200" b="1" kern="100" dirty="0"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  <a:latin typeface="+mn-lt"/>
                          <a:ea typeface="+mn-ea"/>
                        </a:rPr>
                        <a:t>TBD Mbps/STA, CBR, </a:t>
                      </a:r>
                      <a:endParaRPr lang="ja-JP" sz="1200" kern="100" dirty="0">
                        <a:effectLst/>
                        <a:latin typeface="+mn-lt"/>
                        <a:ea typeface="+mn-ea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  <a:latin typeface="+mn-lt"/>
                          <a:ea typeface="+mn-ea"/>
                        </a:rPr>
                        <a:t>Random start time during a 10ms interval</a:t>
                      </a:r>
                      <a:endParaRPr lang="ja-JP" sz="1200" kern="100" dirty="0"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747139463"/>
                  </a:ext>
                </a:extLst>
              </a:tr>
              <a:tr h="19461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effectLst/>
                          <a:latin typeface="+mn-lt"/>
                          <a:ea typeface="+mn-ea"/>
                        </a:rPr>
                        <a:t>Traffic direction</a:t>
                      </a:r>
                      <a:endParaRPr lang="ja-JP" sz="1200" b="1" kern="100" dirty="0"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  <a:latin typeface="+mn-lt"/>
                          <a:ea typeface="+mn-ea"/>
                        </a:rPr>
                        <a:t>DL only</a:t>
                      </a:r>
                      <a:endParaRPr lang="ja-JP" sz="1200" kern="100"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28427335"/>
                  </a:ext>
                </a:extLst>
              </a:tr>
              <a:tr h="38923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effectLst/>
                          <a:latin typeface="+mn-lt"/>
                          <a:ea typeface="+mn-ea"/>
                        </a:rPr>
                        <a:t>MPDU size</a:t>
                      </a:r>
                      <a:endParaRPr lang="ja-JP" sz="1200" b="1" kern="100" dirty="0"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  <a:latin typeface="+mn-lt"/>
                          <a:ea typeface="+mn-ea"/>
                        </a:rPr>
                        <a:t>1544 Bytes (1472 Data + 28 IP header + 8 LLC header + 30 MAC header + 4 delimiter + 2 padding)</a:t>
                      </a:r>
                      <a:endParaRPr lang="ja-JP" sz="1200" kern="100" dirty="0"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507164042"/>
                  </a:ext>
                </a:extLst>
              </a:tr>
              <a:tr h="38923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effectLst/>
                          <a:latin typeface="+mn-lt"/>
                          <a:ea typeface="+mn-ea"/>
                        </a:rPr>
                        <a:t>Aggregation </a:t>
                      </a:r>
                      <a:endParaRPr lang="ja-JP" sz="1200" b="1" kern="100" dirty="0"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  <a:latin typeface="+mn-lt"/>
                          <a:ea typeface="+mn-ea"/>
                        </a:rPr>
                        <a:t>[A-MPDU / 64 or [256] MPDU aggregation size / BA window size, No  A-MSDU, with immediate BA]</a:t>
                      </a:r>
                      <a:endParaRPr lang="ja-JP" sz="1200" kern="100"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036291076"/>
                  </a:ext>
                </a:extLst>
              </a:tr>
              <a:tr h="19461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effectLst/>
                          <a:latin typeface="+mn-lt"/>
                          <a:ea typeface="+mn-ea"/>
                        </a:rPr>
                        <a:t>Max # of retries </a:t>
                      </a:r>
                      <a:endParaRPr lang="ja-JP" sz="1200" b="1" kern="100" dirty="0"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  <a:latin typeface="+mn-lt"/>
                          <a:ea typeface="+mn-ea"/>
                        </a:rPr>
                        <a:t>Max retries: 10</a:t>
                      </a:r>
                      <a:endParaRPr lang="ja-JP" sz="1200" kern="100" dirty="0"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099704437"/>
                  </a:ext>
                </a:extLst>
              </a:tr>
              <a:tr h="19461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b="1" kern="0">
                          <a:effectLst/>
                          <a:latin typeface="+mn-lt"/>
                          <a:ea typeface="+mn-ea"/>
                        </a:rPr>
                        <a:t>RTS/CTS Threshold</a:t>
                      </a:r>
                      <a:endParaRPr lang="ja-JP" sz="1200" b="1" kern="100"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  <a:latin typeface="+mn-lt"/>
                          <a:ea typeface="+mn-ea"/>
                        </a:rPr>
                        <a:t>[No RTS/CTS]</a:t>
                      </a:r>
                      <a:endParaRPr lang="ja-JP" sz="1200" kern="100"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824464150"/>
                  </a:ext>
                </a:extLst>
              </a:tr>
              <a:tr h="155692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effectLst/>
                          <a:latin typeface="+mn-lt"/>
                          <a:ea typeface="+mn-ea"/>
                        </a:rPr>
                        <a:t>Association</a:t>
                      </a:r>
                      <a:endParaRPr lang="ja-JP" sz="1200" b="1" kern="100" dirty="0"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u="sng" kern="0" dirty="0">
                          <a:effectLst/>
                          <a:latin typeface="+mn-lt"/>
                          <a:ea typeface="+mn-ea"/>
                        </a:rPr>
                        <a:t>Backhaul</a:t>
                      </a:r>
                      <a:endParaRPr lang="ja-JP" sz="1200" kern="100" dirty="0">
                        <a:effectLst/>
                        <a:latin typeface="+mn-lt"/>
                        <a:ea typeface="+mn-ea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  <a:latin typeface="+mn-lt"/>
                          <a:ea typeface="+mn-ea"/>
                        </a:rPr>
                        <a:t>[AP2, AP3 are associated to AP1] or</a:t>
                      </a:r>
                      <a:endParaRPr lang="ja-JP" sz="1200" kern="100" dirty="0">
                        <a:effectLst/>
                        <a:latin typeface="+mn-lt"/>
                        <a:ea typeface="+mn-ea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  <a:latin typeface="+mn-lt"/>
                          <a:ea typeface="+mn-ea"/>
                        </a:rPr>
                        <a:t>AP2 is associated to AP1 and AP3 is associated to AP2.</a:t>
                      </a:r>
                      <a:endParaRPr lang="ja-JP" sz="1200" kern="100" dirty="0">
                        <a:effectLst/>
                        <a:latin typeface="+mn-lt"/>
                        <a:ea typeface="+mn-ea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u="none" strike="noStrike" kern="0" dirty="0">
                          <a:effectLst/>
                          <a:latin typeface="+mn-lt"/>
                          <a:ea typeface="+mn-ea"/>
                        </a:rPr>
                        <a:t> </a:t>
                      </a:r>
                      <a:endParaRPr lang="ja-JP" sz="1200" kern="100" dirty="0">
                        <a:effectLst/>
                        <a:latin typeface="+mn-lt"/>
                        <a:ea typeface="+mn-ea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u="sng" kern="0" dirty="0">
                          <a:effectLst/>
                          <a:latin typeface="+mn-lt"/>
                          <a:ea typeface="+mn-ea"/>
                        </a:rPr>
                        <a:t>Fronthaul</a:t>
                      </a:r>
                      <a:endParaRPr lang="ja-JP" sz="1200" kern="100" dirty="0">
                        <a:effectLst/>
                        <a:latin typeface="+mn-lt"/>
                        <a:ea typeface="+mn-ea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  <a:latin typeface="+mn-lt"/>
                          <a:ea typeface="+mn-ea"/>
                        </a:rPr>
                        <a:t>X% of STAs in a room are associated to the AP in the room,</a:t>
                      </a:r>
                      <a:br>
                        <a:rPr lang="en-US" sz="1200" kern="0" dirty="0">
                          <a:effectLst/>
                          <a:latin typeface="+mn-lt"/>
                          <a:ea typeface="+mn-ea"/>
                        </a:rPr>
                      </a:br>
                      <a:r>
                        <a:rPr lang="en-US" sz="1200" kern="0" dirty="0">
                          <a:effectLst/>
                          <a:latin typeface="+mn-lt"/>
                          <a:ea typeface="+mn-ea"/>
                        </a:rPr>
                        <a:t>100-X% of the STAs are not associated</a:t>
                      </a:r>
                      <a:endParaRPr lang="ja-JP" sz="1200" kern="100" dirty="0">
                        <a:effectLst/>
                        <a:latin typeface="+mn-lt"/>
                        <a:ea typeface="+mn-ea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  <a:latin typeface="+mn-lt"/>
                          <a:ea typeface="+mn-ea"/>
                        </a:rPr>
                        <a:t>[X=100]</a:t>
                      </a:r>
                      <a:endParaRPr lang="ja-JP" sz="1200" kern="100" dirty="0"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109493020"/>
                  </a:ext>
                </a:extLst>
              </a:tr>
              <a:tr h="19461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effectLst/>
                          <a:latin typeface="+mn-lt"/>
                          <a:ea typeface="+mn-ea"/>
                        </a:rPr>
                        <a:t>Management</a:t>
                      </a:r>
                      <a:endParaRPr lang="ja-JP" sz="1200" b="1" kern="100" dirty="0"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  <a:latin typeface="+mn-lt"/>
                          <a:ea typeface="+mn-ea"/>
                        </a:rPr>
                        <a:t>It is allowed to assume that all APs belong to the same management entity</a:t>
                      </a:r>
                      <a:endParaRPr lang="ja-JP" sz="1200" kern="100" dirty="0"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4365771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1852784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ontrol xmlns="http://schemas.microsoft.com/VisualStudio/2011/storyboarding/control">
  <Id Name="7875a4f5-9099-470b-8e58-c7d70784d9cc" Revision="1" Stencil="System.MyShapes" StencilVersion="1.0"/>
</Control>
</file>

<file path=customXml/item2.xml><?xml version="1.0" encoding="utf-8"?>
<Control xmlns="http://schemas.microsoft.com/VisualStudio/2011/storyboarding/control">
  <Id Name="7875a4f5-9099-470b-8e58-c7d70784d9cc" Revision="1" Stencil="System.MyShapes" StencilVersion="1.0"/>
</Control>
</file>

<file path=customXml/itemProps1.xml><?xml version="1.0" encoding="utf-8"?>
<ds:datastoreItem xmlns:ds="http://schemas.openxmlformats.org/officeDocument/2006/customXml" ds:itemID="{F7B27178-565F-4054-A315-3228EE4A97CE}">
  <ds:schemaRefs>
    <ds:schemaRef ds:uri="http://schemas.microsoft.com/VisualStudio/2011/storyboarding/control"/>
  </ds:schemaRefs>
</ds:datastoreItem>
</file>

<file path=customXml/itemProps2.xml><?xml version="1.0" encoding="utf-8"?>
<ds:datastoreItem xmlns:ds="http://schemas.openxmlformats.org/officeDocument/2006/customXml" ds:itemID="{8D36BDD3-9E3A-4E97-B11B-CDBD007922C7}">
  <ds:schemaRefs>
    <ds:schemaRef ds:uri="http://schemas.microsoft.com/VisualStudio/2011/storyboarding/control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143157</TotalTime>
  <Words>1296</Words>
  <Application>Microsoft Office PowerPoint</Application>
  <PresentationFormat>画面に合わせる (4:3)</PresentationFormat>
  <Paragraphs>260</Paragraphs>
  <Slides>12</Slides>
  <Notes>9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12</vt:i4>
      </vt:variant>
    </vt:vector>
  </HeadingPairs>
  <TitlesOfParts>
    <vt:vector size="15" baseType="lpstr">
      <vt:lpstr>游明朝</vt:lpstr>
      <vt:lpstr>Times New Roman</vt:lpstr>
      <vt:lpstr>Default Design</vt:lpstr>
      <vt:lpstr>Consideration on Multi-AP Home Mesh AP Scenario</vt:lpstr>
      <vt:lpstr>Introduction</vt:lpstr>
      <vt:lpstr>Recap of TGax/Indoor Scenarios [3]</vt:lpstr>
      <vt:lpstr>Recap of TGax/Residential Scenario</vt:lpstr>
      <vt:lpstr>Consideration on Home Mesh AP</vt:lpstr>
      <vt:lpstr>Home Mesh AP Scenario Proposal</vt:lpstr>
      <vt:lpstr>Example Parameters of Home Mesh AP Scenario (1/3)</vt:lpstr>
      <vt:lpstr>Example Parameters of Home Mesh AP Scenario (2/3)</vt:lpstr>
      <vt:lpstr>Example Parameters of Home Mesh AP Scenario (3/3)</vt:lpstr>
      <vt:lpstr>Summary</vt:lpstr>
      <vt:lpstr>Reference</vt:lpstr>
      <vt:lpstr>SP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Use Case and Draft Texts for PAR/CSD</dc:title>
  <dc:creator>Yusuke.YT.Tanaka@sony.com</dc:creator>
  <cp:lastModifiedBy>Aio, Kosuke (Sony)</cp:lastModifiedBy>
  <cp:revision>4127</cp:revision>
  <cp:lastPrinted>2018-09-03T08:43:03Z</cp:lastPrinted>
  <dcterms:created xsi:type="dcterms:W3CDTF">1998-02-10T13:07:52Z</dcterms:created>
  <dcterms:modified xsi:type="dcterms:W3CDTF">2020-01-14T05:33:44Z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fs.IsStoryboard">
    <vt:bool>true</vt:bool>
  </property>
</Properties>
</file>