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52" r:id="rId3"/>
    <p:sldId id="362" r:id="rId4"/>
    <p:sldId id="363" r:id="rId5"/>
    <p:sldId id="358" r:id="rId6"/>
    <p:sldId id="364" r:id="rId7"/>
    <p:sldId id="367" r:id="rId8"/>
    <p:sldId id="338" r:id="rId9"/>
    <p:sldId id="312" r:id="rId10"/>
    <p:sldId id="347" r:id="rId11"/>
    <p:sldId id="366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 varScale="1">
        <p:scale>
          <a:sx n="78" d="100"/>
          <a:sy n="78" d="100"/>
        </p:scale>
        <p:origin x="1304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84DF7-3B26-4217-86CA-1856A7419B88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67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802.11-20/0031r1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Discussion on EHT PPDU Formats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2020-01-12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90283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Urabe Yoshio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7" y="1752600"/>
            <a:ext cx="7844287" cy="3962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Do you agree that EHT-SIG is present immediately after U-SIG in an EHT PPDU transmitted to a single user?</a:t>
            </a: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09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7" y="1752600"/>
            <a:ext cx="7844287" cy="3962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Do you agree that EHT-SIG is not present in an EHT PPDU used for trigger-based uplink transmission or multi-AP joint transmission?</a:t>
            </a: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17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Background</a:t>
            </a:r>
            <a:endParaRPr lang="en-S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87238" y="1630362"/>
            <a:ext cx="7856687" cy="40846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According to 11be SFD [1], an EHT PPDU comprises legacy preamble, RL-SIG and U-SIG. Furthermore, an EHT PPDU transmitted to multiple users comprises an EHT-SIG immediately after the U-SIG.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However, it is unclear whether EHT-SIG is present in other types of EHT PPDU,  e.g.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kern="0" dirty="0"/>
              <a:t>an EHT PPDU transmitted to a single user;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kern="0" dirty="0"/>
              <a:t>an EHT PPDU for trigger-based uplink transmission or multi-AP joint transmission.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This contribution addresses different EHT PPDU formats.</a:t>
            </a:r>
          </a:p>
          <a:p>
            <a:pPr lvl="1"/>
            <a:endParaRPr lang="en-US" kern="0" dirty="0"/>
          </a:p>
          <a:p>
            <a:endParaRPr lang="en-US" b="0" kern="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268B651-E44C-43A8-B167-E71B18A1879E}"/>
              </a:ext>
            </a:extLst>
          </p:cNvPr>
          <p:cNvGrpSpPr/>
          <p:nvPr/>
        </p:nvGrpSpPr>
        <p:grpSpPr>
          <a:xfrm>
            <a:off x="1418501" y="2758281"/>
            <a:ext cx="5852974" cy="330194"/>
            <a:chOff x="1494823" y="4557714"/>
            <a:chExt cx="5852974" cy="33019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AB3D675-971A-4502-B331-A53B31B1AFE4}"/>
                </a:ext>
              </a:extLst>
            </p:cNvPr>
            <p:cNvSpPr/>
            <p:nvPr/>
          </p:nvSpPr>
          <p:spPr>
            <a:xfrm>
              <a:off x="1494823" y="4560230"/>
              <a:ext cx="798315" cy="32659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572C0DB-0BD9-4168-A6E0-2AC1D7ECABA8}"/>
                </a:ext>
              </a:extLst>
            </p:cNvPr>
            <p:cNvSpPr/>
            <p:nvPr/>
          </p:nvSpPr>
          <p:spPr>
            <a:xfrm>
              <a:off x="2293138" y="4557714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L-LTF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9F97E74-D242-42D7-B84E-19EF937F043A}"/>
                </a:ext>
              </a:extLst>
            </p:cNvPr>
            <p:cNvSpPr/>
            <p:nvPr/>
          </p:nvSpPr>
          <p:spPr>
            <a:xfrm>
              <a:off x="3091454" y="4557717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837A864-4C97-41AF-B53B-4FF1C98895D2}"/>
                </a:ext>
              </a:extLst>
            </p:cNvPr>
            <p:cNvSpPr/>
            <p:nvPr/>
          </p:nvSpPr>
          <p:spPr>
            <a:xfrm>
              <a:off x="3889769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E706312-0483-40EC-9FE7-1C3314A417CD}"/>
                </a:ext>
              </a:extLst>
            </p:cNvPr>
            <p:cNvSpPr/>
            <p:nvPr/>
          </p:nvSpPr>
          <p:spPr>
            <a:xfrm>
              <a:off x="4688084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4717981-308F-4DC9-8797-70D8DAEDC4EA}"/>
                </a:ext>
              </a:extLst>
            </p:cNvPr>
            <p:cNvSpPr/>
            <p:nvPr/>
          </p:nvSpPr>
          <p:spPr>
            <a:xfrm>
              <a:off x="6417079" y="4557718"/>
              <a:ext cx="930718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A88470C-28DF-41A6-8B35-E1383F675B3C}"/>
                </a:ext>
              </a:extLst>
            </p:cNvPr>
            <p:cNvSpPr/>
            <p:nvPr/>
          </p:nvSpPr>
          <p:spPr>
            <a:xfrm>
              <a:off x="5486400" y="4557718"/>
              <a:ext cx="930718" cy="33019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EHT-SIG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dirty="0"/>
              <a:t>Presence of EHT-SIG in EHT PPDU</a:t>
            </a:r>
            <a:endParaRPr lang="en-S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533400" y="1371600"/>
            <a:ext cx="8077200" cy="5029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U-SIG in 11be SFD [1] 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2 OFDM symbol long and jointly encoded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sent using 52 data tones and 4 pilot tones per-20MHz.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modulated in the same way as the HE-SIG-A field of 802.11ax.	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dirty="0"/>
              <a:t>EHT PPDU transmitted to a single user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U-SIG may not have enough data bits to accommodate all version dependent information which comprises   </a:t>
            </a:r>
          </a:p>
          <a:p>
            <a:pPr marL="982980"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similar information to HE-SIG-A of HE SU PPDU with extended support for up to 320 MHz bandwidth and 16 space-time streams; and</a:t>
            </a:r>
          </a:p>
          <a:p>
            <a:pPr marL="982980"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preamble puncturing information. 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EHT-SIG may be required for EHT PPDU transmitted to a single user to contain some version dependent information. 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EHT PPDU for trigger-based uplink transmission or multi-AP joint transmission  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most of version dependent information can be included in the soliciting triggering frame.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EHT-SIG may not be present in EHT PPDU for trigger-based transmission.   </a:t>
            </a:r>
          </a:p>
          <a:p>
            <a:pPr marL="685800" lvl="2" indent="-342900">
              <a:buFont typeface="Wingdings" panose="05000000000000000000" pitchFamily="2" charset="2"/>
              <a:buChar char="q"/>
            </a:pPr>
            <a:endParaRPr lang="en-US" sz="1050" kern="0" dirty="0"/>
          </a:p>
          <a:p>
            <a:pPr marL="640080" lvl="1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1800" kern="0" dirty="0"/>
          </a:p>
          <a:p>
            <a:pPr marL="685800" lvl="1">
              <a:buFont typeface="Wingdings" panose="05000000000000000000" pitchFamily="2" charset="2"/>
              <a:buChar char="§"/>
            </a:pPr>
            <a:endParaRPr lang="en-US" b="0" kern="0" dirty="0"/>
          </a:p>
          <a:p>
            <a:pPr marL="457200" lvl="1" indent="0">
              <a:buNone/>
            </a:pPr>
            <a:endParaRPr lang="en-US" kern="0" dirty="0"/>
          </a:p>
          <a:p>
            <a:pPr marL="0" indent="0">
              <a:buNone/>
            </a:pPr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304104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685800"/>
          </a:xfrm>
        </p:spPr>
        <p:txBody>
          <a:bodyPr/>
          <a:lstStyle/>
          <a:p>
            <a:r>
              <a:rPr lang="en-US" dirty="0"/>
              <a:t>EHT PPDU Formats</a:t>
            </a:r>
            <a:endParaRPr lang="en-S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33400" y="1627944"/>
            <a:ext cx="7856687" cy="143742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We propose EHT PPDUs can be broadly classified into two formats: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u="sng" kern="0" dirty="0"/>
              <a:t>EHT basic PPDU </a:t>
            </a:r>
            <a:r>
              <a:rPr lang="en-US" sz="1600" kern="0" dirty="0"/>
              <a:t>which is used for non-trigger-based 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EHT-SIG is present in EHT basic PPDU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u="sng" kern="0" dirty="0"/>
              <a:t>EHT TB PPDU </a:t>
            </a:r>
            <a:r>
              <a:rPr lang="en-US" sz="1600" kern="0" dirty="0"/>
              <a:t>which is used for trigger-based 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EHT-SIG is not present in EHT TB PPDU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800" kern="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800" b="0" kern="0" dirty="0"/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kern="0" dirty="0"/>
          </a:p>
          <a:p>
            <a:pPr marL="640080" lvl="1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400" kern="0" dirty="0"/>
          </a:p>
          <a:p>
            <a:pPr marL="685800" lvl="1">
              <a:buFont typeface="Wingdings" panose="05000000000000000000" pitchFamily="2" charset="2"/>
              <a:buChar char="§"/>
            </a:pPr>
            <a:endParaRPr lang="en-US" sz="2800" b="0" kern="0" dirty="0"/>
          </a:p>
          <a:p>
            <a:pPr marL="457200" lvl="1" indent="0">
              <a:buNone/>
            </a:pPr>
            <a:endParaRPr lang="en-US" sz="2800" kern="0" dirty="0"/>
          </a:p>
          <a:p>
            <a:pPr marL="0" indent="0">
              <a:buNone/>
            </a:pPr>
            <a:endParaRPr lang="en-US" sz="3200" b="0" kern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134EB9D-EF2A-4D28-9C54-769D1E524C87}"/>
              </a:ext>
            </a:extLst>
          </p:cNvPr>
          <p:cNvGrpSpPr/>
          <p:nvPr/>
        </p:nvGrpSpPr>
        <p:grpSpPr>
          <a:xfrm>
            <a:off x="1600200" y="4062332"/>
            <a:ext cx="5852974" cy="330194"/>
            <a:chOff x="1494823" y="4557714"/>
            <a:chExt cx="5852974" cy="33019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8F5FC85-35E2-4919-9B39-905650151BCA}"/>
                </a:ext>
              </a:extLst>
            </p:cNvPr>
            <p:cNvSpPr/>
            <p:nvPr/>
          </p:nvSpPr>
          <p:spPr>
            <a:xfrm>
              <a:off x="1494823" y="4560230"/>
              <a:ext cx="798315" cy="32659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11D7479-7B30-42D5-9F43-1A2C9DDB25E8}"/>
                </a:ext>
              </a:extLst>
            </p:cNvPr>
            <p:cNvSpPr/>
            <p:nvPr/>
          </p:nvSpPr>
          <p:spPr>
            <a:xfrm>
              <a:off x="2293138" y="4557714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L-LTF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37E39E5-8B37-431F-9BEC-056A4F384DDA}"/>
                </a:ext>
              </a:extLst>
            </p:cNvPr>
            <p:cNvSpPr/>
            <p:nvPr/>
          </p:nvSpPr>
          <p:spPr>
            <a:xfrm>
              <a:off x="3091454" y="4557717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A48C2CF-552B-4A96-9EFE-78F0184618EF}"/>
                </a:ext>
              </a:extLst>
            </p:cNvPr>
            <p:cNvSpPr/>
            <p:nvPr/>
          </p:nvSpPr>
          <p:spPr>
            <a:xfrm>
              <a:off x="3889769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D03AC1-F954-4F54-A842-731278212F77}"/>
                </a:ext>
              </a:extLst>
            </p:cNvPr>
            <p:cNvSpPr/>
            <p:nvPr/>
          </p:nvSpPr>
          <p:spPr>
            <a:xfrm>
              <a:off x="4688084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723FCCF-94A3-45F1-87A4-49B121126EC1}"/>
                </a:ext>
              </a:extLst>
            </p:cNvPr>
            <p:cNvSpPr/>
            <p:nvPr/>
          </p:nvSpPr>
          <p:spPr>
            <a:xfrm>
              <a:off x="6417079" y="4557718"/>
              <a:ext cx="930718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7F23A00-BF15-4EED-BA88-DAF39CDBF646}"/>
                </a:ext>
              </a:extLst>
            </p:cNvPr>
            <p:cNvSpPr/>
            <p:nvPr/>
          </p:nvSpPr>
          <p:spPr>
            <a:xfrm>
              <a:off x="5486400" y="4557718"/>
              <a:ext cx="930718" cy="33019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EHT-SIG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349FA02-79B7-4CBE-9C5D-0C7FBB68580E}"/>
              </a:ext>
            </a:extLst>
          </p:cNvPr>
          <p:cNvGrpSpPr/>
          <p:nvPr/>
        </p:nvGrpSpPr>
        <p:grpSpPr>
          <a:xfrm>
            <a:off x="1600200" y="5385886"/>
            <a:ext cx="4893118" cy="329114"/>
            <a:chOff x="1494823" y="4557714"/>
            <a:chExt cx="4893118" cy="32911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65B506E-DDDB-4BAE-ACDC-2AD0EF4AD806}"/>
                </a:ext>
              </a:extLst>
            </p:cNvPr>
            <p:cNvSpPr/>
            <p:nvPr/>
          </p:nvSpPr>
          <p:spPr>
            <a:xfrm>
              <a:off x="1494823" y="4560230"/>
              <a:ext cx="798315" cy="32659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E2FB950-095E-4A40-BB34-06065C8C0E0F}"/>
                </a:ext>
              </a:extLst>
            </p:cNvPr>
            <p:cNvSpPr/>
            <p:nvPr/>
          </p:nvSpPr>
          <p:spPr>
            <a:xfrm>
              <a:off x="2293138" y="4557714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L-LTF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D67BBF4-1B67-48C5-B240-677E6C768EC0}"/>
                </a:ext>
              </a:extLst>
            </p:cNvPr>
            <p:cNvSpPr/>
            <p:nvPr/>
          </p:nvSpPr>
          <p:spPr>
            <a:xfrm>
              <a:off x="3091454" y="4557717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3076CC1-4E6A-4959-BB0C-AB2C55569DB7}"/>
                </a:ext>
              </a:extLst>
            </p:cNvPr>
            <p:cNvSpPr/>
            <p:nvPr/>
          </p:nvSpPr>
          <p:spPr>
            <a:xfrm>
              <a:off x="3889769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8279D00-4742-4AC4-BB13-5E9E7F11CC1C}"/>
                </a:ext>
              </a:extLst>
            </p:cNvPr>
            <p:cNvSpPr/>
            <p:nvPr/>
          </p:nvSpPr>
          <p:spPr>
            <a:xfrm>
              <a:off x="4688084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EF274E4-D930-451B-A20C-314BF7484569}"/>
                </a:ext>
              </a:extLst>
            </p:cNvPr>
            <p:cNvSpPr/>
            <p:nvPr/>
          </p:nvSpPr>
          <p:spPr>
            <a:xfrm>
              <a:off x="5457223" y="4557718"/>
              <a:ext cx="930718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B23A2D24-93A5-4183-B0F8-621B76835008}"/>
              </a:ext>
            </a:extLst>
          </p:cNvPr>
          <p:cNvSpPr txBox="1"/>
          <p:nvPr/>
        </p:nvSpPr>
        <p:spPr>
          <a:xfrm>
            <a:off x="151241" y="4087132"/>
            <a:ext cx="1391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EHT Basic PPDU</a:t>
            </a:r>
            <a:endParaRPr lang="en-SG" u="sng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122CD8A-EFBC-45C0-AD9A-5E1FF5C0B111}"/>
              </a:ext>
            </a:extLst>
          </p:cNvPr>
          <p:cNvSpPr txBox="1"/>
          <p:nvPr/>
        </p:nvSpPr>
        <p:spPr>
          <a:xfrm>
            <a:off x="120655" y="5435484"/>
            <a:ext cx="1391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EHT TB PPDU</a:t>
            </a:r>
            <a:endParaRPr lang="en-SG" u="sng" dirty="0"/>
          </a:p>
        </p:txBody>
      </p:sp>
    </p:spTree>
    <p:extLst>
      <p:ext uri="{BB962C8B-B14F-4D97-AF65-F5344CB8AC3E}">
        <p14:creationId xmlns:p14="http://schemas.microsoft.com/office/powerpoint/2010/main" val="369301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190500" y="675318"/>
            <a:ext cx="8763000" cy="54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U-SIG in EHT Basic PPDU</a:t>
            </a:r>
            <a:endParaRPr lang="en-SG" sz="3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46AF45-C223-436F-9A86-711F95FED664}"/>
              </a:ext>
            </a:extLst>
          </p:cNvPr>
          <p:cNvSpPr txBox="1"/>
          <p:nvPr/>
        </p:nvSpPr>
        <p:spPr>
          <a:xfrm>
            <a:off x="4899115" y="3276600"/>
            <a:ext cx="3948249" cy="269304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q"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85750" lvl="1" indent="-285750">
              <a:buFont typeface="Wingdings" panose="05000000000000000000" pitchFamily="2" charset="2"/>
              <a:buChar char="q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PPDU format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0: EHT Basic PPDU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1: EHT TB PPDU</a:t>
            </a:r>
          </a:p>
          <a:p>
            <a:pPr marL="285750" lvl="1" indent="-285750">
              <a:buFont typeface="Wingdings" panose="05000000000000000000" pitchFamily="2" charset="2"/>
              <a:buChar char="q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BW field 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0: 20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MHz.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1: 40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MHz.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2: 80 MHz non-preamble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3: 160 MHz and 80+80 MHz non-preamble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4: 320 MHz and 160+160 MHz non-preamble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5: 80 MHz 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6: 160 MHz and 80+80 MHz 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7: 320 MHz and 160+160 MHz preamble puncturing mode.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ABDD20-0DD5-4124-BA5B-7DCD9758C295}"/>
              </a:ext>
            </a:extLst>
          </p:cNvPr>
          <p:cNvSpPr/>
          <p:nvPr/>
        </p:nvSpPr>
        <p:spPr>
          <a:xfrm>
            <a:off x="342900" y="1252503"/>
            <a:ext cx="8534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U-SIG has a unified format regardless of whether EHT basic PPDU is transmitted to a single STA or multiple STAs.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U-SIG comprises two parts: U-SIG1 and U-SIG2, each containing 26 data bits.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U-SIG include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version independent bits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version dependent bits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(e.g. PPDU Format, EHT-SIG related info, and Spatial Reuse).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34A95A-682F-491F-8EBA-778EBE23DB6F}"/>
              </a:ext>
            </a:extLst>
          </p:cNvPr>
          <p:cNvSpPr txBox="1"/>
          <p:nvPr/>
        </p:nvSpPr>
        <p:spPr>
          <a:xfrm>
            <a:off x="1530734" y="2667000"/>
            <a:ext cx="1947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Example U-SIG content</a:t>
            </a:r>
            <a:endParaRPr lang="en-SG" b="1" u="sn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B0BA4A-8B45-4762-9677-DF452BD22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38" y="3075774"/>
            <a:ext cx="4428556" cy="318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93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190500" y="675318"/>
            <a:ext cx="8763000" cy="54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U-SIG in EHT TB PPDU</a:t>
            </a:r>
            <a:endParaRPr lang="en-SG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4BAC95-BEB5-4344-ABC6-43D606319906}"/>
              </a:ext>
            </a:extLst>
          </p:cNvPr>
          <p:cNvSpPr/>
          <p:nvPr/>
        </p:nvSpPr>
        <p:spPr>
          <a:xfrm>
            <a:off x="609600" y="1432127"/>
            <a:ext cx="7848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U-SIG include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version independent bits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necessary version dependent bits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(e.g. PPDU Format and Spatial Reuse).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580635-14B0-4294-91DA-7C603FD6D3C2}"/>
              </a:ext>
            </a:extLst>
          </p:cNvPr>
          <p:cNvSpPr txBox="1"/>
          <p:nvPr/>
        </p:nvSpPr>
        <p:spPr>
          <a:xfrm>
            <a:off x="3371260" y="2272622"/>
            <a:ext cx="2343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Example U-SIG content</a:t>
            </a:r>
            <a:endParaRPr lang="en-SG" sz="1400" b="1" u="sn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0D406A-6DD3-4950-B054-4FEAEE2E5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517" y="2618796"/>
            <a:ext cx="3730942" cy="337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6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390AE9-530F-4C42-90BA-56BADC57058B}"/>
              </a:ext>
            </a:extLst>
          </p:cNvPr>
          <p:cNvSpPr txBox="1"/>
          <p:nvPr/>
        </p:nvSpPr>
        <p:spPr>
          <a:xfrm>
            <a:off x="0" y="722225"/>
            <a:ext cx="9067800" cy="6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EHT-SIG in EHT Basic PPDU</a:t>
            </a:r>
          </a:p>
          <a:p>
            <a:endParaRPr lang="en-SG" sz="32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6FA5133-C74B-443A-9306-04F4A48E604A}"/>
              </a:ext>
            </a:extLst>
          </p:cNvPr>
          <p:cNvSpPr txBox="1">
            <a:spLocks/>
          </p:cNvSpPr>
          <p:nvPr/>
        </p:nvSpPr>
        <p:spPr bwMode="auto">
          <a:xfrm>
            <a:off x="263525" y="1171463"/>
            <a:ext cx="8575675" cy="301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>
              <a:buFont typeface="Wingdings" panose="05000000000000000000" pitchFamily="2" charset="2"/>
              <a:buChar char="q"/>
            </a:pP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There is one or more EHT-SIG content channels depending on the BW of EHT basic PPDU.</a:t>
            </a:r>
          </a:p>
          <a:p>
            <a:pPr marL="457200">
              <a:buFont typeface="Wingdings" panose="05000000000000000000" pitchFamily="2" charset="2"/>
              <a:buChar char="q"/>
            </a:pP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Common field comprises 1</a:t>
            </a:r>
            <a:r>
              <a:rPr lang="en-SG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 and 2</a:t>
            </a:r>
            <a:r>
              <a:rPr lang="en-SG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subfield, which are separately encoded.</a:t>
            </a:r>
          </a:p>
          <a:p>
            <a:pPr marL="687388" lvl="1" indent="-230188"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1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 contains remaining version dependent information.</a:t>
            </a:r>
          </a:p>
          <a:p>
            <a:pPr marL="687388" lvl="1" indent="-230188"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2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 contains RU allocation subfield (for OFDMA mode) or preamble puncturing bitmap subfield (for SU puncturing mode), </a:t>
            </a:r>
          </a:p>
          <a:p>
            <a:pPr marL="1030288" lvl="2" indent="-230188"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preamble puncturing bitmap subfield has 3, 7 or 15 bits depending on the PPDU BW and each bit indicates whether or not a 20 MHz subchannel which is not primary 20 is punctured. </a:t>
            </a:r>
          </a:p>
          <a:p>
            <a:pPr marL="1030288" lvl="2" indent="-230188"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2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 is not present in case of full BW MU-MIMO mode and full bandwidth SU mode.</a:t>
            </a:r>
          </a:p>
          <a:p>
            <a:pPr marL="687388" lvl="1" indent="-230188"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1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 is the same for all EHT-SIG content channels; while the 2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 differs among the EHT-SIG content channels.</a:t>
            </a:r>
          </a:p>
          <a:p>
            <a:pPr marL="687388" lvl="1" indent="-230188">
              <a:buFont typeface="Wingdings" panose="05000000000000000000" pitchFamily="2" charset="2"/>
              <a:buChar char="§"/>
            </a:pPr>
            <a:endParaRPr lang="en-SG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93BF0-C4B0-48B5-8867-D262B23C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4F7FC9E-6B6E-438A-9B00-8D16627C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199E141-87F6-4008-93DB-F44E8538F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773" y="4343400"/>
            <a:ext cx="3537725" cy="197188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5C4B68F-7382-435A-B59E-B78FEF99E17D}"/>
              </a:ext>
            </a:extLst>
          </p:cNvPr>
          <p:cNvSpPr txBox="1"/>
          <p:nvPr/>
        </p:nvSpPr>
        <p:spPr>
          <a:xfrm>
            <a:off x="1148963" y="5190844"/>
            <a:ext cx="3083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Example 1</a:t>
            </a:r>
            <a:r>
              <a:rPr lang="en-US" b="1" u="sng" baseline="30000" dirty="0"/>
              <a:t>st</a:t>
            </a:r>
            <a:r>
              <a:rPr lang="en-US" b="1" u="sng" dirty="0"/>
              <a:t> common field content</a:t>
            </a:r>
            <a:endParaRPr lang="en-SG" b="1" u="sng" dirty="0"/>
          </a:p>
        </p:txBody>
      </p:sp>
    </p:spTree>
    <p:extLst>
      <p:ext uri="{BB962C8B-B14F-4D97-AF65-F5344CB8AC3E}">
        <p14:creationId xmlns:p14="http://schemas.microsoft.com/office/powerpoint/2010/main" val="256914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848600" cy="4419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Two EHT PPDU formats (i.e. EHT basic PPDU and EHT TB PPDU) are proposed.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EHT-SIG is present in EHT basic PPDU but not present in EHT TB PPDU.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EHT-SIG contains version dependent bits which cannot be accommodated in U-SIG.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0668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1800" b="0" dirty="0"/>
              <a:t>IEEE 802.11-19/1262r6, Specification Framework for </a:t>
            </a:r>
            <a:r>
              <a:rPr lang="en-US" sz="1800" b="0" dirty="0" err="1"/>
              <a:t>TGbe</a:t>
            </a:r>
            <a:r>
              <a:rPr lang="en-US" sz="1800" b="0" dirty="0"/>
              <a:t>, November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42329</TotalTime>
  <Words>780</Words>
  <Application>Microsoft Office PowerPoint</Application>
  <PresentationFormat>On-screen Show (4:3)</PresentationFormat>
  <Paragraphs>141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802-11-Submission</vt:lpstr>
      <vt:lpstr>Discussion on EHT PPDU Formats</vt:lpstr>
      <vt:lpstr>Background</vt:lpstr>
      <vt:lpstr>Presence of EHT-SIG in EHT PPDU</vt:lpstr>
      <vt:lpstr>EHT PPDU Formats</vt:lpstr>
      <vt:lpstr>PowerPoint Presentation</vt:lpstr>
      <vt:lpstr>PowerPoint Presentation</vt:lpstr>
      <vt:lpstr>PowerPoint Presentation</vt:lpstr>
      <vt:lpstr>Summary</vt:lpstr>
      <vt:lpstr>Reference</vt:lpstr>
      <vt:lpstr>SP #1</vt:lpstr>
      <vt:lpstr>SP #2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2759</cp:revision>
  <cp:lastPrinted>2014-11-04T15:04:57Z</cp:lastPrinted>
  <dcterms:created xsi:type="dcterms:W3CDTF">2007-04-17T18:10:23Z</dcterms:created>
  <dcterms:modified xsi:type="dcterms:W3CDTF">2020-01-15T18:35:50Z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