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950" r:id="rId2"/>
    <p:sldId id="951" r:id="rId3"/>
    <p:sldId id="962" r:id="rId4"/>
    <p:sldId id="954" r:id="rId5"/>
    <p:sldId id="956" r:id="rId6"/>
    <p:sldId id="960" r:id="rId7"/>
    <p:sldId id="957" r:id="rId8"/>
    <p:sldId id="959" r:id="rId9"/>
    <p:sldId id="958" r:id="rId10"/>
    <p:sldId id="961" r:id="rId11"/>
    <p:sldId id="964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6649" autoAdjust="0"/>
  </p:normalViewPr>
  <p:slideViewPr>
    <p:cSldViewPr>
      <p:cViewPr varScale="1">
        <p:scale>
          <a:sx n="70" d="100"/>
          <a:sy n="70" d="100"/>
        </p:scale>
        <p:origin x="1192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802.11-20/0030r6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Follow Up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smtClean="0"/>
              <a:t>Date:</a:t>
            </a:r>
            <a:r>
              <a:rPr lang="en-GB" altLang="en-US" sz="2000" b="0" kern="0" smtClean="0"/>
              <a:t> 2020-01-10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57198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Yunbo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guoyuchen@huawei.com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ming.gan@huawei.com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Dandan</a:t>
                      </a:r>
                      <a:r>
                        <a:rPr lang="en-US" sz="1100" dirty="0" smtClean="0"/>
                        <a:t> Liang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dandan.liang@huawei.com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Jian Yu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ross.yujian@huawei.com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that </a:t>
            </a:r>
            <a:r>
              <a:rPr lang="en-US" altLang="zh-CN" dirty="0" smtClean="0"/>
              <a:t>only </a:t>
            </a:r>
            <a:r>
              <a:rPr lang="en-US" altLang="zh-CN" dirty="0"/>
              <a:t>the </a:t>
            </a:r>
            <a:r>
              <a:rPr lang="en-US" altLang="zh-CN" dirty="0" smtClean="0"/>
              <a:t>elements of non-transmitted links </a:t>
            </a:r>
            <a:r>
              <a:rPr lang="en-US" altLang="zh-CN" dirty="0"/>
              <a:t>that have different content from elements</a:t>
            </a:r>
            <a:r>
              <a:rPr lang="en-US" altLang="zh-CN" dirty="0" smtClean="0"/>
              <a:t> of </a:t>
            </a:r>
            <a:r>
              <a:rPr lang="en-US" altLang="zh-CN" dirty="0"/>
              <a:t>the transmitted link are </a:t>
            </a:r>
            <a:r>
              <a:rPr lang="en-US" altLang="zh-CN" dirty="0" smtClean="0"/>
              <a:t>included in the association Request/Response frame?</a:t>
            </a:r>
          </a:p>
          <a:p>
            <a:endParaRPr lang="en-US" altLang="zh-CN" dirty="0"/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/>
              <a:t>No</a:t>
            </a:r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5433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76400"/>
            <a:ext cx="7859712" cy="4427538"/>
          </a:xfrm>
        </p:spPr>
        <p:txBody>
          <a:bodyPr/>
          <a:lstStyle/>
          <a:p>
            <a:pPr lvl="0"/>
            <a:r>
              <a:rPr lang="en-US" altLang="zh-CN" sz="2000" dirty="0"/>
              <a:t>Do you support that the MLD info shall be carried in a newly defined element which has a MLD common info subfield and a non-transmitted STA profile sub-field?</a:t>
            </a:r>
            <a:endParaRPr lang="zh-CN" altLang="zh-CN" sz="2000" dirty="0"/>
          </a:p>
          <a:p>
            <a:pPr lvl="1"/>
            <a:r>
              <a:rPr lang="en-US" altLang="zh-CN" sz="1600" dirty="0"/>
              <a:t>The non-transmitted STA profile sub-field contains a list of non-transmitted STA profiles for one or more non-transmitted STAs </a:t>
            </a:r>
            <a:endParaRPr lang="zh-CN" altLang="zh-CN" sz="1600" dirty="0"/>
          </a:p>
          <a:p>
            <a:pPr lvl="1"/>
            <a:r>
              <a:rPr lang="en-US" altLang="zh-CN" sz="1600" dirty="0"/>
              <a:t>For each non-transmitted STA, non-transmitted STA profile contains a link identifier field and a variable number of elements            </a:t>
            </a:r>
            <a:endParaRPr lang="zh-CN" altLang="zh-CN" sz="1600" dirty="0"/>
          </a:p>
          <a:p>
            <a:pPr lvl="1"/>
            <a:r>
              <a:rPr lang="en-US" altLang="zh-CN" sz="1600" dirty="0"/>
              <a:t>For each non-transmitted STA, an element is carried in a non-transmitted STA profile only when it has different content from transmitted STA</a:t>
            </a:r>
            <a:endParaRPr lang="zh-CN" altLang="zh-CN" sz="1600" dirty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r>
              <a:rPr lang="en-US" altLang="zh-CN" dirty="0"/>
              <a:t>Yes</a:t>
            </a:r>
            <a:endParaRPr lang="zh-CN" altLang="zh-CN" dirty="0"/>
          </a:p>
          <a:p>
            <a:pPr lvl="1"/>
            <a:r>
              <a:rPr lang="en-US" altLang="zh-CN" dirty="0"/>
              <a:t>No</a:t>
            </a:r>
            <a:endParaRPr lang="zh-CN" altLang="zh-CN" dirty="0"/>
          </a:p>
          <a:p>
            <a:pPr lvl="1"/>
            <a:r>
              <a:rPr lang="en-US" altLang="zh-CN" dirty="0"/>
              <a:t>Abstain</a:t>
            </a:r>
            <a:endParaRPr lang="zh-CN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3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03738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/>
              <a:t>non-AP multi-link </a:t>
            </a:r>
            <a:r>
              <a:rPr lang="en-US" altLang="zh-CN" dirty="0" smtClean="0"/>
              <a:t>device (MLD) </a:t>
            </a:r>
            <a:r>
              <a:rPr lang="en-US" altLang="zh-CN" dirty="0"/>
              <a:t>associates with an AP </a:t>
            </a:r>
            <a:r>
              <a:rPr lang="en-US" altLang="zh-CN" dirty="0" smtClean="0"/>
              <a:t>MLD through a single </a:t>
            </a:r>
            <a:r>
              <a:rPr lang="en-US" altLang="zh-CN" dirty="0"/>
              <a:t>link is mentioned in several presentations, in order to save signaling overhead </a:t>
            </a:r>
            <a:r>
              <a:rPr lang="en-US" altLang="zh-CN" dirty="0" smtClean="0"/>
              <a:t>[1,2];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Several potential solutions are proposed in </a:t>
            </a:r>
            <a:r>
              <a:rPr lang="en-US" altLang="zh-CN" dirty="0" smtClean="0"/>
              <a:t>[3];</a:t>
            </a:r>
          </a:p>
          <a:p>
            <a:pPr lvl="1"/>
            <a:r>
              <a:rPr lang="en-US" altLang="zh-CN" dirty="0" smtClean="0"/>
              <a:t>Solution 1. Using Neighbor Report elements to indicate the multi-link info</a:t>
            </a:r>
          </a:p>
          <a:p>
            <a:pPr lvl="1"/>
            <a:r>
              <a:rPr lang="en-US" altLang="zh-CN" dirty="0" smtClean="0"/>
              <a:t>Solution 2. Through carrying a new element in the current Association Request/Response frame to </a:t>
            </a:r>
            <a:r>
              <a:rPr lang="en-US" altLang="zh-CN" dirty="0"/>
              <a:t>perform the multi-link </a:t>
            </a:r>
            <a:r>
              <a:rPr lang="en-US" altLang="zh-CN" dirty="0" smtClean="0"/>
              <a:t>association</a:t>
            </a:r>
          </a:p>
          <a:p>
            <a:pPr lvl="1"/>
            <a:r>
              <a:rPr lang="en-US" altLang="zh-CN" dirty="0" smtClean="0"/>
              <a:t>Solution 3. Using aggregated multiple OCT MMPDUs to perform the multi-link association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(1/2)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288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411662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2400" b="1" dirty="0" smtClean="0"/>
              <a:t>The </a:t>
            </a:r>
            <a:r>
              <a:rPr lang="en-US" altLang="zh-CN" sz="2400" b="1" dirty="0"/>
              <a:t>question is how to indicate the info on multiple links in a high-efficient manner</a:t>
            </a:r>
            <a:r>
              <a:rPr lang="en-US" altLang="zh-CN" sz="2400" b="1" dirty="0" smtClean="0"/>
              <a:t>?</a:t>
            </a:r>
          </a:p>
          <a:p>
            <a:pPr lvl="1"/>
            <a:r>
              <a:rPr lang="en-US" altLang="zh-CN" dirty="0"/>
              <a:t>For a multi-link device, most of the capability/operating info on each link is normally the same. </a:t>
            </a:r>
          </a:p>
          <a:p>
            <a:pPr lvl="1"/>
            <a:r>
              <a:rPr lang="en-US" altLang="zh-CN" dirty="0" smtClean="0"/>
              <a:t>Considering the above fact, Solution </a:t>
            </a:r>
            <a:r>
              <a:rPr lang="en-US" altLang="zh-CN" dirty="0"/>
              <a:t>1 and Solution </a:t>
            </a:r>
            <a:r>
              <a:rPr lang="en-US" altLang="zh-CN" dirty="0" smtClean="0"/>
              <a:t>3 are not likely to save signaling overhead. </a:t>
            </a:r>
            <a:endParaRPr lang="en-US" altLang="zh-CN" dirty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Hence, we consider Solution 2 and a </a:t>
            </a:r>
            <a:r>
              <a:rPr lang="en-US" altLang="zh-CN" sz="2400" b="1" dirty="0"/>
              <a:t>detailed </a:t>
            </a:r>
            <a:r>
              <a:rPr lang="en-US" altLang="zh-CN" sz="2400" b="1" dirty="0" smtClean="0"/>
              <a:t>design is </a:t>
            </a:r>
            <a:r>
              <a:rPr lang="en-US" altLang="zh-CN" sz="2400" b="1" dirty="0"/>
              <a:t>provided for discussion.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(2/2)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562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1" y="1989138"/>
            <a:ext cx="4325895" cy="4114800"/>
          </a:xfrm>
        </p:spPr>
        <p:txBody>
          <a:bodyPr/>
          <a:lstStyle/>
          <a:p>
            <a:r>
              <a:rPr lang="en-US" altLang="zh-CN" sz="1800" dirty="0"/>
              <a:t>Multi-link Association Procedure</a:t>
            </a:r>
          </a:p>
          <a:p>
            <a:pPr lvl="1"/>
            <a:r>
              <a:rPr lang="en-US" altLang="zh-CN" sz="1600" dirty="0" smtClean="0"/>
              <a:t>Step 1. Non-AP MLD sends an Association Request frame which carries info on Link 1, Link 2 and Link 3 to AP MLD in Link 1, referred as transmitted link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Step 2. AP MLD replies an Association Response frame </a:t>
            </a:r>
            <a:r>
              <a:rPr lang="en-US" altLang="zh-CN" sz="1600" dirty="0"/>
              <a:t>which carries info on Link 1, Link 2 and Link 3 to </a:t>
            </a:r>
            <a:r>
              <a:rPr lang="en-US" altLang="zh-CN" sz="1600" dirty="0" smtClean="0"/>
              <a:t>non-AP MLD in Link 1. </a:t>
            </a:r>
          </a:p>
          <a:p>
            <a:pPr marL="457200" lvl="1" indent="0">
              <a:buNone/>
            </a:pPr>
            <a:endParaRPr lang="en-US" altLang="zh-CN" sz="1600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Recap</a:t>
            </a:r>
            <a:endParaRPr lang="en-US" altLang="zh-CN" kern="0" dirty="0"/>
          </a:p>
        </p:txBody>
      </p:sp>
      <p:sp>
        <p:nvSpPr>
          <p:cNvPr id="7" name="矩形 6"/>
          <p:cNvSpPr/>
          <p:nvPr/>
        </p:nvSpPr>
        <p:spPr bwMode="auto">
          <a:xfrm>
            <a:off x="5221942" y="2649348"/>
            <a:ext cx="3657600" cy="1066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74342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AP1 operating </a:t>
            </a:r>
          </a:p>
          <a:p>
            <a:pPr algn="ctr"/>
            <a:r>
              <a:rPr lang="en-US" altLang="zh-CN" sz="1000" dirty="0" smtClean="0"/>
              <a:t>on 2.4 GHz</a:t>
            </a:r>
            <a:endParaRPr lang="zh-CN" altLang="en-US" sz="1000" dirty="0"/>
          </a:p>
        </p:txBody>
      </p:sp>
      <p:sp>
        <p:nvSpPr>
          <p:cNvPr id="10" name="文本框 9"/>
          <p:cNvSpPr txBox="1"/>
          <p:nvPr/>
        </p:nvSpPr>
        <p:spPr>
          <a:xfrm>
            <a:off x="6553650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AP2 operating </a:t>
            </a:r>
          </a:p>
          <a:p>
            <a:pPr algn="ctr"/>
            <a:r>
              <a:rPr lang="en-US" altLang="zh-CN" sz="1000" dirty="0" smtClean="0"/>
              <a:t>on 5 GHz</a:t>
            </a:r>
            <a:endParaRPr lang="zh-CN" altLang="en-US" sz="1000" dirty="0"/>
          </a:p>
        </p:txBody>
      </p:sp>
      <p:sp>
        <p:nvSpPr>
          <p:cNvPr id="11" name="文本框 10"/>
          <p:cNvSpPr txBox="1"/>
          <p:nvPr/>
        </p:nvSpPr>
        <p:spPr>
          <a:xfrm>
            <a:off x="7742484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AP3 operating </a:t>
            </a:r>
          </a:p>
          <a:p>
            <a:pPr algn="ctr"/>
            <a:r>
              <a:rPr lang="en-US" altLang="zh-CN" sz="1000" dirty="0" smtClean="0"/>
              <a:t>on 6 GHz</a:t>
            </a:r>
            <a:endParaRPr lang="zh-CN" altLang="en-US" sz="1000" dirty="0"/>
          </a:p>
        </p:txBody>
      </p:sp>
      <p:sp>
        <p:nvSpPr>
          <p:cNvPr id="12" name="文本框 11"/>
          <p:cNvSpPr txBox="1"/>
          <p:nvPr/>
        </p:nvSpPr>
        <p:spPr>
          <a:xfrm>
            <a:off x="6260732" y="2729694"/>
            <a:ext cx="1481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AP device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5274407" y="4976732"/>
            <a:ext cx="3657600" cy="81446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48449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STA1</a:t>
            </a:r>
            <a:endParaRPr lang="zh-CN" altLang="en-US" sz="1000" dirty="0"/>
          </a:p>
        </p:txBody>
      </p:sp>
      <p:sp>
        <p:nvSpPr>
          <p:cNvPr id="15" name="文本框 14"/>
          <p:cNvSpPr txBox="1"/>
          <p:nvPr/>
        </p:nvSpPr>
        <p:spPr>
          <a:xfrm>
            <a:off x="6627757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STA2</a:t>
            </a:r>
            <a:endParaRPr lang="zh-CN" altLang="en-US" sz="1000" dirty="0"/>
          </a:p>
        </p:txBody>
      </p:sp>
      <p:sp>
        <p:nvSpPr>
          <p:cNvPr id="16" name="文本框 15"/>
          <p:cNvSpPr txBox="1"/>
          <p:nvPr/>
        </p:nvSpPr>
        <p:spPr>
          <a:xfrm>
            <a:off x="7816591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STA3</a:t>
            </a:r>
            <a:endParaRPr lang="zh-CN" altLang="en-US" sz="1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6381783" y="5454624"/>
            <a:ext cx="1772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non-AP device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5717954" y="3639948"/>
            <a:ext cx="228600" cy="13716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949964" y="3660640"/>
            <a:ext cx="228600" cy="1371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8177742" y="3646932"/>
            <a:ext cx="228600" cy="1371600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104928" y="437118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Link 1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425739" y="435293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627512" y="436731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3</a:t>
            </a:r>
            <a:endParaRPr lang="zh-CN" altLang="en-US" dirty="0"/>
          </a:p>
        </p:txBody>
      </p:sp>
      <p:sp>
        <p:nvSpPr>
          <p:cNvPr id="25" name="椭圆 24"/>
          <p:cNvSpPr/>
          <p:nvPr/>
        </p:nvSpPr>
        <p:spPr bwMode="auto">
          <a:xfrm>
            <a:off x="6289098" y="4336602"/>
            <a:ext cx="2247900" cy="29333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909244" y="4116258"/>
            <a:ext cx="1338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 smtClean="0">
                <a:solidFill>
                  <a:srgbClr val="00B0F0"/>
                </a:solidFill>
              </a:rPr>
              <a:t>Non-transmitted links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724400" y="4121094"/>
            <a:ext cx="10615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>
                <a:solidFill>
                  <a:srgbClr val="00B0F0"/>
                </a:solidFill>
              </a:rPr>
              <a:t>T</a:t>
            </a:r>
            <a:r>
              <a:rPr lang="en-US" altLang="zh-CN" sz="1000" i="1" dirty="0" smtClean="0">
                <a:solidFill>
                  <a:srgbClr val="00B0F0"/>
                </a:solidFill>
              </a:rPr>
              <a:t>ransmitted link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75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2819399"/>
          </a:xfrm>
        </p:spPr>
        <p:txBody>
          <a:bodyPr/>
          <a:lstStyle/>
          <a:p>
            <a:r>
              <a:rPr lang="en-US" altLang="zh-CN" sz="1600" dirty="0" smtClean="0"/>
              <a:t>A </a:t>
            </a:r>
            <a:r>
              <a:rPr lang="en-US" altLang="zh-CN" sz="1600" dirty="0"/>
              <a:t>newly defined </a:t>
            </a:r>
            <a:r>
              <a:rPr lang="en-US" altLang="zh-CN" sz="1600" dirty="0" smtClean="0"/>
              <a:t>element, named as </a:t>
            </a:r>
            <a:r>
              <a:rPr lang="en-US" altLang="zh-CN" sz="1600" dirty="0" smtClean="0">
                <a:solidFill>
                  <a:srgbClr val="00B0F0"/>
                </a:solidFill>
              </a:rPr>
              <a:t>Multi-link Association element</a:t>
            </a:r>
            <a:r>
              <a:rPr lang="en-US" altLang="zh-CN" sz="1600" dirty="0" smtClean="0"/>
              <a:t>, can be included in the Association Request/Response frames. The specific format is given as the below figure</a:t>
            </a:r>
          </a:p>
          <a:p>
            <a:pPr lvl="1"/>
            <a:r>
              <a:rPr lang="en-US" altLang="zh-CN" sz="1400" dirty="0" smtClean="0"/>
              <a:t>Multi-link common info, which maybe contain the following info, e.g. </a:t>
            </a:r>
          </a:p>
          <a:p>
            <a:pPr lvl="2"/>
            <a:r>
              <a:rPr lang="en-US" altLang="zh-CN" sz="1200" dirty="0"/>
              <a:t>MAC SAP Address </a:t>
            </a:r>
            <a:r>
              <a:rPr lang="en-US" altLang="zh-CN" sz="1200" dirty="0" smtClean="0"/>
              <a:t>and STR </a:t>
            </a:r>
            <a:r>
              <a:rPr lang="en-US" altLang="zh-CN" sz="1200" dirty="0"/>
              <a:t>bitmap indication across links of </a:t>
            </a:r>
            <a:r>
              <a:rPr lang="en-US" altLang="zh-CN" sz="1200" dirty="0" smtClean="0"/>
              <a:t>AP MLD’s side</a:t>
            </a:r>
          </a:p>
          <a:p>
            <a:pPr lvl="3"/>
            <a:r>
              <a:rPr lang="en-US" altLang="zh-CN" sz="1200" dirty="0" smtClean="0"/>
              <a:t>which may be reserved when </a:t>
            </a:r>
            <a:r>
              <a:rPr lang="en-US" altLang="zh-CN" sz="1200" dirty="0"/>
              <a:t>this Multi-link </a:t>
            </a:r>
            <a:r>
              <a:rPr lang="en-US" altLang="zh-CN" sz="1200" dirty="0" smtClean="0"/>
              <a:t>Association </a:t>
            </a:r>
            <a:r>
              <a:rPr lang="en-US" altLang="zh-CN" sz="1200" dirty="0"/>
              <a:t>element </a:t>
            </a:r>
            <a:r>
              <a:rPr lang="en-US" altLang="zh-CN" sz="1200" dirty="0" smtClean="0"/>
              <a:t>is included in an Association Request frame</a:t>
            </a:r>
            <a:endParaRPr lang="en-US" altLang="zh-CN" sz="1200" dirty="0"/>
          </a:p>
          <a:p>
            <a:pPr lvl="2"/>
            <a:r>
              <a:rPr lang="en-US" altLang="zh-CN" sz="1200" dirty="0"/>
              <a:t>MAC SAP Address </a:t>
            </a:r>
            <a:r>
              <a:rPr lang="en-US" altLang="zh-CN" sz="1200" dirty="0" smtClean="0"/>
              <a:t> and STR </a:t>
            </a:r>
            <a:r>
              <a:rPr lang="en-US" altLang="zh-CN" sz="1200" dirty="0"/>
              <a:t>bitmap indication across links of </a:t>
            </a:r>
            <a:r>
              <a:rPr lang="en-US" altLang="zh-CN" sz="1200" dirty="0" smtClean="0"/>
              <a:t>non-AP MLD’s side</a:t>
            </a:r>
          </a:p>
          <a:p>
            <a:pPr lvl="2"/>
            <a:r>
              <a:rPr lang="en-US" altLang="zh-CN" sz="1200" dirty="0"/>
              <a:t>STA MAC Address </a:t>
            </a:r>
            <a:r>
              <a:rPr lang="en-US" altLang="zh-CN" sz="1200" dirty="0" smtClean="0"/>
              <a:t>Present</a:t>
            </a:r>
            <a:endParaRPr lang="en-US" altLang="zh-CN" sz="1200" dirty="0"/>
          </a:p>
          <a:p>
            <a:pPr lvl="1"/>
            <a:r>
              <a:rPr lang="en-US" altLang="zh-CN" sz="1600" dirty="0" smtClean="0">
                <a:solidFill>
                  <a:srgbClr val="00B0F0"/>
                </a:solidFill>
              </a:rPr>
              <a:t>Non-transmitted multi-link profile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subelement</a:t>
            </a:r>
            <a:r>
              <a:rPr lang="en-US" altLang="zh-CN" sz="1600" dirty="0" smtClean="0">
                <a:solidFill>
                  <a:srgbClr val="00B0F0"/>
                </a:solidFill>
              </a:rPr>
              <a:t> </a:t>
            </a:r>
            <a:r>
              <a:rPr lang="en-US" altLang="zh-CN" sz="1600" dirty="0" smtClean="0"/>
              <a:t>is used to indicate the info </a:t>
            </a:r>
            <a:r>
              <a:rPr lang="en-US" altLang="zh-CN" sz="1600" dirty="0"/>
              <a:t>on </a:t>
            </a:r>
            <a:r>
              <a:rPr lang="en-US" altLang="zh-CN" sz="1600" dirty="0" smtClean="0"/>
              <a:t>non-transmitted links</a:t>
            </a:r>
          </a:p>
          <a:p>
            <a:pPr lvl="1"/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773077" y="6502917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(1/2)</a:t>
            </a:r>
            <a:endParaRPr lang="en-US" kern="0" dirty="0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073507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non-transmitted multi-link profile </a:t>
                      </a:r>
                      <a:r>
                        <a:rPr lang="en-US" altLang="zh-CN" sz="1200" dirty="0" err="1" smtClean="0"/>
                        <a:t>subelement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87268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左大括号 21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24" name="左大括号 23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26" name="文本框 25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27" name="左大括号 26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直接连接符 27"/>
          <p:cNvCxnSpPr>
            <a:stCxn id="20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210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/>
              <a:t>For the non-transmitted multi-link profile </a:t>
            </a:r>
            <a:r>
              <a:rPr lang="en-US" altLang="zh-CN" sz="1800" b="1" dirty="0" err="1"/>
              <a:t>subelement</a:t>
            </a:r>
            <a:endParaRPr lang="en-US" altLang="zh-CN" sz="1800" b="1" dirty="0"/>
          </a:p>
          <a:p>
            <a:pPr lvl="1"/>
            <a:r>
              <a:rPr lang="en-US" altLang="zh-CN" sz="1400" dirty="0"/>
              <a:t>The info on each </a:t>
            </a:r>
            <a:r>
              <a:rPr lang="en-US" altLang="zh-CN" sz="1400" dirty="0" smtClean="0"/>
              <a:t>non-transmitted link </a:t>
            </a:r>
            <a:r>
              <a:rPr lang="en-US" altLang="zh-CN" sz="1400" dirty="0"/>
              <a:t>is began with a newly defined </a:t>
            </a:r>
            <a:r>
              <a:rPr lang="en-US" altLang="zh-CN" sz="1400" dirty="0" smtClean="0"/>
              <a:t>element, named as </a:t>
            </a:r>
            <a:r>
              <a:rPr lang="en-US" altLang="zh-CN" sz="1400" dirty="0" smtClean="0">
                <a:solidFill>
                  <a:srgbClr val="00B0F0"/>
                </a:solidFill>
              </a:rPr>
              <a:t>link-index element</a:t>
            </a:r>
            <a:r>
              <a:rPr lang="en-US" altLang="zh-CN" sz="1400" dirty="0" smtClean="0"/>
              <a:t>, which maybe contain the following info, e.g. </a:t>
            </a:r>
          </a:p>
          <a:p>
            <a:pPr lvl="2"/>
            <a:r>
              <a:rPr lang="en-US" altLang="zh-CN" sz="1200" dirty="0" smtClean="0"/>
              <a:t>Link ID, BSSID, Operating class, Channel Number</a:t>
            </a:r>
          </a:p>
          <a:p>
            <a:pPr lvl="2"/>
            <a:r>
              <a:rPr lang="en-US" altLang="zh-CN" sz="1200" dirty="0" smtClean="0"/>
              <a:t>TSF Offset</a:t>
            </a:r>
          </a:p>
          <a:p>
            <a:pPr lvl="2"/>
            <a:r>
              <a:rPr lang="en-US" altLang="zh-CN" sz="1200" dirty="0" smtClean="0"/>
              <a:t>If </a:t>
            </a:r>
            <a:r>
              <a:rPr lang="en-US" altLang="zh-CN" sz="1200" dirty="0"/>
              <a:t>STA MAC Address </a:t>
            </a:r>
            <a:r>
              <a:rPr lang="en-US" altLang="zh-CN" sz="1200" dirty="0" smtClean="0"/>
              <a:t>Present is set to 1, then the STA MAC Address is presented in the following each Link-index element</a:t>
            </a:r>
            <a:r>
              <a:rPr lang="en-US" altLang="zh-CN" sz="1200" dirty="0"/>
              <a:t>. If STA MAC Address Present is set to </a:t>
            </a:r>
            <a:r>
              <a:rPr lang="en-US" altLang="zh-CN" sz="1200" dirty="0" smtClean="0"/>
              <a:t>0, </a:t>
            </a:r>
            <a:r>
              <a:rPr lang="en-US" altLang="zh-CN" sz="1200" dirty="0"/>
              <a:t>then the STA MAC Address is </a:t>
            </a:r>
            <a:r>
              <a:rPr lang="en-US" altLang="zh-CN" sz="1200" dirty="0" smtClean="0"/>
              <a:t>not presented </a:t>
            </a:r>
            <a:r>
              <a:rPr lang="en-US" altLang="zh-CN" sz="1200" dirty="0"/>
              <a:t>in the following each Link-index element. </a:t>
            </a:r>
            <a:endParaRPr lang="en-US" altLang="zh-CN" sz="1200" dirty="0" smtClean="0"/>
          </a:p>
          <a:p>
            <a:pPr lvl="2"/>
            <a:r>
              <a:rPr lang="en-US" altLang="zh-CN" sz="1200" dirty="0"/>
              <a:t>Capability info, Listen </a:t>
            </a:r>
            <a:r>
              <a:rPr lang="en-US" altLang="zh-CN" sz="1200" dirty="0" smtClean="0"/>
              <a:t>Interval, which are the same with fixed </a:t>
            </a:r>
            <a:r>
              <a:rPr lang="en-US" altLang="zh-CN" sz="1200" dirty="0"/>
              <a:t>fields carried in </a:t>
            </a:r>
            <a:r>
              <a:rPr lang="en-US" altLang="zh-CN" sz="1200" dirty="0" smtClean="0"/>
              <a:t>the current Association </a:t>
            </a:r>
            <a:r>
              <a:rPr lang="en-US" altLang="zh-CN" sz="1200" dirty="0"/>
              <a:t>Request frame</a:t>
            </a:r>
          </a:p>
          <a:p>
            <a:pPr lvl="2"/>
            <a:r>
              <a:rPr lang="en-US" altLang="zh-CN" sz="1200" dirty="0" smtClean="0"/>
              <a:t>Status code, AID. </a:t>
            </a:r>
            <a:r>
              <a:rPr lang="en-US" altLang="zh-CN" sz="1200" dirty="0"/>
              <a:t>T</a:t>
            </a:r>
            <a:r>
              <a:rPr lang="en-US" altLang="zh-CN" sz="1200" dirty="0" smtClean="0"/>
              <a:t>hese two </a:t>
            </a:r>
            <a:r>
              <a:rPr lang="en-US" altLang="zh-CN" sz="1200" dirty="0"/>
              <a:t>fields are </a:t>
            </a:r>
            <a:r>
              <a:rPr lang="en-US" altLang="zh-CN" sz="1200" dirty="0" smtClean="0"/>
              <a:t>valid only </a:t>
            </a:r>
            <a:r>
              <a:rPr lang="en-US" altLang="zh-CN" sz="1200" dirty="0"/>
              <a:t>in an Association Response </a:t>
            </a:r>
            <a:r>
              <a:rPr lang="en-US" altLang="zh-CN" sz="1200" dirty="0" smtClean="0"/>
              <a:t>frame;  Otherwise, they are reserved</a:t>
            </a:r>
          </a:p>
          <a:p>
            <a:pPr lvl="1"/>
            <a:r>
              <a:rPr lang="en-US" altLang="zh-CN" sz="1400" dirty="0" smtClean="0"/>
              <a:t>Only </a:t>
            </a:r>
            <a:r>
              <a:rPr lang="en-US" altLang="zh-CN" sz="1400" dirty="0"/>
              <a:t>when some element of the non-transmitted link is different from the one of the transmitted link, it needs to be carried in the non-transmitted multi-link profile </a:t>
            </a:r>
            <a:r>
              <a:rPr lang="en-US" altLang="zh-CN" sz="1400" dirty="0" err="1"/>
              <a:t>subelement</a:t>
            </a:r>
            <a:r>
              <a:rPr lang="en-US" altLang="zh-CN" sz="1400" dirty="0"/>
              <a:t>. 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(2/2)</a:t>
            </a:r>
            <a:endParaRPr lang="en-US" kern="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70084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non-transmitted multi-link profile </a:t>
                      </a:r>
                      <a:r>
                        <a:rPr lang="en-US" altLang="zh-CN" sz="1200" dirty="0" err="1" smtClean="0"/>
                        <a:t>subelement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690372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左大括号 8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11" name="左大括号 10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13" name="文本框 12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14" name="左大括号 13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直接连接符 14"/>
          <p:cNvCxnSpPr>
            <a:stCxn id="7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966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a signaling indication method for multi-link association. </a:t>
            </a:r>
          </a:p>
          <a:p>
            <a:pPr lvl="1"/>
            <a:r>
              <a:rPr lang="en-US" altLang="zh-CN" dirty="0" smtClean="0"/>
              <a:t>For the non-transmitted links, only </a:t>
            </a:r>
            <a:r>
              <a:rPr lang="en-US" altLang="zh-CN" dirty="0"/>
              <a:t>the elements that have different content from elements </a:t>
            </a:r>
            <a:r>
              <a:rPr lang="en-US" altLang="zh-CN" dirty="0" smtClean="0"/>
              <a:t>for </a:t>
            </a:r>
            <a:r>
              <a:rPr lang="en-US" altLang="zh-CN" dirty="0"/>
              <a:t>the transmitted link </a:t>
            </a:r>
            <a:r>
              <a:rPr lang="en-US" altLang="zh-CN" dirty="0" smtClean="0"/>
              <a:t>need to be carried. </a:t>
            </a:r>
          </a:p>
          <a:p>
            <a:pPr lvl="1"/>
            <a:r>
              <a:rPr lang="en-US" altLang="zh-CN" dirty="0" smtClean="0"/>
              <a:t>This method can significantly reduce the signaling overhead especially when most info on affiliated STAs of MLD  is the same.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>
                <a:solidFill>
                  <a:schemeClr val="tx1"/>
                </a:solidFill>
              </a:rPr>
              <a:t>Summary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6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</a:t>
            </a:r>
            <a:r>
              <a:rPr lang="en-US" altLang="zh-CN" sz="1600" dirty="0"/>
              <a:t>11-19-0821-00-00be-multiple-band-discussion</a:t>
            </a:r>
          </a:p>
          <a:p>
            <a:r>
              <a:rPr lang="en-US" altLang="zh-CN" sz="1600" dirty="0" smtClean="0"/>
              <a:t>[2] </a:t>
            </a:r>
            <a:r>
              <a:rPr lang="en-US" altLang="zh-CN" sz="1600" dirty="0"/>
              <a:t>11-19-0773-00-00be-multi-link-operation-framework</a:t>
            </a:r>
          </a:p>
          <a:p>
            <a:r>
              <a:rPr lang="en-US" altLang="zh-CN" sz="1600" dirty="0" smtClean="0"/>
              <a:t>[3]11-19-1549-01-00be-multi-link-accociation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that </a:t>
            </a:r>
            <a:r>
              <a:rPr lang="en-US" altLang="zh-CN" dirty="0" smtClean="0"/>
              <a:t>the non-AP MLD should reuse </a:t>
            </a:r>
            <a:r>
              <a:rPr lang="en-US" altLang="zh-CN" dirty="0"/>
              <a:t>the Association Request/Response </a:t>
            </a:r>
            <a:r>
              <a:rPr lang="en-US" altLang="zh-CN" dirty="0" smtClean="0"/>
              <a:t>frames </a:t>
            </a:r>
            <a:r>
              <a:rPr lang="en-US" altLang="zh-CN" dirty="0"/>
              <a:t>to do </a:t>
            </a:r>
            <a:r>
              <a:rPr lang="en-US" altLang="zh-CN" dirty="0" smtClean="0"/>
              <a:t>the multi-link association with the AP MLD?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Yes</a:t>
            </a:r>
            <a:endParaRPr lang="en-US" altLang="zh-CN" dirty="0"/>
          </a:p>
          <a:p>
            <a:pPr lvl="1"/>
            <a:r>
              <a:rPr lang="en-US" altLang="zh-CN" dirty="0" smtClean="0"/>
              <a:t>No</a:t>
            </a:r>
            <a:endParaRPr lang="en-US" altLang="zh-CN" dirty="0"/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93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104752</TotalTime>
  <Words>947</Words>
  <Application>Microsoft Office PowerPoint</Application>
  <PresentationFormat>全屏显示(4:3)</PresentationFormat>
  <Paragraphs>175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Qualcomm Office Regular</vt:lpstr>
      <vt:lpstr>Qualcomm Regular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2017</cp:revision>
  <cp:lastPrinted>1998-02-10T13:28:06Z</cp:lastPrinted>
  <dcterms:created xsi:type="dcterms:W3CDTF">2004-12-02T14:01:45Z</dcterms:created>
  <dcterms:modified xsi:type="dcterms:W3CDTF">2020-06-04T14:01:16Z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(3)EEzB0+eQM8AK4eHvY3hV7T9dMNO6t5AE0h4/en/2NTAPVmrO/N43md2BZaaXPxh6g5SOkIMZ
kCveAZvVyqHo6fRM+o8lvtCHk1ma6l7FNVtRykYCs7oApABhqYdjW+DnVrnUvA/RNEAft0r9
3TP2IJiKs30cFOIHNPSIFSFUt+CLHVVxGf2z1/ICuPsmMxRkkm2X5C5hug+b1G4AHupIQMCl
om0/bbuCuhlFtxAK/S</vt:lpwstr>
  </property>
  <property fmtid="{D5CDD505-2E9C-101B-9397-08002B2CF9AE}" pid="4" name="_2015_ms_pID_7253431">
    <vt:lpwstr>hpz5uwGqoMH6hKBYNfcx+WLYlwhWaUPAaq7qERSQ3kUYWByU4rH81+
acwSku+9CdLmwyyLxsKZ9qDiShvH3CC4ZjO+6MhP6942vrldfhk4RDM9/TqpgVz7nvxJBrLv
ErhISFicJtAAckxNwWINW9GyFdWkK11wC7nVXLcVqNA7Amph3Z/+FjJz6n9pTNNnsLsbgFjJ
5M0wfg9OhLmSgbfSyCPBgfRLw4xcXCAJ6bBb</vt:lpwstr>
  </property>
  <property fmtid="{D5CDD505-2E9C-101B-9397-08002B2CF9AE}" pid="5" name="_2015_ms_pID_7253432">
    <vt:lpwstr>QbvtaeOX+ArD2Koo7/PF8n8=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1575958409</vt:lpwstr>
  </property>
</Properties>
</file>