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sdx" ContentType="application/vnd.ms-visio.drawing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24"/>
  </p:notesMasterIdLst>
  <p:handoutMasterIdLst>
    <p:handoutMasterId r:id="rId25"/>
  </p:handoutMasterIdLst>
  <p:sldIdLst>
    <p:sldId id="269" r:id="rId2"/>
    <p:sldId id="284" r:id="rId3"/>
    <p:sldId id="298" r:id="rId4"/>
    <p:sldId id="297" r:id="rId5"/>
    <p:sldId id="306" r:id="rId6"/>
    <p:sldId id="307" r:id="rId7"/>
    <p:sldId id="317" r:id="rId8"/>
    <p:sldId id="318" r:id="rId9"/>
    <p:sldId id="313" r:id="rId10"/>
    <p:sldId id="302" r:id="rId11"/>
    <p:sldId id="316" r:id="rId12"/>
    <p:sldId id="309" r:id="rId13"/>
    <p:sldId id="311" r:id="rId14"/>
    <p:sldId id="319" r:id="rId15"/>
    <p:sldId id="308" r:id="rId16"/>
    <p:sldId id="293" r:id="rId17"/>
    <p:sldId id="320" r:id="rId18"/>
    <p:sldId id="323" r:id="rId19"/>
    <p:sldId id="321" r:id="rId20"/>
    <p:sldId id="322" r:id="rId21"/>
    <p:sldId id="270" r:id="rId22"/>
    <p:sldId id="315" r:id="rId23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x" initials="yx" lastIdx="4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1E1EFA"/>
    <a:srgbClr val="DFB7D9"/>
    <a:srgbClr val="C2C2FE"/>
    <a:srgbClr val="90FA93"/>
    <a:srgbClr val="F49088"/>
    <a:srgbClr val="FFABFF"/>
    <a:srgbClr val="FFCCFF"/>
    <a:srgbClr val="FFE5FF"/>
    <a:srgbClr val="FD949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中度样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浅色样式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96" autoAdjust="0"/>
    <p:restoredTop sz="94660"/>
  </p:normalViewPr>
  <p:slideViewPr>
    <p:cSldViewPr>
      <p:cViewPr varScale="1">
        <p:scale>
          <a:sx n="69" d="100"/>
          <a:sy n="69" d="100"/>
        </p:scale>
        <p:origin x="1216" y="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4" d="100"/>
          <a:sy n="84" d="100"/>
        </p:scale>
        <p:origin x="3810" y="108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7BB2AFA7-5586-BD46-B254-20B26FA49A88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717441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451921" y="79930"/>
            <a:ext cx="191077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200" b="1"/>
            </a:lvl1pPr>
            <a:lvl5pPr>
              <a:defRPr sz="1200" b="1"/>
            </a:lvl5pPr>
          </a:lstStyle>
          <a:p>
            <a:pPr marL="0" lvl="4" algn="r" defTabSz="933450"/>
            <a:r>
              <a:rPr lang="en-US" smtClean="0"/>
              <a:t>doc.: IEEE 802.11-13/1421r1</a:t>
            </a:r>
          </a:p>
          <a:p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3B191D38-BDD1-6541-816B-CB820FB164E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855807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802.11-13/xxxxr0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 smtClean="0"/>
              <a:t>November 2013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 smtClean="0"/>
              <a:t>Philip Levis, Stanford University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BDEF6872-0A84-C942-A3A2-ABF96B18CF88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428988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802.11-13/xxxxr0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 smtClean="0"/>
              <a:t>November 2013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 smtClean="0"/>
              <a:t>Philip Levis, Stanford University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8D9F4B26-2F5E-1749-BED2-7971E65FED40}" type="slidenum">
              <a:rPr lang="en-US"/>
              <a:pPr/>
              <a:t>11</a:t>
            </a:fld>
            <a:endParaRPr lang="en-US" dirty="0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663022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802.11-13/xxxxr0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 smtClean="0"/>
              <a:t>November 2013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 smtClean="0"/>
              <a:t>Philip Levis, Stanford University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8D9F4B26-2F5E-1749-BED2-7971E65FED40}" type="slidenum">
              <a:rPr lang="en-US"/>
              <a:pPr/>
              <a:t>12</a:t>
            </a:fld>
            <a:endParaRPr lang="en-US" dirty="0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082474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802.11-13/xxxxr0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 smtClean="0"/>
              <a:t>November 2013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 smtClean="0"/>
              <a:t>Philip Levis, Stanford University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8D9F4B26-2F5E-1749-BED2-7971E65FED40}" type="slidenum">
              <a:rPr lang="en-US"/>
              <a:pPr/>
              <a:t>22</a:t>
            </a:fld>
            <a:endParaRPr lang="en-US" dirty="0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52314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802.11-13/xxxxr0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 smtClean="0"/>
              <a:t>November 2013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 smtClean="0"/>
              <a:t>Philip Levis, Stanford University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8D9F4B26-2F5E-1749-BED2-7971E65FED40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97719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802.11-13/xxxxr0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 smtClean="0"/>
              <a:t>November 2013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 smtClean="0"/>
              <a:t>Philip Levis, Stanford University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8D9F4B26-2F5E-1749-BED2-7971E65FED40}" type="slidenum">
              <a:rPr lang="en-US"/>
              <a:pPr/>
              <a:t>3</a:t>
            </a:fld>
            <a:endParaRPr lang="en-US" dirty="0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699939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802.11-13/xxxxr0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 smtClean="0"/>
              <a:t>November 2013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 smtClean="0"/>
              <a:t>Philip Levis, Stanford University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8D9F4B26-2F5E-1749-BED2-7971E65FED40}" type="slidenum">
              <a:rPr lang="en-US"/>
              <a:pPr/>
              <a:t>4</a:t>
            </a:fld>
            <a:endParaRPr lang="en-US" dirty="0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582514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802.11-13/xxxxr0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 smtClean="0"/>
              <a:t>November 2013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 smtClean="0"/>
              <a:t>Philip Levis, Stanford University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8D9F4B26-2F5E-1749-BED2-7971E65FED40}" type="slidenum">
              <a:rPr lang="en-US"/>
              <a:pPr/>
              <a:t>5</a:t>
            </a:fld>
            <a:endParaRPr lang="en-US" dirty="0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034334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802.11-13/xxxxr0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 smtClean="0"/>
              <a:t>November 2013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 smtClean="0"/>
              <a:t>Philip Levis, Stanford University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8D9F4B26-2F5E-1749-BED2-7971E65FED40}" type="slidenum">
              <a:rPr lang="en-US"/>
              <a:pPr/>
              <a:t>6</a:t>
            </a:fld>
            <a:endParaRPr lang="en-US" dirty="0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991980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802.11-13/xxxxr0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 smtClean="0"/>
              <a:t>November 2013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 smtClean="0"/>
              <a:t>Philip Levis, Stanford University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8D9F4B26-2F5E-1749-BED2-7971E65FED40}" type="slidenum">
              <a:rPr lang="en-US"/>
              <a:pPr/>
              <a:t>8</a:t>
            </a:fld>
            <a:endParaRPr lang="en-US" dirty="0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827947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802.11-13/xxxxr0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 smtClean="0"/>
              <a:t>November 2013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 smtClean="0"/>
              <a:t>Philip Levis, Stanford University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8D9F4B26-2F5E-1749-BED2-7971E65FED40}" type="slidenum">
              <a:rPr lang="en-US"/>
              <a:pPr/>
              <a:t>9</a:t>
            </a:fld>
            <a:endParaRPr lang="en-US" dirty="0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65083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802.11-13/xxxxr0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 smtClean="0"/>
              <a:t>November 2013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 smtClean="0"/>
              <a:t>Philip Levis, Stanford University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8D9F4B26-2F5E-1749-BED2-7971E65FED40}" type="slidenum">
              <a:rPr lang="en-US"/>
              <a:pPr/>
              <a:t>10</a:t>
            </a:fld>
            <a:endParaRPr lang="en-US" dirty="0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41016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ECEF215-4BA6-7E4B-B3E6-576F7C1A872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3909A9A-17AB-D64E-ABDB-B2DAB46BA19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5849896-531F-E649-85B6-C4BB428659A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303B08C7-0CD1-8846-8502-BF7BB64F440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4CE281B3-A5CB-F64F-B915-055FA19C701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4693F8C-6A96-8140-9ED0-8C47DF1C828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FF52CB4B-E5D4-424D-A7DD-3DCF430E6D2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A5ED327D-21C3-674C-981C-8A8BC9E6D25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E1A22FF3-B0EE-3C41-8A57-F9CEF858FB7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403FA230-405D-B44B-BF48-A2D0EC29C97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276F568-1379-2143-A0B7-604112B6CE9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/>
              <a:t>Slide </a:t>
            </a:r>
            <a:fld id="{4C64FA26-C19D-454E-AC49-D681356F58D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prstTxWarp prst="textNoShape">
              <a:avLst/>
            </a:prstTxWarp>
            <a:spAutoFit/>
          </a:bodyPr>
          <a:lstStyle/>
          <a:p>
            <a:pPr marL="457200" marR="0" lvl="4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dirty="0"/>
              <a:t>doc.: </a:t>
            </a:r>
            <a:r>
              <a:rPr lang="en-US" sz="1800" b="1" smtClean="0"/>
              <a:t>IEEE </a:t>
            </a:r>
            <a:r>
              <a:rPr lang="en-US" sz="1800" b="1" smtClean="0"/>
              <a:t>802.11-20/0029r3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 dirty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685800" y="308403"/>
            <a:ext cx="18288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prstTxWarp prst="textNoShape">
              <a:avLst/>
            </a:prstTxWarp>
            <a:spAutoFit/>
          </a:bodyPr>
          <a:lstStyle/>
          <a:p>
            <a:pPr marL="457200" marR="0" lvl="4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1800" b="1" kern="1200" dirty="0" smtClean="0">
                <a:solidFill>
                  <a:schemeClr val="tx1"/>
                </a:solidFill>
                <a:latin typeface="Times New Roman" charset="0"/>
                <a:ea typeface="+mn-ea"/>
                <a:cs typeface="+mn-cs"/>
              </a:rPr>
              <a:t>January</a:t>
            </a:r>
            <a:r>
              <a:rPr lang="en-US" sz="1800" b="1" dirty="0" smtClean="0"/>
              <a:t> 2020</a:t>
            </a:r>
            <a:endParaRPr lang="en-US" sz="1800" b="1" dirty="0"/>
          </a:p>
        </p:txBody>
      </p:sp>
      <p:sp>
        <p:nvSpPr>
          <p:cNvPr id="12" name="Rectangle 7"/>
          <p:cNvSpPr>
            <a:spLocks noChangeArrowheads="1"/>
          </p:cNvSpPr>
          <p:nvPr userDrawn="1"/>
        </p:nvSpPr>
        <p:spPr bwMode="auto">
          <a:xfrm>
            <a:off x="6048573" y="6536002"/>
            <a:ext cx="248582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prstTxWarp prst="textNoShape">
              <a:avLst/>
            </a:prstTxWarp>
            <a:spAutoFit/>
          </a:bodyPr>
          <a:lstStyle/>
          <a:p>
            <a:pPr marL="457200" marR="0" lvl="4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/>
              <a:t>Mengshi</a:t>
            </a:r>
            <a:r>
              <a:rPr lang="en-US" sz="1200" baseline="0" dirty="0" smtClean="0"/>
              <a:t> Hu</a:t>
            </a:r>
            <a:r>
              <a:rPr lang="en-US" sz="1200" dirty="0" smtClean="0"/>
              <a:t>, </a:t>
            </a:r>
            <a:r>
              <a:rPr lang="en-US" sz="1200" i="1" dirty="0" smtClean="0"/>
              <a:t>et al</a:t>
            </a:r>
            <a:r>
              <a:rPr lang="en-US" sz="1200" dirty="0" smtClean="0"/>
              <a:t> Huawei Technologies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7.emf"/><Relationship Id="rId4" Type="http://schemas.openxmlformats.org/officeDocument/2006/relationships/package" Target="../embeddings/Microsoft_Visio___7777.vsdx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package" Target="../embeddings/Microsoft_Visio___1111.vsdx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2.emf"/><Relationship Id="rId4" Type="http://schemas.openxmlformats.org/officeDocument/2006/relationships/package" Target="../embeddings/Microsoft_Visio___2222.vsdx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3.emf"/><Relationship Id="rId4" Type="http://schemas.openxmlformats.org/officeDocument/2006/relationships/package" Target="../embeddings/Microsoft_Visio___3333.vsdx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4.emf"/><Relationship Id="rId4" Type="http://schemas.openxmlformats.org/officeDocument/2006/relationships/package" Target="../embeddings/Microsoft_Visio___4444.vsdx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5.emf"/><Relationship Id="rId4" Type="http://schemas.openxmlformats.org/officeDocument/2006/relationships/package" Target="../embeddings/Microsoft_Visio___5555.vsdx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6.emf"/><Relationship Id="rId4" Type="http://schemas.openxmlformats.org/officeDocument/2006/relationships/package" Target="../embeddings/Microsoft_Visio___6666.vsdx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A1DF4EA4-62C6-4747-AA37-39380629ED0A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167488" y="763509"/>
            <a:ext cx="9029701" cy="762000"/>
          </a:xfrm>
          <a:noFill/>
          <a:ln/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en-US" sz="2800" dirty="0" smtClean="0">
                <a:solidFill>
                  <a:schemeClr val="tx1"/>
                </a:solidFill>
              </a:rPr>
              <a:t>Preamble Structure </a:t>
            </a:r>
            <a:r>
              <a:rPr lang="en-US" altLang="zh-CN" sz="2800" dirty="0" smtClean="0">
                <a:solidFill>
                  <a:schemeClr val="tx1"/>
                </a:solidFill>
              </a:rPr>
              <a:t>a</a:t>
            </a:r>
            <a:r>
              <a:rPr lang="en-US" sz="2800" dirty="0" smtClean="0">
                <a:solidFill>
                  <a:schemeClr val="tx1"/>
                </a:solidFill>
              </a:rPr>
              <a:t>nd SIG Contents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09599" y="1600200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 smtClean="0"/>
              <a:t> 2020-01-11</a:t>
            </a:r>
            <a:endParaRPr lang="en-US" sz="2000" b="0" dirty="0"/>
          </a:p>
        </p:txBody>
      </p:sp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1062037" y="20574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7190464"/>
              </p:ext>
            </p:extLst>
          </p:nvPr>
        </p:nvGraphicFramePr>
        <p:xfrm>
          <a:off x="647700" y="2819400"/>
          <a:ext cx="8115299" cy="13512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86143"/>
                <a:gridCol w="1444446"/>
                <a:gridCol w="1615293"/>
                <a:gridCol w="978495"/>
                <a:gridCol w="229092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CN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Name</a:t>
                      </a:r>
                      <a:endParaRPr lang="zh-CN" alt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Affiliations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Address</a:t>
                      </a:r>
                      <a:endParaRPr lang="zh-CN" sz="8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Phone</a:t>
                      </a:r>
                      <a:endParaRPr lang="zh-CN" sz="8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email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err="1" smtClean="0"/>
                        <a:t>Mengshi</a:t>
                      </a:r>
                      <a:r>
                        <a:rPr lang="en-US" altLang="zh-CN" sz="1400" dirty="0" smtClean="0"/>
                        <a:t> Hu</a:t>
                      </a:r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Huawei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humengshi@huawei.com</a:t>
                      </a:r>
                      <a:endParaRPr lang="zh-CN" altLang="en-US" sz="1400" dirty="0"/>
                    </a:p>
                  </a:txBody>
                  <a:tcPr anchor="ctr"/>
                </a:tc>
              </a:tr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Ross Jian Yu</a:t>
                      </a:r>
                      <a:endParaRPr lang="en-US" altLang="zh-CN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Huawei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 smtClean="0"/>
                        <a:t>ross.yujian@huawei.com</a:t>
                      </a:r>
                      <a:endParaRPr lang="zh-CN" altLang="en-US" sz="1400" dirty="0" smtClean="0"/>
                    </a:p>
                  </a:txBody>
                  <a:tcPr anchor="ctr"/>
                </a:tc>
              </a:tr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smtClean="0"/>
                        <a:t>Ming Gan</a:t>
                      </a:r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rPr>
                        <a:t>Huawei</a:t>
                      </a:r>
                      <a:endParaRPr lang="zh-CN" altLang="zh-CN" sz="120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10</a:t>
            </a:fld>
            <a:endParaRPr lang="en-US" dirty="0"/>
          </a:p>
        </p:txBody>
      </p:sp>
      <p:sp>
        <p:nvSpPr>
          <p:cNvPr id="1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56239"/>
            <a:ext cx="8001000" cy="533400"/>
          </a:xfrm>
          <a:noFill/>
          <a:ln/>
        </p:spPr>
        <p:txBody>
          <a:bodyPr/>
          <a:lstStyle/>
          <a:p>
            <a:r>
              <a:rPr lang="en-IE" altLang="zh-CN" dirty="0" smtClean="0">
                <a:solidFill>
                  <a:schemeClr val="tx1"/>
                </a:solidFill>
              </a:rPr>
              <a:t>EHT-SIG Design for SU PPDU (2/2</a:t>
            </a:r>
            <a:r>
              <a:rPr lang="en-IE" altLang="zh-CN" dirty="0">
                <a:solidFill>
                  <a:schemeClr val="tx1"/>
                </a:solidFill>
              </a:rPr>
              <a:t>)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576262" y="2181406"/>
            <a:ext cx="80010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lvl="1" indent="-342900" algn="just">
              <a:spcBef>
                <a:spcPts val="0"/>
              </a:spcBef>
              <a:buSzPct val="100000"/>
              <a:buFont typeface="Arial" panose="020B0604020202020204" pitchFamily="34" charset="0"/>
              <a:buChar char="–"/>
            </a:pPr>
            <a:r>
              <a:rPr lang="en-US" altLang="zh-CN" sz="1800" dirty="0">
                <a:solidFill>
                  <a:schemeClr val="dk1"/>
                </a:solidFill>
                <a:ea typeface="Times New Roman"/>
                <a:cs typeface="Times New Roman"/>
              </a:rPr>
              <a:t>The positions of available </a:t>
            </a:r>
            <a:r>
              <a:rPr lang="en-US" altLang="zh-CN" sz="1800" dirty="0" smtClean="0">
                <a:solidFill>
                  <a:schemeClr val="dk1"/>
                </a:solidFill>
                <a:ea typeface="Times New Roman"/>
                <a:cs typeface="Times New Roman"/>
              </a:rPr>
              <a:t>content channel 2 </a:t>
            </a:r>
            <a:r>
              <a:rPr lang="en-US" altLang="zh-CN" sz="1800" dirty="0">
                <a:solidFill>
                  <a:schemeClr val="dk1"/>
                </a:solidFill>
                <a:ea typeface="Times New Roman"/>
                <a:cs typeface="Times New Roman"/>
              </a:rPr>
              <a:t>could be indicated by the information in </a:t>
            </a:r>
            <a:r>
              <a:rPr lang="en-US" altLang="zh-CN" sz="1800" dirty="0" smtClean="0">
                <a:solidFill>
                  <a:schemeClr val="dk1"/>
                </a:solidFill>
                <a:ea typeface="Times New Roman"/>
                <a:cs typeface="Times New Roman"/>
              </a:rPr>
              <a:t>U-SIG (like the Bandwidth field in HE-SIG-A in 11ax). </a:t>
            </a:r>
          </a:p>
          <a:p>
            <a:pPr marL="742950" lvl="1" indent="-342900" algn="just">
              <a:spcBef>
                <a:spcPts val="0"/>
              </a:spcBef>
              <a:buSzPct val="100000"/>
              <a:buFont typeface="Arial" panose="020B0604020202020204" pitchFamily="34" charset="0"/>
              <a:buChar char="–"/>
            </a:pPr>
            <a:r>
              <a:rPr lang="en-US" altLang="zh-CN" sz="1800" dirty="0" smtClean="0">
                <a:solidFill>
                  <a:schemeClr val="dk1"/>
                </a:solidFill>
                <a:ea typeface="Times New Roman"/>
                <a:cs typeface="Times New Roman"/>
              </a:rPr>
              <a:t>Benefits</a:t>
            </a:r>
            <a:endParaRPr lang="en-US" altLang="zh-CN" sz="1800" dirty="0">
              <a:solidFill>
                <a:schemeClr val="dk1"/>
              </a:solidFill>
              <a:ea typeface="Times New Roman"/>
              <a:cs typeface="Times New Roman"/>
            </a:endParaRPr>
          </a:p>
          <a:p>
            <a:pPr marL="987425" lvl="1" indent="-271463" algn="just" defTabSz="987425"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altLang="zh-CN" sz="1600" dirty="0">
                <a:solidFill>
                  <a:schemeClr val="dk1"/>
                </a:solidFill>
                <a:latin typeface="+mn-lt"/>
                <a:ea typeface="Times New Roman"/>
                <a:cs typeface="Times New Roman"/>
              </a:rPr>
              <a:t>The overhead could be </a:t>
            </a:r>
            <a:r>
              <a:rPr lang="en-US" altLang="zh-CN" sz="1600" dirty="0" smtClean="0">
                <a:solidFill>
                  <a:schemeClr val="dk1"/>
                </a:solidFill>
                <a:latin typeface="+mn-lt"/>
                <a:ea typeface="Times New Roman"/>
                <a:cs typeface="Times New Roman"/>
              </a:rPr>
              <a:t>reduced by half when </a:t>
            </a:r>
            <a:r>
              <a:rPr lang="en-US" altLang="zh-CN" sz="1600" dirty="0">
                <a:solidFill>
                  <a:schemeClr val="dk1"/>
                </a:solidFill>
                <a:latin typeface="+mn-lt"/>
                <a:ea typeface="Times New Roman"/>
                <a:cs typeface="Times New Roman"/>
              </a:rPr>
              <a:t>the bandwidth exceeds 20MHz</a:t>
            </a:r>
          </a:p>
          <a:p>
            <a:pPr marL="987425" lvl="1" indent="-271463" algn="just" defTabSz="987425"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altLang="zh-CN" sz="1600" dirty="0">
                <a:solidFill>
                  <a:schemeClr val="dk1"/>
                </a:solidFill>
                <a:latin typeface="+mn-lt"/>
                <a:ea typeface="Times New Roman"/>
                <a:cs typeface="Times New Roman"/>
              </a:rPr>
              <a:t>The information of preamble puncturing </a:t>
            </a:r>
            <a:r>
              <a:rPr lang="en-US" altLang="zh-CN" sz="1600" dirty="0" smtClean="0">
                <a:solidFill>
                  <a:schemeClr val="dk1"/>
                </a:solidFill>
                <a:latin typeface="+mn-lt"/>
                <a:ea typeface="Times New Roman"/>
                <a:cs typeface="Times New Roman"/>
              </a:rPr>
              <a:t>could </a:t>
            </a:r>
            <a:r>
              <a:rPr lang="en-US" altLang="zh-CN" sz="1600" dirty="0">
                <a:solidFill>
                  <a:schemeClr val="dk1"/>
                </a:solidFill>
                <a:latin typeface="+mn-lt"/>
                <a:ea typeface="Times New Roman"/>
                <a:cs typeface="Times New Roman"/>
              </a:rPr>
              <a:t>be contained in </a:t>
            </a:r>
            <a:r>
              <a:rPr lang="en-US" altLang="zh-CN" sz="1600" dirty="0">
                <a:solidFill>
                  <a:schemeClr val="dk1"/>
                </a:solidFill>
                <a:ea typeface="Times New Roman"/>
                <a:cs typeface="Times New Roman"/>
              </a:rPr>
              <a:t>content channel 2</a:t>
            </a:r>
            <a:r>
              <a:rPr lang="en-US" altLang="zh-CN" sz="1600" dirty="0" smtClean="0">
                <a:solidFill>
                  <a:schemeClr val="dk1"/>
                </a:solidFill>
                <a:latin typeface="+mn-lt"/>
                <a:ea typeface="Times New Roman"/>
                <a:cs typeface="Times New Roman"/>
              </a:rPr>
              <a:t> (For example</a:t>
            </a:r>
            <a:r>
              <a:rPr lang="en-US" altLang="zh-CN" sz="1600" b="1" dirty="0" smtClean="0">
                <a:solidFill>
                  <a:schemeClr val="dk1"/>
                </a:solidFill>
                <a:latin typeface="+mn-lt"/>
                <a:ea typeface="Times New Roman"/>
                <a:cs typeface="Times New Roman"/>
              </a:rPr>
              <a:t>, </a:t>
            </a:r>
            <a:r>
              <a:rPr lang="en-US" altLang="zh-CN" sz="1600" dirty="0" smtClean="0">
                <a:solidFill>
                  <a:schemeClr val="dk1"/>
                </a:solidFill>
                <a:latin typeface="+mn-lt"/>
                <a:ea typeface="Times New Roman"/>
                <a:cs typeface="Times New Roman"/>
              </a:rPr>
              <a:t>a bitmap of </a:t>
            </a:r>
            <a:r>
              <a:rPr lang="en-US" altLang="zh-CN" sz="1600" dirty="0">
                <a:solidFill>
                  <a:schemeClr val="dk1"/>
                </a:solidFill>
                <a:ea typeface="Times New Roman"/>
                <a:cs typeface="Times New Roman"/>
              </a:rPr>
              <a:t>preamble puncturing</a:t>
            </a:r>
            <a:r>
              <a:rPr lang="en-US" altLang="zh-CN" sz="1600" dirty="0" smtClean="0">
                <a:solidFill>
                  <a:schemeClr val="dk1"/>
                </a:solidFill>
                <a:latin typeface="+mn-lt"/>
                <a:ea typeface="Times New Roman"/>
                <a:cs typeface="Times New Roman"/>
              </a:rPr>
              <a:t>)</a:t>
            </a:r>
          </a:p>
          <a:p>
            <a:pPr marL="742950" lvl="1" indent="-342900" algn="just">
              <a:spcBef>
                <a:spcPts val="0"/>
              </a:spcBef>
              <a:buSzPct val="100000"/>
              <a:buFont typeface="Arial" panose="020B0604020202020204" pitchFamily="34" charset="0"/>
              <a:buChar char="–"/>
            </a:pPr>
            <a:endParaRPr lang="zh-CN" altLang="en-US" sz="1800" dirty="0">
              <a:solidFill>
                <a:schemeClr val="dk1"/>
              </a:solidFill>
              <a:latin typeface="+mn-lt"/>
              <a:ea typeface="Times New Roman"/>
              <a:cs typeface="Times New Roman"/>
            </a:endParaRPr>
          </a:p>
        </p:txBody>
      </p:sp>
      <p:graphicFrame>
        <p:nvGraphicFramePr>
          <p:cNvPr id="7" name="对象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84549505"/>
              </p:ext>
            </p:extLst>
          </p:nvPr>
        </p:nvGraphicFramePr>
        <p:xfrm>
          <a:off x="1176337" y="4408245"/>
          <a:ext cx="6867525" cy="1818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53" name="Visio" r:id="rId4" imgW="6953155" imgH="1723930" progId="Visio.Drawing.15">
                  <p:embed/>
                </p:oleObj>
              </mc:Choice>
              <mc:Fallback>
                <p:oleObj name="Visio" r:id="rId4" imgW="6953155" imgH="1723930" progId="Visio.Drawing.15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176337" y="4408245"/>
                        <a:ext cx="6867525" cy="18181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文本框 18"/>
          <p:cNvSpPr txBox="1"/>
          <p:nvPr/>
        </p:nvSpPr>
        <p:spPr>
          <a:xfrm>
            <a:off x="5394414" y="5715000"/>
            <a:ext cx="1905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>
                <a:solidFill>
                  <a:srgbClr val="FF0000"/>
                </a:solidFill>
              </a:rPr>
              <a:t>Multiplexing</a:t>
            </a:r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8" name="矩形 7"/>
          <p:cNvSpPr/>
          <p:nvPr/>
        </p:nvSpPr>
        <p:spPr>
          <a:xfrm>
            <a:off x="655836" y="1510561"/>
            <a:ext cx="784185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spcBef>
                <a:spcPts val="0"/>
              </a:spcBef>
              <a:buSzPct val="100000"/>
              <a:buFontTx/>
              <a:buChar char="•"/>
            </a:pPr>
            <a:r>
              <a:rPr lang="en-US" altLang="zh-CN" sz="1800" b="1" dirty="0" smtClean="0">
                <a:solidFill>
                  <a:schemeClr val="dk1"/>
                </a:solidFill>
                <a:latin typeface="+mn-lt"/>
                <a:ea typeface="Times New Roman"/>
                <a:cs typeface="Times New Roman"/>
                <a:sym typeface="Times New Roman"/>
              </a:rPr>
              <a:t>Like EHT </a:t>
            </a:r>
            <a:r>
              <a:rPr lang="en-US" altLang="zh-CN" sz="1800" b="1" dirty="0">
                <a:solidFill>
                  <a:schemeClr val="dk1"/>
                </a:solidFill>
                <a:latin typeface="+mn-lt"/>
                <a:ea typeface="Times New Roman"/>
                <a:cs typeface="Times New Roman"/>
                <a:sym typeface="Times New Roman"/>
              </a:rPr>
              <a:t>MU PPDU, </a:t>
            </a:r>
            <a:r>
              <a:rPr lang="en-US" altLang="zh-CN" sz="1800" b="1" dirty="0" smtClean="0">
                <a:solidFill>
                  <a:schemeClr val="dk1"/>
                </a:solidFill>
                <a:latin typeface="+mn-lt"/>
                <a:ea typeface="Times New Roman"/>
                <a:cs typeface="Times New Roman"/>
                <a:sym typeface="Times New Roman"/>
              </a:rPr>
              <a:t>the SU PPDU could </a:t>
            </a:r>
            <a:r>
              <a:rPr lang="en-US" altLang="zh-CN" sz="1800" b="1" dirty="0">
                <a:solidFill>
                  <a:schemeClr val="dk1"/>
                </a:solidFill>
                <a:latin typeface="+mn-lt"/>
                <a:ea typeface="Times New Roman"/>
                <a:cs typeface="Times New Roman"/>
                <a:sym typeface="Times New Roman"/>
              </a:rPr>
              <a:t>also consider using different content channels in </a:t>
            </a:r>
            <a:r>
              <a:rPr lang="en-US" altLang="zh-CN" sz="1800" b="1" dirty="0" smtClean="0">
                <a:solidFill>
                  <a:schemeClr val="dk1"/>
                </a:solidFill>
                <a:latin typeface="+mn-lt"/>
                <a:ea typeface="Times New Roman"/>
                <a:cs typeface="Times New Roman"/>
                <a:sym typeface="Times New Roman"/>
              </a:rPr>
              <a:t>EHT-SIG. </a:t>
            </a:r>
          </a:p>
        </p:txBody>
      </p:sp>
      <p:sp>
        <p:nvSpPr>
          <p:cNvPr id="9" name="右箭头 8"/>
          <p:cNvSpPr/>
          <p:nvPr/>
        </p:nvSpPr>
        <p:spPr bwMode="auto">
          <a:xfrm rot="4082641">
            <a:off x="4790415" y="4380908"/>
            <a:ext cx="605277" cy="153856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-9698" y="4269745"/>
            <a:ext cx="1447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S</a:t>
            </a:r>
            <a:r>
              <a:rPr lang="en-US" dirty="0" smtClean="0">
                <a:solidFill>
                  <a:srgbClr val="FF0000"/>
                </a:solidFill>
              </a:rPr>
              <a:t>U </a:t>
            </a:r>
            <a:r>
              <a:rPr lang="en-US" altLang="zh-CN" dirty="0" smtClean="0">
                <a:solidFill>
                  <a:srgbClr val="FF0000"/>
                </a:solidFill>
              </a:rPr>
              <a:t>PPDU - </a:t>
            </a:r>
            <a:r>
              <a:rPr lang="en-US" dirty="0" smtClean="0">
                <a:solidFill>
                  <a:srgbClr val="FF0000"/>
                </a:solidFill>
              </a:rPr>
              <a:t>Opt 2: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74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11</a:t>
            </a:fld>
            <a:endParaRPr lang="en-US" dirty="0"/>
          </a:p>
        </p:txBody>
      </p:sp>
      <p:sp>
        <p:nvSpPr>
          <p:cNvPr id="9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56239"/>
            <a:ext cx="8001000" cy="533400"/>
          </a:xfrm>
          <a:noFill/>
          <a:ln/>
        </p:spPr>
        <p:txBody>
          <a:bodyPr/>
          <a:lstStyle/>
          <a:p>
            <a:r>
              <a:rPr lang="en-IE" altLang="zh-CN" dirty="0">
                <a:solidFill>
                  <a:schemeClr val="tx1"/>
                </a:solidFill>
              </a:rPr>
              <a:t>EHT-SIG Contents for </a:t>
            </a:r>
            <a:r>
              <a:rPr lang="en-IE" altLang="zh-CN" dirty="0" smtClean="0">
                <a:solidFill>
                  <a:schemeClr val="tx1"/>
                </a:solidFill>
              </a:rPr>
              <a:t>SU </a:t>
            </a:r>
            <a:r>
              <a:rPr lang="en-IE" altLang="zh-CN" dirty="0">
                <a:solidFill>
                  <a:schemeClr val="tx1"/>
                </a:solidFill>
              </a:rPr>
              <a:t>PPDU</a:t>
            </a:r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9132976"/>
              </p:ext>
            </p:extLst>
          </p:nvPr>
        </p:nvGraphicFramePr>
        <p:xfrm>
          <a:off x="382288" y="1595192"/>
          <a:ext cx="1049809" cy="4375023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287809"/>
                <a:gridCol w="762000"/>
              </a:tblGrid>
              <a:tr h="184065"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Bit</a:t>
                      </a:r>
                      <a:endParaRPr lang="zh-CN" altLang="en-US" sz="1200" dirty="0"/>
                    </a:p>
                  </a:txBody>
                  <a:tcPr marL="8509" marR="8509" marT="8509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/>
                      <a:r>
                        <a:rPr lang="en-US" altLang="zh-CN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Field</a:t>
                      </a:r>
                      <a:endParaRPr lang="zh-CN" altLang="en-US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509" marR="8509" marT="8509" marB="0" anchor="ctr">
                    <a:solidFill>
                      <a:srgbClr val="92D050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Format 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5249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  <a:latin typeface="+mn-lt"/>
                        </a:rPr>
                        <a:t>B1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  <a:latin typeface="+mn-lt"/>
                        </a:rPr>
                        <a:t>Beam Change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5249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  <a:latin typeface="+mn-lt"/>
                        </a:rPr>
                        <a:t>B2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  <a:latin typeface="+mn-lt"/>
                        </a:rPr>
                        <a:t>UL/DL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5249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  <a:latin typeface="+mn-lt"/>
                        </a:rPr>
                        <a:t>B3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MCS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5249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  <a:latin typeface="+mn-lt"/>
                        </a:rPr>
                        <a:t>B4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5249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B5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5249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  <a:latin typeface="+mn-lt"/>
                        </a:rPr>
                        <a:t>B6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5249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  <a:latin typeface="+mn-lt"/>
                        </a:rPr>
                        <a:t>B7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DCM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5249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  <a:latin typeface="+mn-lt"/>
                        </a:rPr>
                        <a:t>B8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rowSpan="6"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  <a:latin typeface="+mn-lt"/>
                        </a:rPr>
                        <a:t>BSS Color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5249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  <a:latin typeface="+mn-lt"/>
                        </a:rPr>
                        <a:t>B9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5249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  <a:latin typeface="+mn-lt"/>
                        </a:rPr>
                        <a:t>B10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5249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  <a:latin typeface="+mn-lt"/>
                        </a:rPr>
                        <a:t>B11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5249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  <a:latin typeface="+mn-lt"/>
                        </a:rPr>
                        <a:t>B12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5249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  <a:latin typeface="+mn-lt"/>
                        </a:rPr>
                        <a:t>B13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5249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  <a:latin typeface="+mn-lt"/>
                        </a:rPr>
                        <a:t>B14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  <a:latin typeface="+mn-lt"/>
                        </a:rPr>
                        <a:t>Reserved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5249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  <a:latin typeface="+mn-lt"/>
                        </a:rPr>
                        <a:t>B15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Spatial Reuse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5249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  <a:latin typeface="+mn-lt"/>
                        </a:rPr>
                        <a:t>B16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5249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  <a:latin typeface="+mn-lt"/>
                        </a:rPr>
                        <a:t>B17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5249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  <a:latin typeface="+mn-lt"/>
                        </a:rPr>
                        <a:t>B18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5249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  <a:latin typeface="+mn-lt"/>
                        </a:rPr>
                        <a:t>B19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Bandwidth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5249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  <a:latin typeface="+mn-lt"/>
                        </a:rPr>
                        <a:t>B20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5249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  <a:latin typeface="+mn-lt"/>
                        </a:rPr>
                        <a:t>B21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GI+LTF Size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5249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  <a:latin typeface="+mn-lt"/>
                        </a:rPr>
                        <a:t>B22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5249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  <a:latin typeface="+mn-lt"/>
                        </a:rPr>
                        <a:t>B23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NSTS And </a:t>
                      </a:r>
                      <a:r>
                        <a:rPr lang="en-US" sz="1000" u="none" strike="noStrike" dirty="0" smtClean="0">
                          <a:effectLst/>
                          <a:latin typeface="+mn-lt"/>
                        </a:rPr>
                        <a:t>Midamble </a:t>
                      </a:r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Periodicity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5249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  <a:latin typeface="+mn-lt"/>
                        </a:rPr>
                        <a:t>B24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5249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B25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表格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7454452"/>
              </p:ext>
            </p:extLst>
          </p:nvPr>
        </p:nvGraphicFramePr>
        <p:xfrm>
          <a:off x="1547081" y="1603274"/>
          <a:ext cx="1403147" cy="4366950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274275"/>
                <a:gridCol w="1128872"/>
              </a:tblGrid>
              <a:tr h="191090">
                <a:tc>
                  <a:txBody>
                    <a:bodyPr/>
                    <a:lstStyle/>
                    <a:p>
                      <a:pPr marL="0" algn="l" defTabSz="457200" rtl="0" eaLnBrk="1" fontAlgn="ctr" latinLnBrk="0" hangingPunct="1"/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</a:t>
                      </a:r>
                      <a:r>
                        <a:rPr lang="en-US" altLang="zh-CN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it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210" marR="8210" marT="821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fontAlgn="ctr" latinLnBrk="0" hangingPunct="1"/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</a:t>
                      </a:r>
                      <a:r>
                        <a:rPr lang="en-US" altLang="zh-CN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ield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210" marR="8210" marT="8210" marB="0" anchor="ctr">
                    <a:solidFill>
                      <a:srgbClr val="92D050"/>
                    </a:solidFill>
                  </a:tcPr>
                </a:tc>
              </a:tr>
              <a:tr h="160610">
                <a:tc>
                  <a:txBody>
                    <a:bodyPr/>
                    <a:lstStyle/>
                    <a:p>
                      <a:pPr marL="0" marR="0" lvl="0" indent="0" algn="l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u="none" strike="noStrike" dirty="0" smtClean="0">
                          <a:effectLst/>
                          <a:latin typeface="+mn-lt"/>
                        </a:rPr>
                        <a:t>B0</a:t>
                      </a:r>
                      <a:endParaRPr lang="en-US" altLang="zh-CN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210" marR="8210" marT="821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rowSpan="7">
                  <a:txBody>
                    <a:bodyPr/>
                    <a:lstStyle/>
                    <a:p>
                      <a:pPr marL="0" marR="0" lvl="0" indent="0" algn="l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u="none" strike="noStrike" dirty="0" smtClean="0">
                          <a:effectLst/>
                          <a:latin typeface="+mn-lt"/>
                        </a:rPr>
                        <a:t>TXOP</a:t>
                      </a:r>
                      <a:endParaRPr lang="en-US" altLang="zh-CN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210" marR="8210" marT="821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6061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210" marR="8210" marT="821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6061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210" marR="8210" marT="821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6061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  <a:latin typeface="+mn-lt"/>
                        </a:rPr>
                        <a:t>B3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210" marR="8210" marT="821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6061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B4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210" marR="8210" marT="821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6061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B5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210" marR="8210" marT="821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6061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210" marR="8210" marT="821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6061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  <a:latin typeface="+mn-lt"/>
                        </a:rPr>
                        <a:t>B7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210" marR="8210" marT="821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Coding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210" marR="8210" marT="821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6061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B8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210" marR="8210" marT="821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u="none" strike="noStrike" dirty="0">
                          <a:effectLst/>
                          <a:latin typeface="+mn-lt"/>
                        </a:rPr>
                        <a:t>LDPC Extra </a:t>
                      </a:r>
                      <a:r>
                        <a:rPr lang="en-US" sz="700" u="none" strike="noStrike" dirty="0" smtClean="0">
                          <a:effectLst/>
                          <a:latin typeface="+mn-lt"/>
                        </a:rPr>
                        <a:t>Symbol Segment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210" marR="8210" marT="821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6061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B9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210" marR="8210" marT="821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STBC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210" marR="8210" marT="821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6061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B10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210" marR="8210" marT="821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Beamformed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210" marR="8210" marT="821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6061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B11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210" marR="8210" marT="821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Pre-FEC Padding</a:t>
                      </a:r>
                      <a:br>
                        <a:rPr lang="en-US" sz="1000" u="none" strike="noStrike" dirty="0">
                          <a:effectLst/>
                          <a:latin typeface="+mn-lt"/>
                        </a:rPr>
                      </a:br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Factor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210" marR="8210" marT="821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6061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B12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210" marR="8210" marT="821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6061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B13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210" marR="8210" marT="821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PE Disambiguity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210" marR="8210" marT="821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6061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  <a:latin typeface="+mn-lt"/>
                        </a:rPr>
                        <a:t>B14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210" marR="8210" marT="821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Reserved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210" marR="8210" marT="821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6061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B15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210" marR="8210" marT="821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Doppler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210" marR="8210" marT="821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6061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B16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210" marR="8210" marT="821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CRC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210" marR="8210" marT="821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6061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B17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210" marR="8210" marT="821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6061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B18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210" marR="8210" marT="821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6061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B19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210" marR="8210" marT="821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6061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B20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210" marR="8210" marT="821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rowSpan="6"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Tail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210" marR="8210" marT="821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6061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B21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210" marR="8210" marT="821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6061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B22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210" marR="8210" marT="821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6061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B23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210" marR="8210" marT="821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6061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B24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210" marR="8210" marT="821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6061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B25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210" marR="8210" marT="821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" name="文本框 9"/>
          <p:cNvSpPr txBox="1"/>
          <p:nvPr/>
        </p:nvSpPr>
        <p:spPr>
          <a:xfrm>
            <a:off x="456874" y="1303056"/>
            <a:ext cx="990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HE-SIG-A1</a:t>
            </a:r>
            <a:endParaRPr lang="zh-CN" altLang="en-US" dirty="0"/>
          </a:p>
        </p:txBody>
      </p:sp>
      <p:sp>
        <p:nvSpPr>
          <p:cNvPr id="12" name="文本框 11"/>
          <p:cNvSpPr txBox="1"/>
          <p:nvPr/>
        </p:nvSpPr>
        <p:spPr>
          <a:xfrm>
            <a:off x="1746852" y="1303055"/>
            <a:ext cx="990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HE-SIG-A2</a:t>
            </a:r>
            <a:endParaRPr lang="zh-CN" altLang="en-US" dirty="0"/>
          </a:p>
        </p:txBody>
      </p:sp>
      <p:graphicFrame>
        <p:nvGraphicFramePr>
          <p:cNvPr id="17" name="表格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025543"/>
              </p:ext>
            </p:extLst>
          </p:nvPr>
        </p:nvGraphicFramePr>
        <p:xfrm>
          <a:off x="3637300" y="1603266"/>
          <a:ext cx="1501008" cy="4376745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278790"/>
                <a:gridCol w="765018"/>
                <a:gridCol w="457200"/>
              </a:tblGrid>
              <a:tr h="193111">
                <a:tc>
                  <a:txBody>
                    <a:bodyPr/>
                    <a:lstStyle/>
                    <a:p>
                      <a:pPr marL="0" algn="l" defTabSz="457200" rtl="0" eaLnBrk="1" fontAlgn="ctr" latinLnBrk="0" hangingPunct="1"/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</a:t>
                      </a:r>
                      <a:r>
                        <a:rPr lang="en-US" altLang="zh-CN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it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509" marR="8509" marT="8509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fontAlgn="ctr" latinLnBrk="0" hangingPunct="1"/>
                      <a:r>
                        <a:rPr lang="en-US" altLang="zh-CN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Field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509" marR="8509" marT="8509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fontAlgn="ctr" latinLnBrk="0" hangingPunct="1"/>
                      <a:r>
                        <a:rPr lang="en-US" altLang="zh-CN" sz="105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Number</a:t>
                      </a:r>
                      <a:endParaRPr lang="en-US" sz="105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509" marR="8509" marT="8509" marB="0" anchor="ctr">
                    <a:solidFill>
                      <a:srgbClr val="92D050"/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B0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rowSpan="4">
                  <a:txBody>
                    <a:bodyPr/>
                    <a:lstStyle/>
                    <a:p>
                      <a:pPr marL="0" marR="0" lvl="0" indent="0" algn="l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Version Identifier </a:t>
                      </a: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rowSpan="4"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n-US" sz="10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lang="en-US" sz="10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000" u="none" strike="noStrike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algn="l" defTabSz="457200" rtl="0" eaLnBrk="1" fontAlgn="ctr" latinLnBrk="0" hangingPunct="1"/>
                      <a:endParaRPr lang="en-US" sz="10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algn="l" defTabSz="457200" rtl="0" eaLnBrk="1" fontAlgn="ctr" latinLnBrk="0" hangingPunct="1"/>
                      <a:endParaRPr lang="en-US" sz="10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algn="l" defTabSz="457200" rtl="0" eaLnBrk="1" fontAlgn="ctr" latinLnBrk="0" hangingPunct="1"/>
                      <a:endParaRPr lang="en-US" sz="10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B3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algn="l" defTabSz="457200" rtl="0" eaLnBrk="1" fontAlgn="ctr" latinLnBrk="0" hangingPunct="1"/>
                      <a:endParaRPr lang="en-US" sz="10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algn="l" defTabSz="457200" rtl="0" eaLnBrk="1" fontAlgn="ctr" latinLnBrk="0" hangingPunct="1"/>
                      <a:endParaRPr lang="en-US" sz="10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B4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rowSpan="7"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 smtClean="0">
                          <a:effectLst/>
                          <a:latin typeface="+mn-lt"/>
                        </a:rPr>
                        <a:t>BSS </a:t>
                      </a:r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Color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rowSpan="7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7?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B5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B7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B8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B9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B10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B11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rowSpan="8"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TXOP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rowSpan="8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8?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B12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B13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B14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B15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B16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B17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B18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B19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DL/UL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B20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R</a:t>
                      </a:r>
                      <a:r>
                        <a:rPr lang="en-US" altLang="zh-CN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eserved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B21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PPDU </a:t>
                      </a:r>
                      <a:r>
                        <a:rPr lang="en-US" altLang="zh-CN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Format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3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B22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B23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B24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B</a:t>
                      </a:r>
                      <a:r>
                        <a:rPr lang="en-US" altLang="zh-CN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eam</a:t>
                      </a:r>
                      <a:r>
                        <a:rPr lang="en-US" altLang="zh-CN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 Change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B25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u="none" strike="noStrike" dirty="0" smtClean="0">
                          <a:effectLst/>
                          <a:latin typeface="+mn-lt"/>
                        </a:rPr>
                        <a:t>DCM</a:t>
                      </a:r>
                      <a:endParaRPr lang="en-US" altLang="zh-CN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</a:tr>
            </a:tbl>
          </a:graphicData>
        </a:graphic>
      </p:graphicFrame>
      <p:sp>
        <p:nvSpPr>
          <p:cNvPr id="19" name="文本框 18"/>
          <p:cNvSpPr txBox="1"/>
          <p:nvPr/>
        </p:nvSpPr>
        <p:spPr>
          <a:xfrm>
            <a:off x="4022002" y="1303055"/>
            <a:ext cx="990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 smtClean="0">
                <a:solidFill>
                  <a:srgbClr val="FF0000"/>
                </a:solidFill>
              </a:rPr>
              <a:t>U-SIG1</a:t>
            </a:r>
            <a:endParaRPr lang="zh-CN" altLang="en-US" b="1" dirty="0">
              <a:solidFill>
                <a:srgbClr val="FF0000"/>
              </a:solidFill>
            </a:endParaRPr>
          </a:p>
        </p:txBody>
      </p:sp>
      <p:sp>
        <p:nvSpPr>
          <p:cNvPr id="20" name="文本框 19"/>
          <p:cNvSpPr txBox="1"/>
          <p:nvPr/>
        </p:nvSpPr>
        <p:spPr>
          <a:xfrm>
            <a:off x="5638800" y="1294166"/>
            <a:ext cx="990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 smtClean="0">
                <a:solidFill>
                  <a:srgbClr val="FF0000"/>
                </a:solidFill>
              </a:rPr>
              <a:t>U-SIG2</a:t>
            </a:r>
            <a:endParaRPr lang="zh-CN" altLang="en-US" b="1" dirty="0">
              <a:solidFill>
                <a:srgbClr val="FF0000"/>
              </a:solidFill>
            </a:endParaRPr>
          </a:p>
        </p:txBody>
      </p:sp>
      <p:sp>
        <p:nvSpPr>
          <p:cNvPr id="11" name="左箭头 10"/>
          <p:cNvSpPr/>
          <p:nvPr/>
        </p:nvSpPr>
        <p:spPr bwMode="auto">
          <a:xfrm rot="10800000">
            <a:off x="3061309" y="3473230"/>
            <a:ext cx="511485" cy="484632"/>
          </a:xfrm>
          <a:prstGeom prst="lef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graphicFrame>
        <p:nvGraphicFramePr>
          <p:cNvPr id="22" name="表格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617503"/>
              </p:ext>
            </p:extLst>
          </p:nvPr>
        </p:nvGraphicFramePr>
        <p:xfrm>
          <a:off x="5257800" y="1593470"/>
          <a:ext cx="1524000" cy="4376745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381000"/>
                <a:gridCol w="685800"/>
                <a:gridCol w="457200"/>
              </a:tblGrid>
              <a:tr h="193111">
                <a:tc>
                  <a:txBody>
                    <a:bodyPr/>
                    <a:lstStyle/>
                    <a:p>
                      <a:pPr marL="0" algn="l" defTabSz="457200" rtl="0" eaLnBrk="1" fontAlgn="ctr" latinLnBrk="0" hangingPunct="1"/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</a:t>
                      </a:r>
                      <a:r>
                        <a:rPr lang="en-US" altLang="zh-CN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it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509" marR="8509" marT="8509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fontAlgn="ctr" latinLnBrk="0" hangingPunct="1"/>
                      <a:r>
                        <a:rPr lang="en-US" altLang="zh-CN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Field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509" marR="8509" marT="8509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fontAlgn="ctr" latinLnBrk="0" hangingPunct="1"/>
                      <a:r>
                        <a:rPr lang="en-US" altLang="zh-CN" sz="105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Number</a:t>
                      </a:r>
                      <a:endParaRPr lang="en-US" sz="105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509" marR="8509" marT="8509" marB="0" anchor="ctr">
                    <a:solidFill>
                      <a:srgbClr val="92D050"/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B0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l" fontAlgn="ctr"/>
                      <a:r>
                        <a:rPr lang="en-US" altLang="zh-CN" sz="1000" u="none" strike="noStrike" dirty="0" smtClean="0">
                          <a:effectLst/>
                          <a:latin typeface="+mn-lt"/>
                        </a:rPr>
                        <a:t>Spatial Reuse</a:t>
                      </a:r>
                      <a:endParaRPr lang="en-US" altLang="zh-CN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rowSpan="4"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n-US" sz="10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lang="en-US" sz="10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000" u="none" strike="noStrike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algn="l" defTabSz="457200" rtl="0" eaLnBrk="1" fontAlgn="ctr" latinLnBrk="0" hangingPunct="1"/>
                      <a:endParaRPr lang="en-US" sz="10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algn="l" defTabSz="457200" rtl="0" eaLnBrk="1" fontAlgn="ctr" latinLnBrk="0" hangingPunct="1"/>
                      <a:endParaRPr lang="en-US" sz="10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algn="l" defTabSz="457200" rtl="0" eaLnBrk="1" fontAlgn="ctr" latinLnBrk="0" hangingPunct="1"/>
                      <a:endParaRPr lang="en-US" sz="10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B3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algn="l" defTabSz="457200" rtl="0" eaLnBrk="1" fontAlgn="ctr" latinLnBrk="0" hangingPunct="1"/>
                      <a:endParaRPr lang="en-US" sz="10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algn="l" defTabSz="457200" rtl="0" eaLnBrk="1" fontAlgn="ctr" latinLnBrk="0" hangingPunct="1"/>
                      <a:endParaRPr lang="en-US" sz="10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B4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MCS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4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B5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B7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B8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B</a:t>
                      </a:r>
                      <a:r>
                        <a:rPr lang="en-US" altLang="zh-CN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andwidth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4?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B9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B10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B11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B12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rowSpan="4"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u="none" strike="noStrike" dirty="0" smtClean="0">
                          <a:effectLst/>
                          <a:latin typeface="+mn-lt"/>
                        </a:rPr>
                        <a:t>NSTS And Midamble Periodicity</a:t>
                      </a:r>
                      <a:endParaRPr lang="en-US" altLang="zh-CN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4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B13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 sz="1000" dirty="0"/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 sz="1000" dirty="0"/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B14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altLang="zh-CN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B15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altLang="zh-CN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B16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CRC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4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B17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altLang="zh-CN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B18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B19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B20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rowSpan="6"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T</a:t>
                      </a:r>
                      <a:r>
                        <a:rPr lang="en-US" altLang="zh-CN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ail</a:t>
                      </a: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rowSpan="6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B21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B22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B23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B24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B25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5" name="表格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793564"/>
              </p:ext>
            </p:extLst>
          </p:nvPr>
        </p:nvGraphicFramePr>
        <p:xfrm>
          <a:off x="6901292" y="1593470"/>
          <a:ext cx="1843890" cy="4376745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254195"/>
                <a:gridCol w="1112787"/>
                <a:gridCol w="476908"/>
              </a:tblGrid>
              <a:tr h="193111">
                <a:tc>
                  <a:txBody>
                    <a:bodyPr/>
                    <a:lstStyle/>
                    <a:p>
                      <a:pPr marL="0" algn="l" defTabSz="457200" rtl="0" eaLnBrk="1" fontAlgn="ctr" latinLnBrk="0" hangingPunct="1"/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</a:t>
                      </a:r>
                      <a:r>
                        <a:rPr lang="en-US" altLang="zh-CN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it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509" marR="8509" marT="8509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fontAlgn="ctr" latinLnBrk="0" hangingPunct="1"/>
                      <a:r>
                        <a:rPr lang="en-US" altLang="zh-CN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Field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509" marR="8509" marT="8509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fontAlgn="ctr" latinLnBrk="0" hangingPunct="1"/>
                      <a:r>
                        <a:rPr lang="en-US" altLang="zh-CN" sz="105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Number</a:t>
                      </a:r>
                      <a:endParaRPr lang="en-US" sz="105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509" marR="8509" marT="8509" marB="0" anchor="ctr">
                    <a:solidFill>
                      <a:srgbClr val="92D050"/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B0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l" fontAlgn="ctr"/>
                      <a:r>
                        <a:rPr lang="en-US" altLang="zh-CN" sz="1000" u="none" strike="noStrike" dirty="0" smtClean="0">
                          <a:effectLst/>
                          <a:latin typeface="+mn-lt"/>
                        </a:rPr>
                        <a:t>GI+LTF Size</a:t>
                      </a:r>
                      <a:endParaRPr lang="en-US" altLang="zh-CN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n-US" sz="10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en-US" sz="10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509" marR="8509" marT="8509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altLang="zh-CN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endParaRPr lang="en-US" sz="10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509" marR="8509" marT="8509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u="none" strike="noStrike" dirty="0" smtClean="0">
                          <a:effectLst/>
                          <a:latin typeface="+mn-lt"/>
                        </a:rPr>
                        <a:t>Coding</a:t>
                      </a:r>
                      <a:endParaRPr lang="en-US" altLang="zh-CN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n-US" sz="10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en-US" sz="10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509" marR="8509" marT="8509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B3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700" u="none" strike="noStrike" dirty="0" smtClean="0">
                          <a:effectLst/>
                          <a:latin typeface="+mn-lt"/>
                        </a:rPr>
                        <a:t>LDPC Extra Symbol Segment</a:t>
                      </a:r>
                      <a:endParaRPr lang="en-US" altLang="zh-CN" sz="7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n-US" sz="10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en-US" sz="10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509" marR="8509" marT="8509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B4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1000" u="none" strike="noStrike" dirty="0" smtClean="0">
                          <a:effectLst/>
                          <a:latin typeface="+mn-lt"/>
                        </a:rPr>
                        <a:t>STBC</a:t>
                      </a:r>
                      <a:endParaRPr lang="en-US" altLang="zh-CN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B5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u="none" strike="noStrike" dirty="0" smtClean="0">
                          <a:effectLst/>
                          <a:latin typeface="+mn-lt"/>
                        </a:rPr>
                        <a:t>Beamformed</a:t>
                      </a:r>
                      <a:endParaRPr lang="en-US" altLang="zh-CN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l" fontAlgn="ctr"/>
                      <a:r>
                        <a:rPr lang="en-US" altLang="zh-CN" sz="1000" u="none" strike="noStrike" dirty="0" smtClean="0">
                          <a:effectLst/>
                          <a:latin typeface="+mn-lt"/>
                        </a:rPr>
                        <a:t>Pre-FEC Padding</a:t>
                      </a:r>
                      <a:br>
                        <a:rPr lang="en-US" altLang="zh-CN" sz="1000" u="none" strike="noStrike" dirty="0" smtClean="0">
                          <a:effectLst/>
                          <a:latin typeface="+mn-lt"/>
                        </a:rPr>
                      </a:br>
                      <a:r>
                        <a:rPr lang="en-US" altLang="zh-CN" sz="1000" u="none" strike="noStrike" dirty="0" smtClean="0">
                          <a:effectLst/>
                          <a:latin typeface="+mn-lt"/>
                        </a:rPr>
                        <a:t>Factor</a:t>
                      </a:r>
                      <a:endParaRPr lang="en-US" altLang="zh-CN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B7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B8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1000" u="none" strike="noStrike" dirty="0" smtClean="0">
                          <a:effectLst/>
                          <a:latin typeface="+mn-lt"/>
                        </a:rPr>
                        <a:t>PE Disambiguity</a:t>
                      </a:r>
                      <a:endParaRPr lang="en-US" altLang="zh-CN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B9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Doppler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B10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6"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Reserved/TBD</a:t>
                      </a:r>
                      <a:endParaRPr lang="en-US" altLang="zh-CN" sz="1000" b="0" i="0" u="none" strike="noStrike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(could be used by some new fields related to new features)</a:t>
                      </a:r>
                      <a:endParaRPr lang="en-US" altLang="zh-CN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6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B11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B12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B13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 sz="1000" dirty="0"/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 sz="1000" dirty="0"/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B14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altLang="zh-CN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B15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altLang="zh-CN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B16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CRC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4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B17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altLang="zh-CN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B18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B19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B20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rowSpan="6"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T</a:t>
                      </a:r>
                      <a:r>
                        <a:rPr lang="en-US" altLang="zh-CN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ail</a:t>
                      </a:r>
                    </a:p>
                  </a:txBody>
                  <a:tcPr marL="8509" marR="8509" marT="8509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rowSpan="6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B21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B22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B23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B24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B25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</a:tr>
            </a:tbl>
          </a:graphicData>
        </a:graphic>
      </p:graphicFrame>
      <p:sp>
        <p:nvSpPr>
          <p:cNvPr id="26" name="文本框 25"/>
          <p:cNvSpPr txBox="1"/>
          <p:nvPr/>
        </p:nvSpPr>
        <p:spPr>
          <a:xfrm>
            <a:off x="7467600" y="1303055"/>
            <a:ext cx="127758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 smtClean="0">
                <a:solidFill>
                  <a:srgbClr val="FF0000"/>
                </a:solidFill>
              </a:rPr>
              <a:t>EHT-SIG (CC1)</a:t>
            </a:r>
            <a:endParaRPr lang="zh-CN" altLang="en-US" b="1" dirty="0">
              <a:solidFill>
                <a:srgbClr val="FF0000"/>
              </a:solidFill>
            </a:endParaRPr>
          </a:p>
        </p:txBody>
      </p:sp>
      <p:sp>
        <p:nvSpPr>
          <p:cNvPr id="21" name="矩形 20"/>
          <p:cNvSpPr/>
          <p:nvPr/>
        </p:nvSpPr>
        <p:spPr>
          <a:xfrm>
            <a:off x="373989" y="6021615"/>
            <a:ext cx="524374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600" dirty="0" smtClean="0">
                <a:solidFill>
                  <a:srgbClr val="000000"/>
                </a:solidFill>
                <a:ea typeface="宋体" panose="02010600030101010101" pitchFamily="2" charset="-122"/>
              </a:rPr>
              <a:t>Puncturing signaling could be put in CC1 or CC2 (preferred).</a:t>
            </a:r>
            <a:endParaRPr lang="en-US" altLang="zh-CN" sz="1600" dirty="0">
              <a:solidFill>
                <a:srgbClr val="000000"/>
              </a:solidFill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099212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12</a:t>
            </a:fld>
            <a:endParaRPr lang="en-US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56239"/>
            <a:ext cx="8001000" cy="533400"/>
          </a:xfrm>
          <a:noFill/>
          <a:ln/>
        </p:spPr>
        <p:txBody>
          <a:bodyPr/>
          <a:lstStyle/>
          <a:p>
            <a:r>
              <a:rPr lang="en-US" altLang="zh-CN" dirty="0"/>
              <a:t>Summary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Shape 94"/>
          <p:cNvSpPr txBox="1">
            <a:spLocks/>
          </p:cNvSpPr>
          <p:nvPr/>
        </p:nvSpPr>
        <p:spPr bwMode="auto">
          <a:xfrm>
            <a:off x="1152525" y="2286000"/>
            <a:ext cx="6915150" cy="18705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25" rIns="92075" bIns="46025" numCol="1" anchor="t" anchorCtr="0" compatLnSpc="1">
            <a:prstTxWarp prst="textNoShape">
              <a:avLst/>
            </a:prstTxWarp>
            <a:no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pPr algn="just">
              <a:spcBef>
                <a:spcPts val="0"/>
              </a:spcBef>
              <a:buSzPct val="100000"/>
            </a:pPr>
            <a:r>
              <a:rPr lang="en-IE" altLang="zh-CN" sz="1800" b="0" dirty="0" smtClean="0"/>
              <a:t>We have proposed to have more than one content channel in the EHT-SIG of MU PPDU. The beginning position of different content channels could be </a:t>
            </a:r>
            <a:r>
              <a:rPr lang="en-US" altLang="zh-CN" sz="1800" b="0" dirty="0"/>
              <a:t>immediately after the </a:t>
            </a:r>
            <a:r>
              <a:rPr lang="en-US" altLang="zh-CN" sz="1800" b="0" dirty="0" smtClean="0"/>
              <a:t>U-SIG.</a:t>
            </a:r>
          </a:p>
          <a:p>
            <a:pPr algn="just">
              <a:spcBef>
                <a:spcPts val="0"/>
              </a:spcBef>
              <a:buSzPct val="100000"/>
            </a:pPr>
            <a:endParaRPr lang="en-IE" altLang="zh-CN" sz="1800" b="0" dirty="0"/>
          </a:p>
          <a:p>
            <a:pPr algn="just">
              <a:spcBef>
                <a:spcPts val="0"/>
              </a:spcBef>
              <a:buSzPct val="100000"/>
            </a:pPr>
            <a:r>
              <a:rPr lang="en-IE" altLang="zh-CN" sz="1800" b="0" dirty="0" smtClean="0"/>
              <a:t>We have proposed to </a:t>
            </a:r>
            <a:r>
              <a:rPr lang="en-IE" altLang="zh-CN" sz="1800" b="0" dirty="0"/>
              <a:t>have </a:t>
            </a:r>
            <a:r>
              <a:rPr lang="en-IE" altLang="zh-CN" sz="1800" b="0" dirty="0" smtClean="0"/>
              <a:t>more than one content channel in </a:t>
            </a:r>
            <a:r>
              <a:rPr lang="en-IE" altLang="zh-CN" sz="1800" b="0" dirty="0"/>
              <a:t>the </a:t>
            </a:r>
            <a:r>
              <a:rPr lang="en-IE" altLang="zh-CN" sz="1800" b="0" dirty="0" smtClean="0"/>
              <a:t>EHT-SIG of SU PPDU</a:t>
            </a:r>
            <a:r>
              <a:rPr lang="en-US" altLang="zh-CN" sz="1800" b="0" dirty="0" smtClean="0"/>
              <a:t>, which could enable </a:t>
            </a:r>
            <a:r>
              <a:rPr lang="en-US" altLang="zh-CN" sz="1800" b="0" dirty="0"/>
              <a:t>the signaling of preamble puncturing in SU </a:t>
            </a:r>
            <a:r>
              <a:rPr lang="en-US" altLang="zh-CN" sz="1800" b="0" dirty="0" smtClean="0"/>
              <a:t>PPDU</a:t>
            </a:r>
            <a:r>
              <a:rPr lang="en-US" altLang="zh-CN" sz="1800" dirty="0" smtClean="0"/>
              <a:t>.</a:t>
            </a:r>
          </a:p>
          <a:p>
            <a:pPr algn="just">
              <a:spcBef>
                <a:spcPts val="0"/>
              </a:spcBef>
              <a:buSzPct val="100000"/>
            </a:pPr>
            <a:endParaRPr lang="en-US" altLang="zh-CN" sz="1800" b="0" dirty="0"/>
          </a:p>
          <a:p>
            <a:pPr algn="just">
              <a:spcBef>
                <a:spcPts val="0"/>
              </a:spcBef>
              <a:buSzPct val="100000"/>
            </a:pPr>
            <a:r>
              <a:rPr lang="en-US" altLang="zh-CN" sz="1800" b="0" dirty="0" smtClean="0"/>
              <a:t>Preamble and structure of other PPDU formats can be further discussed if we have made some progress for SU and MU PPDU.</a:t>
            </a:r>
            <a:endParaRPr lang="zh-CN" altLang="en-US" sz="1800" b="0" dirty="0"/>
          </a:p>
          <a:p>
            <a:pPr marL="400050" lvl="1" indent="0">
              <a:spcBef>
                <a:spcPts val="0"/>
              </a:spcBef>
              <a:buSzPct val="100000"/>
              <a:buFontTx/>
              <a:buNone/>
            </a:pPr>
            <a:endParaRPr lang="en-US" altLang="zh-CN" sz="1600" kern="0" dirty="0" smtClean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  <a:p>
            <a:pPr lvl="1" indent="-342900">
              <a:spcBef>
                <a:spcPts val="0"/>
              </a:spcBef>
              <a:buSzPct val="100000"/>
              <a:buFont typeface="Arial" panose="020B0604020202020204" pitchFamily="34" charset="0"/>
              <a:buChar char="–"/>
            </a:pPr>
            <a:endParaRPr lang="en-US" altLang="zh-CN" sz="1600" kern="0" dirty="0" smtClean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  <a:p>
            <a:pPr marL="0" indent="0">
              <a:spcBef>
                <a:spcPts val="0"/>
              </a:spcBef>
              <a:buSzPct val="100000"/>
              <a:buFontTx/>
              <a:buNone/>
            </a:pPr>
            <a:endParaRPr lang="en-US" altLang="zh-CN" sz="1800" b="0" kern="0" dirty="0" smtClean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  <a:p>
            <a:pPr marL="0" indent="0">
              <a:spcBef>
                <a:spcPts val="0"/>
              </a:spcBef>
              <a:buSzPct val="100000"/>
              <a:buFontTx/>
              <a:buNone/>
            </a:pPr>
            <a:endParaRPr lang="en-US" altLang="zh-CN" sz="1800" b="0" kern="0" dirty="0" smtClean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646412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303B08C7-0CD1-8846-8502-BF7BB64F440C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#1</a:t>
            </a:r>
            <a:endParaRPr lang="en-US" dirty="0"/>
          </a:p>
        </p:txBody>
      </p:sp>
      <p:sp>
        <p:nvSpPr>
          <p:cNvPr id="7" name="内容占位符 1"/>
          <p:cNvSpPr>
            <a:spLocks noGrp="1"/>
          </p:cNvSpPr>
          <p:nvPr>
            <p:ph idx="1"/>
          </p:nvPr>
        </p:nvSpPr>
        <p:spPr>
          <a:xfrm>
            <a:off x="685800" y="1981200"/>
            <a:ext cx="8153400" cy="4114800"/>
          </a:xfrm>
        </p:spPr>
        <p:txBody>
          <a:bodyPr/>
          <a:lstStyle/>
          <a:p>
            <a:pPr algn="just"/>
            <a:r>
              <a:rPr lang="en-US" altLang="zh-CN" dirty="0" smtClean="0"/>
              <a:t>Do you agree to have RU </a:t>
            </a:r>
            <a:r>
              <a:rPr lang="en-US" altLang="zh-CN" smtClean="0"/>
              <a:t>Allocation subfield in </a:t>
            </a:r>
            <a:r>
              <a:rPr lang="en-US" altLang="zh-CN" dirty="0" smtClean="0"/>
              <a:t>the Common field of the EHT-SIG field of an EHT PPDU sent to multiple users?</a:t>
            </a:r>
          </a:p>
          <a:p>
            <a:pPr lvl="1" indent="-342900" algn="just">
              <a:spcBef>
                <a:spcPts val="0"/>
              </a:spcBef>
              <a:buSzPct val="100000"/>
              <a:buFont typeface="Arial" panose="020B0604020202020204" pitchFamily="34" charset="0"/>
              <a:buChar char="–"/>
            </a:pPr>
            <a:r>
              <a:rPr lang="en-US" altLang="zh-CN" sz="1800" dirty="0">
                <a:solidFill>
                  <a:schemeClr val="dk1"/>
                </a:solidFill>
                <a:ea typeface="Times New Roman"/>
                <a:cs typeface="Times New Roman"/>
              </a:rPr>
              <a:t>Compressed modes </a:t>
            </a:r>
            <a:r>
              <a:rPr lang="en-US" altLang="zh-CN" sz="1800">
                <a:solidFill>
                  <a:schemeClr val="dk1"/>
                </a:solidFill>
                <a:ea typeface="Times New Roman"/>
                <a:cs typeface="Times New Roman"/>
              </a:rPr>
              <a:t>are </a:t>
            </a:r>
            <a:r>
              <a:rPr lang="en-US" altLang="zh-CN" sz="1800" smtClean="0">
                <a:solidFill>
                  <a:schemeClr val="dk1"/>
                </a:solidFill>
                <a:ea typeface="Times New Roman"/>
                <a:cs typeface="Times New Roman"/>
              </a:rPr>
              <a:t>TBD</a:t>
            </a:r>
          </a:p>
          <a:p>
            <a:pPr lvl="1" indent="-342900" algn="just">
              <a:spcBef>
                <a:spcPts val="0"/>
              </a:spcBef>
              <a:buSzPct val="100000"/>
              <a:buFont typeface="Arial" panose="020B0604020202020204" pitchFamily="34" charset="0"/>
              <a:buChar char="–"/>
            </a:pPr>
            <a:r>
              <a:rPr lang="en-US" altLang="zh-CN" sz="1800" smtClean="0">
                <a:solidFill>
                  <a:schemeClr val="dk1"/>
                </a:solidFill>
                <a:ea typeface="Times New Roman"/>
                <a:cs typeface="Times New Roman"/>
              </a:rPr>
              <a:t>Contents of RU allocation subfield are TBD</a:t>
            </a:r>
            <a:endParaRPr lang="en-US" altLang="zh-CN" sz="1800" dirty="0">
              <a:solidFill>
                <a:schemeClr val="dk1"/>
              </a:solidFill>
              <a:ea typeface="Times New Roman"/>
              <a:cs typeface="Times New Roman"/>
            </a:endParaRPr>
          </a:p>
          <a:p>
            <a:pPr marL="0" indent="0">
              <a:buNone/>
            </a:pPr>
            <a:endParaRPr lang="en-US" dirty="0" smtClean="0"/>
          </a:p>
          <a:p>
            <a:pPr lvl="1"/>
            <a:r>
              <a:rPr lang="en-US" altLang="zh-CN" smtClean="0"/>
              <a:t>33Y</a:t>
            </a:r>
            <a:endParaRPr lang="en-US" altLang="zh-CN" dirty="0"/>
          </a:p>
          <a:p>
            <a:pPr lvl="1"/>
            <a:r>
              <a:rPr lang="en-US" altLang="zh-CN" smtClean="0"/>
              <a:t>0N</a:t>
            </a:r>
            <a:endParaRPr lang="en-US" altLang="zh-CN" dirty="0"/>
          </a:p>
          <a:p>
            <a:pPr lvl="1"/>
            <a:r>
              <a:rPr lang="en-US" altLang="zh-CN" smtClean="0"/>
              <a:t>4A</a:t>
            </a:r>
            <a:endParaRPr lang="en-US" altLang="zh-CN" dirty="0"/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134909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303B08C7-0CD1-8846-8502-BF7BB64F440C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#2</a:t>
            </a:r>
            <a:endParaRPr lang="en-US" dirty="0"/>
          </a:p>
        </p:txBody>
      </p:sp>
      <p:sp>
        <p:nvSpPr>
          <p:cNvPr id="7" name="内容占位符 1"/>
          <p:cNvSpPr>
            <a:spLocks noGrp="1"/>
          </p:cNvSpPr>
          <p:nvPr>
            <p:ph idx="1"/>
          </p:nvPr>
        </p:nvSpPr>
        <p:spPr>
          <a:xfrm>
            <a:off x="685800" y="1981200"/>
            <a:ext cx="8153400" cy="4114800"/>
          </a:xfrm>
        </p:spPr>
        <p:txBody>
          <a:bodyPr/>
          <a:lstStyle/>
          <a:p>
            <a:pPr algn="just"/>
            <a:r>
              <a:rPr lang="en-US" altLang="zh-CN" dirty="0" smtClean="0"/>
              <a:t>Do you agree to </a:t>
            </a:r>
            <a:r>
              <a:rPr lang="en-US" altLang="zh-CN" smtClean="0"/>
              <a:t>have at least one </a:t>
            </a:r>
            <a:r>
              <a:rPr lang="en-US" altLang="zh-CN" dirty="0" smtClean="0"/>
              <a:t>compressed mode in which RU </a:t>
            </a:r>
            <a:r>
              <a:rPr lang="en-US" altLang="zh-CN" smtClean="0"/>
              <a:t>Allocation subfield doesn’t </a:t>
            </a:r>
            <a:r>
              <a:rPr lang="en-US" altLang="zh-CN" dirty="0" smtClean="0"/>
              <a:t>exist in the Common field of the EHT-SIG field of an EHT PPDU sent to multiple users?</a:t>
            </a:r>
          </a:p>
          <a:p>
            <a:pPr lvl="1" indent="-342900" algn="just">
              <a:spcBef>
                <a:spcPts val="0"/>
              </a:spcBef>
              <a:buSzPct val="100000"/>
              <a:buFont typeface="Arial" panose="020B0604020202020204" pitchFamily="34" charset="0"/>
              <a:buChar char="–"/>
            </a:pPr>
            <a:r>
              <a:rPr lang="en-US" altLang="zh-CN" sz="1800" dirty="0" smtClean="0">
                <a:solidFill>
                  <a:schemeClr val="dk1"/>
                </a:solidFill>
                <a:ea typeface="Times New Roman"/>
                <a:cs typeface="Times New Roman"/>
              </a:rPr>
              <a:t>Signaling method is </a:t>
            </a:r>
            <a:r>
              <a:rPr lang="en-US" altLang="zh-CN" sz="1800" dirty="0">
                <a:solidFill>
                  <a:schemeClr val="dk1"/>
                </a:solidFill>
                <a:ea typeface="Times New Roman"/>
                <a:cs typeface="Times New Roman"/>
              </a:rPr>
              <a:t>TBD</a:t>
            </a:r>
          </a:p>
          <a:p>
            <a:pPr marL="0" indent="0">
              <a:buNone/>
            </a:pPr>
            <a:endParaRPr lang="en-US" dirty="0" smtClean="0"/>
          </a:p>
          <a:p>
            <a:pPr lvl="1"/>
            <a:r>
              <a:rPr lang="en-US" altLang="zh-CN" smtClean="0"/>
              <a:t>18Y</a:t>
            </a:r>
            <a:endParaRPr lang="en-US" altLang="zh-CN" dirty="0"/>
          </a:p>
          <a:p>
            <a:pPr lvl="1"/>
            <a:r>
              <a:rPr lang="en-US" altLang="zh-CN" smtClean="0"/>
              <a:t>6N</a:t>
            </a:r>
            <a:endParaRPr lang="en-US" altLang="zh-CN" dirty="0"/>
          </a:p>
          <a:p>
            <a:pPr lvl="1"/>
            <a:r>
              <a:rPr lang="en-US" altLang="zh-CN" smtClean="0"/>
              <a:t>14A</a:t>
            </a:r>
            <a:endParaRPr lang="en-US" altLang="zh-CN" dirty="0"/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946766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303B08C7-0CD1-8846-8502-BF7BB64F440C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#3</a:t>
            </a:r>
            <a:endParaRPr lang="en-US" dirty="0"/>
          </a:p>
        </p:txBody>
      </p:sp>
      <p:sp>
        <p:nvSpPr>
          <p:cNvPr id="7" name="内容占位符 1"/>
          <p:cNvSpPr>
            <a:spLocks noGrp="1"/>
          </p:cNvSpPr>
          <p:nvPr>
            <p:ph idx="1"/>
          </p:nvPr>
        </p:nvSpPr>
        <p:spPr>
          <a:xfrm>
            <a:off x="685800" y="1981200"/>
            <a:ext cx="8153400" cy="4114800"/>
          </a:xfrm>
        </p:spPr>
        <p:txBody>
          <a:bodyPr/>
          <a:lstStyle/>
          <a:p>
            <a:pPr algn="just"/>
            <a:r>
              <a:rPr lang="en-US" altLang="zh-CN" dirty="0" smtClean="0"/>
              <a:t>Do you agree to have more than one content channel </a:t>
            </a:r>
            <a:r>
              <a:rPr lang="en-US" altLang="zh-CN" smtClean="0"/>
              <a:t>in  </a:t>
            </a:r>
            <a:r>
              <a:rPr lang="en-US" altLang="zh-CN" dirty="0" smtClean="0"/>
              <a:t>the EHT-SIG field of an EHT PPDU sent to multiple </a:t>
            </a:r>
            <a:r>
              <a:rPr lang="en-US" altLang="zh-CN" smtClean="0"/>
              <a:t>users?</a:t>
            </a:r>
          </a:p>
          <a:p>
            <a:pPr lvl="1" algn="just"/>
            <a:r>
              <a:rPr lang="en-US" altLang="zh-CN" smtClean="0"/>
              <a:t>Content channel’s concept is defined in 11ax</a:t>
            </a:r>
            <a:endParaRPr lang="en-US" altLang="zh-CN" dirty="0" smtClean="0"/>
          </a:p>
          <a:p>
            <a:pPr marL="0" indent="0" algn="just">
              <a:buNone/>
            </a:pPr>
            <a:endParaRPr lang="en-US" altLang="zh-CN" dirty="0" smtClean="0"/>
          </a:p>
          <a:p>
            <a:pPr marL="0" indent="0" algn="just">
              <a:buNone/>
            </a:pPr>
            <a:endParaRPr lang="en-US" altLang="zh-CN" dirty="0" smtClean="0"/>
          </a:p>
          <a:p>
            <a:pPr lvl="1"/>
            <a:r>
              <a:rPr lang="en-US" altLang="zh-CN" dirty="0"/>
              <a:t>Y</a:t>
            </a:r>
          </a:p>
          <a:p>
            <a:pPr lvl="1"/>
            <a:r>
              <a:rPr lang="en-US" altLang="zh-CN" dirty="0"/>
              <a:t>N</a:t>
            </a:r>
          </a:p>
          <a:p>
            <a:pPr lvl="1"/>
            <a:r>
              <a:rPr lang="en-US" altLang="zh-CN" dirty="0"/>
              <a:t>A</a:t>
            </a:r>
          </a:p>
          <a:p>
            <a:pPr marL="0" indent="0" algn="just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520217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303B08C7-0CD1-8846-8502-BF7BB64F440C}" type="slidenum">
              <a:rPr lang="en-US" smtClean="0"/>
              <a:pPr/>
              <a:t>16</a:t>
            </a:fld>
            <a:endParaRPr lang="en-US" dirty="0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#4</a:t>
            </a:r>
            <a:endParaRPr lang="en-US" dirty="0"/>
          </a:p>
        </p:txBody>
      </p:sp>
      <p:sp>
        <p:nvSpPr>
          <p:cNvPr id="7" name="内容占位符 1"/>
          <p:cNvSpPr>
            <a:spLocks noGrp="1"/>
          </p:cNvSpPr>
          <p:nvPr>
            <p:ph idx="1"/>
          </p:nvPr>
        </p:nvSpPr>
        <p:spPr>
          <a:xfrm>
            <a:off x="685800" y="1981200"/>
            <a:ext cx="8153400" cy="4114800"/>
          </a:xfrm>
        </p:spPr>
        <p:txBody>
          <a:bodyPr/>
          <a:lstStyle/>
          <a:p>
            <a:r>
              <a:rPr lang="en-US" altLang="zh-CN" dirty="0" smtClean="0"/>
              <a:t>Do you agree to have more than one content channel in the EHT-SIG </a:t>
            </a:r>
            <a:r>
              <a:rPr lang="en-US" altLang="zh-CN" dirty="0"/>
              <a:t>of </a:t>
            </a:r>
            <a:r>
              <a:rPr lang="en-US" altLang="zh-CN" dirty="0" smtClean="0"/>
              <a:t>an </a:t>
            </a:r>
            <a:r>
              <a:rPr lang="en-US" altLang="zh-CN" dirty="0"/>
              <a:t>EHT PPDU sent to </a:t>
            </a:r>
            <a:r>
              <a:rPr lang="en-US" altLang="zh-CN" dirty="0" smtClean="0"/>
              <a:t>one user?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lvl="1"/>
            <a:r>
              <a:rPr lang="en-US" altLang="zh-CN" dirty="0"/>
              <a:t>Y</a:t>
            </a:r>
          </a:p>
          <a:p>
            <a:pPr lvl="1"/>
            <a:r>
              <a:rPr lang="en-US" altLang="zh-CN" dirty="0"/>
              <a:t>N</a:t>
            </a:r>
          </a:p>
          <a:p>
            <a:pPr lvl="1"/>
            <a:r>
              <a:rPr lang="en-US" altLang="zh-CN" dirty="0"/>
              <a:t>A</a:t>
            </a:r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071557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685800" y="1600200"/>
            <a:ext cx="7404296" cy="4114800"/>
          </a:xfrm>
        </p:spPr>
        <p:txBody>
          <a:bodyPr/>
          <a:lstStyle/>
          <a:p>
            <a:r>
              <a:rPr lang="en-US" dirty="0" smtClean="0"/>
              <a:t>Do you agree to have the following subfields in U-SIG and/or EHT-SIG of an EHT PPDU sent to </a:t>
            </a:r>
            <a:r>
              <a:rPr lang="en-US" smtClean="0"/>
              <a:t>single user?</a:t>
            </a:r>
            <a:endParaRPr lang="en-US" dirty="0" smtClean="0"/>
          </a:p>
          <a:p>
            <a:pPr lvl="1"/>
            <a:r>
              <a:rPr lang="en-US" dirty="0" smtClean="0"/>
              <a:t>MCS</a:t>
            </a:r>
          </a:p>
          <a:p>
            <a:pPr lvl="1"/>
            <a:r>
              <a:rPr lang="en-US" smtClean="0"/>
              <a:t>NSTS</a:t>
            </a:r>
            <a:endParaRPr lang="en-US" dirty="0" smtClean="0"/>
          </a:p>
          <a:p>
            <a:pPr lvl="1"/>
            <a:r>
              <a:rPr lang="en-US" smtClean="0"/>
              <a:t>GI+EHT-LTF </a:t>
            </a:r>
            <a:r>
              <a:rPr lang="en-US" dirty="0" smtClean="0"/>
              <a:t>Size</a:t>
            </a:r>
          </a:p>
          <a:p>
            <a:pPr lvl="1"/>
            <a:r>
              <a:rPr lang="en-US" smtClean="0"/>
              <a:t>Coding</a:t>
            </a:r>
            <a:endParaRPr lang="en-US" dirty="0" smtClean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</a:t>
            </a:r>
            <a:r>
              <a:rPr lang="en-US" dirty="0" smtClean="0"/>
              <a:t>#5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2787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685800" y="1606378"/>
            <a:ext cx="7404296" cy="4114800"/>
          </a:xfrm>
        </p:spPr>
        <p:txBody>
          <a:bodyPr/>
          <a:lstStyle/>
          <a:p>
            <a:r>
              <a:rPr lang="en-US" dirty="0" smtClean="0"/>
              <a:t>Do you agree to have the following subfields in EHT-SIG of an EHT PPDU sent to </a:t>
            </a:r>
            <a:r>
              <a:rPr lang="en-US" smtClean="0"/>
              <a:t>single user?</a:t>
            </a:r>
            <a:endParaRPr lang="en-US" dirty="0" smtClean="0"/>
          </a:p>
          <a:p>
            <a:pPr lvl="1"/>
            <a:r>
              <a:rPr lang="en-US" dirty="0" smtClean="0"/>
              <a:t>Preamble puncture signaling, exact contents TBD</a:t>
            </a:r>
            <a:endParaRPr lang="en-US" dirty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</a:t>
            </a:r>
            <a:r>
              <a:rPr lang="en-US" dirty="0" smtClean="0"/>
              <a:t>#6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9915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685800" y="1606378"/>
            <a:ext cx="7404296" cy="4114800"/>
          </a:xfrm>
        </p:spPr>
        <p:txBody>
          <a:bodyPr/>
          <a:lstStyle/>
          <a:p>
            <a:r>
              <a:rPr lang="en-US" dirty="0" smtClean="0"/>
              <a:t>Do you agree to have the following subfields in U-SIG of an EHT PPDU sent to multiple user?</a:t>
            </a:r>
          </a:p>
          <a:p>
            <a:pPr lvl="1"/>
            <a:r>
              <a:rPr lang="en-US" smtClean="0"/>
              <a:t>EHT-SIG </a:t>
            </a:r>
            <a:r>
              <a:rPr lang="en-US" dirty="0" smtClean="0"/>
              <a:t>MCS</a:t>
            </a:r>
          </a:p>
          <a:p>
            <a:pPr lvl="1"/>
            <a:r>
              <a:rPr lang="en-US" dirty="0" smtClean="0"/>
              <a:t>Number of </a:t>
            </a:r>
            <a:r>
              <a:rPr lang="en-US" smtClean="0"/>
              <a:t>EHT-SIG Symbols</a:t>
            </a:r>
          </a:p>
          <a:p>
            <a:pPr lvl="1"/>
            <a:endParaRPr lang="en-US"/>
          </a:p>
          <a:p>
            <a:pPr lvl="1"/>
            <a:r>
              <a:rPr lang="en-US" smtClean="0"/>
              <a:t>34Y</a:t>
            </a:r>
          </a:p>
          <a:p>
            <a:pPr lvl="1"/>
            <a:r>
              <a:rPr lang="en-US" smtClean="0"/>
              <a:t>0N</a:t>
            </a:r>
          </a:p>
          <a:p>
            <a:pPr lvl="1"/>
            <a:r>
              <a:rPr lang="en-US"/>
              <a:t>7</a:t>
            </a:r>
            <a:r>
              <a:rPr lang="en-US" smtClean="0"/>
              <a:t>A</a:t>
            </a:r>
            <a:endParaRPr lang="en-US" dirty="0" smtClean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</a:t>
            </a:r>
            <a:r>
              <a:rPr lang="en-US" dirty="0" smtClean="0"/>
              <a:t>#7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4896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5" name="Shape 94"/>
          <p:cNvSpPr txBox="1">
            <a:spLocks noGrp="1"/>
          </p:cNvSpPr>
          <p:nvPr>
            <p:ph idx="1"/>
          </p:nvPr>
        </p:nvSpPr>
        <p:spPr>
          <a:xfrm>
            <a:off x="895347" y="1630913"/>
            <a:ext cx="7429501" cy="3372411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t" anchorCtr="0">
            <a:noAutofit/>
          </a:bodyPr>
          <a:lstStyle/>
          <a:p>
            <a:pPr marL="0" indent="0" algn="just">
              <a:spcBef>
                <a:spcPts val="0"/>
              </a:spcBef>
              <a:buSzPct val="100000"/>
              <a:buNone/>
            </a:pPr>
            <a:endParaRPr lang="en-US" altLang="zh-CN" sz="2000" b="0" dirty="0" smtClean="0"/>
          </a:p>
          <a:p>
            <a:pPr algn="just"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altLang="zh-CN" sz="1800" dirty="0">
                <a:solidFill>
                  <a:schemeClr val="dk1"/>
                </a:solidFill>
                <a:ea typeface="Times New Roman"/>
                <a:cs typeface="Times New Roman"/>
              </a:rPr>
              <a:t>Previously, the following motions have been passed </a:t>
            </a:r>
            <a:r>
              <a:rPr lang="en-US" altLang="zh-CN" sz="1800" dirty="0" smtClean="0">
                <a:solidFill>
                  <a:schemeClr val="dk1"/>
                </a:solidFill>
                <a:ea typeface="Times New Roman"/>
                <a:cs typeface="Times New Roman"/>
              </a:rPr>
              <a:t>[2]:</a:t>
            </a:r>
            <a:endParaRPr lang="en-US" altLang="zh-CN" sz="1800" dirty="0">
              <a:solidFill>
                <a:schemeClr val="dk1"/>
              </a:solidFill>
              <a:ea typeface="Times New Roman"/>
              <a:cs typeface="Times New Roman"/>
            </a:endParaRPr>
          </a:p>
          <a:p>
            <a:pPr lvl="1" indent="-342900" algn="just">
              <a:spcBef>
                <a:spcPts val="0"/>
              </a:spcBef>
              <a:buSzPct val="100000"/>
              <a:buFont typeface="Arial" panose="020B0604020202020204" pitchFamily="34" charset="0"/>
              <a:buChar char="–"/>
            </a:pPr>
            <a:r>
              <a:rPr lang="en-US" altLang="zh-CN" sz="1800" dirty="0">
                <a:solidFill>
                  <a:schemeClr val="dk1"/>
                </a:solidFill>
                <a:ea typeface="Times New Roman"/>
                <a:cs typeface="Times New Roman"/>
              </a:rPr>
              <a:t>There shall be a 2 OFDM symbol long, jointly encoded Universal-SIG (</a:t>
            </a:r>
            <a:r>
              <a:rPr lang="en-US" altLang="zh-CN" sz="1800" dirty="0">
                <a:solidFill>
                  <a:srgbClr val="C00000"/>
                </a:solidFill>
                <a:ea typeface="Times New Roman"/>
                <a:cs typeface="Times New Roman"/>
              </a:rPr>
              <a:t>U-SIG</a:t>
            </a:r>
            <a:r>
              <a:rPr lang="en-US" altLang="zh-CN" sz="1800" dirty="0">
                <a:solidFill>
                  <a:schemeClr val="dk1"/>
                </a:solidFill>
                <a:ea typeface="Times New Roman"/>
                <a:cs typeface="Times New Roman"/>
              </a:rPr>
              <a:t>) field in the EHT preamble immediately after the RL-SIG </a:t>
            </a:r>
            <a:endParaRPr lang="en-US" altLang="zh-CN" sz="1800" dirty="0" smtClean="0">
              <a:solidFill>
                <a:schemeClr val="dk1"/>
              </a:solidFill>
              <a:ea typeface="Times New Roman"/>
              <a:cs typeface="Times New Roman"/>
            </a:endParaRPr>
          </a:p>
          <a:p>
            <a:pPr lvl="1" indent="-342900" algn="just">
              <a:spcBef>
                <a:spcPts val="0"/>
              </a:spcBef>
              <a:buSzPct val="100000"/>
              <a:buFont typeface="Arial" panose="020B0604020202020204" pitchFamily="34" charset="0"/>
              <a:buChar char="–"/>
            </a:pPr>
            <a:r>
              <a:rPr lang="en-US" altLang="zh-CN" sz="1800" dirty="0" smtClean="0">
                <a:solidFill>
                  <a:schemeClr val="dk1"/>
                </a:solidFill>
                <a:ea typeface="Times New Roman"/>
                <a:cs typeface="Times New Roman"/>
              </a:rPr>
              <a:t>There shall be a variable MCS and variable length </a:t>
            </a:r>
            <a:r>
              <a:rPr lang="en-US" altLang="zh-CN" sz="1800" dirty="0" smtClean="0">
                <a:solidFill>
                  <a:srgbClr val="C00000"/>
                </a:solidFill>
                <a:ea typeface="Times New Roman"/>
                <a:cs typeface="Times New Roman"/>
              </a:rPr>
              <a:t>EHT-SIG</a:t>
            </a:r>
            <a:r>
              <a:rPr lang="en-US" altLang="zh-CN" sz="1800" dirty="0" smtClean="0">
                <a:solidFill>
                  <a:schemeClr val="dk1"/>
                </a:solidFill>
                <a:ea typeface="Times New Roman"/>
                <a:cs typeface="Times New Roman"/>
              </a:rPr>
              <a:t>, immediately after the U-SIG, in an EHT PPDU sent to multiple users.</a:t>
            </a:r>
          </a:p>
          <a:p>
            <a:pPr lvl="1" indent="-342900" algn="just">
              <a:spcBef>
                <a:spcPts val="0"/>
              </a:spcBef>
              <a:buSzPct val="100000"/>
              <a:buFont typeface="Arial" panose="020B0604020202020204" pitchFamily="34" charset="0"/>
              <a:buChar char="–"/>
            </a:pPr>
            <a:r>
              <a:rPr lang="en-US" altLang="zh-CN" sz="1800" dirty="0" smtClean="0"/>
              <a:t>The EHT-SIG (immediately after the U-SIG) in an EHT PPDU sent to multiple users shall have </a:t>
            </a:r>
            <a:r>
              <a:rPr lang="en-US" altLang="zh-CN" sz="1800" dirty="0" smtClean="0">
                <a:solidFill>
                  <a:srgbClr val="C00000"/>
                </a:solidFill>
              </a:rPr>
              <a:t>a common field </a:t>
            </a:r>
            <a:r>
              <a:rPr lang="en-US" altLang="zh-CN" sz="1800" dirty="0" smtClean="0"/>
              <a:t>and </a:t>
            </a:r>
            <a:r>
              <a:rPr lang="en-US" altLang="zh-CN" sz="1800" dirty="0" smtClean="0">
                <a:solidFill>
                  <a:srgbClr val="C00000"/>
                </a:solidFill>
              </a:rPr>
              <a:t>user-specific field(s)</a:t>
            </a:r>
            <a:endParaRPr lang="en-US" altLang="zh-CN" sz="1800" dirty="0">
              <a:solidFill>
                <a:schemeClr val="dk1"/>
              </a:solidFill>
              <a:ea typeface="Times New Roman"/>
              <a:cs typeface="Times New Roman"/>
            </a:endParaRPr>
          </a:p>
          <a:p>
            <a:pPr marL="342900" lvl="1" indent="-342900" algn="just"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altLang="zh-CN" sz="1800" b="1" dirty="0" smtClean="0">
                <a:solidFill>
                  <a:schemeClr val="dk1"/>
                </a:solidFill>
                <a:ea typeface="Times New Roman"/>
                <a:cs typeface="Times New Roman"/>
              </a:rPr>
              <a:t>Further details of common field and user-specific field(s) is TBD</a:t>
            </a:r>
            <a:endParaRPr lang="en-US" altLang="zh-CN" sz="1800" b="1" dirty="0">
              <a:solidFill>
                <a:schemeClr val="dk1"/>
              </a:solidFill>
              <a:ea typeface="Times New Roman"/>
              <a:cs typeface="Times New Roman"/>
            </a:endParaRPr>
          </a:p>
          <a:p>
            <a:pPr marL="400050" lvl="1" indent="0" algn="just">
              <a:spcBef>
                <a:spcPts val="0"/>
              </a:spcBef>
              <a:buSzPct val="100000"/>
              <a:buNone/>
            </a:pPr>
            <a:endParaRPr lang="en-US" altLang="zh-CN" sz="1800" dirty="0" smtClean="0">
              <a:solidFill>
                <a:schemeClr val="dk1"/>
              </a:solidFill>
              <a:ea typeface="Times New Roman"/>
              <a:cs typeface="Times New Roman"/>
            </a:endParaRPr>
          </a:p>
          <a:p>
            <a:pPr marL="400050" lvl="1" indent="0" algn="just">
              <a:spcBef>
                <a:spcPts val="0"/>
              </a:spcBef>
              <a:buSzPct val="100000"/>
              <a:buNone/>
            </a:pPr>
            <a:endParaRPr lang="en-US" altLang="zh-CN" sz="1800" dirty="0">
              <a:solidFill>
                <a:schemeClr val="dk1"/>
              </a:solidFill>
              <a:ea typeface="Times New Roman"/>
              <a:cs typeface="Times New Roman"/>
            </a:endParaRPr>
          </a:p>
          <a:p>
            <a:pPr marL="0" indent="0" algn="just">
              <a:spcBef>
                <a:spcPts val="0"/>
              </a:spcBef>
              <a:buSzPct val="100000"/>
              <a:buNone/>
            </a:pPr>
            <a:endParaRPr lang="en-US" altLang="zh-CN" sz="1800" b="0" dirty="0" smtClean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56239"/>
            <a:ext cx="8001000" cy="533400"/>
          </a:xfrm>
          <a:noFill/>
          <a:ln/>
        </p:spPr>
        <p:txBody>
          <a:bodyPr/>
          <a:lstStyle/>
          <a:p>
            <a:r>
              <a:rPr lang="en-IE" dirty="0" smtClean="0">
                <a:solidFill>
                  <a:schemeClr val="tx1"/>
                </a:solidFill>
              </a:rPr>
              <a:t>Introduction </a:t>
            </a:r>
            <a:r>
              <a:rPr lang="en-IE" altLang="zh-CN" dirty="0" smtClean="0">
                <a:solidFill>
                  <a:schemeClr val="tx1"/>
                </a:solidFill>
              </a:rPr>
              <a:t>(1/3</a:t>
            </a:r>
            <a:r>
              <a:rPr lang="en-IE" altLang="zh-CN" dirty="0">
                <a:solidFill>
                  <a:schemeClr val="tx1"/>
                </a:solidFill>
              </a:rPr>
              <a:t>)</a:t>
            </a:r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7" name="对象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10224621"/>
              </p:ext>
            </p:extLst>
          </p:nvPr>
        </p:nvGraphicFramePr>
        <p:xfrm>
          <a:off x="492917" y="4724399"/>
          <a:ext cx="8234363" cy="55785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669" name="Visio" r:id="rId4" imgW="6657975" imgH="457200" progId="Visio.Drawing.15">
                  <p:embed/>
                </p:oleObj>
              </mc:Choice>
              <mc:Fallback>
                <p:oleObj name="Visio" r:id="rId4" imgW="6657975" imgH="457200" progId="Visio.Drawing.15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92917" y="4724399"/>
                        <a:ext cx="8234363" cy="55785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0267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685800" y="1606378"/>
            <a:ext cx="7404296" cy="4114800"/>
          </a:xfrm>
        </p:spPr>
        <p:txBody>
          <a:bodyPr/>
          <a:lstStyle/>
          <a:p>
            <a:r>
              <a:rPr lang="en-US" dirty="0" smtClean="0"/>
              <a:t>Do you agree to have the following subfields </a:t>
            </a:r>
            <a:r>
              <a:rPr lang="en-US" smtClean="0"/>
              <a:t>in </a:t>
            </a:r>
            <a:r>
              <a:rPr lang="en-US" smtClean="0"/>
              <a:t>U-SIG or </a:t>
            </a:r>
            <a:r>
              <a:rPr lang="en-US" altLang="zh-CN" smtClean="0"/>
              <a:t>EHT-</a:t>
            </a:r>
            <a:r>
              <a:rPr lang="en-US" smtClean="0"/>
              <a:t>SIG </a:t>
            </a:r>
            <a:r>
              <a:rPr lang="en-US" dirty="0" smtClean="0"/>
              <a:t>an EHT PPDU sent to multiple user?</a:t>
            </a:r>
          </a:p>
          <a:p>
            <a:pPr lvl="1"/>
            <a:r>
              <a:rPr lang="en-US" smtClean="0"/>
              <a:t>GI+EHT-LTF </a:t>
            </a:r>
            <a:r>
              <a:rPr lang="en-US" dirty="0" smtClean="0"/>
              <a:t>Size</a:t>
            </a:r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</a:t>
            </a:r>
            <a:r>
              <a:rPr lang="en-US" dirty="0" smtClean="0"/>
              <a:t>#8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8100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A5ED327D-21C3-674C-981C-8A8BC9E6D25C}" type="slidenum">
              <a:rPr lang="en-US" smtClean="0"/>
              <a:pPr/>
              <a:t>21</a:t>
            </a:fld>
            <a:endParaRPr lang="en-US" dirty="0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838200" y="1752600"/>
            <a:ext cx="8305800" cy="3200400"/>
          </a:xfrm>
          <a:prstGeom prst="rect">
            <a:avLst/>
          </a:prstGeom>
          <a:noFill/>
          <a:ln/>
        </p:spPr>
        <p:txBody>
          <a:bodyPr>
            <a:norm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pPr marL="533400" indent="-355600" defTabSz="62230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0" kern="0" dirty="0" smtClean="0"/>
              <a:t>[1] </a:t>
            </a:r>
            <a:r>
              <a:rPr lang="en-US" sz="1600" b="0" kern="0" dirty="0"/>
              <a:t>IEEE </a:t>
            </a:r>
            <a:r>
              <a:rPr lang="en-US" sz="1600" b="0" kern="0" dirty="0" smtClean="0"/>
              <a:t>802.11-19/1722r11 </a:t>
            </a:r>
            <a:r>
              <a:rPr lang="en-US" altLang="en-US" sz="1600" b="0" dirty="0"/>
              <a:t>TGbe November 2019 Meeting Agenda </a:t>
            </a:r>
            <a:endParaRPr lang="en-US" altLang="en-US" sz="1600" b="0" dirty="0" smtClean="0"/>
          </a:p>
          <a:p>
            <a:pPr marL="444500" indent="-26670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en-US" sz="1600" b="0" dirty="0" smtClean="0"/>
              <a:t>[2] IEEE </a:t>
            </a:r>
            <a:r>
              <a:rPr lang="en-US" altLang="en-US" sz="1600" b="0" kern="0" dirty="0" smtClean="0"/>
              <a:t>802.11-19/1262r6 </a:t>
            </a:r>
            <a:r>
              <a:rPr lang="en-US" altLang="zh-CN" sz="1600" b="0" dirty="0"/>
              <a:t>Specification Framework for TGbe </a:t>
            </a:r>
            <a:endParaRPr lang="en-US" altLang="zh-CN" sz="1600" b="0" dirty="0" smtClean="0"/>
          </a:p>
          <a:p>
            <a:pPr marL="444500" indent="-26670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zh-CN" sz="1600" b="0" kern="0" dirty="0" smtClean="0"/>
              <a:t>[3] </a:t>
            </a:r>
            <a:r>
              <a:rPr lang="en-US" altLang="zh-CN" sz="1600" b="0" kern="0" dirty="0"/>
              <a:t>IEEE 802.11-19/1519r5 </a:t>
            </a:r>
            <a:r>
              <a:rPr lang="en-GB" altLang="en-US" sz="1600" b="0" kern="0" dirty="0"/>
              <a:t>Forward Compatibility for WiFi Preamble </a:t>
            </a:r>
            <a:r>
              <a:rPr lang="en-GB" altLang="en-US" sz="1600" b="0" kern="0" dirty="0" smtClean="0"/>
              <a:t>Design</a:t>
            </a:r>
            <a:endParaRPr lang="en-US" altLang="zh-CN" sz="1600" b="0" kern="0" dirty="0"/>
          </a:p>
          <a:p>
            <a:pPr marL="444500" indent="-26670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0" kern="0" dirty="0" smtClean="0"/>
              <a:t>[4] IEEE 802.11-19/1870r4 </a:t>
            </a:r>
            <a:r>
              <a:rPr lang="en-GB" altLang="en-US" sz="1600" b="0" kern="0" dirty="0"/>
              <a:t>Further Ideas on EHT Preamble Design</a:t>
            </a:r>
            <a:endParaRPr lang="en-US" sz="1600" b="0" kern="0" dirty="0"/>
          </a:p>
          <a:p>
            <a:pPr marL="444500" indent="-26670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0" kern="0" dirty="0" smtClean="0"/>
              <a:t>[5] </a:t>
            </a:r>
            <a:r>
              <a:rPr lang="en-US" sz="1600" b="0" kern="0" dirty="0"/>
              <a:t>IEEE </a:t>
            </a:r>
            <a:r>
              <a:rPr lang="en-US" sz="1600" b="0" kern="0" dirty="0" smtClean="0"/>
              <a:t>802.11-19/1516r4 </a:t>
            </a:r>
            <a:r>
              <a:rPr lang="en-US" altLang="zh-CN" sz="1600" b="0" kern="0" dirty="0"/>
              <a:t>11be Preamble Structure </a:t>
            </a:r>
          </a:p>
          <a:p>
            <a:pPr marL="444500" indent="-26670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0" kern="0" dirty="0" smtClean="0"/>
              <a:t>[6] </a:t>
            </a:r>
            <a:r>
              <a:rPr lang="en-US" sz="1600" b="0" kern="0" dirty="0"/>
              <a:t>IEEE 802.11-19/1214r7 </a:t>
            </a:r>
            <a:r>
              <a:rPr lang="en-US" altLang="zh-CN" sz="1600" b="0" kern="0" dirty="0"/>
              <a:t>EHT Preamble Design</a:t>
            </a:r>
            <a:r>
              <a:rPr lang="en-US" sz="1600" b="0" kern="0" dirty="0"/>
              <a:t>	</a:t>
            </a:r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609600" y="756239"/>
            <a:ext cx="8001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9pPr>
          </a:lstStyle>
          <a:p>
            <a:r>
              <a:rPr lang="en-IE" kern="0" dirty="0" smtClean="0">
                <a:solidFill>
                  <a:schemeClr val="tx1"/>
                </a:solidFill>
              </a:rPr>
              <a:t>References</a:t>
            </a:r>
            <a:endParaRPr lang="en-US" kern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4503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22</a:t>
            </a:fld>
            <a:endParaRPr lang="en-US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56239"/>
            <a:ext cx="8001000" cy="533400"/>
          </a:xfrm>
          <a:noFill/>
          <a:ln/>
        </p:spPr>
        <p:txBody>
          <a:bodyPr/>
          <a:lstStyle/>
          <a:p>
            <a:r>
              <a:rPr lang="en-US" altLang="zh-CN" dirty="0" smtClean="0">
                <a:solidFill>
                  <a:schemeClr val="tx1"/>
                </a:solidFill>
              </a:rPr>
              <a:t>Example</a:t>
            </a:r>
            <a:r>
              <a:rPr lang="en-IE" altLang="zh-CN" dirty="0" smtClean="0">
                <a:solidFill>
                  <a:schemeClr val="tx1"/>
                </a:solidFill>
              </a:rPr>
              <a:t> of the Bandwidth field in EHT SU PPDU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3" name="矩形 22"/>
          <p:cNvSpPr/>
          <p:nvPr/>
        </p:nvSpPr>
        <p:spPr>
          <a:xfrm>
            <a:off x="4348006" y="1539009"/>
            <a:ext cx="4643594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spcBef>
                <a:spcPts val="0"/>
              </a:spcBef>
              <a:buSzPct val="100000"/>
              <a:buFontTx/>
              <a:buChar char="•"/>
            </a:pPr>
            <a:r>
              <a:rPr lang="en-US" altLang="zh-CN" sz="1800" dirty="0" smtClean="0">
                <a:solidFill>
                  <a:schemeClr val="dk1"/>
                </a:solidFill>
                <a:latin typeface="+mn-lt"/>
                <a:ea typeface="Times New Roman"/>
                <a:cs typeface="Times New Roman"/>
                <a:sym typeface="Times New Roman"/>
              </a:rPr>
              <a:t>We give a 4-bit indication method here. The bandwidth field can indicate the bandwidth and one </a:t>
            </a:r>
            <a:r>
              <a:rPr lang="en-US" altLang="zh-CN" sz="1800" dirty="0">
                <a:solidFill>
                  <a:schemeClr val="dk1"/>
                </a:solidFill>
                <a:latin typeface="+mn-lt"/>
                <a:ea typeface="Times New Roman"/>
                <a:cs typeface="Times New Roman"/>
                <a:sym typeface="Times New Roman"/>
              </a:rPr>
              <a:t>available position of the CC that is not in </a:t>
            </a:r>
            <a:r>
              <a:rPr lang="en-US" altLang="zh-CN" sz="1800" dirty="0" smtClean="0">
                <a:solidFill>
                  <a:schemeClr val="dk1"/>
                </a:solidFill>
                <a:latin typeface="+mn-lt"/>
                <a:ea typeface="Times New Roman"/>
                <a:cs typeface="Times New Roman"/>
                <a:sym typeface="Times New Roman"/>
              </a:rPr>
              <a:t>P20  at the same time. </a:t>
            </a:r>
          </a:p>
          <a:p>
            <a:pPr marL="800100" lvl="1" indent="-342900" algn="just">
              <a:spcBef>
                <a:spcPts val="0"/>
              </a:spcBef>
              <a:buSzPct val="100000"/>
              <a:buFontTx/>
              <a:buChar char="•"/>
            </a:pPr>
            <a:r>
              <a:rPr lang="en-US" altLang="zh-CN" sz="1800" dirty="0" smtClean="0">
                <a:solidFill>
                  <a:schemeClr val="dk1"/>
                </a:solidFill>
                <a:latin typeface="+mn-lt"/>
                <a:ea typeface="Times New Roman"/>
                <a:cs typeface="Times New Roman"/>
                <a:sym typeface="Times New Roman"/>
              </a:rPr>
              <a:t>Index 4 indicates S40-2 assuming P20 is with CC1. Otherwise, S40-2 would be changed to S40-1</a:t>
            </a:r>
            <a:r>
              <a:rPr lang="en-US" altLang="zh-CN" sz="1800" dirty="0">
                <a:solidFill>
                  <a:schemeClr val="dk1"/>
                </a:solidFill>
                <a:latin typeface="+mn-lt"/>
                <a:ea typeface="Times New Roman"/>
                <a:cs typeface="Times New Roman"/>
                <a:sym typeface="Times New Roman"/>
              </a:rPr>
              <a:t>. </a:t>
            </a:r>
            <a:r>
              <a:rPr lang="en-US" altLang="zh-CN" sz="1800" dirty="0" smtClean="0">
                <a:solidFill>
                  <a:schemeClr val="dk1"/>
                </a:solidFill>
                <a:latin typeface="+mn-lt"/>
                <a:ea typeface="Times New Roman"/>
                <a:cs typeface="Times New Roman"/>
                <a:sym typeface="Times New Roman"/>
              </a:rPr>
              <a:t>The correct name should be the </a:t>
            </a:r>
            <a:r>
              <a:rPr lang="en-US" altLang="zh-CN" sz="1800" dirty="0">
                <a:solidFill>
                  <a:schemeClr val="dk1"/>
                </a:solidFill>
                <a:latin typeface="+mn-lt"/>
                <a:ea typeface="Times New Roman"/>
                <a:cs typeface="Times New Roman"/>
                <a:sym typeface="Times New Roman"/>
              </a:rPr>
              <a:t>other 20MHz </a:t>
            </a:r>
            <a:r>
              <a:rPr lang="en-US" altLang="zh-CN" sz="1800" dirty="0" smtClean="0">
                <a:solidFill>
                  <a:schemeClr val="dk1"/>
                </a:solidFill>
                <a:latin typeface="+mn-lt"/>
                <a:ea typeface="Times New Roman"/>
                <a:cs typeface="Times New Roman"/>
                <a:sym typeface="Times New Roman"/>
              </a:rPr>
              <a:t>channel </a:t>
            </a:r>
            <a:r>
              <a:rPr lang="en-US" altLang="zh-CN" sz="1800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in S40</a:t>
            </a:r>
            <a:r>
              <a:rPr lang="en-US" altLang="zh-CN" sz="1800" dirty="0" smtClean="0">
                <a:solidFill>
                  <a:schemeClr val="dk1"/>
                </a:solidFill>
                <a:latin typeface="+mn-lt"/>
                <a:ea typeface="Times New Roman"/>
                <a:cs typeface="Times New Roman"/>
                <a:sym typeface="Times New Roman"/>
              </a:rPr>
              <a:t> </a:t>
            </a:r>
            <a:r>
              <a:rPr lang="en-US" altLang="zh-CN" sz="1800" dirty="0">
                <a:solidFill>
                  <a:schemeClr val="dk1"/>
                </a:solidFill>
                <a:latin typeface="+mn-lt"/>
                <a:ea typeface="Times New Roman"/>
                <a:cs typeface="Times New Roman"/>
                <a:sym typeface="Times New Roman"/>
              </a:rPr>
              <a:t>corresponding to the same content channel of the secondary </a:t>
            </a:r>
            <a:r>
              <a:rPr lang="en-US" altLang="zh-CN" sz="1800" dirty="0" smtClean="0">
                <a:solidFill>
                  <a:schemeClr val="dk1"/>
                </a:solidFill>
                <a:latin typeface="+mn-lt"/>
                <a:ea typeface="Times New Roman"/>
                <a:cs typeface="Times New Roman"/>
                <a:sym typeface="Times New Roman"/>
              </a:rPr>
              <a:t>20MHz.</a:t>
            </a:r>
          </a:p>
          <a:p>
            <a:pPr marL="342900" indent="-342900" algn="just">
              <a:spcBef>
                <a:spcPts val="0"/>
              </a:spcBef>
              <a:buSzPct val="100000"/>
              <a:buFontTx/>
              <a:buChar char="•"/>
            </a:pPr>
            <a:r>
              <a:rPr lang="en-US" altLang="zh-CN" sz="1800" dirty="0" smtClean="0">
                <a:solidFill>
                  <a:schemeClr val="dk1"/>
                </a:solidFill>
                <a:latin typeface="+mn-lt"/>
                <a:ea typeface="Times New Roman"/>
                <a:cs typeface="Times New Roman"/>
                <a:sym typeface="Times New Roman"/>
              </a:rPr>
              <a:t>240MHz BW can also be considered.</a:t>
            </a:r>
            <a:endParaRPr lang="zh-CN" altLang="en-US" sz="1800" dirty="0">
              <a:solidFill>
                <a:schemeClr val="dk1"/>
              </a:solidFill>
              <a:latin typeface="+mn-lt"/>
              <a:ea typeface="Times New Roman"/>
              <a:cs typeface="Times New Roman"/>
            </a:endParaRPr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6520127"/>
              </p:ext>
            </p:extLst>
          </p:nvPr>
        </p:nvGraphicFramePr>
        <p:xfrm>
          <a:off x="557166" y="1600200"/>
          <a:ext cx="3773487" cy="423100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78453"/>
                <a:gridCol w="1779843"/>
                <a:gridCol w="1215191"/>
              </a:tblGrid>
              <a:tr h="403484">
                <a:tc>
                  <a:txBody>
                    <a:bodyPr/>
                    <a:lstStyle/>
                    <a:p>
                      <a:r>
                        <a:rPr lang="en-US" altLang="zh-CN" sz="1100" dirty="0" smtClean="0"/>
                        <a:t>Index</a:t>
                      </a:r>
                      <a:endParaRPr lang="zh-CN" altLang="en-US" sz="1100" dirty="0"/>
                    </a:p>
                  </a:txBody>
                  <a:tcP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/>
                        <a:t>One</a:t>
                      </a:r>
                      <a:r>
                        <a:rPr lang="en-US" altLang="zh-CN" sz="1100" baseline="0" dirty="0" smtClean="0"/>
                        <a:t> available position of the CC that is not in P20</a:t>
                      </a:r>
                      <a:endParaRPr lang="zh-CN" altLang="en-US" sz="1100" dirty="0" smtClean="0"/>
                    </a:p>
                  </a:txBody>
                  <a:tcP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100" dirty="0" smtClean="0"/>
                        <a:t>Bandwidth</a:t>
                      </a:r>
                      <a:endParaRPr lang="zh-CN" altLang="en-US" sz="1100" dirty="0"/>
                    </a:p>
                  </a:txBody>
                  <a:tcP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</a:tr>
              <a:tr h="237768">
                <a:tc>
                  <a:txBody>
                    <a:bodyPr/>
                    <a:lstStyle/>
                    <a:p>
                      <a:r>
                        <a:rPr lang="en-US" altLang="zh-CN" sz="900" dirty="0" smtClean="0"/>
                        <a:t>1</a:t>
                      </a:r>
                      <a:endParaRPr lang="zh-CN" alt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900" dirty="0" smtClean="0"/>
                        <a:t>-</a:t>
                      </a:r>
                      <a:endParaRPr lang="zh-CN" alt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900" dirty="0" smtClean="0"/>
                        <a:t>20MHz</a:t>
                      </a:r>
                      <a:endParaRPr lang="zh-CN" altLang="en-US" sz="900" dirty="0"/>
                    </a:p>
                  </a:txBody>
                  <a:tcPr/>
                </a:tc>
              </a:tr>
              <a:tr h="237768">
                <a:tc>
                  <a:txBody>
                    <a:bodyPr/>
                    <a:lstStyle/>
                    <a:p>
                      <a:r>
                        <a:rPr lang="en-US" altLang="zh-CN" sz="900" dirty="0" smtClean="0"/>
                        <a:t>2</a:t>
                      </a:r>
                      <a:endParaRPr lang="zh-CN" altLang="en-US" sz="900" dirty="0"/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900" dirty="0" smtClean="0"/>
                        <a:t>S20</a:t>
                      </a:r>
                      <a:endParaRPr lang="zh-CN" altLang="en-US" sz="900" dirty="0"/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900" dirty="0" smtClean="0"/>
                        <a:t>40MHz</a:t>
                      </a:r>
                      <a:endParaRPr lang="zh-CN" altLang="en-US" sz="900" dirty="0"/>
                    </a:p>
                  </a:txBody>
                  <a:tcPr>
                    <a:solidFill>
                      <a:schemeClr val="accent3"/>
                    </a:solidFill>
                  </a:tcPr>
                </a:tc>
              </a:tr>
              <a:tr h="237768">
                <a:tc>
                  <a:txBody>
                    <a:bodyPr/>
                    <a:lstStyle/>
                    <a:p>
                      <a:r>
                        <a:rPr lang="en-US" altLang="zh-CN" sz="900" dirty="0" smtClean="0"/>
                        <a:t>3</a:t>
                      </a:r>
                      <a:endParaRPr lang="zh-CN" alt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dirty="0" smtClean="0"/>
                        <a:t>S20</a:t>
                      </a:r>
                      <a:endParaRPr lang="zh-CN" altLang="en-US" sz="9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900" dirty="0" smtClean="0"/>
                        <a:t>80MHz</a:t>
                      </a:r>
                      <a:endParaRPr lang="zh-CN" altLang="en-US" sz="900" dirty="0"/>
                    </a:p>
                  </a:txBody>
                  <a:tcPr/>
                </a:tc>
              </a:tr>
              <a:tr h="237768">
                <a:tc>
                  <a:txBody>
                    <a:bodyPr/>
                    <a:lstStyle/>
                    <a:p>
                      <a:r>
                        <a:rPr lang="en-US" altLang="zh-CN" sz="900" dirty="0" smtClean="0"/>
                        <a:t>4</a:t>
                      </a:r>
                      <a:endParaRPr lang="zh-CN" alt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900" dirty="0" smtClean="0"/>
                        <a:t>S40-2</a:t>
                      </a:r>
                      <a:endParaRPr lang="zh-CN" alt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900" dirty="0" smtClean="0"/>
                        <a:t>80MHz</a:t>
                      </a:r>
                      <a:endParaRPr lang="zh-CN" altLang="en-US" sz="900" dirty="0"/>
                    </a:p>
                  </a:txBody>
                  <a:tcPr/>
                </a:tc>
              </a:tr>
              <a:tr h="237768">
                <a:tc>
                  <a:txBody>
                    <a:bodyPr/>
                    <a:lstStyle/>
                    <a:p>
                      <a:r>
                        <a:rPr lang="en-US" altLang="zh-CN" sz="900" dirty="0" smtClean="0"/>
                        <a:t>5</a:t>
                      </a:r>
                      <a:endParaRPr lang="zh-CN" alt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900" dirty="0" smtClean="0"/>
                        <a:t>S20</a:t>
                      </a:r>
                      <a:endParaRPr lang="zh-CN" alt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900" dirty="0" smtClean="0"/>
                        <a:t>160MHz</a:t>
                      </a:r>
                      <a:endParaRPr lang="zh-CN" altLang="en-US" sz="900" dirty="0"/>
                    </a:p>
                  </a:txBody>
                  <a:tcPr/>
                </a:tc>
              </a:tr>
              <a:tr h="237768">
                <a:tc>
                  <a:txBody>
                    <a:bodyPr/>
                    <a:lstStyle/>
                    <a:p>
                      <a:r>
                        <a:rPr lang="en-US" altLang="zh-CN" sz="900" dirty="0" smtClean="0"/>
                        <a:t>6</a:t>
                      </a:r>
                      <a:endParaRPr lang="zh-CN" alt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900" dirty="0" smtClean="0"/>
                        <a:t>S40-2</a:t>
                      </a:r>
                      <a:endParaRPr lang="zh-CN" alt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900" dirty="0" smtClean="0"/>
                        <a:t>160MHz</a:t>
                      </a:r>
                      <a:endParaRPr lang="zh-CN" altLang="en-US" sz="900" dirty="0"/>
                    </a:p>
                  </a:txBody>
                  <a:tcPr/>
                </a:tc>
              </a:tr>
              <a:tr h="237768">
                <a:tc>
                  <a:txBody>
                    <a:bodyPr/>
                    <a:lstStyle/>
                    <a:p>
                      <a:r>
                        <a:rPr lang="en-US" altLang="zh-CN" sz="900" dirty="0" smtClean="0"/>
                        <a:t>7</a:t>
                      </a:r>
                      <a:endParaRPr lang="zh-CN" alt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dirty="0" smtClean="0"/>
                        <a:t>S80-2</a:t>
                      </a:r>
                      <a:endParaRPr lang="zh-CN" altLang="en-US" sz="9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dirty="0" smtClean="0"/>
                        <a:t>160MHz</a:t>
                      </a:r>
                      <a:endParaRPr lang="zh-CN" altLang="en-US" sz="900" dirty="0" smtClean="0"/>
                    </a:p>
                  </a:txBody>
                  <a:tcPr/>
                </a:tc>
              </a:tr>
              <a:tr h="237768">
                <a:tc>
                  <a:txBody>
                    <a:bodyPr/>
                    <a:lstStyle/>
                    <a:p>
                      <a:r>
                        <a:rPr lang="en-US" altLang="zh-CN" sz="900" dirty="0" smtClean="0"/>
                        <a:t>8</a:t>
                      </a:r>
                      <a:endParaRPr lang="zh-CN" alt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dirty="0" smtClean="0"/>
                        <a:t>S80-4</a:t>
                      </a:r>
                      <a:endParaRPr lang="zh-CN" altLang="en-US" sz="9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dirty="0" smtClean="0"/>
                        <a:t>160MHz</a:t>
                      </a:r>
                      <a:endParaRPr lang="zh-CN" altLang="en-US" sz="900" dirty="0" smtClean="0"/>
                    </a:p>
                  </a:txBody>
                  <a:tcPr/>
                </a:tc>
              </a:tr>
              <a:tr h="237768">
                <a:tc>
                  <a:txBody>
                    <a:bodyPr/>
                    <a:lstStyle/>
                    <a:p>
                      <a:r>
                        <a:rPr lang="en-US" altLang="zh-CN" sz="900" dirty="0" smtClean="0"/>
                        <a:t>9</a:t>
                      </a:r>
                      <a:endParaRPr lang="zh-CN" alt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900" dirty="0" smtClean="0"/>
                        <a:t>S20</a:t>
                      </a:r>
                      <a:endParaRPr lang="zh-CN" alt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900" dirty="0" smtClean="0"/>
                        <a:t>320MHz</a:t>
                      </a:r>
                      <a:endParaRPr lang="zh-CN" altLang="en-US" sz="900" dirty="0"/>
                    </a:p>
                  </a:txBody>
                  <a:tcPr/>
                </a:tc>
              </a:tr>
              <a:tr h="237768">
                <a:tc>
                  <a:txBody>
                    <a:bodyPr/>
                    <a:lstStyle/>
                    <a:p>
                      <a:r>
                        <a:rPr lang="en-US" altLang="zh-CN" sz="900" dirty="0" smtClean="0"/>
                        <a:t>10</a:t>
                      </a:r>
                      <a:endParaRPr lang="zh-CN" alt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900" dirty="0" smtClean="0"/>
                        <a:t>S40-2</a:t>
                      </a:r>
                      <a:endParaRPr lang="zh-CN" alt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dirty="0" smtClean="0"/>
                        <a:t>320MHz</a:t>
                      </a:r>
                      <a:endParaRPr lang="zh-CN" altLang="en-US" sz="900" dirty="0" smtClean="0"/>
                    </a:p>
                  </a:txBody>
                  <a:tcPr/>
                </a:tc>
              </a:tr>
              <a:tr h="237768">
                <a:tc>
                  <a:txBody>
                    <a:bodyPr/>
                    <a:lstStyle/>
                    <a:p>
                      <a:r>
                        <a:rPr lang="en-US" altLang="zh-CN" sz="900" dirty="0" smtClean="0"/>
                        <a:t>11</a:t>
                      </a:r>
                      <a:endParaRPr lang="zh-CN" alt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dirty="0" smtClean="0"/>
                        <a:t>S80-2</a:t>
                      </a:r>
                      <a:endParaRPr lang="zh-CN" altLang="en-US" sz="9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dirty="0" smtClean="0"/>
                        <a:t>320MHz</a:t>
                      </a:r>
                      <a:endParaRPr lang="zh-CN" altLang="en-US" sz="900" dirty="0" smtClean="0"/>
                    </a:p>
                  </a:txBody>
                  <a:tcPr/>
                </a:tc>
              </a:tr>
              <a:tr h="237768">
                <a:tc>
                  <a:txBody>
                    <a:bodyPr/>
                    <a:lstStyle/>
                    <a:p>
                      <a:r>
                        <a:rPr lang="en-US" altLang="zh-CN" sz="900" dirty="0" smtClean="0"/>
                        <a:t>12</a:t>
                      </a:r>
                      <a:endParaRPr lang="zh-CN" alt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dirty="0" smtClean="0"/>
                        <a:t>S80-4</a:t>
                      </a:r>
                      <a:endParaRPr lang="zh-CN" altLang="en-US" sz="9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dirty="0" smtClean="0"/>
                        <a:t>320MHz</a:t>
                      </a:r>
                      <a:endParaRPr lang="zh-CN" altLang="en-US" sz="900" dirty="0" smtClean="0"/>
                    </a:p>
                  </a:txBody>
                  <a:tcPr/>
                </a:tc>
              </a:tr>
              <a:tr h="237768">
                <a:tc>
                  <a:txBody>
                    <a:bodyPr/>
                    <a:lstStyle/>
                    <a:p>
                      <a:r>
                        <a:rPr lang="en-US" altLang="zh-CN" sz="900" dirty="0" smtClean="0"/>
                        <a:t>13</a:t>
                      </a:r>
                      <a:endParaRPr lang="zh-CN" alt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dirty="0" smtClean="0"/>
                        <a:t>S160-2</a:t>
                      </a:r>
                      <a:endParaRPr lang="zh-CN" altLang="en-US" sz="9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dirty="0" smtClean="0"/>
                        <a:t>320MHz</a:t>
                      </a:r>
                      <a:endParaRPr lang="zh-CN" altLang="en-US" sz="900" dirty="0" smtClean="0"/>
                    </a:p>
                  </a:txBody>
                  <a:tcPr/>
                </a:tc>
              </a:tr>
              <a:tr h="237768">
                <a:tc>
                  <a:txBody>
                    <a:bodyPr/>
                    <a:lstStyle/>
                    <a:p>
                      <a:r>
                        <a:rPr lang="en-US" altLang="zh-CN" sz="900" dirty="0" smtClean="0"/>
                        <a:t>14</a:t>
                      </a:r>
                      <a:endParaRPr lang="zh-CN" alt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dirty="0" smtClean="0"/>
                        <a:t>S160-4</a:t>
                      </a:r>
                      <a:endParaRPr lang="zh-CN" altLang="en-US" sz="9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dirty="0" smtClean="0"/>
                        <a:t>320MHz</a:t>
                      </a:r>
                      <a:endParaRPr lang="zh-CN" altLang="en-US" sz="900" dirty="0" smtClean="0"/>
                    </a:p>
                  </a:txBody>
                  <a:tcPr/>
                </a:tc>
              </a:tr>
              <a:tr h="237768">
                <a:tc>
                  <a:txBody>
                    <a:bodyPr/>
                    <a:lstStyle/>
                    <a:p>
                      <a:r>
                        <a:rPr lang="en-US" altLang="zh-CN" sz="900" dirty="0" smtClean="0"/>
                        <a:t>15</a:t>
                      </a:r>
                      <a:endParaRPr lang="zh-CN" alt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dirty="0" smtClean="0"/>
                        <a:t>S160-6</a:t>
                      </a:r>
                      <a:endParaRPr lang="zh-CN" altLang="en-US" sz="9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dirty="0" smtClean="0"/>
                        <a:t>320MHz</a:t>
                      </a:r>
                      <a:endParaRPr lang="zh-CN" altLang="en-US" sz="900" dirty="0" smtClean="0"/>
                    </a:p>
                  </a:txBody>
                  <a:tcPr/>
                </a:tc>
              </a:tr>
              <a:tr h="237768">
                <a:tc>
                  <a:txBody>
                    <a:bodyPr/>
                    <a:lstStyle/>
                    <a:p>
                      <a:r>
                        <a:rPr lang="en-US" altLang="zh-CN" sz="900" dirty="0" smtClean="0"/>
                        <a:t>16</a:t>
                      </a:r>
                      <a:endParaRPr lang="zh-CN" alt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900" dirty="0" smtClean="0"/>
                        <a:t>S160-8</a:t>
                      </a:r>
                      <a:endParaRPr lang="zh-CN" alt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dirty="0" smtClean="0"/>
                        <a:t>320MHz</a:t>
                      </a:r>
                      <a:endParaRPr lang="zh-CN" altLang="en-US" sz="900" dirty="0" smtClean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45596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3</a:t>
            </a:fld>
            <a:endParaRPr lang="en-US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56239"/>
            <a:ext cx="8001000" cy="533400"/>
          </a:xfrm>
          <a:noFill/>
          <a:ln/>
        </p:spPr>
        <p:txBody>
          <a:bodyPr/>
          <a:lstStyle/>
          <a:p>
            <a:r>
              <a:rPr lang="en-IE" altLang="zh-CN" dirty="0">
                <a:solidFill>
                  <a:schemeClr val="tx1"/>
                </a:solidFill>
              </a:rPr>
              <a:t>Introduction </a:t>
            </a:r>
            <a:r>
              <a:rPr lang="en-IE" altLang="zh-CN" dirty="0" smtClean="0">
                <a:solidFill>
                  <a:schemeClr val="tx1"/>
                </a:solidFill>
              </a:rPr>
              <a:t>(2/3</a:t>
            </a:r>
            <a:r>
              <a:rPr lang="en-IE" altLang="zh-CN" dirty="0">
                <a:solidFill>
                  <a:schemeClr val="tx1"/>
                </a:solidFill>
              </a:rPr>
              <a:t>)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Shape 94"/>
          <p:cNvSpPr txBox="1">
            <a:spLocks/>
          </p:cNvSpPr>
          <p:nvPr/>
        </p:nvSpPr>
        <p:spPr bwMode="auto">
          <a:xfrm>
            <a:off x="602411" y="1682581"/>
            <a:ext cx="77724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25" rIns="92075" bIns="46025" numCol="1" anchor="t" anchorCtr="0" compatLnSpc="1">
            <a:prstTxWarp prst="textNoShape">
              <a:avLst/>
            </a:prstTxWarp>
            <a:no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pPr algn="just">
              <a:spcBef>
                <a:spcPts val="0"/>
              </a:spcBef>
              <a:buSzPct val="100000"/>
              <a:buFontTx/>
              <a:buChar char="•"/>
            </a:pPr>
            <a:r>
              <a:rPr lang="en-US" altLang="zh-CN" sz="18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The EHT-SIG format of an EHT PPDU sent to multiple users is shown below [3]</a:t>
            </a:r>
            <a:endParaRPr lang="en-US" altLang="zh-CN" sz="1800" dirty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  <a:p>
            <a:pPr lvl="1" indent="-342900" algn="just">
              <a:spcBef>
                <a:spcPts val="0"/>
              </a:spcBef>
              <a:buSzPct val="100000"/>
              <a:buFont typeface="Arial" panose="020B0604020202020204" pitchFamily="34" charset="0"/>
              <a:buChar char="–"/>
            </a:pPr>
            <a:r>
              <a:rPr lang="en-US" altLang="zh-CN" sz="18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EHT-SIG are divided into two </a:t>
            </a:r>
            <a:r>
              <a:rPr lang="en-US" altLang="zh-CN" sz="1800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sections: EHT Common field and </a:t>
            </a:r>
            <a:r>
              <a:rPr lang="en-US" altLang="zh-CN" sz="18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EHT User </a:t>
            </a:r>
            <a:r>
              <a:rPr lang="en-US" altLang="zh-CN" sz="1800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Specific field</a:t>
            </a:r>
          </a:p>
          <a:p>
            <a:pPr lvl="1" indent="-342900" algn="just" defTabSz="987425">
              <a:spcBef>
                <a:spcPts val="0"/>
              </a:spcBef>
              <a:buSzPct val="100000"/>
              <a:buFont typeface="Arial" panose="020B0604020202020204" pitchFamily="34" charset="0"/>
              <a:buChar char="–"/>
            </a:pPr>
            <a:r>
              <a:rPr lang="en-US" altLang="zh-CN" sz="18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The </a:t>
            </a:r>
            <a:r>
              <a:rPr lang="en-US" altLang="zh-CN" sz="1800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length of EHT-SIG is </a:t>
            </a:r>
            <a:r>
              <a:rPr lang="en-US" altLang="zh-CN" sz="18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variable</a:t>
            </a:r>
          </a:p>
          <a:p>
            <a:pPr lvl="1" indent="-342900" algn="just" defTabSz="987425">
              <a:spcBef>
                <a:spcPts val="0"/>
              </a:spcBef>
              <a:buSzPct val="100000"/>
              <a:buFont typeface="Arial" panose="020B0604020202020204" pitchFamily="34" charset="0"/>
              <a:buChar char="–"/>
            </a:pPr>
            <a:r>
              <a:rPr lang="en-US" altLang="zh-CN" sz="18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EHT-SIG Common needs to accommodate the overflow from the U-SIG.</a:t>
            </a:r>
            <a:endParaRPr lang="en-US" altLang="zh-CN" sz="1800" dirty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</p:txBody>
      </p:sp>
      <p:graphicFrame>
        <p:nvGraphicFramePr>
          <p:cNvPr id="12" name="对象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73869133"/>
              </p:ext>
            </p:extLst>
          </p:nvPr>
        </p:nvGraphicFramePr>
        <p:xfrm>
          <a:off x="381000" y="4092185"/>
          <a:ext cx="8665103" cy="1605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664" name="Visio" r:id="rId4" imgW="7867555" imgH="1457325" progId="Visio.Drawing.15">
                  <p:embed/>
                </p:oleObj>
              </mc:Choice>
              <mc:Fallback>
                <p:oleObj name="Visio" r:id="rId4" imgW="7867555" imgH="1457325" progId="Visio.Drawing.15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81000" y="4092185"/>
                        <a:ext cx="8665103" cy="16050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文本框 12"/>
          <p:cNvSpPr txBox="1"/>
          <p:nvPr/>
        </p:nvSpPr>
        <p:spPr>
          <a:xfrm>
            <a:off x="4550303" y="3870851"/>
            <a:ext cx="85354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Duplicate </a:t>
            </a:r>
            <a:r>
              <a:rPr lang="en-US" altLang="zh-CN" dirty="0" smtClean="0">
                <a:solidFill>
                  <a:srgbClr val="FF0000"/>
                </a:solidFill>
              </a:rPr>
              <a:t>    </a:t>
            </a:r>
            <a:endParaRPr lang="zh-CN" altLang="en-US" dirty="0"/>
          </a:p>
        </p:txBody>
      </p:sp>
      <p:sp>
        <p:nvSpPr>
          <p:cNvPr id="14" name="文本框 13"/>
          <p:cNvSpPr txBox="1"/>
          <p:nvPr/>
        </p:nvSpPr>
        <p:spPr>
          <a:xfrm>
            <a:off x="5693303" y="3870851"/>
            <a:ext cx="100213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Multiplexing </a:t>
            </a:r>
            <a:r>
              <a:rPr lang="en-US" altLang="zh-CN" dirty="0" smtClean="0">
                <a:solidFill>
                  <a:srgbClr val="FF0000"/>
                </a:solidFill>
              </a:rPr>
              <a:t>    </a:t>
            </a:r>
            <a:endParaRPr lang="zh-CN" altLang="en-US" dirty="0"/>
          </a:p>
        </p:txBody>
      </p:sp>
      <p:sp>
        <p:nvSpPr>
          <p:cNvPr id="15" name="文本框 14"/>
          <p:cNvSpPr txBox="1"/>
          <p:nvPr/>
        </p:nvSpPr>
        <p:spPr>
          <a:xfrm>
            <a:off x="6836303" y="3870850"/>
            <a:ext cx="100213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Multiplexing </a:t>
            </a:r>
            <a:r>
              <a:rPr lang="en-US" altLang="zh-CN" dirty="0" smtClean="0">
                <a:solidFill>
                  <a:srgbClr val="FF0000"/>
                </a:solidFill>
              </a:rPr>
              <a:t>   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529080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4</a:t>
            </a:fld>
            <a:endParaRPr lang="en-US" dirty="0"/>
          </a:p>
        </p:txBody>
      </p:sp>
      <p:sp>
        <p:nvSpPr>
          <p:cNvPr id="5" name="Shape 94"/>
          <p:cNvSpPr txBox="1">
            <a:spLocks noGrp="1"/>
          </p:cNvSpPr>
          <p:nvPr>
            <p:ph idx="1"/>
          </p:nvPr>
        </p:nvSpPr>
        <p:spPr>
          <a:xfrm>
            <a:off x="609600" y="1526983"/>
            <a:ext cx="8001000" cy="1447800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t" anchorCtr="0">
            <a:noAutofit/>
          </a:bodyPr>
          <a:lstStyle/>
          <a:p>
            <a:pPr algn="just">
              <a:spcBef>
                <a:spcPts val="0"/>
              </a:spcBef>
              <a:buSzPct val="100000"/>
            </a:pPr>
            <a:r>
              <a:rPr lang="en-US" altLang="zh-CN" sz="18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EHT PPDU types have not been determined. If there exists an SU PPDU, the most </a:t>
            </a:r>
            <a:r>
              <a:rPr lang="en-US" altLang="zh-CN" sz="1800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likely </a:t>
            </a:r>
            <a:r>
              <a:rPr lang="en-US" altLang="zh-CN" sz="18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format is described as below [3]</a:t>
            </a:r>
            <a:endParaRPr lang="en-US" altLang="zh-CN" sz="1800" dirty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  <a:p>
            <a:pPr lvl="1" indent="-342900" algn="just">
              <a:spcBef>
                <a:spcPts val="0"/>
              </a:spcBef>
              <a:buSzPct val="100000"/>
              <a:buFont typeface="Arial" panose="020B0604020202020204" pitchFamily="34" charset="0"/>
              <a:buChar char="–"/>
            </a:pPr>
            <a:r>
              <a:rPr lang="en-US" altLang="zh-CN" sz="1800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HE-SIG-A and U-SIG have the same length (2 symbol long)</a:t>
            </a:r>
          </a:p>
          <a:p>
            <a:pPr lvl="1" indent="-342900" algn="just">
              <a:spcBef>
                <a:spcPts val="0"/>
              </a:spcBef>
              <a:buSzPct val="100000"/>
              <a:buFont typeface="Arial" panose="020B0604020202020204" pitchFamily="34" charset="0"/>
              <a:buChar char="–"/>
            </a:pPr>
            <a:r>
              <a:rPr lang="en-US" altLang="zh-CN" sz="1800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In 11be, some new fields are added to U-SIG, such as PPDU version. Therefore, it is not enough for a two-symbol U-SIG to contain both the newly added information and the similar information in </a:t>
            </a:r>
            <a:r>
              <a:rPr lang="en-US" altLang="zh-CN" sz="18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HE-SIG-A. An EHT-SIG </a:t>
            </a:r>
            <a:r>
              <a:rPr lang="en-US" altLang="zh-CN" sz="1800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is needed to accommodate the overflow from the U-SIG.</a:t>
            </a:r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56239"/>
            <a:ext cx="8001000" cy="533400"/>
          </a:xfrm>
          <a:noFill/>
          <a:ln/>
        </p:spPr>
        <p:txBody>
          <a:bodyPr/>
          <a:lstStyle/>
          <a:p>
            <a:r>
              <a:rPr lang="en-IE" dirty="0" smtClean="0">
                <a:solidFill>
                  <a:schemeClr val="tx1"/>
                </a:solidFill>
              </a:rPr>
              <a:t>Introduction (3/3)</a:t>
            </a:r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11" name="对象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21510666"/>
              </p:ext>
            </p:extLst>
          </p:nvPr>
        </p:nvGraphicFramePr>
        <p:xfrm>
          <a:off x="990600" y="3773097"/>
          <a:ext cx="7495944" cy="165367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39" name="Visio" r:id="rId4" imgW="6562820" imgH="1447895" progId="Visio.Drawing.15">
                  <p:embed/>
                </p:oleObj>
              </mc:Choice>
              <mc:Fallback>
                <p:oleObj name="Visio" r:id="rId4" imgW="6562820" imgH="1447895" progId="Visio.Drawing.15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990600" y="3773097"/>
                        <a:ext cx="7495944" cy="165367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文本框 11"/>
          <p:cNvSpPr txBox="1"/>
          <p:nvPr/>
        </p:nvSpPr>
        <p:spPr>
          <a:xfrm>
            <a:off x="5257800" y="3613957"/>
            <a:ext cx="85354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Duplicate     </a:t>
            </a:r>
            <a:endParaRPr lang="zh-CN" altLang="en-US" dirty="0"/>
          </a:p>
        </p:txBody>
      </p:sp>
      <p:sp>
        <p:nvSpPr>
          <p:cNvPr id="7" name="矩形 6"/>
          <p:cNvSpPr/>
          <p:nvPr/>
        </p:nvSpPr>
        <p:spPr>
          <a:xfrm>
            <a:off x="838200" y="5578757"/>
            <a:ext cx="723900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spcBef>
                <a:spcPts val="0"/>
              </a:spcBef>
              <a:buSzPct val="100000"/>
              <a:buFontTx/>
              <a:buChar char="•"/>
            </a:pPr>
            <a:r>
              <a:rPr lang="en-US" altLang="zh-CN" sz="1800" b="1" dirty="0" smtClean="0">
                <a:solidFill>
                  <a:schemeClr val="dk1"/>
                </a:solidFill>
                <a:latin typeface="+mn-lt"/>
                <a:ea typeface="Times New Roman"/>
                <a:cs typeface="Times New Roman"/>
              </a:rPr>
              <a:t>In </a:t>
            </a:r>
            <a:r>
              <a:rPr lang="en-US" altLang="zh-CN" sz="1800" b="1" dirty="0">
                <a:solidFill>
                  <a:schemeClr val="dk1"/>
                </a:solidFill>
                <a:latin typeface="+mn-lt"/>
                <a:ea typeface="Times New Roman"/>
                <a:cs typeface="Times New Roman"/>
              </a:rPr>
              <a:t>this contribution, we </a:t>
            </a:r>
            <a:r>
              <a:rPr lang="en-US" altLang="zh-CN" sz="1800" b="1" dirty="0" smtClean="0">
                <a:solidFill>
                  <a:schemeClr val="dk1"/>
                </a:solidFill>
                <a:latin typeface="+mn-lt"/>
                <a:ea typeface="Times New Roman"/>
                <a:cs typeface="Times New Roman"/>
              </a:rPr>
              <a:t>further discuss </a:t>
            </a:r>
            <a:r>
              <a:rPr lang="en-US" altLang="zh-CN" sz="1800" b="1" dirty="0">
                <a:solidFill>
                  <a:schemeClr val="dk1"/>
                </a:solidFill>
                <a:latin typeface="+mn-lt"/>
                <a:ea typeface="Times New Roman"/>
                <a:cs typeface="Times New Roman"/>
              </a:rPr>
              <a:t>the EHT-SIG </a:t>
            </a:r>
            <a:r>
              <a:rPr lang="en-US" altLang="zh-CN" sz="1800" b="1" dirty="0" smtClean="0">
                <a:solidFill>
                  <a:schemeClr val="dk1"/>
                </a:solidFill>
                <a:latin typeface="+mn-lt"/>
                <a:ea typeface="Times New Roman"/>
                <a:cs typeface="Times New Roman"/>
              </a:rPr>
              <a:t>structures and contents </a:t>
            </a:r>
            <a:r>
              <a:rPr lang="en-US" altLang="zh-CN" sz="1800" b="1" dirty="0">
                <a:solidFill>
                  <a:schemeClr val="dk1"/>
                </a:solidFill>
                <a:latin typeface="+mn-lt"/>
                <a:ea typeface="Times New Roman"/>
                <a:cs typeface="Times New Roman"/>
              </a:rPr>
              <a:t>of the EHT PPDU sent to one or multiple users. </a:t>
            </a:r>
          </a:p>
        </p:txBody>
      </p:sp>
    </p:spTree>
    <p:extLst>
      <p:ext uri="{BB962C8B-B14F-4D97-AF65-F5344CB8AC3E}">
        <p14:creationId xmlns:p14="http://schemas.microsoft.com/office/powerpoint/2010/main" val="1541438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5</a:t>
            </a:fld>
            <a:endParaRPr lang="en-US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56239"/>
            <a:ext cx="8001000" cy="533400"/>
          </a:xfrm>
          <a:noFill/>
          <a:ln/>
        </p:spPr>
        <p:txBody>
          <a:bodyPr/>
          <a:lstStyle/>
          <a:p>
            <a:r>
              <a:rPr lang="en-IE" altLang="zh-CN" dirty="0" smtClean="0">
                <a:solidFill>
                  <a:schemeClr val="tx1"/>
                </a:solidFill>
              </a:rPr>
              <a:t>EHT-SIG Design for MU PPDU (1/2)</a:t>
            </a:r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4" name="对象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85064584"/>
              </p:ext>
            </p:extLst>
          </p:nvPr>
        </p:nvGraphicFramePr>
        <p:xfrm>
          <a:off x="533400" y="4038600"/>
          <a:ext cx="8377237" cy="2286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623" name="Visio" r:id="rId4" imgW="9220295" imgH="2257425" progId="Visio.Drawing.15">
                  <p:embed/>
                </p:oleObj>
              </mc:Choice>
              <mc:Fallback>
                <p:oleObj name="Visio" r:id="rId4" imgW="9220295" imgH="2257425" progId="Visio.Drawing.15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533400" y="4038600"/>
                        <a:ext cx="8377237" cy="2286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文本框 4"/>
          <p:cNvSpPr txBox="1"/>
          <p:nvPr/>
        </p:nvSpPr>
        <p:spPr>
          <a:xfrm>
            <a:off x="4360069" y="5779929"/>
            <a:ext cx="85354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</a:rPr>
              <a:t>Duplicate     </a:t>
            </a:r>
            <a:endParaRPr lang="zh-CN" altLang="en-US" dirty="0"/>
          </a:p>
        </p:txBody>
      </p:sp>
      <p:sp>
        <p:nvSpPr>
          <p:cNvPr id="11" name="文本框 10"/>
          <p:cNvSpPr txBox="1"/>
          <p:nvPr/>
        </p:nvSpPr>
        <p:spPr>
          <a:xfrm>
            <a:off x="5410200" y="5779929"/>
            <a:ext cx="1905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>
                <a:solidFill>
                  <a:srgbClr val="FF0000"/>
                </a:solidFill>
              </a:rPr>
              <a:t>Multiplexing</a:t>
            </a:r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6629400" y="5775266"/>
            <a:ext cx="1905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>
                <a:solidFill>
                  <a:srgbClr val="FF0000"/>
                </a:solidFill>
              </a:rPr>
              <a:t>Multiplexing</a:t>
            </a:r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13" name="Shape 94"/>
          <p:cNvSpPr txBox="1">
            <a:spLocks/>
          </p:cNvSpPr>
          <p:nvPr/>
        </p:nvSpPr>
        <p:spPr bwMode="auto">
          <a:xfrm>
            <a:off x="791369" y="1516651"/>
            <a:ext cx="7637462" cy="23711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25" rIns="92075" bIns="46025" numCol="1" anchor="t" anchorCtr="0" compatLnSpc="1">
            <a:prstTxWarp prst="textNoShape">
              <a:avLst/>
            </a:prstTxWarp>
            <a:no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pPr marL="342900" lvl="1" indent="-342900" algn="just">
              <a:spcBef>
                <a:spcPts val="0"/>
              </a:spcBef>
              <a:buSzPct val="100000"/>
              <a:buFontTx/>
              <a:buChar char="•"/>
            </a:pPr>
            <a:r>
              <a:rPr lang="en-US" altLang="zh-CN" sz="1800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Like 11ax, the </a:t>
            </a:r>
            <a:r>
              <a:rPr lang="en-US" altLang="zh-CN" sz="18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beginning part </a:t>
            </a:r>
            <a:r>
              <a:rPr lang="en-US" altLang="zh-CN" sz="1800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of EHT-SIG could be </a:t>
            </a:r>
            <a:r>
              <a:rPr lang="en-US" altLang="zh-CN" sz="18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duplicated to </a:t>
            </a:r>
            <a:r>
              <a:rPr lang="en-US" altLang="zh-CN" sz="1800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accommodate the overflow from the </a:t>
            </a:r>
            <a:r>
              <a:rPr lang="en-US" altLang="zh-CN" sz="18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U-SIG. </a:t>
            </a:r>
            <a:r>
              <a:rPr lang="en-US" altLang="zh-CN" sz="1800" b="1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EHT-SIG Common Part A </a:t>
            </a:r>
            <a:r>
              <a:rPr lang="en-US" altLang="zh-CN" sz="18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is used to denote this duplicated part.</a:t>
            </a:r>
          </a:p>
          <a:p>
            <a:pPr marL="685800" lvl="2" indent="-342900" algn="just">
              <a:spcBef>
                <a:spcPts val="0"/>
              </a:spcBef>
              <a:buSzPct val="100000"/>
            </a:pPr>
            <a:r>
              <a:rPr lang="en-US" altLang="zh-CN" sz="1400" dirty="0">
                <a:solidFill>
                  <a:schemeClr val="dk1"/>
                </a:solidFill>
                <a:ea typeface="Times New Roman"/>
                <a:cs typeface="Times New Roman"/>
              </a:rPr>
              <a:t>U-SIG and EHT-SIG Common Part A is similar as “HE-SIG-A” in </a:t>
            </a:r>
            <a:r>
              <a:rPr lang="en-US" altLang="zh-CN" sz="1400" dirty="0" smtClean="0">
                <a:solidFill>
                  <a:schemeClr val="dk1"/>
                </a:solidFill>
                <a:ea typeface="Times New Roman"/>
                <a:cs typeface="Times New Roman"/>
              </a:rPr>
              <a:t>11ax</a:t>
            </a:r>
          </a:p>
          <a:p>
            <a:pPr marL="685800" lvl="2" indent="-342900" algn="just">
              <a:spcBef>
                <a:spcPts val="0"/>
              </a:spcBef>
              <a:buSzPct val="100000"/>
            </a:pPr>
            <a:r>
              <a:rPr lang="en-US" altLang="zh-CN" sz="1400" dirty="0">
                <a:solidFill>
                  <a:schemeClr val="dk1"/>
                </a:solidFill>
                <a:ea typeface="Times New Roman"/>
                <a:cs typeface="Times New Roman"/>
              </a:rPr>
              <a:t>Part A can be less than the length of one symbol</a:t>
            </a:r>
          </a:p>
          <a:p>
            <a:pPr marL="342900" lvl="1" indent="-342900" algn="just">
              <a:spcBef>
                <a:spcPts val="0"/>
              </a:spcBef>
              <a:buSzPct val="100000"/>
              <a:buFontTx/>
              <a:buChar char="•"/>
            </a:pPr>
            <a:r>
              <a:rPr lang="en-US" altLang="zh-CN" sz="1800" b="1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EHT-SIG </a:t>
            </a:r>
            <a:r>
              <a:rPr lang="en-US" altLang="zh-CN" sz="1800" b="1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Common Part B </a:t>
            </a:r>
            <a:r>
              <a:rPr lang="en-US" altLang="zh-CN" sz="1800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is like the Common field of HE-SIG-B, which is divided into different content channels. </a:t>
            </a:r>
            <a:r>
              <a:rPr lang="en-US" altLang="zh-CN" sz="1800" dirty="0">
                <a:solidFill>
                  <a:schemeClr val="dk1"/>
                </a:solidFill>
                <a:ea typeface="Times New Roman"/>
                <a:cs typeface="Times New Roman"/>
              </a:rPr>
              <a:t>RU Allocation subfields can be included in this field. </a:t>
            </a:r>
          </a:p>
          <a:p>
            <a:pPr marL="685800" lvl="2" indent="-342900" algn="just">
              <a:spcBef>
                <a:spcPts val="0"/>
              </a:spcBef>
              <a:buSzPct val="100000"/>
            </a:pPr>
            <a:r>
              <a:rPr lang="en-US" altLang="zh-CN" sz="1400" dirty="0" smtClean="0">
                <a:solidFill>
                  <a:schemeClr val="dk1"/>
                </a:solidFill>
                <a:ea typeface="Times New Roman"/>
                <a:cs typeface="Times New Roman"/>
              </a:rPr>
              <a:t>Part </a:t>
            </a:r>
            <a:r>
              <a:rPr lang="en-US" altLang="zh-CN" sz="1400" dirty="0">
                <a:solidFill>
                  <a:schemeClr val="dk1"/>
                </a:solidFill>
                <a:ea typeface="Times New Roman"/>
                <a:cs typeface="Times New Roman"/>
              </a:rPr>
              <a:t>A and Part B can be jointly encoded or separately </a:t>
            </a:r>
            <a:r>
              <a:rPr lang="en-US" altLang="zh-CN" sz="1400" dirty="0" smtClean="0">
                <a:solidFill>
                  <a:schemeClr val="dk1"/>
                </a:solidFill>
                <a:ea typeface="Times New Roman"/>
                <a:cs typeface="Times New Roman"/>
              </a:rPr>
              <a:t>encoded</a:t>
            </a:r>
          </a:p>
          <a:p>
            <a:pPr lvl="1" indent="-342900" algn="just">
              <a:spcBef>
                <a:spcPts val="0"/>
              </a:spcBef>
              <a:buSzPct val="100000"/>
              <a:buFont typeface="Arial" panose="020B0604020202020204" pitchFamily="34" charset="0"/>
              <a:buChar char="–"/>
            </a:pPr>
            <a:endParaRPr lang="en-US" altLang="zh-CN" sz="1800" dirty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  <a:p>
            <a:pPr marL="342900" lvl="1" indent="-342900" algn="just">
              <a:spcBef>
                <a:spcPts val="0"/>
              </a:spcBef>
              <a:buSzPct val="100000"/>
              <a:buFontTx/>
              <a:buChar char="•"/>
            </a:pPr>
            <a:endParaRPr lang="en-US" altLang="zh-CN" sz="1800" dirty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-20782" y="3776841"/>
            <a:ext cx="1447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MU </a:t>
            </a:r>
            <a:r>
              <a:rPr lang="en-US" altLang="zh-CN" dirty="0" smtClean="0"/>
              <a:t>PPDU: </a:t>
            </a:r>
            <a:r>
              <a:rPr lang="en-US" dirty="0" smtClean="0"/>
              <a:t>Opt 1: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7771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6</a:t>
            </a:fld>
            <a:endParaRPr lang="en-US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56239"/>
            <a:ext cx="8001000" cy="533400"/>
          </a:xfrm>
          <a:noFill/>
          <a:ln/>
        </p:spPr>
        <p:txBody>
          <a:bodyPr/>
          <a:lstStyle/>
          <a:p>
            <a:r>
              <a:rPr lang="en-IE" altLang="zh-CN" dirty="0" smtClean="0">
                <a:solidFill>
                  <a:schemeClr val="tx1"/>
                </a:solidFill>
              </a:rPr>
              <a:t>EHT-SIG Design for MU PPDU (2/2)</a:t>
            </a:r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2" name="对象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81657981"/>
              </p:ext>
            </p:extLst>
          </p:nvPr>
        </p:nvGraphicFramePr>
        <p:xfrm>
          <a:off x="455815" y="4038600"/>
          <a:ext cx="8525511" cy="2286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599" name="Visio" r:id="rId4" imgW="9220295" imgH="2257425" progId="Visio.Drawing.15">
                  <p:embed/>
                </p:oleObj>
              </mc:Choice>
              <mc:Fallback>
                <p:oleObj name="Visio" r:id="rId4" imgW="9220295" imgH="2257425" progId="Visio.Drawing.15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55815" y="4038600"/>
                        <a:ext cx="8525511" cy="2286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文本框 17"/>
          <p:cNvSpPr txBox="1"/>
          <p:nvPr/>
        </p:nvSpPr>
        <p:spPr>
          <a:xfrm>
            <a:off x="5524785" y="5791199"/>
            <a:ext cx="1905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>
                <a:solidFill>
                  <a:srgbClr val="FF0000"/>
                </a:solidFill>
              </a:rPr>
              <a:t>Multiplexing</a:t>
            </a:r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19" name="文本框 18"/>
          <p:cNvSpPr txBox="1"/>
          <p:nvPr/>
        </p:nvSpPr>
        <p:spPr>
          <a:xfrm>
            <a:off x="4223291" y="5791200"/>
            <a:ext cx="1905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>
                <a:solidFill>
                  <a:srgbClr val="FF0000"/>
                </a:solidFill>
              </a:rPr>
              <a:t>Multiplexing</a:t>
            </a:r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21" name="文本框 20"/>
          <p:cNvSpPr txBox="1"/>
          <p:nvPr/>
        </p:nvSpPr>
        <p:spPr>
          <a:xfrm>
            <a:off x="6634129" y="5791199"/>
            <a:ext cx="1905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>
                <a:solidFill>
                  <a:srgbClr val="FF0000"/>
                </a:solidFill>
              </a:rPr>
              <a:t>Multiplexing</a:t>
            </a:r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23" name="矩形 22"/>
          <p:cNvSpPr/>
          <p:nvPr/>
        </p:nvSpPr>
        <p:spPr>
          <a:xfrm>
            <a:off x="533399" y="1515194"/>
            <a:ext cx="837311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spcBef>
                <a:spcPts val="0"/>
              </a:spcBef>
              <a:buSzPct val="100000"/>
              <a:buFontTx/>
              <a:buChar char="•"/>
            </a:pPr>
            <a:r>
              <a:rPr lang="en-US" altLang="zh-CN" sz="1800" b="1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The beginning of EHT-SIG for MU PPDU (Part A) can also have different content channels, i.e., have 2 CC at the beginning.</a:t>
            </a:r>
            <a:endParaRPr lang="zh-CN" altLang="en-US" sz="1800" b="1" dirty="0">
              <a:solidFill>
                <a:schemeClr val="dk1"/>
              </a:solidFill>
              <a:latin typeface="+mn-lt"/>
              <a:ea typeface="Times New Roman"/>
              <a:cs typeface="Times New Roman"/>
            </a:endParaRPr>
          </a:p>
        </p:txBody>
      </p:sp>
      <p:sp>
        <p:nvSpPr>
          <p:cNvPr id="24" name="矩形 23"/>
          <p:cNvSpPr/>
          <p:nvPr/>
        </p:nvSpPr>
        <p:spPr>
          <a:xfrm>
            <a:off x="311727" y="2104134"/>
            <a:ext cx="8305800" cy="19082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lvl="1" indent="-342900" algn="just">
              <a:spcBef>
                <a:spcPts val="0"/>
              </a:spcBef>
              <a:buSzPct val="100000"/>
              <a:buFont typeface="Arial" panose="020B0604020202020204" pitchFamily="34" charset="0"/>
              <a:buChar char="–"/>
            </a:pPr>
            <a:r>
              <a:rPr lang="en-US" altLang="zh-CN" sz="1800" dirty="0" smtClean="0">
                <a:solidFill>
                  <a:schemeClr val="dk1"/>
                </a:solidFill>
                <a:latin typeface="+mn-lt"/>
                <a:ea typeface="Times New Roman"/>
                <a:cs typeface="Times New Roman"/>
              </a:rPr>
              <a:t>Benefits</a:t>
            </a:r>
          </a:p>
          <a:p>
            <a:pPr marL="987425" lvl="1" indent="-271463" algn="just" defTabSz="987425"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altLang="zh-CN" sz="1600" dirty="0" smtClean="0">
                <a:solidFill>
                  <a:schemeClr val="dk1"/>
                </a:solidFill>
                <a:latin typeface="+mn-lt"/>
                <a:ea typeface="Times New Roman"/>
                <a:cs typeface="Times New Roman"/>
              </a:rPr>
              <a:t>Some information in content channel 1 can be moved to content channel 2 to save overhead when the bandwidth exceeds 20MHz</a:t>
            </a:r>
            <a:endParaRPr lang="en-US" altLang="zh-CN" sz="1600" dirty="0">
              <a:solidFill>
                <a:schemeClr val="dk1"/>
              </a:solidFill>
              <a:latin typeface="+mn-lt"/>
              <a:ea typeface="Times New Roman"/>
              <a:cs typeface="Times New Roman"/>
            </a:endParaRPr>
          </a:p>
          <a:p>
            <a:pPr marL="987425" lvl="1" indent="-271463" algn="just" defTabSz="987425"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altLang="zh-CN" sz="1600" dirty="0" smtClean="0">
                <a:solidFill>
                  <a:schemeClr val="dk1"/>
                </a:solidFill>
                <a:latin typeface="+mn-lt"/>
                <a:ea typeface="Times New Roman"/>
                <a:cs typeface="Times New Roman"/>
              </a:rPr>
              <a:t>Additional </a:t>
            </a:r>
            <a:r>
              <a:rPr lang="en-US" altLang="zh-CN" sz="1600" dirty="0">
                <a:solidFill>
                  <a:schemeClr val="dk1"/>
                </a:solidFill>
                <a:latin typeface="+mn-lt"/>
                <a:ea typeface="Times New Roman"/>
                <a:cs typeface="Times New Roman"/>
              </a:rPr>
              <a:t>information needed </a:t>
            </a:r>
            <a:r>
              <a:rPr lang="en-US" altLang="zh-CN" sz="1600" dirty="0">
                <a:solidFill>
                  <a:schemeClr val="dk1"/>
                </a:solidFill>
                <a:ea typeface="Times New Roman"/>
                <a:cs typeface="Times New Roman"/>
              </a:rPr>
              <a:t>when the bandwidth exceeds </a:t>
            </a:r>
            <a:r>
              <a:rPr lang="en-US" altLang="zh-CN" sz="1600" dirty="0" smtClean="0">
                <a:solidFill>
                  <a:schemeClr val="dk1"/>
                </a:solidFill>
                <a:ea typeface="Times New Roman"/>
                <a:cs typeface="Times New Roman"/>
              </a:rPr>
              <a:t>20MHz</a:t>
            </a:r>
            <a:r>
              <a:rPr lang="en-US" altLang="zh-CN" sz="1600" dirty="0" smtClean="0">
                <a:solidFill>
                  <a:schemeClr val="dk1"/>
                </a:solidFill>
                <a:latin typeface="+mn-lt"/>
                <a:ea typeface="Times New Roman"/>
                <a:cs typeface="Times New Roman"/>
              </a:rPr>
              <a:t> could </a:t>
            </a:r>
            <a:r>
              <a:rPr lang="en-US" altLang="zh-CN" sz="1600" dirty="0">
                <a:solidFill>
                  <a:schemeClr val="dk1"/>
                </a:solidFill>
                <a:latin typeface="+mn-lt"/>
                <a:ea typeface="Times New Roman"/>
                <a:cs typeface="Times New Roman"/>
              </a:rPr>
              <a:t>be contained </a:t>
            </a:r>
            <a:r>
              <a:rPr lang="en-US" altLang="zh-CN" sz="1600" dirty="0" smtClean="0">
                <a:solidFill>
                  <a:schemeClr val="dk1"/>
                </a:solidFill>
                <a:latin typeface="+mn-lt"/>
                <a:ea typeface="Times New Roman"/>
                <a:cs typeface="Times New Roman"/>
              </a:rPr>
              <a:t>in </a:t>
            </a:r>
            <a:r>
              <a:rPr lang="en-US" altLang="zh-CN" sz="1600" dirty="0" smtClean="0">
                <a:solidFill>
                  <a:schemeClr val="dk1"/>
                </a:solidFill>
                <a:ea typeface="Times New Roman"/>
                <a:cs typeface="Times New Roman"/>
              </a:rPr>
              <a:t>content channel 2.</a:t>
            </a:r>
          </a:p>
          <a:p>
            <a:pPr marL="742950" lvl="1" indent="-342900" algn="just" defTabSz="987425">
              <a:spcBef>
                <a:spcPts val="0"/>
              </a:spcBef>
              <a:buSzPct val="100000"/>
              <a:buFont typeface="Arial" panose="020B0604020202020204" pitchFamily="34" charset="0"/>
              <a:buChar char="–"/>
            </a:pPr>
            <a:r>
              <a:rPr lang="en-US" altLang="zh-CN" sz="1800" dirty="0">
                <a:solidFill>
                  <a:schemeClr val="dk1"/>
                </a:solidFill>
                <a:latin typeface="+mn-lt"/>
                <a:ea typeface="Times New Roman"/>
                <a:cs typeface="Times New Roman"/>
              </a:rPr>
              <a:t>Exact details can be further discussed.</a:t>
            </a:r>
          </a:p>
          <a:p>
            <a:pPr marL="742950" lvl="1" indent="-342900" algn="just">
              <a:spcBef>
                <a:spcPts val="0"/>
              </a:spcBef>
              <a:buSzPct val="100000"/>
              <a:buFont typeface="Arial" panose="020B0604020202020204" pitchFamily="34" charset="0"/>
              <a:buChar char="–"/>
            </a:pPr>
            <a:endParaRPr lang="zh-CN" altLang="en-US" sz="1800" dirty="0">
              <a:solidFill>
                <a:schemeClr val="dk1"/>
              </a:solidFill>
              <a:latin typeface="+mn-lt"/>
              <a:ea typeface="Times New Roman"/>
              <a:cs typeface="Times New Roman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-1385" y="3761601"/>
            <a:ext cx="1447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MU </a:t>
            </a:r>
            <a:r>
              <a:rPr lang="en-US" altLang="zh-CN" dirty="0" smtClean="0">
                <a:solidFill>
                  <a:srgbClr val="FF0000"/>
                </a:solidFill>
              </a:rPr>
              <a:t>PPDU - </a:t>
            </a:r>
            <a:r>
              <a:rPr lang="en-US" dirty="0" smtClean="0">
                <a:solidFill>
                  <a:srgbClr val="FF0000"/>
                </a:solidFill>
              </a:rPr>
              <a:t>Opt 2: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8986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Similar as 11ax, RU allocation and center 26-tone RU subfields can exist </a:t>
            </a:r>
            <a:r>
              <a:rPr lang="en-US" sz="2000" smtClean="0"/>
              <a:t>in EHT-SIG </a:t>
            </a:r>
            <a:r>
              <a:rPr lang="en-US" sz="2000" dirty="0" smtClean="0"/>
              <a:t>common part B.</a:t>
            </a:r>
          </a:p>
          <a:p>
            <a:r>
              <a:rPr lang="en-US" sz="2000" dirty="0" smtClean="0"/>
              <a:t>For compressed mode of EHT MU PPDU, similar as 11ax, common part B can be omitted.</a:t>
            </a:r>
          </a:p>
          <a:p>
            <a:pPr lvl="1"/>
            <a:r>
              <a:rPr lang="en-US" altLang="zh-CN" sz="1600" dirty="0" smtClean="0"/>
              <a:t>Common Part A may still exist to account for the overflow of U-SIG</a:t>
            </a:r>
          </a:p>
          <a:p>
            <a:r>
              <a:rPr lang="en-US" sz="2000" dirty="0"/>
              <a:t>Similar as 11ax, user field will be similar as the user field of </a:t>
            </a:r>
            <a:r>
              <a:rPr lang="en-US" sz="2000" dirty="0" smtClean="0"/>
              <a:t>11ax.</a:t>
            </a:r>
            <a:endParaRPr lang="en-US" sz="2000" dirty="0"/>
          </a:p>
          <a:p>
            <a:pPr lvl="1"/>
            <a:r>
              <a:rPr lang="en-US" sz="1600" dirty="0"/>
              <a:t>Some fields may need larger </a:t>
            </a:r>
            <a:r>
              <a:rPr lang="en-US" sz="1600" dirty="0" err="1"/>
              <a:t>bitwidth</a:t>
            </a:r>
            <a:r>
              <a:rPr lang="en-US" sz="1600" dirty="0"/>
              <a:t>, e.g., </a:t>
            </a:r>
            <a:r>
              <a:rPr lang="en-US" sz="1600" dirty="0" smtClean="0"/>
              <a:t>NSTS</a:t>
            </a:r>
          </a:p>
          <a:p>
            <a:pPr lvl="1"/>
            <a:endParaRPr lang="en-US" sz="1600" dirty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altLang="zh-CN" dirty="0" smtClean="0">
                <a:solidFill>
                  <a:schemeClr val="tx1"/>
                </a:solidFill>
              </a:rPr>
              <a:t>EHT-SIG Contents for MU PPDU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0824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8</a:t>
            </a:fld>
            <a:endParaRPr lang="en-US" dirty="0"/>
          </a:p>
        </p:txBody>
      </p:sp>
      <p:sp>
        <p:nvSpPr>
          <p:cNvPr id="9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56239"/>
            <a:ext cx="8001000" cy="533400"/>
          </a:xfrm>
          <a:noFill/>
          <a:ln/>
        </p:spPr>
        <p:txBody>
          <a:bodyPr/>
          <a:lstStyle/>
          <a:p>
            <a:r>
              <a:rPr lang="en-IE" altLang="zh-CN" dirty="0">
                <a:solidFill>
                  <a:schemeClr val="tx1"/>
                </a:solidFill>
              </a:rPr>
              <a:t>EHT-SIG Contents for </a:t>
            </a:r>
            <a:r>
              <a:rPr lang="en-IE" altLang="zh-CN" dirty="0" smtClean="0">
                <a:solidFill>
                  <a:schemeClr val="tx1"/>
                </a:solidFill>
              </a:rPr>
              <a:t>MU </a:t>
            </a:r>
            <a:r>
              <a:rPr lang="en-IE" altLang="zh-CN" dirty="0">
                <a:solidFill>
                  <a:schemeClr val="tx1"/>
                </a:solidFill>
              </a:rPr>
              <a:t>PPDU</a:t>
            </a:r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1282679"/>
              </p:ext>
            </p:extLst>
          </p:nvPr>
        </p:nvGraphicFramePr>
        <p:xfrm>
          <a:off x="382288" y="1358937"/>
          <a:ext cx="1049809" cy="4806696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287809"/>
                <a:gridCol w="762000"/>
              </a:tblGrid>
              <a:tr h="184065"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Bit</a:t>
                      </a:r>
                      <a:endParaRPr lang="zh-CN" altLang="en-US" sz="1200" dirty="0"/>
                    </a:p>
                  </a:txBody>
                  <a:tcPr marL="8509" marR="8509" marT="8509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/>
                      <a:r>
                        <a:rPr lang="en-US" altLang="zh-CN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Field</a:t>
                      </a:r>
                      <a:endParaRPr lang="zh-CN" altLang="en-US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509" marR="8509" marT="8509" marB="0" anchor="ctr">
                    <a:solidFill>
                      <a:srgbClr val="92D050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 smtClean="0">
                          <a:effectLst/>
                          <a:latin typeface="+mn-lt"/>
                        </a:rPr>
                        <a:t>UL/DL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5249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  <a:latin typeface="+mn-lt"/>
                        </a:rPr>
                        <a:t>B1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 smtClean="0">
                          <a:effectLst/>
                          <a:latin typeface="+mn-lt"/>
                        </a:rPr>
                        <a:t>HE</a:t>
                      </a:r>
                      <a:r>
                        <a:rPr lang="en-US" altLang="zh-CN" sz="1000" u="none" strike="noStrike" dirty="0" smtClean="0">
                          <a:effectLst/>
                          <a:latin typeface="+mn-lt"/>
                        </a:rPr>
                        <a:t>-SIG-B MCS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5249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  <a:latin typeface="+mn-lt"/>
                        </a:rPr>
                        <a:t>B2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5249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  <a:latin typeface="+mn-lt"/>
                        </a:rPr>
                        <a:t>B3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5249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  <a:latin typeface="+mn-lt"/>
                        </a:rPr>
                        <a:t>B4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HE-SIG-B</a:t>
                      </a:r>
                      <a:r>
                        <a:rPr lang="en-US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 DCM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5249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 smtClean="0">
                          <a:effectLst/>
                          <a:latin typeface="+mn-lt"/>
                        </a:rPr>
                        <a:t>B5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rowSpan="6"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BSS Color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5249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 smtClean="0">
                          <a:effectLst/>
                          <a:latin typeface="+mn-lt"/>
                        </a:rPr>
                        <a:t>B6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5249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 smtClean="0">
                          <a:effectLst/>
                          <a:latin typeface="+mn-lt"/>
                        </a:rPr>
                        <a:t>B7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5249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 smtClean="0">
                          <a:effectLst/>
                          <a:latin typeface="+mn-lt"/>
                        </a:rPr>
                        <a:t>B8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5249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 smtClean="0">
                          <a:effectLst/>
                          <a:latin typeface="+mn-lt"/>
                        </a:rPr>
                        <a:t>B9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5249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 smtClean="0">
                          <a:effectLst/>
                          <a:latin typeface="+mn-lt"/>
                        </a:rPr>
                        <a:t>B10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5249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 smtClean="0">
                          <a:effectLst/>
                          <a:latin typeface="+mn-lt"/>
                        </a:rPr>
                        <a:t>B11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Spatial Reuse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5249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 smtClean="0">
                          <a:effectLst/>
                          <a:latin typeface="+mn-lt"/>
                        </a:rPr>
                        <a:t>B12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5249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 smtClean="0">
                          <a:effectLst/>
                          <a:latin typeface="+mn-lt"/>
                        </a:rPr>
                        <a:t>B13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5249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 smtClean="0">
                          <a:effectLst/>
                          <a:latin typeface="+mn-lt"/>
                        </a:rPr>
                        <a:t>B14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5249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 smtClean="0">
                          <a:effectLst/>
                          <a:latin typeface="+mn-lt"/>
                        </a:rPr>
                        <a:t>B15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Bandwidth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5249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 smtClean="0">
                          <a:effectLst/>
                          <a:latin typeface="+mn-lt"/>
                        </a:rPr>
                        <a:t>B16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5249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B17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5249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 smtClean="0">
                          <a:effectLst/>
                          <a:latin typeface="+mn-lt"/>
                        </a:rPr>
                        <a:t>B18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 smtClean="0">
                          <a:effectLst/>
                          <a:latin typeface="+mn-lt"/>
                        </a:rPr>
                        <a:t>Number of HE-SIG-B Symbols Or MU-MIMO users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5249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 smtClean="0">
                          <a:effectLst/>
                          <a:latin typeface="+mn-lt"/>
                        </a:rPr>
                        <a:t>B19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5249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B20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5249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B21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5249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B22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HE-SIG-B compression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5249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  <a:latin typeface="+mn-lt"/>
                        </a:rPr>
                        <a:t>B23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GI+HE-LTF Size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5249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  <a:latin typeface="+mn-lt"/>
                        </a:rPr>
                        <a:t>B24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5249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B25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Doppler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表格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1220306"/>
              </p:ext>
            </p:extLst>
          </p:nvPr>
        </p:nvGraphicFramePr>
        <p:xfrm>
          <a:off x="1547081" y="1367019"/>
          <a:ext cx="1403147" cy="4519350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274275"/>
                <a:gridCol w="1128872"/>
              </a:tblGrid>
              <a:tr h="191090">
                <a:tc>
                  <a:txBody>
                    <a:bodyPr/>
                    <a:lstStyle/>
                    <a:p>
                      <a:pPr marL="0" algn="l" defTabSz="457200" rtl="0" eaLnBrk="1" fontAlgn="ctr" latinLnBrk="0" hangingPunct="1"/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</a:t>
                      </a:r>
                      <a:r>
                        <a:rPr lang="en-US" altLang="zh-CN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it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210" marR="8210" marT="821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fontAlgn="ctr" latinLnBrk="0" hangingPunct="1"/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</a:t>
                      </a:r>
                      <a:r>
                        <a:rPr lang="en-US" altLang="zh-CN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ield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210" marR="8210" marT="8210" marB="0" anchor="ctr">
                    <a:solidFill>
                      <a:srgbClr val="92D050"/>
                    </a:solidFill>
                  </a:tcPr>
                </a:tc>
              </a:tr>
              <a:tr h="160610">
                <a:tc>
                  <a:txBody>
                    <a:bodyPr/>
                    <a:lstStyle/>
                    <a:p>
                      <a:pPr marL="0" marR="0" lvl="0" indent="0" algn="l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u="none" strike="noStrike" dirty="0" smtClean="0">
                          <a:effectLst/>
                          <a:latin typeface="+mn-lt"/>
                        </a:rPr>
                        <a:t>B0</a:t>
                      </a:r>
                      <a:endParaRPr lang="en-US" altLang="zh-CN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210" marR="8210" marT="821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rowSpan="7">
                  <a:txBody>
                    <a:bodyPr/>
                    <a:lstStyle/>
                    <a:p>
                      <a:pPr marL="0" marR="0" lvl="0" indent="0" algn="l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u="none" strike="noStrike" dirty="0" smtClean="0">
                          <a:effectLst/>
                          <a:latin typeface="+mn-lt"/>
                        </a:rPr>
                        <a:t>TXOP</a:t>
                      </a:r>
                      <a:endParaRPr lang="en-US" altLang="zh-CN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210" marR="8210" marT="821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6061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210" marR="8210" marT="821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6061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210" marR="8210" marT="821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6061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  <a:latin typeface="+mn-lt"/>
                        </a:rPr>
                        <a:t>B3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210" marR="8210" marT="821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6061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B4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210" marR="8210" marT="821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6061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B5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210" marR="8210" marT="821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6061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210" marR="8210" marT="821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6061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B7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210" marR="8210" marT="821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 smtClean="0">
                          <a:effectLst/>
                          <a:latin typeface="+mn-lt"/>
                        </a:rPr>
                        <a:t>Reserved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210" marR="8210" marT="821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6061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B8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210" marR="8210" marT="821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l" fontAlgn="ctr"/>
                      <a:r>
                        <a:rPr lang="en-US" sz="700" u="none" strike="noStrike" dirty="0" smtClean="0">
                          <a:effectLst/>
                          <a:latin typeface="+mn-lt"/>
                        </a:rPr>
                        <a:t>Number of HE-LTF Symbols And </a:t>
                      </a:r>
                      <a:r>
                        <a:rPr lang="en-US" sz="700" u="none" strike="noStrike" dirty="0" err="1" smtClean="0">
                          <a:effectLst/>
                          <a:latin typeface="+mn-lt"/>
                        </a:rPr>
                        <a:t>Midamble</a:t>
                      </a:r>
                      <a:r>
                        <a:rPr lang="en-US" sz="700" u="none" strike="noStrike" baseline="0" dirty="0" smtClean="0">
                          <a:effectLst/>
                          <a:latin typeface="+mn-lt"/>
                        </a:rPr>
                        <a:t> Periodicity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210" marR="8210" marT="821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6061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B9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210" marR="8210" marT="821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210" marR="8210" marT="821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6061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B10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210" marR="8210" marT="821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210" marR="8210" marT="821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6061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B11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210" marR="8210" marT="821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LDPC Extra Symbol</a:t>
                      </a:r>
                      <a:r>
                        <a:rPr lang="en-US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 Segment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210" marR="8210" marT="821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6061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B12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210" marR="8210" marT="821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STBC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210" marR="8210" marT="821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6061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 smtClean="0">
                          <a:effectLst/>
                          <a:latin typeface="+mn-lt"/>
                        </a:rPr>
                        <a:t>B13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210" marR="8210" marT="821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Pre-FEC Padding</a:t>
                      </a:r>
                      <a:br>
                        <a:rPr lang="en-US" sz="1000" u="none" strike="noStrike" dirty="0">
                          <a:effectLst/>
                          <a:latin typeface="+mn-lt"/>
                        </a:rPr>
                      </a:br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Factor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210" marR="8210" marT="821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6061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 smtClean="0">
                          <a:effectLst/>
                          <a:latin typeface="+mn-lt"/>
                        </a:rPr>
                        <a:t>B14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210" marR="8210" marT="821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6061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 smtClean="0">
                          <a:effectLst/>
                          <a:latin typeface="+mn-lt"/>
                        </a:rPr>
                        <a:t>B15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210" marR="8210" marT="821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PE Disambiguity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210" marR="8210" marT="821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6061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B16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210" marR="8210" marT="821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CRC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210" marR="8210" marT="821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6061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B17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210" marR="8210" marT="821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6061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B18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210" marR="8210" marT="821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6061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B19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210" marR="8210" marT="821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6061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B20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210" marR="8210" marT="821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rowSpan="6"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Tail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210" marR="8210" marT="821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6061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B21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210" marR="8210" marT="821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6061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B22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210" marR="8210" marT="821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6061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B23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210" marR="8210" marT="821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6061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B24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210" marR="8210" marT="821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6061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B25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210" marR="8210" marT="821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" name="文本框 9"/>
          <p:cNvSpPr txBox="1"/>
          <p:nvPr/>
        </p:nvSpPr>
        <p:spPr>
          <a:xfrm>
            <a:off x="456874" y="1094601"/>
            <a:ext cx="990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HE-SIG-A1</a:t>
            </a:r>
            <a:endParaRPr lang="zh-CN" altLang="en-US" dirty="0"/>
          </a:p>
        </p:txBody>
      </p:sp>
      <p:sp>
        <p:nvSpPr>
          <p:cNvPr id="12" name="文本框 11"/>
          <p:cNvSpPr txBox="1"/>
          <p:nvPr/>
        </p:nvSpPr>
        <p:spPr>
          <a:xfrm>
            <a:off x="1746852" y="1094601"/>
            <a:ext cx="990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HE-SIG-A2</a:t>
            </a:r>
            <a:endParaRPr lang="zh-CN" altLang="en-US" dirty="0"/>
          </a:p>
        </p:txBody>
      </p:sp>
      <p:graphicFrame>
        <p:nvGraphicFramePr>
          <p:cNvPr id="17" name="表格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847865"/>
              </p:ext>
            </p:extLst>
          </p:nvPr>
        </p:nvGraphicFramePr>
        <p:xfrm>
          <a:off x="3637300" y="1603266"/>
          <a:ext cx="1501008" cy="4529145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278790"/>
                <a:gridCol w="765018"/>
                <a:gridCol w="457200"/>
              </a:tblGrid>
              <a:tr h="193111">
                <a:tc>
                  <a:txBody>
                    <a:bodyPr/>
                    <a:lstStyle/>
                    <a:p>
                      <a:pPr marL="0" algn="l" defTabSz="457200" rtl="0" eaLnBrk="1" fontAlgn="ctr" latinLnBrk="0" hangingPunct="1"/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</a:t>
                      </a:r>
                      <a:r>
                        <a:rPr lang="en-US" altLang="zh-CN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it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509" marR="8509" marT="8509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fontAlgn="ctr" latinLnBrk="0" hangingPunct="1"/>
                      <a:r>
                        <a:rPr lang="en-US" altLang="zh-CN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Field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509" marR="8509" marT="8509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fontAlgn="ctr" latinLnBrk="0" hangingPunct="1"/>
                      <a:r>
                        <a:rPr lang="en-US" altLang="zh-CN" sz="105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Number</a:t>
                      </a:r>
                      <a:endParaRPr lang="en-US" sz="105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509" marR="8509" marT="8509" marB="0" anchor="ctr">
                    <a:solidFill>
                      <a:srgbClr val="92D050"/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B0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rowSpan="4">
                  <a:txBody>
                    <a:bodyPr/>
                    <a:lstStyle/>
                    <a:p>
                      <a:pPr marL="0" marR="0" lvl="0" indent="0" algn="l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Version Identifier </a:t>
                      </a: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rowSpan="4"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n-US" sz="10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lang="en-US" sz="10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000" u="none" strike="noStrike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algn="l" defTabSz="457200" rtl="0" eaLnBrk="1" fontAlgn="ctr" latinLnBrk="0" hangingPunct="1"/>
                      <a:endParaRPr lang="en-US" sz="10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algn="l" defTabSz="457200" rtl="0" eaLnBrk="1" fontAlgn="ctr" latinLnBrk="0" hangingPunct="1"/>
                      <a:endParaRPr lang="en-US" sz="10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algn="l" defTabSz="457200" rtl="0" eaLnBrk="1" fontAlgn="ctr" latinLnBrk="0" hangingPunct="1"/>
                      <a:endParaRPr lang="en-US" sz="10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B3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algn="l" defTabSz="457200" rtl="0" eaLnBrk="1" fontAlgn="ctr" latinLnBrk="0" hangingPunct="1"/>
                      <a:endParaRPr lang="en-US" sz="10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algn="l" defTabSz="457200" rtl="0" eaLnBrk="1" fontAlgn="ctr" latinLnBrk="0" hangingPunct="1"/>
                      <a:endParaRPr lang="en-US" sz="10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B4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rowSpan="7"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 smtClean="0">
                          <a:effectLst/>
                          <a:latin typeface="+mn-lt"/>
                        </a:rPr>
                        <a:t>BSS </a:t>
                      </a:r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Color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rowSpan="7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7?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B5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B7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B8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B9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B10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B11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rowSpan="8"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TXOP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rowSpan="8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8?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B12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B13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B14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B15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B16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B17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B18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B19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DL/UL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B20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R</a:t>
                      </a:r>
                      <a:r>
                        <a:rPr lang="en-US" altLang="zh-CN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eserved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B21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PPDU </a:t>
                      </a:r>
                      <a:r>
                        <a:rPr lang="en-US" altLang="zh-CN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Format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3?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B22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B23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</a:tr>
              <a:tr h="237109"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n-US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  <a:cs typeface="+mn-cs"/>
                        </a:rPr>
                        <a:t>B24</a:t>
                      </a: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n-US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  <a:cs typeface="+mn-cs"/>
                        </a:rPr>
                        <a:t>EHT-SIG DCM</a:t>
                      </a:r>
                      <a:endParaRPr lang="en-US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n-US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  <a:cs typeface="+mn-cs"/>
                        </a:rPr>
                        <a:t>1</a:t>
                      </a:r>
                      <a:endParaRPr lang="en-US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B25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n-US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  <a:cs typeface="+mn-cs"/>
                        </a:rPr>
                        <a:t>Reserved</a:t>
                      </a:r>
                      <a:endParaRPr lang="en-US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n-US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  <a:cs typeface="+mn-cs"/>
                        </a:rPr>
                        <a:t>1</a:t>
                      </a:r>
                      <a:endParaRPr lang="en-US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</a:tr>
            </a:tbl>
          </a:graphicData>
        </a:graphic>
      </p:graphicFrame>
      <p:sp>
        <p:nvSpPr>
          <p:cNvPr id="19" name="文本框 18"/>
          <p:cNvSpPr txBox="1"/>
          <p:nvPr/>
        </p:nvSpPr>
        <p:spPr>
          <a:xfrm>
            <a:off x="4022002" y="1303055"/>
            <a:ext cx="990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 smtClean="0">
                <a:solidFill>
                  <a:srgbClr val="FF0000"/>
                </a:solidFill>
              </a:rPr>
              <a:t>U-SIG1</a:t>
            </a:r>
            <a:endParaRPr lang="zh-CN" altLang="en-US" b="1" dirty="0">
              <a:solidFill>
                <a:srgbClr val="FF0000"/>
              </a:solidFill>
            </a:endParaRPr>
          </a:p>
        </p:txBody>
      </p:sp>
      <p:sp>
        <p:nvSpPr>
          <p:cNvPr id="20" name="文本框 19"/>
          <p:cNvSpPr txBox="1"/>
          <p:nvPr/>
        </p:nvSpPr>
        <p:spPr>
          <a:xfrm>
            <a:off x="5638800" y="1294166"/>
            <a:ext cx="990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 smtClean="0">
                <a:solidFill>
                  <a:srgbClr val="FF0000"/>
                </a:solidFill>
              </a:rPr>
              <a:t>U-SIG2</a:t>
            </a:r>
            <a:endParaRPr lang="zh-CN" altLang="en-US" b="1" dirty="0">
              <a:solidFill>
                <a:srgbClr val="FF0000"/>
              </a:solidFill>
            </a:endParaRPr>
          </a:p>
        </p:txBody>
      </p:sp>
      <p:sp>
        <p:nvSpPr>
          <p:cNvPr id="11" name="左箭头 10"/>
          <p:cNvSpPr/>
          <p:nvPr/>
        </p:nvSpPr>
        <p:spPr bwMode="auto">
          <a:xfrm rot="10800000">
            <a:off x="3061309" y="3473230"/>
            <a:ext cx="511485" cy="484632"/>
          </a:xfrm>
          <a:prstGeom prst="lef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graphicFrame>
        <p:nvGraphicFramePr>
          <p:cNvPr id="22" name="表格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2351666"/>
              </p:ext>
            </p:extLst>
          </p:nvPr>
        </p:nvGraphicFramePr>
        <p:xfrm>
          <a:off x="5257800" y="1593470"/>
          <a:ext cx="1524000" cy="4537654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381000"/>
                <a:gridCol w="685800"/>
                <a:gridCol w="457200"/>
              </a:tblGrid>
              <a:tr h="193111">
                <a:tc>
                  <a:txBody>
                    <a:bodyPr/>
                    <a:lstStyle/>
                    <a:p>
                      <a:pPr marL="0" algn="l" defTabSz="457200" rtl="0" eaLnBrk="1" fontAlgn="ctr" latinLnBrk="0" hangingPunct="1"/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</a:t>
                      </a:r>
                      <a:r>
                        <a:rPr lang="en-US" altLang="zh-CN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it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509" marR="8509" marT="8509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fontAlgn="ctr" latinLnBrk="0" hangingPunct="1"/>
                      <a:r>
                        <a:rPr lang="en-US" altLang="zh-CN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Field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509" marR="8509" marT="8509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fontAlgn="ctr" latinLnBrk="0" hangingPunct="1"/>
                      <a:r>
                        <a:rPr lang="en-US" altLang="zh-CN" sz="105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Number</a:t>
                      </a:r>
                      <a:endParaRPr lang="en-US" sz="105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509" marR="8509" marT="8509" marB="0" anchor="ctr">
                    <a:solidFill>
                      <a:srgbClr val="92D050"/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B0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l" fontAlgn="ctr"/>
                      <a:r>
                        <a:rPr lang="en-US" altLang="zh-CN" sz="1000" u="none" strike="noStrike" dirty="0" smtClean="0">
                          <a:effectLst/>
                          <a:latin typeface="+mn-lt"/>
                        </a:rPr>
                        <a:t>EHT-SIG MCS</a:t>
                      </a:r>
                      <a:endParaRPr lang="en-US" altLang="zh-CN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rowSpan="4"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n-US" sz="10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lang="en-US" sz="10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000" u="none" strike="noStrike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algn="l" defTabSz="457200" rtl="0" eaLnBrk="1" fontAlgn="ctr" latinLnBrk="0" hangingPunct="1"/>
                      <a:endParaRPr lang="en-US" sz="10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algn="l" defTabSz="457200" rtl="0" eaLnBrk="1" fontAlgn="ctr" latinLnBrk="0" hangingPunct="1"/>
                      <a:endParaRPr lang="en-US" sz="10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algn="l" defTabSz="457200" rtl="0" eaLnBrk="1" fontAlgn="ctr" latinLnBrk="0" hangingPunct="1"/>
                      <a:endParaRPr lang="en-US" sz="10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B3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algn="l" defTabSz="457200" rtl="0" eaLnBrk="1" fontAlgn="ctr" latinLnBrk="0" hangingPunct="1"/>
                      <a:endParaRPr lang="en-US" sz="10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algn="l" defTabSz="457200" rtl="0" eaLnBrk="1" fontAlgn="ctr" latinLnBrk="0" hangingPunct="1"/>
                      <a:endParaRPr lang="en-US" sz="10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B4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rowSpan="5"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Number</a:t>
                      </a:r>
                      <a:r>
                        <a:rPr lang="en-US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 of EHT-SIG Symbols or MU-MIMO users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5?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B5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B7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B8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 smtClean="0">
                          <a:effectLst/>
                          <a:latin typeface="+mn-lt"/>
                        </a:rPr>
                        <a:t>B9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B</a:t>
                      </a:r>
                      <a:r>
                        <a:rPr lang="en-US" altLang="zh-CN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andwidth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4?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 smtClean="0">
                          <a:effectLst/>
                          <a:latin typeface="+mn-lt"/>
                        </a:rPr>
                        <a:t>B10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 smtClean="0">
                          <a:effectLst/>
                          <a:latin typeface="+mn-lt"/>
                        </a:rPr>
                        <a:t>B11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 smtClean="0">
                          <a:effectLst/>
                          <a:latin typeface="+mn-lt"/>
                        </a:rPr>
                        <a:t>B12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B12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l" fontAlgn="ctr"/>
                      <a:r>
                        <a:rPr lang="en-US" sz="800" u="none" strike="noStrike" dirty="0" smtClean="0">
                          <a:effectLst/>
                          <a:latin typeface="+mn-lt"/>
                        </a:rPr>
                        <a:t>Number of EHT-LTF Symbols And </a:t>
                      </a:r>
                      <a:r>
                        <a:rPr lang="en-US" sz="800" u="none" strike="noStrike" dirty="0" err="1" smtClean="0">
                          <a:effectLst/>
                          <a:latin typeface="+mn-lt"/>
                        </a:rPr>
                        <a:t>Midamble</a:t>
                      </a:r>
                      <a:r>
                        <a:rPr lang="en-US" sz="800" u="none" strike="noStrike" baseline="0" dirty="0" smtClean="0">
                          <a:effectLst/>
                          <a:latin typeface="+mn-lt"/>
                        </a:rPr>
                        <a:t> Periodicity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4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B13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 sz="1000" dirty="0"/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 sz="1000" dirty="0"/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B14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altLang="zh-CN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B15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altLang="zh-CN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B16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CRC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4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B17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altLang="zh-CN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B18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B19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B20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rowSpan="6"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T</a:t>
                      </a:r>
                      <a:r>
                        <a:rPr lang="en-US" altLang="zh-CN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ail</a:t>
                      </a: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rowSpan="6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B21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B22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B23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B24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B25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5" name="表格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2513211"/>
              </p:ext>
            </p:extLst>
          </p:nvPr>
        </p:nvGraphicFramePr>
        <p:xfrm>
          <a:off x="6901292" y="1593470"/>
          <a:ext cx="1843890" cy="4503618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254195"/>
                <a:gridCol w="1112787"/>
                <a:gridCol w="476908"/>
              </a:tblGrid>
              <a:tr h="193111">
                <a:tc>
                  <a:txBody>
                    <a:bodyPr/>
                    <a:lstStyle/>
                    <a:p>
                      <a:pPr marL="0" algn="l" defTabSz="457200" rtl="0" eaLnBrk="1" fontAlgn="ctr" latinLnBrk="0" hangingPunct="1"/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</a:t>
                      </a:r>
                      <a:r>
                        <a:rPr lang="en-US" altLang="zh-CN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it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509" marR="8509" marT="8509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fontAlgn="ctr" latinLnBrk="0" hangingPunct="1"/>
                      <a:r>
                        <a:rPr lang="en-US" altLang="zh-CN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Field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509" marR="8509" marT="8509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fontAlgn="ctr" latinLnBrk="0" hangingPunct="1"/>
                      <a:r>
                        <a:rPr lang="en-US" altLang="zh-CN" sz="105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Number</a:t>
                      </a:r>
                      <a:endParaRPr lang="en-US" sz="105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509" marR="8509" marT="8509" marB="0" anchor="ctr">
                    <a:solidFill>
                      <a:srgbClr val="92D050"/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B0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l" fontAlgn="ctr"/>
                      <a:r>
                        <a:rPr lang="en-US" altLang="zh-CN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Spatial</a:t>
                      </a:r>
                      <a:r>
                        <a:rPr lang="en-US" altLang="zh-CN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 Reuse</a:t>
                      </a:r>
                      <a:endParaRPr lang="en-US" altLang="zh-CN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n-US" sz="10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lang="en-US" sz="10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509" marR="8509" marT="8509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altLang="zh-CN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endParaRPr lang="en-US" sz="10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509" marR="8509" marT="8509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endParaRPr lang="en-US" sz="10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509" marR="8509" marT="8509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B3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endParaRPr lang="en-US" sz="10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509" marR="8509" marT="8509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 smtClean="0">
                          <a:effectLst/>
                          <a:latin typeface="+mn-lt"/>
                        </a:rPr>
                        <a:t>B4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700" u="none" strike="noStrike" dirty="0" smtClean="0">
                          <a:effectLst/>
                          <a:latin typeface="+mn-lt"/>
                        </a:rPr>
                        <a:t>LDPC Extra Symbol Segment</a:t>
                      </a:r>
                      <a:endParaRPr lang="en-US" altLang="zh-CN" sz="7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n-US" sz="10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en-US" sz="10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509" marR="8509" marT="8509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 smtClean="0">
                          <a:effectLst/>
                          <a:latin typeface="+mn-lt"/>
                        </a:rPr>
                        <a:t>B5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1000" u="none" strike="noStrike" dirty="0" smtClean="0">
                          <a:effectLst/>
                          <a:latin typeface="+mn-lt"/>
                        </a:rPr>
                        <a:t>STBC</a:t>
                      </a:r>
                      <a:endParaRPr lang="en-US" altLang="zh-CN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l" fontAlgn="ctr"/>
                      <a:r>
                        <a:rPr lang="en-US" altLang="zh-CN" sz="1000" u="none" strike="noStrike" dirty="0" smtClean="0">
                          <a:effectLst/>
                          <a:latin typeface="+mn-lt"/>
                        </a:rPr>
                        <a:t>Pre-FEC Padding</a:t>
                      </a:r>
                      <a:br>
                        <a:rPr lang="en-US" altLang="zh-CN" sz="1000" u="none" strike="noStrike" dirty="0" smtClean="0">
                          <a:effectLst/>
                          <a:latin typeface="+mn-lt"/>
                        </a:rPr>
                      </a:br>
                      <a:r>
                        <a:rPr lang="en-US" altLang="zh-CN" sz="1000" u="none" strike="noStrike" dirty="0" smtClean="0">
                          <a:effectLst/>
                          <a:latin typeface="+mn-lt"/>
                        </a:rPr>
                        <a:t>Factor</a:t>
                      </a:r>
                      <a:endParaRPr lang="en-US" altLang="zh-CN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B7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B8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1000" u="none" strike="noStrike" dirty="0" smtClean="0">
                          <a:effectLst/>
                          <a:latin typeface="+mn-lt"/>
                        </a:rPr>
                        <a:t>PE Disambiguity</a:t>
                      </a:r>
                      <a:endParaRPr lang="en-US" altLang="zh-CN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B9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Doppler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B10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GI+EHT-LTF Size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B11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B12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Reserved/TBD</a:t>
                      </a:r>
                      <a:endParaRPr lang="en-US" altLang="zh-CN" sz="1000" b="0" i="0" u="none" strike="noStrike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(could be used by some new fields related to new features)</a:t>
                      </a:r>
                      <a:endParaRPr lang="en-US" altLang="zh-CN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4 or</a:t>
                      </a:r>
                      <a:r>
                        <a:rPr lang="en-US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 14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B13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 sz="1000" dirty="0"/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 sz="1000" dirty="0"/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B14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altLang="zh-CN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B15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altLang="zh-CN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B16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CRC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4 or 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B17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altLang="zh-CN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B18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B19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B20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rowSpan="6"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T</a:t>
                      </a:r>
                      <a:r>
                        <a:rPr lang="en-US" altLang="zh-CN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ail</a:t>
                      </a:r>
                    </a:p>
                  </a:txBody>
                  <a:tcPr marL="8509" marR="8509" marT="8509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rowSpan="6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6 or 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B21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B22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B23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B24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B25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</a:tr>
            </a:tbl>
          </a:graphicData>
        </a:graphic>
      </p:graphicFrame>
      <p:sp>
        <p:nvSpPr>
          <p:cNvPr id="26" name="文本框 25"/>
          <p:cNvSpPr txBox="1"/>
          <p:nvPr/>
        </p:nvSpPr>
        <p:spPr>
          <a:xfrm>
            <a:off x="7086600" y="1295400"/>
            <a:ext cx="205772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 smtClean="0">
                <a:solidFill>
                  <a:srgbClr val="FF0000"/>
                </a:solidFill>
              </a:rPr>
              <a:t>EHT-SIG Common Part A</a:t>
            </a:r>
            <a:endParaRPr lang="zh-CN" alt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4737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9</a:t>
            </a:fld>
            <a:endParaRPr lang="en-US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56239"/>
            <a:ext cx="8001000" cy="533400"/>
          </a:xfrm>
          <a:noFill/>
          <a:ln/>
        </p:spPr>
        <p:txBody>
          <a:bodyPr/>
          <a:lstStyle/>
          <a:p>
            <a:r>
              <a:rPr lang="en-IE" altLang="zh-CN" dirty="0" smtClean="0">
                <a:solidFill>
                  <a:schemeClr val="tx1"/>
                </a:solidFill>
              </a:rPr>
              <a:t>EHT-SIG Design for SU PPDU (1/2)</a:t>
            </a:r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3" name="对象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68451730"/>
              </p:ext>
            </p:extLst>
          </p:nvPr>
        </p:nvGraphicFramePr>
        <p:xfrm>
          <a:off x="1497840" y="4039985"/>
          <a:ext cx="6754745" cy="2038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536" name="Visio" r:id="rId4" imgW="5934170" imgH="1790795" progId="Visio.Drawing.15">
                  <p:embed/>
                </p:oleObj>
              </mc:Choice>
              <mc:Fallback>
                <p:oleObj name="Visio" r:id="rId4" imgW="5934170" imgH="1790795" progId="Visio.Drawing.15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497840" y="4039985"/>
                        <a:ext cx="6754745" cy="20383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文本框 9"/>
          <p:cNvSpPr txBox="1"/>
          <p:nvPr/>
        </p:nvSpPr>
        <p:spPr>
          <a:xfrm>
            <a:off x="5943857" y="5486400"/>
            <a:ext cx="85354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</a:rPr>
              <a:t>Duplicate     </a:t>
            </a:r>
            <a:endParaRPr lang="zh-CN" altLang="en-US" dirty="0"/>
          </a:p>
        </p:txBody>
      </p:sp>
      <p:sp>
        <p:nvSpPr>
          <p:cNvPr id="11" name="Shape 94"/>
          <p:cNvSpPr txBox="1">
            <a:spLocks/>
          </p:cNvSpPr>
          <p:nvPr/>
        </p:nvSpPr>
        <p:spPr bwMode="auto">
          <a:xfrm>
            <a:off x="820486" y="1752600"/>
            <a:ext cx="7579228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25" rIns="92075" bIns="46025" numCol="1" anchor="t" anchorCtr="0" compatLnSpc="1">
            <a:prstTxWarp prst="textNoShape">
              <a:avLst/>
            </a:prstTxWarp>
            <a:no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pPr marL="342900" lvl="1" indent="-342900" algn="just">
              <a:spcBef>
                <a:spcPts val="0"/>
              </a:spcBef>
              <a:buSzPct val="100000"/>
              <a:buFontTx/>
              <a:buChar char="•"/>
            </a:pPr>
            <a:r>
              <a:rPr lang="en-US" altLang="zh-CN" sz="1800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In 11ax, the contents of HE-SIG-A are duplicated in different channels. </a:t>
            </a:r>
          </a:p>
          <a:p>
            <a:pPr marL="342900" lvl="1" indent="-342900" algn="just">
              <a:spcBef>
                <a:spcPts val="0"/>
              </a:spcBef>
              <a:buSzPct val="100000"/>
              <a:buFontTx/>
              <a:buChar char="•"/>
            </a:pPr>
            <a:r>
              <a:rPr lang="en-US" altLang="zh-CN" sz="1800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Like 11ax, if there exists an SU PPDU, the EHT-SIG of SU PPDU could be duplicated in different channels. The included information accommodates the overflow from the U-SIG. </a:t>
            </a:r>
          </a:p>
          <a:p>
            <a:pPr marL="400050" lvl="1" indent="0" algn="just">
              <a:spcBef>
                <a:spcPts val="0"/>
              </a:spcBef>
              <a:buSzPct val="100000"/>
              <a:buNone/>
            </a:pPr>
            <a:endParaRPr lang="en-US" altLang="zh-CN" sz="1400" dirty="0" smtClean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-1385" y="3761601"/>
            <a:ext cx="1447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S</a:t>
            </a:r>
            <a:r>
              <a:rPr lang="en-US" dirty="0" smtClean="0">
                <a:solidFill>
                  <a:srgbClr val="FF0000"/>
                </a:solidFill>
              </a:rPr>
              <a:t>U </a:t>
            </a:r>
            <a:r>
              <a:rPr lang="en-US" altLang="zh-CN" dirty="0" smtClean="0">
                <a:solidFill>
                  <a:srgbClr val="FF0000"/>
                </a:solidFill>
              </a:rPr>
              <a:t>PPDU - </a:t>
            </a:r>
            <a:r>
              <a:rPr lang="en-US" dirty="0" smtClean="0">
                <a:solidFill>
                  <a:srgbClr val="FF0000"/>
                </a:solidFill>
              </a:rPr>
              <a:t>Opt 1: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0436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802-11-Submission.pot</Template>
  <TotalTime>58410</TotalTime>
  <Words>2081</Words>
  <Application>Microsoft Office PowerPoint</Application>
  <PresentationFormat>全屏显示(4:3)</PresentationFormat>
  <Paragraphs>708</Paragraphs>
  <Slides>22</Slides>
  <Notes>12</Notes>
  <HiddenSlides>0</HiddenSlides>
  <MMClips>0</MMClips>
  <ScaleCrop>false</ScaleCrop>
  <HeadingPairs>
    <vt:vector size="8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22</vt:i4>
      </vt:variant>
    </vt:vector>
  </HeadingPairs>
  <TitlesOfParts>
    <vt:vector size="28" baseType="lpstr">
      <vt:lpstr>MS PGothic</vt:lpstr>
      <vt:lpstr>宋体</vt:lpstr>
      <vt:lpstr>Arial</vt:lpstr>
      <vt:lpstr>Times New Roman</vt:lpstr>
      <vt:lpstr>802-11-Submission</vt:lpstr>
      <vt:lpstr>Visio</vt:lpstr>
      <vt:lpstr>Preamble Structure and SIG Contents</vt:lpstr>
      <vt:lpstr>Introduction (1/3)</vt:lpstr>
      <vt:lpstr>Introduction (2/3)</vt:lpstr>
      <vt:lpstr>Introduction (3/3)</vt:lpstr>
      <vt:lpstr>EHT-SIG Design for MU PPDU (1/2)</vt:lpstr>
      <vt:lpstr>EHT-SIG Design for MU PPDU (2/2)</vt:lpstr>
      <vt:lpstr>EHT-SIG Contents for MU PPDU</vt:lpstr>
      <vt:lpstr>EHT-SIG Contents for MU PPDU</vt:lpstr>
      <vt:lpstr>EHT-SIG Design for SU PPDU (1/2)</vt:lpstr>
      <vt:lpstr>EHT-SIG Design for SU PPDU (2/2)</vt:lpstr>
      <vt:lpstr>EHT-SIG Contents for SU PPDU</vt:lpstr>
      <vt:lpstr>Summary</vt:lpstr>
      <vt:lpstr>Straw Poll #1</vt:lpstr>
      <vt:lpstr>Straw Poll #2</vt:lpstr>
      <vt:lpstr>Straw Poll #3</vt:lpstr>
      <vt:lpstr>Straw Poll #4</vt:lpstr>
      <vt:lpstr>Straw Poll #5</vt:lpstr>
      <vt:lpstr>Straw Poll #6</vt:lpstr>
      <vt:lpstr>Straw Poll #7</vt:lpstr>
      <vt:lpstr>Straw Poll #8</vt:lpstr>
      <vt:lpstr>PowerPoint 演示文稿</vt:lpstr>
      <vt:lpstr>Example of the Bandwidth field in EHT SU PPDU</vt:lpstr>
    </vt:vector>
  </TitlesOfParts>
  <Company>Huawei Technologies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Full Duplex in EHT</dc:title>
  <dc:creator>Mengshi Hu</dc:creator>
  <cp:lastModifiedBy>Yujian (Ross Yu)</cp:lastModifiedBy>
  <cp:revision>982</cp:revision>
  <cp:lastPrinted>1998-02-10T13:28:06Z</cp:lastPrinted>
  <dcterms:created xsi:type="dcterms:W3CDTF">2013-11-12T18:41:50Z</dcterms:created>
  <dcterms:modified xsi:type="dcterms:W3CDTF">2020-01-16T19:06:53Z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(1)O48q+nWDiKNAVXoAwq58w6onvO4eaK+wzpVW8jJCkaAk5P9kKngByeTmJxmoV2pCi42L9Tdp_x000d_
SdaonAmUIS8vKo/eqcHwCuE1YjVPXt4H6YHsSuVJYzAQCkNZjIaFaF2CAfHMCVDwVEjuHrGa_x000d_
v9XKxleKuDbPp4L/H3+OgJ2liFm+Un0d5QoNNoAKdv3/4Lf3KJItI74i5cTCkBD8XLCg4g==</vt:lpwstr>
  </property>
  <property fmtid="{D5CDD505-2E9C-101B-9397-08002B2CF9AE}" pid="3" name="_2015_ms_pID_725343">
    <vt:lpwstr>(3)B6wXiqSc6bABT2oBBsMfoceI9BxulVU93PWQVPohQmBFkdvGIoKDnjbdVBgL/2o1MQaly4VT
8JaZ0A9CchFaouKgB7YXn689yR0uQDFpPtCtQuBe/MWV+GTUik95hbq8cifr8SouZ6XKJHBi
ncQfEK7S5dDFQmGAfo9d8FYf/pxcLziFDtPpwr0oEyLEnbs6Lzclhzk57c3CPpui4aWjvfNp
EaEJyTpI5ua338nPp/</vt:lpwstr>
  </property>
  <property fmtid="{D5CDD505-2E9C-101B-9397-08002B2CF9AE}" pid="4" name="_2015_ms_pID_7253431">
    <vt:lpwstr>ucraEzyUWb7UmJMI++4fnb0mx9P/hurfo8deFxjA1LAa10g/rAEFMW
32InucqX1KlUzF14T5/xz+fXby73kbRZuH8HSOKRm9FjvpYRt5nBE3L0aYVZWiXP5G0kYmrK
J+IUn+2SfY7MEFxGnQlxmB3WwfKZCuArxUxMHkbUXcjP60Ghr0LaAb7yiANv5w5WARMuAsVT
6REeGAyQ3U9gtvXnFgN5Oe9HgLafDIGSvNc5</vt:lpwstr>
  </property>
  <property fmtid="{D5CDD505-2E9C-101B-9397-08002B2CF9AE}" pid="5" name="_2015_ms_pID_7253432">
    <vt:lpwstr>0kxOr61mSUH/gp941lXatbU=</vt:lpwstr>
  </property>
  <property fmtid="{D5CDD505-2E9C-101B-9397-08002B2CF9AE}" pid="6" name="_readonly">
    <vt:lpwstr/>
  </property>
  <property fmtid="{D5CDD505-2E9C-101B-9397-08002B2CF9AE}" pid="7" name="_change">
    <vt:lpwstr/>
  </property>
  <property fmtid="{D5CDD505-2E9C-101B-9397-08002B2CF9AE}" pid="8" name="_full-control">
    <vt:lpwstr/>
  </property>
  <property fmtid="{D5CDD505-2E9C-101B-9397-08002B2CF9AE}" pid="9" name="sflag">
    <vt:lpwstr>1575852556</vt:lpwstr>
  </property>
</Properties>
</file>