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4" r:id="rId3"/>
    <p:sldId id="298" r:id="rId4"/>
    <p:sldId id="297" r:id="rId5"/>
    <p:sldId id="306" r:id="rId6"/>
    <p:sldId id="307" r:id="rId7"/>
    <p:sldId id="317" r:id="rId8"/>
    <p:sldId id="318" r:id="rId9"/>
    <p:sldId id="313" r:id="rId10"/>
    <p:sldId id="302" r:id="rId11"/>
    <p:sldId id="316" r:id="rId12"/>
    <p:sldId id="309" r:id="rId13"/>
    <p:sldId id="311" r:id="rId14"/>
    <p:sldId id="319" r:id="rId15"/>
    <p:sldId id="308" r:id="rId16"/>
    <p:sldId id="293" r:id="rId17"/>
    <p:sldId id="320" r:id="rId18"/>
    <p:sldId id="323" r:id="rId19"/>
    <p:sldId id="321" r:id="rId20"/>
    <p:sldId id="322" r:id="rId21"/>
    <p:sldId id="270" r:id="rId22"/>
    <p:sldId id="315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6" d="100"/>
          <a:sy n="66" d="100"/>
        </p:scale>
        <p:origin x="129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30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3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4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7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0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smtClean="0"/>
              <a:t>IEEE </a:t>
            </a:r>
            <a:r>
              <a:rPr lang="en-US" sz="1800" b="1" smtClean="0"/>
              <a:t>802.11-20/0029r1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January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77.vsd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1.vsdx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2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3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4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5.vsd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6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Preamble Structure </a:t>
            </a:r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nd SIG Contents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2020-01-11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90464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(2/2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6262" y="2181406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positions of available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could be indicated by the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U-SIG (like the Bandwidth field in HE-SIG-A in 11ax). 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Benefits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overhead could be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reduced by half when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bandwidth exceeds 20MHz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information of preamble puncturing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content channel 2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(For example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 bitmap of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preamble puncturing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)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549505"/>
              </p:ext>
            </p:extLst>
          </p:nvPr>
        </p:nvGraphicFramePr>
        <p:xfrm>
          <a:off x="1176337" y="4408245"/>
          <a:ext cx="6867525" cy="181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8" name="Visio" r:id="rId4" imgW="6953155" imgH="1723930" progId="Visio.Drawing.15">
                  <p:embed/>
                </p:oleObj>
              </mc:Choice>
              <mc:Fallback>
                <p:oleObj name="Visio" r:id="rId4" imgW="6953155" imgH="172393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6337" y="4408245"/>
                        <a:ext cx="6867525" cy="181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5394414" y="57150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5836" y="1510561"/>
            <a:ext cx="7841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Like EHT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MU PPDU,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SU PPDU could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also consider using different content channels in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EHT-SIG. </a:t>
            </a:r>
          </a:p>
        </p:txBody>
      </p:sp>
      <p:sp>
        <p:nvSpPr>
          <p:cNvPr id="9" name="右箭头 8"/>
          <p:cNvSpPr/>
          <p:nvPr/>
        </p:nvSpPr>
        <p:spPr bwMode="auto">
          <a:xfrm rot="4082641">
            <a:off x="4790415" y="4380908"/>
            <a:ext cx="605277" cy="1538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9698" y="426974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SU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32976"/>
              </p:ext>
            </p:extLst>
          </p:nvPr>
        </p:nvGraphicFramePr>
        <p:xfrm>
          <a:off x="382288" y="1595192"/>
          <a:ext cx="1049809" cy="43750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Format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Beam Change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GI+LTF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NSTS And </a:t>
                      </a:r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Midamble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54452"/>
              </p:ext>
            </p:extLst>
          </p:nvPr>
        </p:nvGraphicFramePr>
        <p:xfrm>
          <a:off x="1547081" y="1603274"/>
          <a:ext cx="1403147" cy="43669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+mn-lt"/>
                        </a:rPr>
                        <a:t>LDPC Extra </a:t>
                      </a:r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Symbol Segment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Beamformed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30305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5543"/>
              </p:ext>
            </p:extLst>
          </p:nvPr>
        </p:nvGraphicFramePr>
        <p:xfrm>
          <a:off x="3637300" y="1603266"/>
          <a:ext cx="1501008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eam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Change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DCM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7503"/>
              </p:ext>
            </p:extLst>
          </p:nvPr>
        </p:nvGraphicFramePr>
        <p:xfrm>
          <a:off x="5257800" y="1593470"/>
          <a:ext cx="152400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Spatial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NSTS And Midamble Periodicity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3564"/>
              </p:ext>
            </p:extLst>
          </p:nvPr>
        </p:nvGraphicFramePr>
        <p:xfrm>
          <a:off x="6901292" y="1593470"/>
          <a:ext cx="184389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GI+LTF Size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Coding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Beamformed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467600" y="1303055"/>
            <a:ext cx="127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(CC1)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73989" y="6021615"/>
            <a:ext cx="5243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 smtClean="0">
                <a:solidFill>
                  <a:srgbClr val="000000"/>
                </a:solidFill>
                <a:ea typeface="宋体" panose="02010600030101010101" pitchFamily="2" charset="-122"/>
              </a:rPr>
              <a:t>Puncturing signaling could be put in CC1 or CC2 (preferred).</a:t>
            </a:r>
            <a:endParaRPr lang="en-US" altLang="zh-CN" sz="16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92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/>
          </p:cNvSpPr>
          <p:nvPr/>
        </p:nvSpPr>
        <p:spPr bwMode="auto">
          <a:xfrm>
            <a:off x="1152525" y="2286000"/>
            <a:ext cx="6915150" cy="187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have more than one content channel in the EHT-SIG of MU PPDU. The beginning position of different content channels could be </a:t>
            </a:r>
            <a:r>
              <a:rPr lang="en-US" altLang="zh-CN" sz="1800" b="0" dirty="0"/>
              <a:t>immediately after the </a:t>
            </a:r>
            <a:r>
              <a:rPr lang="en-US" altLang="zh-CN" sz="1800" b="0" dirty="0" smtClean="0"/>
              <a:t>U-SIG.</a:t>
            </a:r>
          </a:p>
          <a:p>
            <a:pPr algn="just">
              <a:spcBef>
                <a:spcPts val="0"/>
              </a:spcBef>
              <a:buSzPct val="100000"/>
            </a:pPr>
            <a:endParaRPr lang="en-IE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</a:t>
            </a:r>
            <a:r>
              <a:rPr lang="en-IE" altLang="zh-CN" sz="1800" b="0" dirty="0"/>
              <a:t>have </a:t>
            </a:r>
            <a:r>
              <a:rPr lang="en-IE" altLang="zh-CN" sz="1800" b="0" dirty="0" smtClean="0"/>
              <a:t>more than one content channel in </a:t>
            </a:r>
            <a:r>
              <a:rPr lang="en-IE" altLang="zh-CN" sz="1800" b="0" dirty="0"/>
              <a:t>the </a:t>
            </a:r>
            <a:r>
              <a:rPr lang="en-IE" altLang="zh-CN" sz="1800" b="0" dirty="0" smtClean="0"/>
              <a:t>EHT-SIG of SU PPDU</a:t>
            </a:r>
            <a:r>
              <a:rPr lang="en-US" altLang="zh-CN" sz="1800" b="0" dirty="0" smtClean="0"/>
              <a:t>, which could enable </a:t>
            </a:r>
            <a:r>
              <a:rPr lang="en-US" altLang="zh-CN" sz="1800" b="0" dirty="0"/>
              <a:t>the signaling of preamble puncturing in SU </a:t>
            </a:r>
            <a:r>
              <a:rPr lang="en-US" altLang="zh-CN" sz="1800" b="0" dirty="0" smtClean="0"/>
              <a:t>PPDU</a:t>
            </a:r>
            <a:r>
              <a:rPr lang="en-US" altLang="zh-CN" sz="1800" dirty="0" smtClean="0"/>
              <a:t>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b="0" dirty="0" smtClean="0"/>
              <a:t>Preamble and structure of other PPDU formats can be further discussed if we have made some progress for SU and MU PPDU.</a:t>
            </a:r>
            <a:endParaRPr lang="zh-CN" altLang="en-US" sz="1800" b="0" dirty="0"/>
          </a:p>
          <a:p>
            <a:pPr marL="400050" lvl="1" indent="0">
              <a:spcBef>
                <a:spcPts val="0"/>
              </a:spcBef>
              <a:buSzPct val="100000"/>
              <a:buFontTx/>
              <a:buNone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RU Allocation and center 26-tone RU subfields in 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Compressed modes are TBD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one compressed mode in which RU Allocation and center 26-tone RU </a:t>
            </a:r>
            <a:r>
              <a:rPr lang="en-US" altLang="zh-CN" smtClean="0"/>
              <a:t>subfields </a:t>
            </a:r>
            <a:r>
              <a:rPr lang="en-US" altLang="zh-CN" smtClean="0"/>
              <a:t>don’t </a:t>
            </a:r>
            <a:r>
              <a:rPr lang="en-US" altLang="zh-CN" dirty="0" smtClean="0"/>
              <a:t>exist in 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Signaling method 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TBD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7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more than one content channel in </a:t>
            </a:r>
            <a:r>
              <a:rPr lang="en-US" altLang="zh-CN" smtClean="0"/>
              <a:t>the </a:t>
            </a:r>
            <a:r>
              <a:rPr lang="en-US" altLang="zh-CN" smtClean="0"/>
              <a:t>common </a:t>
            </a:r>
            <a:r>
              <a:rPr lang="en-US" altLang="zh-CN" dirty="0" smtClean="0"/>
              <a:t>field of the EHT-SIG field of an EHT PPDU sent to multiple users?</a:t>
            </a:r>
          </a:p>
          <a:p>
            <a:pPr marL="0" indent="0" algn="just">
              <a:buNone/>
            </a:pPr>
            <a:endParaRPr lang="en-US" altLang="zh-CN" dirty="0" smtClean="0"/>
          </a:p>
          <a:p>
            <a:pPr marL="0" indent="0" algn="just">
              <a:buNone/>
            </a:pPr>
            <a:endParaRPr lang="en-US" altLang="zh-CN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02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dirty="0" smtClean="0"/>
              <a:t>Do you agree to have more than one content channel in the EHT-SIG </a:t>
            </a:r>
            <a:r>
              <a:rPr lang="en-US" altLang="zh-CN" dirty="0"/>
              <a:t>of </a:t>
            </a:r>
            <a:r>
              <a:rPr lang="en-US" altLang="zh-CN" dirty="0" smtClean="0"/>
              <a:t>an </a:t>
            </a:r>
            <a:r>
              <a:rPr lang="en-US" altLang="zh-CN" dirty="0"/>
              <a:t>EHT PPDU sent to </a:t>
            </a:r>
            <a:r>
              <a:rPr lang="en-US" altLang="zh-CN" dirty="0" smtClean="0"/>
              <a:t>one user?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5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and/or EHT-SIG of an EHT PPDU sent to </a:t>
            </a:r>
            <a:r>
              <a:rPr lang="en-US" smtClean="0"/>
              <a:t>single </a:t>
            </a:r>
            <a:r>
              <a:rPr lang="en-US" smtClean="0"/>
              <a:t>user?</a:t>
            </a:r>
            <a:endParaRPr lang="en-US" dirty="0" smtClean="0"/>
          </a:p>
          <a:p>
            <a:pPr lvl="1"/>
            <a:r>
              <a:rPr lang="en-US" dirty="0" smtClean="0"/>
              <a:t>MCS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NSTS</a:t>
            </a:r>
          </a:p>
          <a:p>
            <a:pPr lvl="1"/>
            <a:r>
              <a:rPr lang="en-US" smtClean="0"/>
              <a:t>GI+EHT-LTF </a:t>
            </a:r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Coding</a:t>
            </a:r>
          </a:p>
          <a:p>
            <a:pPr lvl="1"/>
            <a:r>
              <a:rPr lang="en-US" dirty="0" smtClean="0"/>
              <a:t>LDPC Extra Symbol Segment</a:t>
            </a:r>
          </a:p>
          <a:p>
            <a:pPr lvl="1"/>
            <a:r>
              <a:rPr lang="en-US" dirty="0" smtClean="0"/>
              <a:t>Pre-FEC Padding Factor</a:t>
            </a:r>
          </a:p>
          <a:p>
            <a:pPr lvl="1"/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EHT-SIG of an EHT PPDU sent to </a:t>
            </a:r>
            <a:r>
              <a:rPr lang="en-US" smtClean="0"/>
              <a:t>single </a:t>
            </a:r>
            <a:r>
              <a:rPr lang="en-US" smtClean="0"/>
              <a:t>user?</a:t>
            </a:r>
            <a:endParaRPr lang="en-US" dirty="0" smtClean="0"/>
          </a:p>
          <a:p>
            <a:pPr lvl="1"/>
            <a:r>
              <a:rPr lang="en-US" dirty="0" smtClean="0"/>
              <a:t>Preamble puncture signaling, exact contents TBD</a:t>
            </a: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of an EHT PPDU sent to multiple user?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 smtClean="0"/>
              <a:t>EHT-SIG MCS</a:t>
            </a:r>
          </a:p>
          <a:p>
            <a:pPr lvl="1"/>
            <a:r>
              <a:rPr lang="en-US" dirty="0" smtClean="0"/>
              <a:t>Number of EHT-SIG Symbols or MU-MIMO users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EHT-LTF </a:t>
            </a:r>
            <a:r>
              <a:rPr lang="en-US" dirty="0" smtClean="0"/>
              <a:t>Symbols</a:t>
            </a:r>
          </a:p>
          <a:p>
            <a:pPr lvl="1"/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Previously, the following motions have been passed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[2]: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There shall be a 2 OFDM symbol long, jointly encoded Universal-SIG (</a:t>
            </a:r>
            <a:r>
              <a:rPr lang="en-US" altLang="zh-CN" sz="1800" dirty="0">
                <a:solidFill>
                  <a:srgbClr val="C00000"/>
                </a:solidFill>
                <a:ea typeface="Times New Roman"/>
                <a:cs typeface="Times New Roman"/>
              </a:rPr>
              <a:t>U-SIG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) field in the EHT preamble immediately after the RL-SIG 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There shall be a variable MCS and variable length </a:t>
            </a:r>
            <a:r>
              <a:rPr lang="en-US" altLang="zh-CN" sz="1800" dirty="0" smtClean="0">
                <a:solidFill>
                  <a:srgbClr val="C00000"/>
                </a:solidFill>
                <a:ea typeface="Times New Roman"/>
                <a:cs typeface="Times New Roman"/>
              </a:rPr>
              <a:t>EHT-SIG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, immediately after the U-SIG, in an EHT PPDU sent to multiple users.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/>
              <a:t>The EHT-SIG (immediately after the U-SIG) in an EHT PPDU sent to multiple users shall have </a:t>
            </a:r>
            <a:r>
              <a:rPr lang="en-US" altLang="zh-CN" sz="1800" dirty="0" smtClean="0">
                <a:solidFill>
                  <a:srgbClr val="C00000"/>
                </a:solidFill>
              </a:rPr>
              <a:t>a common field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C00000"/>
                </a:solidFill>
              </a:rPr>
              <a:t>user-specific field(s)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Further details of common field and user-specific field(s) is TBD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(1/3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224621"/>
              </p:ext>
            </p:extLst>
          </p:nvPr>
        </p:nvGraphicFramePr>
        <p:xfrm>
          <a:off x="492917" y="4724399"/>
          <a:ext cx="8234363" cy="557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4" name="Visio" r:id="rId4" imgW="6657975" imgH="457200" progId="Visio.Drawing.15">
                  <p:embed/>
                </p:oleObj>
              </mc:Choice>
              <mc:Fallback>
                <p:oleObj name="Visio" r:id="rId4" imgW="6657975" imgH="45720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917" y="4724399"/>
                        <a:ext cx="8234363" cy="557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</a:t>
            </a:r>
            <a:r>
              <a:rPr lang="en-US" altLang="zh-CN" dirty="0" smtClean="0"/>
              <a:t>EHT-</a:t>
            </a:r>
            <a:r>
              <a:rPr lang="en-US" dirty="0" smtClean="0"/>
              <a:t>SIG an EHT PPDU sent to multiple user?</a:t>
            </a:r>
          </a:p>
          <a:p>
            <a:pPr lvl="1"/>
            <a:r>
              <a:rPr lang="en-US" dirty="0" smtClean="0"/>
              <a:t>LDPC Extra Symbol Segment</a:t>
            </a:r>
          </a:p>
          <a:p>
            <a:pPr lvl="1"/>
            <a:r>
              <a:rPr lang="en-US" dirty="0" smtClean="0"/>
              <a:t>Pre-FEC Padding Factor</a:t>
            </a:r>
          </a:p>
          <a:p>
            <a:pPr lvl="1"/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endParaRPr lang="en-US" dirty="0" smtClean="0"/>
          </a:p>
          <a:p>
            <a:pPr lvl="1"/>
            <a:r>
              <a:rPr lang="en-US" dirty="0" smtClean="0"/>
              <a:t>GI+EHT-LTF Size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752600"/>
            <a:ext cx="8305800" cy="32004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802.11-19/1722r11 </a:t>
            </a:r>
            <a:r>
              <a:rPr lang="en-US" altLang="en-US" sz="1600" b="0" dirty="0"/>
              <a:t>TGbe November 2019 Meeting Agenda </a:t>
            </a:r>
            <a:endParaRPr lang="en-US" altLang="en-US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600" b="0" dirty="0" smtClean="0"/>
              <a:t>[2] IEEE </a:t>
            </a:r>
            <a:r>
              <a:rPr lang="en-US" altLang="en-US" sz="1600" b="0" kern="0" dirty="0" smtClean="0"/>
              <a:t>802.11-19/1262r6 </a:t>
            </a:r>
            <a:r>
              <a:rPr lang="en-US" altLang="zh-CN" sz="1600" b="0" dirty="0"/>
              <a:t>Specification Framework for TGbe </a:t>
            </a:r>
            <a:endParaRPr lang="en-US" altLang="zh-CN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0" kern="0" dirty="0" smtClean="0"/>
              <a:t>[3] </a:t>
            </a:r>
            <a:r>
              <a:rPr lang="en-US" altLang="zh-CN" sz="1600" b="0" kern="0" dirty="0"/>
              <a:t>IEEE 802.11-19/1519r5 </a:t>
            </a:r>
            <a:r>
              <a:rPr lang="en-GB" altLang="en-US" sz="1600" b="0" kern="0" dirty="0"/>
              <a:t>Forward Compatibility for WiFi Preamble </a:t>
            </a:r>
            <a:r>
              <a:rPr lang="en-GB" altLang="en-US" sz="1600" b="0" kern="0" dirty="0" smtClean="0"/>
              <a:t>Design</a:t>
            </a:r>
            <a:endParaRPr lang="en-US" altLang="zh-CN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[4] IEEE 802.11-19/1870r4 </a:t>
            </a:r>
            <a:r>
              <a:rPr lang="en-GB" altLang="en-US" sz="1600" b="0" kern="0" dirty="0"/>
              <a:t>Further Ideas on EHT Preamble Design</a:t>
            </a:r>
            <a:endParaRPr lang="en-US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[5]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802.11-19/1516r4 </a:t>
            </a:r>
            <a:r>
              <a:rPr lang="en-US" altLang="zh-CN" sz="1600" b="0" kern="0" dirty="0"/>
              <a:t>11be Preamble Structure 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[6] </a:t>
            </a:r>
            <a:r>
              <a:rPr lang="en-US" sz="1600" b="0" kern="0" dirty="0"/>
              <a:t>IEEE 802.11-19/1214r7 </a:t>
            </a:r>
            <a:r>
              <a:rPr lang="en-US" altLang="zh-CN" sz="1600" b="0" kern="0" dirty="0"/>
              <a:t>EHT Preamble Design</a:t>
            </a:r>
            <a:r>
              <a:rPr lang="en-US" sz="1600" b="0" kern="0" dirty="0"/>
              <a:t>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Example</a:t>
            </a:r>
            <a:r>
              <a:rPr lang="en-IE" altLang="zh-CN" dirty="0" smtClean="0">
                <a:solidFill>
                  <a:schemeClr val="tx1"/>
                </a:solidFill>
              </a:rPr>
              <a:t> of the Bandwidth field in EHT SU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48006" y="1539009"/>
            <a:ext cx="46435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We give a 4-bit indication method here. The bandwidth field can indicate the bandwidth and one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available position of the CC that is not in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P20  at the same time. </a:t>
            </a:r>
          </a:p>
          <a:p>
            <a:pPr marL="8001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Index 4 indicates S40-2 assuming P20 is with CC1. Otherwise, S40-2 would be changed to S40-1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correct name should be the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other 20MHz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channel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S40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corresponding to the same content channel of the secondary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20MHz.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240MHz BW can also be considered.</a:t>
            </a: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20127"/>
              </p:ext>
            </p:extLst>
          </p:nvPr>
        </p:nvGraphicFramePr>
        <p:xfrm>
          <a:off x="557166" y="1600200"/>
          <a:ext cx="3773487" cy="4231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453"/>
                <a:gridCol w="1779843"/>
                <a:gridCol w="1215191"/>
              </a:tblGrid>
              <a:tr h="403484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Index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One</a:t>
                      </a:r>
                      <a:r>
                        <a:rPr lang="en-US" altLang="zh-CN" sz="1100" baseline="0" dirty="0" smtClean="0"/>
                        <a:t> available position of the CC that is not in P20</a:t>
                      </a:r>
                      <a:endParaRPr lang="zh-CN" altLang="en-US" sz="11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Bandwidth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-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40MHz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S20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7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9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S160-6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S160-8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5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(2/3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682581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EHT-SIG format of an EHT PPDU sent to multiple users is shown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are divided into two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sections: EHT Common field and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User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Specific field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length of EHT-SIG 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variable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needs to accommodate the overflow from the U-SIG.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869133"/>
              </p:ext>
            </p:extLst>
          </p:nvPr>
        </p:nvGraphicFramePr>
        <p:xfrm>
          <a:off x="381000" y="4092185"/>
          <a:ext cx="8665103" cy="16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9" name="Visio" r:id="rId4" imgW="7867555" imgH="1457325" progId="Visio.Drawing.15">
                  <p:embed/>
                </p:oleObj>
              </mc:Choice>
              <mc:Fallback>
                <p:oleObj name="Visio" r:id="rId4" imgW="7867555" imgH="14573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4092185"/>
                        <a:ext cx="8665103" cy="16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4550303" y="3870851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693303" y="3870851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836303" y="3870850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26983"/>
            <a:ext cx="8001000" cy="1447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PPDU types have not been determined. If there exists an SU PPDU, the most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likely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format is described as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 and U-SIG have the same length (2 symbol long)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11be, some new fields are added to U-SIG, such as PPDU version. Therefore, it is not enough for a two-symbol U-SIG to contain both the newly added information and the similar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HE-SIG-A. An EHT-SIG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needed to accommodate the overflow from the U-SIG.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(3/3)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510666"/>
              </p:ext>
            </p:extLst>
          </p:nvPr>
        </p:nvGraphicFramePr>
        <p:xfrm>
          <a:off x="990600" y="3773097"/>
          <a:ext cx="7495944" cy="1653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4" name="Visio" r:id="rId4" imgW="6562820" imgH="1447895" progId="Visio.Drawing.15">
                  <p:embed/>
                </p:oleObj>
              </mc:Choice>
              <mc:Fallback>
                <p:oleObj name="Visio" r:id="rId4" imgW="6562820" imgH="14478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3773097"/>
                        <a:ext cx="7495944" cy="1653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5257800" y="3613957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   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38200" y="5578757"/>
            <a:ext cx="723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this contribution, we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further discuss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EHT-SIG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structures and contents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of the EHT PPDU sent to one or multiple users. </a:t>
            </a: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64584"/>
              </p:ext>
            </p:extLst>
          </p:nvPr>
        </p:nvGraphicFramePr>
        <p:xfrm>
          <a:off x="533400" y="4038600"/>
          <a:ext cx="837723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8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4038600"/>
                        <a:ext cx="8377237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360069" y="5779929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410200" y="577992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29400" y="5775266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Shape 94"/>
          <p:cNvSpPr txBox="1">
            <a:spLocks/>
          </p:cNvSpPr>
          <p:nvPr/>
        </p:nvSpPr>
        <p:spPr bwMode="auto">
          <a:xfrm>
            <a:off x="791369" y="1516651"/>
            <a:ext cx="7637462" cy="237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beginning part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EHT-SIG could be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duplicated to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accommodate the overflow from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U-SIG.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Part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used to denote this duplicated part.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U-SIG and EHT-SIG Common Part A is similar as “HE-SIG-A” in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11ax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Part A can be less than the length of one symbol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Common Part B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like the Common field of HE-SIG-B, which is divided into different content channels.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RU Allocation subfields can be included in this field.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Part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A and Part B can be jointly encoded or separately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encoded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20782" y="377684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 </a:t>
            </a:r>
            <a:r>
              <a:rPr lang="en-US" altLang="zh-CN" dirty="0" smtClean="0"/>
              <a:t>PPDU: </a:t>
            </a:r>
            <a:r>
              <a:rPr lang="en-US" dirty="0" smtClean="0"/>
              <a:t>Opt 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(2/2)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657981"/>
              </p:ext>
            </p:extLst>
          </p:nvPr>
        </p:nvGraphicFramePr>
        <p:xfrm>
          <a:off x="455815" y="4038600"/>
          <a:ext cx="8525511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4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5815" y="4038600"/>
                        <a:ext cx="8525511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5524785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223291" y="5791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34129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33399" y="1515194"/>
            <a:ext cx="8373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beginning of EHT-SIG for MU PPDU (Part A) can also have different content channels, i.e., have 2 CC at the beginning.</a:t>
            </a:r>
            <a:endParaRPr lang="zh-CN" altLang="en-US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1727" y="2104134"/>
            <a:ext cx="83058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Benefits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Some information in content channel 1 can be moved to content channel 2 to save overhead when the bandwidth exceeds 20MHz</a:t>
            </a:r>
            <a:endParaRPr lang="en-US" altLang="zh-CN" sz="16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Additional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information needed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when the bandwidth exceeds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20MHz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2.</a:t>
            </a:r>
          </a:p>
          <a:p>
            <a:pPr marL="742950"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Exact details can be further discussed.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9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Similar as 11ax, RU allocation and center 26-tone RU subfields can exist </a:t>
            </a:r>
            <a:r>
              <a:rPr lang="en-US" sz="2000" smtClean="0"/>
              <a:t>in </a:t>
            </a:r>
            <a:r>
              <a:rPr lang="en-US" sz="2000" smtClean="0"/>
              <a:t>EHT-SIG </a:t>
            </a:r>
            <a:r>
              <a:rPr lang="en-US" sz="2000" dirty="0" smtClean="0"/>
              <a:t>common part B.</a:t>
            </a:r>
          </a:p>
          <a:p>
            <a:r>
              <a:rPr lang="en-US" sz="2000" dirty="0" smtClean="0"/>
              <a:t>For compressed mode of EHT MU PPDU, similar as 11ax, common part B can be omitted.</a:t>
            </a:r>
          </a:p>
          <a:p>
            <a:pPr lvl="1"/>
            <a:r>
              <a:rPr lang="en-US" altLang="zh-CN" sz="1600" dirty="0" smtClean="0"/>
              <a:t>Common Part A may still exist to account for the overflow of U-SIG</a:t>
            </a:r>
          </a:p>
          <a:p>
            <a:r>
              <a:rPr lang="en-US" sz="2000" dirty="0"/>
              <a:t>Similar as 11ax, user field will be similar as the user field of </a:t>
            </a:r>
            <a:r>
              <a:rPr lang="en-US" sz="2000" dirty="0" smtClean="0"/>
              <a:t>11ax.</a:t>
            </a:r>
            <a:endParaRPr lang="en-US" sz="2000" dirty="0"/>
          </a:p>
          <a:p>
            <a:pPr lvl="1"/>
            <a:r>
              <a:rPr lang="en-US" sz="1600" dirty="0"/>
              <a:t>Some fields may need larger </a:t>
            </a:r>
            <a:r>
              <a:rPr lang="en-US" sz="1600" dirty="0" err="1"/>
              <a:t>bitwidth</a:t>
            </a:r>
            <a:r>
              <a:rPr lang="en-US" sz="1600" dirty="0"/>
              <a:t>, e.g., </a:t>
            </a:r>
            <a:r>
              <a:rPr lang="en-US" sz="1600" dirty="0" smtClean="0"/>
              <a:t>NSTS</a:t>
            </a:r>
          </a:p>
          <a:p>
            <a:pPr lvl="1"/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Contents for MU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MU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82679"/>
              </p:ext>
            </p:extLst>
          </p:nvPr>
        </p:nvGraphicFramePr>
        <p:xfrm>
          <a:off x="382288" y="1358937"/>
          <a:ext cx="1049809" cy="48066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HE</a:t>
                      </a: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-SIG-B 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Number of HE-SIG-B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 compression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GI+HE-LTF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20306"/>
              </p:ext>
            </p:extLst>
          </p:nvPr>
        </p:nvGraphicFramePr>
        <p:xfrm>
          <a:off x="1547081" y="1367019"/>
          <a:ext cx="1403147" cy="45193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Number of HE-LTF Symbols And </a:t>
                      </a:r>
                      <a:r>
                        <a:rPr lang="en-US" sz="7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7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LDPC Extra Symbol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Segment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47865"/>
              </p:ext>
            </p:extLst>
          </p:nvPr>
        </p:nvGraphicFramePr>
        <p:xfrm>
          <a:off x="3637300" y="1603266"/>
          <a:ext cx="1501008" cy="45291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237109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B24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EHT-SIG DCM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Reserved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351666"/>
              </p:ext>
            </p:extLst>
          </p:nvPr>
        </p:nvGraphicFramePr>
        <p:xfrm>
          <a:off x="5257800" y="1593470"/>
          <a:ext cx="1524000" cy="45376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EHT-SIG MCS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Number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of EHT-SIG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Number of EHT-LTF Symbols And </a:t>
                      </a:r>
                      <a:r>
                        <a:rPr lang="en-US" sz="8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8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13211"/>
              </p:ext>
            </p:extLst>
          </p:nvPr>
        </p:nvGraphicFramePr>
        <p:xfrm>
          <a:off x="6901292" y="1593470"/>
          <a:ext cx="1843890" cy="450361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086600" y="1295400"/>
            <a:ext cx="2057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Common Part 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451730"/>
              </p:ext>
            </p:extLst>
          </p:nvPr>
        </p:nvGraphicFramePr>
        <p:xfrm>
          <a:off x="1497840" y="4039985"/>
          <a:ext cx="6754745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1" name="Visio" r:id="rId4" imgW="5934170" imgH="1790795" progId="Visio.Drawing.15">
                  <p:embed/>
                </p:oleObj>
              </mc:Choice>
              <mc:Fallback>
                <p:oleObj name="Visio" r:id="rId4" imgW="5934170" imgH="17907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7840" y="4039985"/>
                        <a:ext cx="6754745" cy="203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943857" y="5486400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Shape 94"/>
          <p:cNvSpPr txBox="1">
            <a:spLocks/>
          </p:cNvSpPr>
          <p:nvPr/>
        </p:nvSpPr>
        <p:spPr bwMode="auto">
          <a:xfrm>
            <a:off x="820486" y="1752600"/>
            <a:ext cx="757922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the contents of HE-SIG-A are duplicated in different channels. 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if there exists an SU PPDU, the EHT-SIG of SU PPDU could be duplicated in different channels. The included information accommodates the overflow from the U-SIG. 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1: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57921</TotalTime>
  <Words>2099</Words>
  <Application>Microsoft Office PowerPoint</Application>
  <PresentationFormat>全屏显示(4:3)</PresentationFormat>
  <Paragraphs>711</Paragraphs>
  <Slides>22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ＭＳ Ｐゴシック</vt:lpstr>
      <vt:lpstr>宋体</vt:lpstr>
      <vt:lpstr>Arial</vt:lpstr>
      <vt:lpstr>Times New Roman</vt:lpstr>
      <vt:lpstr>802-11-Submission</vt:lpstr>
      <vt:lpstr>Visio</vt:lpstr>
      <vt:lpstr>Preamble Structure and SIG Contents</vt:lpstr>
      <vt:lpstr>Introduction (1/3)</vt:lpstr>
      <vt:lpstr>Introduction (2/3)</vt:lpstr>
      <vt:lpstr>Introduction (3/3)</vt:lpstr>
      <vt:lpstr>EHT-SIG Design for MU PPDU (1/2)</vt:lpstr>
      <vt:lpstr>EHT-SIG Design for MU PPDU (2/2)</vt:lpstr>
      <vt:lpstr>EHT-SIG Contents for MU PPDU</vt:lpstr>
      <vt:lpstr>EHT-SIG Contents for MU PPDU</vt:lpstr>
      <vt:lpstr>EHT-SIG Design for SU PPDU (1/2)</vt:lpstr>
      <vt:lpstr>EHT-SIG Design for SU PPDU (2/2)</vt:lpstr>
      <vt:lpstr>EHT-SIG Contents for SU PPDU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PowerPoint 演示文稿</vt:lpstr>
      <vt:lpstr>Example of the Bandwidth field in EHT SU PPDU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979</cp:revision>
  <cp:lastPrinted>1998-02-10T13:28:06Z</cp:lastPrinted>
  <dcterms:created xsi:type="dcterms:W3CDTF">2013-11-12T18:41:50Z</dcterms:created>
  <dcterms:modified xsi:type="dcterms:W3CDTF">2020-01-13T17:41:32Z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(3)cRD8CyWFqvqsaZW6Z5fVPBPvGAS926YF1nNkNZ4UKglBflfDCoFPa5P9AQvShUykHdLtwfZW
OVit2tBIW02jq4mxSIBu8jvZjzNd6IsqKPm6wGHA4Uh6pWIkov7Gb3LY+WPGGFlqWb17zOKK
pevZ+4Jbsg5y/mNoRCKtpvmr8Uwuu0VW32JXZT8QfZ5sl8fRySNCY7kLYZDZEKIXax0+PyHx
CBYjskNQL0mQShpbmU</vt:lpwstr>
  </property>
  <property fmtid="{D5CDD505-2E9C-101B-9397-08002B2CF9AE}" pid="4" name="_2015_ms_pID_7253431">
    <vt:lpwstr>A4lcTS/lVO0Up8s8YKkQ2eqXKh7CZFzaRvYctK8/5crj0UStY4gH7V
qxpNZEa+/Nd9fx82Aa5Etctnrd5sJugAiHuu4zSai9B6f7M69cnW/QEuTXlyd7WY6FjdhVq4
PO1KRX/17JSnJjEGWQEbanGC3tzXA3qVsJfKxR+MJtjHtdYShDdO0fdPIIQIIQEKXaQ1cdTV
ShfjZ5ORMPNVSSxzUMkiUdargW+ij4cA6P3r</vt:lpwstr>
  </property>
  <property fmtid="{D5CDD505-2E9C-101B-9397-08002B2CF9AE}" pid="5" name="_2015_ms_pID_7253432">
    <vt:lpwstr>7w74GuiRn+9QPeMmXVhKZ4k=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