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284" r:id="rId3"/>
    <p:sldId id="298" r:id="rId4"/>
    <p:sldId id="297" r:id="rId5"/>
    <p:sldId id="306" r:id="rId6"/>
    <p:sldId id="307" r:id="rId7"/>
    <p:sldId id="317" r:id="rId8"/>
    <p:sldId id="318" r:id="rId9"/>
    <p:sldId id="313" r:id="rId10"/>
    <p:sldId id="302" r:id="rId11"/>
    <p:sldId id="316" r:id="rId12"/>
    <p:sldId id="309" r:id="rId13"/>
    <p:sldId id="311" r:id="rId14"/>
    <p:sldId id="319" r:id="rId15"/>
    <p:sldId id="308" r:id="rId16"/>
    <p:sldId id="293" r:id="rId17"/>
    <p:sldId id="320" r:id="rId18"/>
    <p:sldId id="323" r:id="rId19"/>
    <p:sldId id="321" r:id="rId20"/>
    <p:sldId id="322" r:id="rId21"/>
    <p:sldId id="270" r:id="rId22"/>
    <p:sldId id="315" r:id="rId2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1E1EFA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6" autoAdjust="0"/>
    <p:restoredTop sz="94660"/>
  </p:normalViewPr>
  <p:slideViewPr>
    <p:cSldViewPr>
      <p:cViewPr varScale="1">
        <p:scale>
          <a:sx n="115" d="100"/>
          <a:sy n="115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6302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247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231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999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825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343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919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279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50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101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802.11-20/0029r0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January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048573" y="6536002"/>
            <a:ext cx="24858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Mengshi</a:t>
            </a:r>
            <a:r>
              <a:rPr lang="en-US" sz="1200" baseline="0" dirty="0" smtClean="0"/>
              <a:t> Hu</a:t>
            </a:r>
            <a:r>
              <a:rPr lang="en-US" sz="1200" dirty="0" smtClean="0"/>
              <a:t>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Visio___7.vsdx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1.vsdx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2.vsd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__3.vsd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Visio___4.vsd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__5.vsdx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Visio___6.vs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Preamble Structure </a:t>
            </a:r>
            <a:r>
              <a:rPr lang="en-US" altLang="zh-CN" sz="2800" dirty="0" smtClean="0">
                <a:solidFill>
                  <a:schemeClr val="tx1"/>
                </a:solidFill>
              </a:rPr>
              <a:t>a</a:t>
            </a:r>
            <a:r>
              <a:rPr lang="en-US" sz="2800" dirty="0" smtClean="0">
                <a:solidFill>
                  <a:schemeClr val="tx1"/>
                </a:solidFill>
              </a:rPr>
              <a:t>nd SIG Contents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2020-01-11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190464"/>
              </p:ext>
            </p:extLst>
          </p:nvPr>
        </p:nvGraphicFramePr>
        <p:xfrm>
          <a:off x="647700" y="2819400"/>
          <a:ext cx="8115299" cy="1351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EHT-SIG Design for SU PPDU (2/2</a:t>
            </a:r>
            <a:r>
              <a:rPr lang="en-IE" altLang="zh-CN" dirty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76262" y="2181406"/>
            <a:ext cx="80010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The positions of available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content channel 2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could be indicated by the information in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U-SIG (like the Bandwidth field in HE-SIG-A in 11ax). </a:t>
            </a:r>
          </a:p>
          <a:p>
            <a:pPr marL="74295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Benefits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987425" lvl="1" indent="-271463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overhead could be 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reduced by half when </a:t>
            </a:r>
            <a:r>
              <a:rPr lang="en-US" altLang="zh-CN" sz="16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bandwidth exceeds 20MHz</a:t>
            </a:r>
          </a:p>
          <a:p>
            <a:pPr marL="987425" lvl="1" indent="-271463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information of preamble puncturing 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could </a:t>
            </a:r>
            <a:r>
              <a:rPr lang="en-US" altLang="zh-CN" sz="16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be contained in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content channel 2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 (For example</a:t>
            </a:r>
            <a:r>
              <a:rPr lang="en-US" altLang="zh-CN" sz="16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, 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a bitmap of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preamble puncturing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)</a:t>
            </a:r>
          </a:p>
          <a:p>
            <a:pPr marL="530225" indent="-271463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Examples of SIG contents can be found in the appendix.</a:t>
            </a:r>
            <a:endParaRPr lang="en-US" altLang="zh-CN" sz="1600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  <a:p>
            <a:pPr marL="74295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endParaRPr lang="zh-CN" altLang="en-US" sz="1800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4549505"/>
              </p:ext>
            </p:extLst>
          </p:nvPr>
        </p:nvGraphicFramePr>
        <p:xfrm>
          <a:off x="1176337" y="4408245"/>
          <a:ext cx="6867525" cy="181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41" name="Visio" r:id="rId4" imgW="6953155" imgH="1723930" progId="Visio.Drawing.15">
                  <p:embed/>
                </p:oleObj>
              </mc:Choice>
              <mc:Fallback>
                <p:oleObj name="Visio" r:id="rId4" imgW="6953155" imgH="172393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76337" y="4408245"/>
                        <a:ext cx="6867525" cy="1818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文本框 18"/>
          <p:cNvSpPr txBox="1"/>
          <p:nvPr/>
        </p:nvSpPr>
        <p:spPr>
          <a:xfrm>
            <a:off x="5394414" y="5715000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Multiplexing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655836" y="1510561"/>
            <a:ext cx="78418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Like EHT </a:t>
            </a: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MU PPDU,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the SU PPDU could </a:t>
            </a: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also consider using different content channels in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EHT-SIG. </a:t>
            </a:r>
          </a:p>
        </p:txBody>
      </p:sp>
      <p:sp>
        <p:nvSpPr>
          <p:cNvPr id="9" name="右箭头 8"/>
          <p:cNvSpPr/>
          <p:nvPr/>
        </p:nvSpPr>
        <p:spPr bwMode="auto">
          <a:xfrm rot="4082641">
            <a:off x="4790415" y="4380908"/>
            <a:ext cx="605277" cy="153856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-9698" y="4269745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U </a:t>
            </a:r>
            <a:r>
              <a:rPr lang="en-US" altLang="zh-CN" dirty="0" smtClean="0">
                <a:solidFill>
                  <a:srgbClr val="FF0000"/>
                </a:solidFill>
              </a:rPr>
              <a:t>PPDU - </a:t>
            </a:r>
            <a:r>
              <a:rPr lang="en-US" dirty="0" smtClean="0">
                <a:solidFill>
                  <a:srgbClr val="FF0000"/>
                </a:solidFill>
              </a:rPr>
              <a:t>Opt 2: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EHT-SIG Contents for </a:t>
            </a:r>
            <a:r>
              <a:rPr lang="en-IE" altLang="zh-CN" dirty="0" smtClean="0">
                <a:solidFill>
                  <a:schemeClr val="tx1"/>
                </a:solidFill>
              </a:rPr>
              <a:t>SU </a:t>
            </a:r>
            <a:r>
              <a:rPr lang="en-IE" altLang="zh-CN" dirty="0">
                <a:solidFill>
                  <a:schemeClr val="tx1"/>
                </a:solidFill>
              </a:rPr>
              <a:t>PPDU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132976"/>
              </p:ext>
            </p:extLst>
          </p:nvPr>
        </p:nvGraphicFramePr>
        <p:xfrm>
          <a:off x="382288" y="1595192"/>
          <a:ext cx="1049809" cy="437502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7809"/>
                <a:gridCol w="762000"/>
              </a:tblGrid>
              <a:tr h="18406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Bit</a:t>
                      </a:r>
                      <a:endParaRPr lang="zh-CN" altLang="en-US" sz="1200" dirty="0"/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Format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Beam Change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UL/DL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MCS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DCM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BSS Color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Reserved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Spatial Reuse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Bandwidth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GI+LTF Size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NSTS And </a:t>
                      </a:r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Midamble </a:t>
                      </a: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Periodicity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454452"/>
              </p:ext>
            </p:extLst>
          </p:nvPr>
        </p:nvGraphicFramePr>
        <p:xfrm>
          <a:off x="1547081" y="1603274"/>
          <a:ext cx="1403147" cy="436695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4275"/>
                <a:gridCol w="1128872"/>
              </a:tblGrid>
              <a:tr h="191090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10" marR="8210" marT="821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10" marR="8210" marT="8210" marB="0" anchor="ctr">
                    <a:solidFill>
                      <a:srgbClr val="92D050"/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B0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dirty="0" smtClean="0">
                          <a:effectLst/>
                          <a:latin typeface="+mn-lt"/>
                        </a:rPr>
                        <a:t>TXOP</a:t>
                      </a:r>
                      <a:endParaRPr lang="en-US" altLang="zh-CN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Coding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+mn-lt"/>
                        </a:rPr>
                        <a:t>LDPC Extra </a:t>
                      </a:r>
                      <a:r>
                        <a:rPr lang="en-US" sz="700" u="none" strike="noStrike" dirty="0" smtClean="0">
                          <a:effectLst/>
                          <a:latin typeface="+mn-lt"/>
                        </a:rPr>
                        <a:t>Symbol Segment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STBC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Beamformed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Pre-FEC Padding</a:t>
                      </a:r>
                      <a:br>
                        <a:rPr lang="en-US" sz="1000" u="none" strike="noStrike" dirty="0">
                          <a:effectLst/>
                          <a:latin typeface="+mn-lt"/>
                        </a:rPr>
                      </a:b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Factor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PE Disambiguity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Reserved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Doppler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Tail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456874" y="1303056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HE-SIG-A1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1746852" y="1303055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HE-SIG-A2</a:t>
            </a:r>
            <a:endParaRPr lang="zh-CN" altLang="en-US" dirty="0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25543"/>
              </p:ext>
            </p:extLst>
          </p:nvPr>
        </p:nvGraphicFramePr>
        <p:xfrm>
          <a:off x="3637300" y="1603266"/>
          <a:ext cx="1501008" cy="43767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8790"/>
                <a:gridCol w="765018"/>
                <a:gridCol w="457200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Version Identifier </a:t>
                      </a: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BSS </a:t>
                      </a: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Color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7?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TXOP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DL/UL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R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eserved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PPDU 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Format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eam</a:t>
                      </a:r>
                      <a:r>
                        <a:rPr lang="en-US" altLang="zh-CN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Change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DCM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9" name="文本框 18"/>
          <p:cNvSpPr txBox="1"/>
          <p:nvPr/>
        </p:nvSpPr>
        <p:spPr>
          <a:xfrm>
            <a:off x="4022002" y="1303055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U-SIG1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638800" y="1294166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U-SIG2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1" name="左箭头 10"/>
          <p:cNvSpPr/>
          <p:nvPr/>
        </p:nvSpPr>
        <p:spPr bwMode="auto">
          <a:xfrm rot="10800000">
            <a:off x="3061309" y="3473230"/>
            <a:ext cx="511485" cy="484632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17503"/>
              </p:ext>
            </p:extLst>
          </p:nvPr>
        </p:nvGraphicFramePr>
        <p:xfrm>
          <a:off x="5257800" y="1593470"/>
          <a:ext cx="1524000" cy="43767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1000"/>
                <a:gridCol w="685800"/>
                <a:gridCol w="457200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Spatial Reuse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MCS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andwidth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NSTS And Midamble Periodicity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ail</a:t>
                      </a: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表格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93564"/>
              </p:ext>
            </p:extLst>
          </p:nvPr>
        </p:nvGraphicFramePr>
        <p:xfrm>
          <a:off x="6901292" y="1593470"/>
          <a:ext cx="1843890" cy="43767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4195"/>
                <a:gridCol w="1112787"/>
                <a:gridCol w="476908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GI+LTF Size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Coding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u="none" strike="noStrike" dirty="0" smtClean="0">
                          <a:effectLst/>
                          <a:latin typeface="+mn-lt"/>
                        </a:rPr>
                        <a:t>LDPC Extra Symbol Segment</a:t>
                      </a:r>
                      <a:endParaRPr lang="en-US" altLang="zh-CN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STBC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Beamformed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Pre-FEC Padding</a:t>
                      </a:r>
                      <a:br>
                        <a:rPr lang="en-US" altLang="zh-CN" sz="1000" u="none" strike="noStrike" dirty="0" smtClean="0">
                          <a:effectLst/>
                          <a:latin typeface="+mn-lt"/>
                        </a:rPr>
                      </a:b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Factor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PE Disambiguity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Doppler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Reserved/TBD</a:t>
                      </a:r>
                      <a:endParaRPr lang="en-US" altLang="zh-CN" sz="10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(could be used by some new fields related to new features)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ail</a:t>
                      </a: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26" name="文本框 25"/>
          <p:cNvSpPr txBox="1"/>
          <p:nvPr/>
        </p:nvSpPr>
        <p:spPr>
          <a:xfrm>
            <a:off x="7467600" y="1303055"/>
            <a:ext cx="12775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EHT-SIG (CC1)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73989" y="6021615"/>
            <a:ext cx="52437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 smtClean="0">
                <a:solidFill>
                  <a:srgbClr val="000000"/>
                </a:solidFill>
                <a:ea typeface="宋体" panose="02010600030101010101" pitchFamily="2" charset="-122"/>
              </a:rPr>
              <a:t>Puncturing </a:t>
            </a:r>
            <a:r>
              <a:rPr lang="en-US" altLang="zh-CN" sz="1600" dirty="0" smtClean="0">
                <a:solidFill>
                  <a:srgbClr val="000000"/>
                </a:solidFill>
                <a:ea typeface="宋体" panose="02010600030101010101" pitchFamily="2" charset="-122"/>
              </a:rPr>
              <a:t>signaling could be put in CC1 or CC2 (preferred).</a:t>
            </a:r>
            <a:endParaRPr lang="en-US" altLang="zh-CN" sz="160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9921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/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hape 94"/>
          <p:cNvSpPr txBox="1">
            <a:spLocks/>
          </p:cNvSpPr>
          <p:nvPr/>
        </p:nvSpPr>
        <p:spPr bwMode="auto">
          <a:xfrm>
            <a:off x="1152525" y="2286000"/>
            <a:ext cx="6915150" cy="1870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spcBef>
                <a:spcPts val="0"/>
              </a:spcBef>
              <a:buSzPct val="100000"/>
            </a:pPr>
            <a:r>
              <a:rPr lang="en-IE" altLang="zh-CN" sz="1800" b="0" dirty="0" smtClean="0"/>
              <a:t>We have proposed to have more than one content channel in the EHT-SIG of MU PPDU. The beginning position of different content channels could be </a:t>
            </a:r>
            <a:r>
              <a:rPr lang="en-US" altLang="zh-CN" sz="1800" b="0" dirty="0"/>
              <a:t>immediately after the </a:t>
            </a:r>
            <a:r>
              <a:rPr lang="en-US" altLang="zh-CN" sz="1800" b="0" dirty="0" smtClean="0"/>
              <a:t>U-SIG.</a:t>
            </a:r>
          </a:p>
          <a:p>
            <a:pPr algn="just">
              <a:spcBef>
                <a:spcPts val="0"/>
              </a:spcBef>
              <a:buSzPct val="100000"/>
            </a:pPr>
            <a:endParaRPr lang="en-IE" altLang="zh-CN" sz="1800" b="0" dirty="0"/>
          </a:p>
          <a:p>
            <a:pPr algn="just">
              <a:spcBef>
                <a:spcPts val="0"/>
              </a:spcBef>
              <a:buSzPct val="100000"/>
            </a:pPr>
            <a:r>
              <a:rPr lang="en-IE" altLang="zh-CN" sz="1800" b="0" dirty="0" smtClean="0"/>
              <a:t>We have proposed to </a:t>
            </a:r>
            <a:r>
              <a:rPr lang="en-IE" altLang="zh-CN" sz="1800" b="0" dirty="0"/>
              <a:t>have </a:t>
            </a:r>
            <a:r>
              <a:rPr lang="en-IE" altLang="zh-CN" sz="1800" b="0" dirty="0" smtClean="0"/>
              <a:t>more than one content channel in </a:t>
            </a:r>
            <a:r>
              <a:rPr lang="en-IE" altLang="zh-CN" sz="1800" b="0" dirty="0"/>
              <a:t>the </a:t>
            </a:r>
            <a:r>
              <a:rPr lang="en-IE" altLang="zh-CN" sz="1800" b="0" dirty="0" smtClean="0"/>
              <a:t>EHT-SIG of SU PPDU</a:t>
            </a:r>
            <a:r>
              <a:rPr lang="en-US" altLang="zh-CN" sz="1800" b="0" dirty="0" smtClean="0"/>
              <a:t>, which could enable </a:t>
            </a:r>
            <a:r>
              <a:rPr lang="en-US" altLang="zh-CN" sz="1800" b="0" dirty="0"/>
              <a:t>the signaling of preamble puncturing in SU </a:t>
            </a:r>
            <a:r>
              <a:rPr lang="en-US" altLang="zh-CN" sz="1800" b="0" dirty="0" smtClean="0"/>
              <a:t>PPDU</a:t>
            </a:r>
            <a:r>
              <a:rPr lang="en-US" altLang="zh-CN" sz="1800" dirty="0" smtClean="0"/>
              <a:t>.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/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b="0" dirty="0" smtClean="0"/>
              <a:t>Preamble and structure of other PPDU formats can be further discussed if we have made some progress for SU and MU PPDU.</a:t>
            </a:r>
            <a:endParaRPr lang="zh-CN" altLang="en-US" sz="1800" b="0" dirty="0"/>
          </a:p>
          <a:p>
            <a:pPr marL="400050" lvl="1" indent="0">
              <a:spcBef>
                <a:spcPts val="0"/>
              </a:spcBef>
              <a:buSzPct val="100000"/>
              <a:buFontTx/>
              <a:buNone/>
            </a:pPr>
            <a:endParaRPr lang="en-US" altLang="zh-CN" sz="1600" kern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endParaRPr lang="en-US" altLang="zh-CN" sz="1600" kern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>
              <a:spcBef>
                <a:spcPts val="0"/>
              </a:spcBef>
              <a:buSzPct val="100000"/>
              <a:buFontTx/>
              <a:buNone/>
            </a:pPr>
            <a:endParaRPr lang="en-US" altLang="zh-CN" sz="1800" b="0" kern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>
              <a:spcBef>
                <a:spcPts val="0"/>
              </a:spcBef>
              <a:buSzPct val="100000"/>
              <a:buFontTx/>
              <a:buNone/>
            </a:pPr>
            <a:endParaRPr lang="en-US" altLang="zh-CN" sz="1800" b="0" kern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4641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to have RU Allocation and center 26-tone RU subfields in the Common field of the EHT-SIG field of an EHT PPDU sent to multiple users?</a:t>
            </a: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Compressed modes are TBD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altLang="zh-CN" dirty="0"/>
              <a:t>Y</a:t>
            </a:r>
          </a:p>
          <a:p>
            <a:pPr lvl="1"/>
            <a:r>
              <a:rPr lang="en-US" altLang="zh-CN" dirty="0"/>
              <a:t>N</a:t>
            </a:r>
          </a:p>
          <a:p>
            <a:pPr lvl="1"/>
            <a:r>
              <a:rPr lang="en-US" altLang="zh-CN" dirty="0"/>
              <a:t>A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49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to have one compressed mode in which RU Allocation and center 26-tone RU subfields doesn’t exist in the Common field of the EHT-SIG field of an EHT PPDU sent to multiple users?</a:t>
            </a: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Signaling method is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TBD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altLang="zh-CN" dirty="0"/>
              <a:t>Y</a:t>
            </a:r>
          </a:p>
          <a:p>
            <a:pPr lvl="1"/>
            <a:r>
              <a:rPr lang="en-US" altLang="zh-CN" dirty="0"/>
              <a:t>N</a:t>
            </a:r>
          </a:p>
          <a:p>
            <a:pPr lvl="1"/>
            <a:r>
              <a:rPr lang="en-US" altLang="zh-CN" dirty="0"/>
              <a:t>A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676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to have more than one content channel in the Common field of the EHT-SIG field of an EHT PPDU sent to multiple users?</a:t>
            </a:r>
          </a:p>
          <a:p>
            <a:pPr marL="0" indent="0" algn="just">
              <a:buNone/>
            </a:pPr>
            <a:endParaRPr lang="en-US" altLang="zh-CN" dirty="0" smtClean="0"/>
          </a:p>
          <a:p>
            <a:pPr marL="0" indent="0" algn="just">
              <a:buNone/>
            </a:pPr>
            <a:endParaRPr lang="en-US" altLang="zh-CN" dirty="0" smtClean="0"/>
          </a:p>
          <a:p>
            <a:pPr lvl="1"/>
            <a:r>
              <a:rPr lang="en-US" altLang="zh-CN" dirty="0"/>
              <a:t>Y</a:t>
            </a:r>
          </a:p>
          <a:p>
            <a:pPr lvl="1"/>
            <a:r>
              <a:rPr lang="en-US" altLang="zh-CN" dirty="0"/>
              <a:t>N</a:t>
            </a:r>
          </a:p>
          <a:p>
            <a:pPr lvl="1"/>
            <a:r>
              <a:rPr lang="en-US" altLang="zh-CN" dirty="0"/>
              <a:t>A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021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#4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altLang="zh-CN" dirty="0" smtClean="0"/>
              <a:t>Do you agree to have more than one content channel in the EHT-SIG </a:t>
            </a:r>
            <a:r>
              <a:rPr lang="en-US" altLang="zh-CN" dirty="0"/>
              <a:t>of </a:t>
            </a:r>
            <a:r>
              <a:rPr lang="en-US" altLang="zh-CN" dirty="0" smtClean="0"/>
              <a:t>an </a:t>
            </a:r>
            <a:r>
              <a:rPr lang="en-US" altLang="zh-CN" dirty="0"/>
              <a:t>EHT PPDU sent to </a:t>
            </a:r>
            <a:r>
              <a:rPr lang="en-US" altLang="zh-CN" dirty="0" smtClean="0"/>
              <a:t>one user?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altLang="zh-CN" dirty="0"/>
              <a:t>Y</a:t>
            </a:r>
          </a:p>
          <a:p>
            <a:pPr lvl="1"/>
            <a:r>
              <a:rPr lang="en-US" altLang="zh-CN" dirty="0"/>
              <a:t>N</a:t>
            </a:r>
          </a:p>
          <a:p>
            <a:pPr lvl="1"/>
            <a:r>
              <a:rPr lang="en-US" altLang="zh-CN" dirty="0"/>
              <a:t>A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155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0200"/>
            <a:ext cx="7404296" cy="4114800"/>
          </a:xfrm>
        </p:spPr>
        <p:txBody>
          <a:bodyPr/>
          <a:lstStyle/>
          <a:p>
            <a:r>
              <a:rPr lang="en-US" dirty="0" smtClean="0"/>
              <a:t>Do you agree to have the following subfields in U-SIG and/or EHT-SIG of an EHT PPDU sent to single user as shown in the figure?</a:t>
            </a:r>
          </a:p>
          <a:p>
            <a:pPr lvl="1"/>
            <a:r>
              <a:rPr lang="en-US" dirty="0" smtClean="0"/>
              <a:t>MCS</a:t>
            </a:r>
          </a:p>
          <a:p>
            <a:pPr lvl="1"/>
            <a:r>
              <a:rPr lang="en-US" dirty="0" smtClean="0"/>
              <a:t>Bandwidth</a:t>
            </a:r>
          </a:p>
          <a:p>
            <a:pPr lvl="1"/>
            <a:r>
              <a:rPr lang="en-US" dirty="0" smtClean="0"/>
              <a:t>NSTS</a:t>
            </a:r>
          </a:p>
          <a:p>
            <a:pPr lvl="1"/>
            <a:r>
              <a:rPr lang="en-US" dirty="0" smtClean="0"/>
              <a:t>GI+LTF Size</a:t>
            </a:r>
          </a:p>
          <a:p>
            <a:pPr lvl="1"/>
            <a:r>
              <a:rPr lang="en-US" dirty="0" smtClean="0"/>
              <a:t>Coding</a:t>
            </a:r>
          </a:p>
          <a:p>
            <a:pPr lvl="1"/>
            <a:r>
              <a:rPr lang="en-US" dirty="0" smtClean="0"/>
              <a:t>LDPC Extra Symbol Segment</a:t>
            </a:r>
          </a:p>
          <a:p>
            <a:pPr lvl="1"/>
            <a:r>
              <a:rPr lang="en-US" dirty="0" smtClean="0"/>
              <a:t>Pre-FEC Padding Factor</a:t>
            </a:r>
          </a:p>
          <a:p>
            <a:pPr lvl="1"/>
            <a:r>
              <a:rPr lang="en-US" dirty="0" smtClean="0"/>
              <a:t>PE </a:t>
            </a:r>
            <a:r>
              <a:rPr lang="en-US" dirty="0" err="1" smtClean="0"/>
              <a:t>Disambiguity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78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6378"/>
            <a:ext cx="7404296" cy="4114800"/>
          </a:xfrm>
        </p:spPr>
        <p:txBody>
          <a:bodyPr/>
          <a:lstStyle/>
          <a:p>
            <a:r>
              <a:rPr lang="en-US" dirty="0" smtClean="0"/>
              <a:t>Do you agree to have the following subfields in EHT-SIG of an EHT PPDU sent to single user as shown in the figure?</a:t>
            </a:r>
          </a:p>
          <a:p>
            <a:pPr lvl="1"/>
            <a:r>
              <a:rPr lang="en-US" dirty="0" smtClean="0"/>
              <a:t>Preamble puncture signaling, exact contents TBD</a:t>
            </a:r>
            <a:endParaRPr 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91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6378"/>
            <a:ext cx="7404296" cy="4114800"/>
          </a:xfrm>
        </p:spPr>
        <p:txBody>
          <a:bodyPr/>
          <a:lstStyle/>
          <a:p>
            <a:r>
              <a:rPr lang="en-US" dirty="0" smtClean="0"/>
              <a:t>Do you agree to have the following subfields in U-SIG of an EHT PPDU sent to multiple user?</a:t>
            </a:r>
          </a:p>
          <a:p>
            <a:pPr lvl="1"/>
            <a:r>
              <a:rPr lang="en-US" dirty="0"/>
              <a:t>Bandwidth</a:t>
            </a:r>
          </a:p>
          <a:p>
            <a:pPr lvl="1"/>
            <a:r>
              <a:rPr lang="en-US" dirty="0" smtClean="0"/>
              <a:t>EHT-SIG MCS</a:t>
            </a:r>
          </a:p>
          <a:p>
            <a:pPr lvl="1"/>
            <a:r>
              <a:rPr lang="en-US" dirty="0" smtClean="0"/>
              <a:t>Number of EHT-SIG Symbols or MU-MIMO users</a:t>
            </a:r>
          </a:p>
          <a:p>
            <a:pPr lvl="1"/>
            <a:r>
              <a:rPr lang="en-US" dirty="0" smtClean="0"/>
              <a:t>Number </a:t>
            </a:r>
            <a:r>
              <a:rPr lang="en-US" dirty="0"/>
              <a:t>of EHT-LTF </a:t>
            </a:r>
            <a:r>
              <a:rPr lang="en-US" dirty="0" smtClean="0"/>
              <a:t>Symbols</a:t>
            </a:r>
          </a:p>
          <a:p>
            <a:pPr lvl="1"/>
            <a:endParaRPr lang="en-US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89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630913"/>
            <a:ext cx="7429501" cy="337241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2000" b="0" dirty="0" smtClean="0"/>
          </a:p>
          <a:p>
            <a:pPr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Previously, the following motions have been passed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[2]: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There shall be a 2 OFDM symbol long, jointly encoded Universal-SIG (</a:t>
            </a:r>
            <a:r>
              <a:rPr lang="en-US" altLang="zh-CN" sz="1800" dirty="0">
                <a:solidFill>
                  <a:srgbClr val="C00000"/>
                </a:solidFill>
                <a:ea typeface="Times New Roman"/>
                <a:cs typeface="Times New Roman"/>
              </a:rPr>
              <a:t>U-SIG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) field in the EHT preamble immediately after the RL-SIG </a:t>
            </a: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There shall be a variable MCS and variable length </a:t>
            </a:r>
            <a:r>
              <a:rPr lang="en-US" altLang="zh-CN" sz="1800" dirty="0" smtClean="0">
                <a:solidFill>
                  <a:srgbClr val="C00000"/>
                </a:solidFill>
                <a:ea typeface="Times New Roman"/>
                <a:cs typeface="Times New Roman"/>
              </a:rPr>
              <a:t>EHT-SIG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, immediately after the U-SIG, in an EHT PPDU sent to multiple users.</a:t>
            </a: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/>
              <a:t>The EHT-SIG (immediately after the U-SIG) in an EHT PPDU sent to multiple users shall have </a:t>
            </a:r>
            <a:r>
              <a:rPr lang="en-US" altLang="zh-CN" sz="1800" dirty="0" smtClean="0">
                <a:solidFill>
                  <a:srgbClr val="C00000"/>
                </a:solidFill>
              </a:rPr>
              <a:t>a common field </a:t>
            </a:r>
            <a:r>
              <a:rPr lang="en-US" altLang="zh-CN" sz="1800" dirty="0" smtClean="0"/>
              <a:t>and </a:t>
            </a:r>
            <a:r>
              <a:rPr lang="en-US" altLang="zh-CN" sz="1800" dirty="0" smtClean="0">
                <a:solidFill>
                  <a:srgbClr val="C00000"/>
                </a:solidFill>
              </a:rPr>
              <a:t>user-specific field(s)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Further details of common field and user-specific field(s) is TBD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400050" lvl="1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400050" lvl="1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</a:t>
            </a:r>
            <a:r>
              <a:rPr lang="en-IE" altLang="zh-CN" dirty="0" smtClean="0">
                <a:solidFill>
                  <a:schemeClr val="tx1"/>
                </a:solidFill>
              </a:rPr>
              <a:t>(1/3</a:t>
            </a:r>
            <a:r>
              <a:rPr lang="en-IE" altLang="zh-CN" dirty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0224621"/>
              </p:ext>
            </p:extLst>
          </p:nvPr>
        </p:nvGraphicFramePr>
        <p:xfrm>
          <a:off x="492917" y="4724399"/>
          <a:ext cx="8234363" cy="557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57" name="Visio" r:id="rId4" imgW="6657975" imgH="457200" progId="Visio.Drawing.15">
                  <p:embed/>
                </p:oleObj>
              </mc:Choice>
              <mc:Fallback>
                <p:oleObj name="Visio" r:id="rId4" imgW="6657975" imgH="45720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2917" y="4724399"/>
                        <a:ext cx="8234363" cy="5578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6378"/>
            <a:ext cx="7404296" cy="4114800"/>
          </a:xfrm>
        </p:spPr>
        <p:txBody>
          <a:bodyPr/>
          <a:lstStyle/>
          <a:p>
            <a:r>
              <a:rPr lang="en-US" dirty="0" smtClean="0"/>
              <a:t>Do you agree to have the following subfields in </a:t>
            </a:r>
            <a:r>
              <a:rPr lang="en-US" altLang="zh-CN" dirty="0" smtClean="0"/>
              <a:t>EHT-</a:t>
            </a:r>
            <a:r>
              <a:rPr lang="en-US" dirty="0" smtClean="0"/>
              <a:t>SIG an EHT PPDU sent to multiple user?</a:t>
            </a:r>
          </a:p>
          <a:p>
            <a:pPr lvl="1"/>
            <a:r>
              <a:rPr lang="en-US" dirty="0" smtClean="0"/>
              <a:t>LDPC Extra Symbol Segment</a:t>
            </a:r>
          </a:p>
          <a:p>
            <a:pPr lvl="1"/>
            <a:r>
              <a:rPr lang="en-US" dirty="0" smtClean="0"/>
              <a:t>Pre-FEC Padding Factor</a:t>
            </a:r>
          </a:p>
          <a:p>
            <a:pPr lvl="1"/>
            <a:r>
              <a:rPr lang="en-US" dirty="0" smtClean="0"/>
              <a:t>PE </a:t>
            </a:r>
            <a:r>
              <a:rPr lang="en-US" dirty="0" err="1" smtClean="0"/>
              <a:t>Disambiguity</a:t>
            </a:r>
            <a:endParaRPr lang="en-US" dirty="0" smtClean="0"/>
          </a:p>
          <a:p>
            <a:pPr lvl="1"/>
            <a:r>
              <a:rPr lang="en-US" dirty="0" smtClean="0"/>
              <a:t>GI+EHT-LTF Size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10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8200" y="1752600"/>
            <a:ext cx="8305800" cy="32004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[1] </a:t>
            </a:r>
            <a:r>
              <a:rPr lang="en-US" sz="1600" b="0" kern="0" dirty="0"/>
              <a:t>IEEE </a:t>
            </a:r>
            <a:r>
              <a:rPr lang="en-US" sz="1600" b="0" kern="0" dirty="0" smtClean="0"/>
              <a:t>802.11-19/1722r11 </a:t>
            </a:r>
            <a:r>
              <a:rPr lang="en-US" altLang="en-US" sz="1600" b="0" dirty="0"/>
              <a:t>TGbe November 2019 Meeting Agenda </a:t>
            </a:r>
            <a:endParaRPr lang="en-US" altLang="en-US" sz="1600" b="0" dirty="0" smtClean="0"/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600" b="0" dirty="0" smtClean="0"/>
              <a:t>[2] IEEE </a:t>
            </a:r>
            <a:r>
              <a:rPr lang="en-US" altLang="en-US" sz="1600" b="0" kern="0" dirty="0" smtClean="0"/>
              <a:t>802.11-19/1262r6 </a:t>
            </a:r>
            <a:r>
              <a:rPr lang="en-US" altLang="zh-CN" sz="1600" b="0" dirty="0"/>
              <a:t>Specification Framework for TGbe </a:t>
            </a:r>
            <a:endParaRPr lang="en-US" altLang="zh-CN" sz="1600" b="0" dirty="0" smtClean="0"/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600" b="0" kern="0" dirty="0" smtClean="0"/>
              <a:t>[3] </a:t>
            </a:r>
            <a:r>
              <a:rPr lang="en-US" altLang="zh-CN" sz="1600" b="0" kern="0" dirty="0"/>
              <a:t>IEEE 802.11-19/1519r5 </a:t>
            </a:r>
            <a:r>
              <a:rPr lang="en-GB" altLang="en-US" sz="1600" b="0" kern="0" dirty="0"/>
              <a:t>Forward Compatibility for WiFi Preamble </a:t>
            </a:r>
            <a:r>
              <a:rPr lang="en-GB" altLang="en-US" sz="1600" b="0" kern="0" dirty="0" smtClean="0"/>
              <a:t>Design</a:t>
            </a:r>
            <a:endParaRPr lang="en-US" altLang="zh-CN" sz="1600" b="0" kern="0" dirty="0"/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[4] IEEE 802.11-19/1870r4 </a:t>
            </a:r>
            <a:r>
              <a:rPr lang="en-GB" altLang="en-US" sz="1600" b="0" kern="0" dirty="0"/>
              <a:t>Further Ideas on EHT Preamble Design</a:t>
            </a:r>
            <a:endParaRPr lang="en-US" sz="1600" b="0" kern="0" dirty="0"/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[5] </a:t>
            </a:r>
            <a:r>
              <a:rPr lang="en-US" sz="1600" b="0" kern="0" dirty="0"/>
              <a:t>IEEE </a:t>
            </a:r>
            <a:r>
              <a:rPr lang="en-US" sz="1600" b="0" kern="0" dirty="0" smtClean="0"/>
              <a:t>802.11-19/1516r4 </a:t>
            </a:r>
            <a:r>
              <a:rPr lang="en-US" altLang="zh-CN" sz="1600" b="0" kern="0" dirty="0"/>
              <a:t>11be Preamble Structure </a:t>
            </a:r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[6] </a:t>
            </a:r>
            <a:r>
              <a:rPr lang="en-US" sz="1600" b="0" kern="0" dirty="0"/>
              <a:t>IEEE 802.11-19/1214r7 </a:t>
            </a:r>
            <a:r>
              <a:rPr lang="en-US" altLang="zh-CN" sz="1600" b="0" kern="0" dirty="0"/>
              <a:t>EHT Preamble Design</a:t>
            </a:r>
            <a:r>
              <a:rPr lang="en-US" sz="1600" b="0" kern="0" dirty="0"/>
              <a:t>	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Example</a:t>
            </a:r>
            <a:r>
              <a:rPr lang="en-IE" altLang="zh-CN" dirty="0" smtClean="0">
                <a:solidFill>
                  <a:schemeClr val="tx1"/>
                </a:solidFill>
              </a:rPr>
              <a:t> of the Bandwidth field in EHT SU PPDU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348006" y="1539009"/>
            <a:ext cx="464359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We give a 4-bit indication method here. The bandwidth field can indicate the bandwidth and one </a:t>
            </a:r>
            <a:r>
              <a:rPr lang="en-US" altLang="zh-CN" sz="18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available position of the CC that is not in </a:t>
            </a: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P20  at the same time. </a:t>
            </a:r>
          </a:p>
          <a:p>
            <a:pPr marL="800100" lvl="1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Index 4 indicates S40-2 assuming P20 is with CC1. Otherwise, S40-2 would be changed to S40-1</a:t>
            </a:r>
            <a:r>
              <a:rPr lang="en-US" altLang="zh-CN" sz="18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. </a:t>
            </a: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The correct name should be the </a:t>
            </a:r>
            <a:r>
              <a:rPr lang="en-US" altLang="zh-CN" sz="18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other 20MHz </a:t>
            </a: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channel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S40</a:t>
            </a: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sz="18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corresponding to the same content channel of the secondary </a:t>
            </a: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20MHz.</a:t>
            </a: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240MHz BW can also be considered.</a:t>
            </a:r>
            <a:endParaRPr lang="zh-CN" altLang="en-US" sz="1800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520127"/>
              </p:ext>
            </p:extLst>
          </p:nvPr>
        </p:nvGraphicFramePr>
        <p:xfrm>
          <a:off x="557166" y="1600200"/>
          <a:ext cx="3773487" cy="42310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8453"/>
                <a:gridCol w="1779843"/>
                <a:gridCol w="1215191"/>
              </a:tblGrid>
              <a:tr h="403484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Index</a:t>
                      </a:r>
                      <a:endParaRPr lang="zh-CN" altLang="en-US" sz="11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One</a:t>
                      </a:r>
                      <a:r>
                        <a:rPr lang="en-US" altLang="zh-CN" sz="1100" baseline="0" dirty="0" smtClean="0"/>
                        <a:t> available position of the CC that is not in P20</a:t>
                      </a:r>
                      <a:endParaRPr lang="zh-CN" altLang="en-US" sz="1100" dirty="0" smtClean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Bandwidth</a:t>
                      </a:r>
                      <a:endParaRPr lang="zh-CN" altLang="en-US" sz="11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-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20MHz</a:t>
                      </a:r>
                      <a:endParaRPr lang="zh-CN" altLang="en-US" sz="900" dirty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2</a:t>
                      </a:r>
                      <a:endParaRPr lang="zh-CN" altLang="en-US" sz="9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S20</a:t>
                      </a:r>
                      <a:endParaRPr lang="zh-CN" altLang="en-US" sz="9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40MHz</a:t>
                      </a:r>
                      <a:endParaRPr lang="zh-CN" altLang="en-US" sz="9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3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S20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80MHz</a:t>
                      </a:r>
                      <a:endParaRPr lang="zh-CN" altLang="en-US" sz="900" dirty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4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S40-2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80MHz</a:t>
                      </a:r>
                      <a:endParaRPr lang="zh-CN" altLang="en-US" sz="900" dirty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5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S20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160MHz</a:t>
                      </a:r>
                      <a:endParaRPr lang="zh-CN" altLang="en-US" sz="900" dirty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6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S40-2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160MHz</a:t>
                      </a:r>
                      <a:endParaRPr lang="zh-CN" altLang="en-US" sz="900" dirty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7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S80-2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160MHz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8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S80-4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160MHz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9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S20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320MHz</a:t>
                      </a:r>
                      <a:endParaRPr lang="zh-CN" altLang="en-US" sz="900" dirty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10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S40-2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11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S80-2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12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S80-4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13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S160-2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14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S160-4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15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S160-6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16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S160-8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59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Introduction </a:t>
            </a:r>
            <a:r>
              <a:rPr lang="en-IE" altLang="zh-CN" dirty="0" smtClean="0">
                <a:solidFill>
                  <a:schemeClr val="tx1"/>
                </a:solidFill>
              </a:rPr>
              <a:t>(2/3</a:t>
            </a:r>
            <a:r>
              <a:rPr lang="en-IE" altLang="zh-CN" dirty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hape 94"/>
          <p:cNvSpPr txBox="1">
            <a:spLocks/>
          </p:cNvSpPr>
          <p:nvPr/>
        </p:nvSpPr>
        <p:spPr bwMode="auto">
          <a:xfrm>
            <a:off x="602411" y="1682581"/>
            <a:ext cx="7772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EHT-SIG format of an EHT PPDU sent to multiple users is shown below [3]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EHT-SIG are divided into two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sections: EHT Common field and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 User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Specific field</a:t>
            </a:r>
          </a:p>
          <a:p>
            <a:pPr lvl="1" indent="-342900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length of EHT-SIG is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variable</a:t>
            </a:r>
          </a:p>
          <a:p>
            <a:pPr lvl="1" indent="-342900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EHT-SIG Common needs to accommodate the overflow from the U-SIG.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869133"/>
              </p:ext>
            </p:extLst>
          </p:nvPr>
        </p:nvGraphicFramePr>
        <p:xfrm>
          <a:off x="381000" y="4092185"/>
          <a:ext cx="8665103" cy="160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52" name="Visio" r:id="rId4" imgW="7867555" imgH="1457325" progId="Visio.Drawing.15">
                  <p:embed/>
                </p:oleObj>
              </mc:Choice>
              <mc:Fallback>
                <p:oleObj name="Visio" r:id="rId4" imgW="7867555" imgH="145732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000" y="4092185"/>
                        <a:ext cx="8665103" cy="1605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4550303" y="3870851"/>
            <a:ext cx="853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Duplicate </a:t>
            </a:r>
            <a:r>
              <a:rPr lang="en-US" altLang="zh-CN" dirty="0" smtClean="0">
                <a:solidFill>
                  <a:srgbClr val="FF0000"/>
                </a:solidFill>
              </a:rPr>
              <a:t>    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5693303" y="3870851"/>
            <a:ext cx="1002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Multiplexing </a:t>
            </a:r>
            <a:r>
              <a:rPr lang="en-US" altLang="zh-CN" dirty="0" smtClean="0">
                <a:solidFill>
                  <a:srgbClr val="FF0000"/>
                </a:solidFill>
              </a:rPr>
              <a:t>    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6836303" y="3870850"/>
            <a:ext cx="1002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Multiplexing </a:t>
            </a:r>
            <a:r>
              <a:rPr lang="en-US" altLang="zh-CN" dirty="0" smtClean="0">
                <a:solidFill>
                  <a:srgbClr val="FF0000"/>
                </a:solidFill>
              </a:rPr>
              <a:t>   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908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09600" y="1526983"/>
            <a:ext cx="8001000" cy="1447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 PPDU types have not been determined. If there exists an SU PPDU, the most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likely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format is described as below [3]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HE-SIG-A and U-SIG have the same length (2 symbol long)</a:t>
            </a: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11be, some new fields are added to U-SIG, such as PPDU version. Therefore, it is not enough for a two-symbol U-SIG to contain both the newly added information and the similar information in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HE-SIG-A. An EHT-SIG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needed to accommodate the overflow from the U-SIG.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(3/3)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1510666"/>
              </p:ext>
            </p:extLst>
          </p:nvPr>
        </p:nvGraphicFramePr>
        <p:xfrm>
          <a:off x="990600" y="3773097"/>
          <a:ext cx="7495944" cy="1653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7" name="Visio" r:id="rId4" imgW="6562820" imgH="1447895" progId="Visio.Drawing.15">
                  <p:embed/>
                </p:oleObj>
              </mc:Choice>
              <mc:Fallback>
                <p:oleObj name="Visio" r:id="rId4" imgW="6562820" imgH="144789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0600" y="3773097"/>
                        <a:ext cx="7495944" cy="16536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5257800" y="3613957"/>
            <a:ext cx="853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Duplicate     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838200" y="5578757"/>
            <a:ext cx="7239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In </a:t>
            </a: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this contribution, we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further discuss </a:t>
            </a: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EHT-SIG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structures and contents </a:t>
            </a: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of the EHT PPDU sent to one or multiple users. </a:t>
            </a:r>
          </a:p>
        </p:txBody>
      </p:sp>
    </p:spTree>
    <p:extLst>
      <p:ext uri="{BB962C8B-B14F-4D97-AF65-F5344CB8AC3E}">
        <p14:creationId xmlns:p14="http://schemas.microsoft.com/office/powerpoint/2010/main" val="154143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EHT-SIG Design for MU PPDU (1/2)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5064584"/>
              </p:ext>
            </p:extLst>
          </p:nvPr>
        </p:nvGraphicFramePr>
        <p:xfrm>
          <a:off x="533400" y="4038600"/>
          <a:ext cx="8377237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11" name="Visio" r:id="rId4" imgW="9220295" imgH="2257425" progId="Visio.Drawing.15">
                  <p:embed/>
                </p:oleObj>
              </mc:Choice>
              <mc:Fallback>
                <p:oleObj name="Visio" r:id="rId4" imgW="9220295" imgH="225742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3400" y="4038600"/>
                        <a:ext cx="8377237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4360069" y="5779929"/>
            <a:ext cx="853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Duplicate     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5410200" y="5779929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Multiplexing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629400" y="5775266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Multiplexing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3" name="Shape 94"/>
          <p:cNvSpPr txBox="1">
            <a:spLocks/>
          </p:cNvSpPr>
          <p:nvPr/>
        </p:nvSpPr>
        <p:spPr bwMode="auto">
          <a:xfrm>
            <a:off x="791369" y="1516651"/>
            <a:ext cx="7637462" cy="2371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342900" lvl="1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Like 11ax, the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beginning part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of EHT-SIG could be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duplicated to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accommodate the overflow from the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U-SIG.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EHT-SIG Common Part A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used to denote this duplicated part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685800" lvl="2" indent="-342900" algn="just">
              <a:spcBef>
                <a:spcPts val="0"/>
              </a:spcBef>
              <a:buSzPct val="100000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U-SIG and EHT-SIG Common Part A is similar as “HE-SIG-A” in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11ax</a:t>
            </a:r>
          </a:p>
          <a:p>
            <a:pPr marL="685800" lvl="2" indent="-342900" algn="just">
              <a:spcBef>
                <a:spcPts val="0"/>
              </a:spcBef>
              <a:buSzPct val="100000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Part A can be less than the length of one symbol</a:t>
            </a:r>
          </a:p>
          <a:p>
            <a:pPr marL="342900" lvl="1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EHT-SIG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Common Part B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like the Common field of HE-SIG-B, which is divided into different content channels.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RU Allocation subfields can be included in this field. </a:t>
            </a:r>
          </a:p>
          <a:p>
            <a:pPr marL="685800" lvl="2" indent="-342900" algn="just"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Part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A and Part B can be jointly encoded or separately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encoded</a:t>
            </a: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-20782" y="377684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 </a:t>
            </a:r>
            <a:r>
              <a:rPr lang="en-US" altLang="zh-CN" dirty="0" smtClean="0"/>
              <a:t>PPDU: </a:t>
            </a:r>
            <a:r>
              <a:rPr lang="en-US" dirty="0" smtClean="0"/>
              <a:t>Opt 1: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77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EHT-SIG Design for MU PPDU (2/2)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1657981"/>
              </p:ext>
            </p:extLst>
          </p:nvPr>
        </p:nvGraphicFramePr>
        <p:xfrm>
          <a:off x="455815" y="4038600"/>
          <a:ext cx="8525511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87" name="Visio" r:id="rId4" imgW="9220295" imgH="2257425" progId="Visio.Drawing.15">
                  <p:embed/>
                </p:oleObj>
              </mc:Choice>
              <mc:Fallback>
                <p:oleObj name="Visio" r:id="rId4" imgW="9220295" imgH="225742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5815" y="4038600"/>
                        <a:ext cx="8525511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文本框 17"/>
          <p:cNvSpPr txBox="1"/>
          <p:nvPr/>
        </p:nvSpPr>
        <p:spPr>
          <a:xfrm>
            <a:off x="5524785" y="5791199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Multiplexing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223291" y="5791200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Multiplexing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634129" y="5791199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Multiplexing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33399" y="1515194"/>
            <a:ext cx="83731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beginning of EHT-SIG for MU PPDU (Part A) can also have different content channels, i.e., have 2 CC at the beginning.</a:t>
            </a:r>
            <a:endParaRPr lang="zh-CN" altLang="en-US" sz="1800" b="1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11727" y="2104134"/>
            <a:ext cx="830580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Benefits</a:t>
            </a:r>
          </a:p>
          <a:p>
            <a:pPr marL="987425" lvl="1" indent="-271463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Some information in content channel 1 can be moved to content channel 2 to save overhead when the bandwidth exceeds 20MHz</a:t>
            </a:r>
            <a:endParaRPr lang="en-US" altLang="zh-CN" sz="1600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  <a:p>
            <a:pPr marL="987425" lvl="1" indent="-271463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Additional </a:t>
            </a:r>
            <a:r>
              <a:rPr lang="en-US" altLang="zh-CN" sz="16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information needed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when the bandwidth exceeds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20MHz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 could </a:t>
            </a:r>
            <a:r>
              <a:rPr lang="en-US" altLang="zh-CN" sz="16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be contained 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in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content channel 2.</a:t>
            </a:r>
          </a:p>
          <a:p>
            <a:pPr marL="742950" lvl="1" indent="-342900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Exact details can be further discussed.</a:t>
            </a:r>
          </a:p>
          <a:p>
            <a:pPr marL="74295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endParaRPr lang="zh-CN" altLang="en-US" sz="1800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-1385" y="37616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MU </a:t>
            </a:r>
            <a:r>
              <a:rPr lang="en-US" altLang="zh-CN" dirty="0" smtClean="0">
                <a:solidFill>
                  <a:srgbClr val="FF0000"/>
                </a:solidFill>
              </a:rPr>
              <a:t>PPDU - </a:t>
            </a:r>
            <a:r>
              <a:rPr lang="en-US" dirty="0" smtClean="0">
                <a:solidFill>
                  <a:srgbClr val="FF0000"/>
                </a:solidFill>
              </a:rPr>
              <a:t>Opt 2: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98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Similar as 11ax, RU allocation and center 26-tone RU subfields can exist in EHT-SIG-B common part B.</a:t>
            </a:r>
          </a:p>
          <a:p>
            <a:r>
              <a:rPr lang="en-US" sz="2000" dirty="0" smtClean="0"/>
              <a:t>For compressed mode of EHT MU PPDU, similar as 11ax, common part B can be omitted.</a:t>
            </a:r>
          </a:p>
          <a:p>
            <a:pPr lvl="1"/>
            <a:r>
              <a:rPr lang="en-US" altLang="zh-CN" sz="1600" dirty="0" smtClean="0"/>
              <a:t>Common Part A may still exist to account for the overflow of U-SIG</a:t>
            </a:r>
          </a:p>
          <a:p>
            <a:r>
              <a:rPr lang="en-US" sz="2000" dirty="0"/>
              <a:t>Similar as 11ax, user field will be similar as the user field of </a:t>
            </a:r>
            <a:r>
              <a:rPr lang="en-US" sz="2000" dirty="0" smtClean="0"/>
              <a:t>11ax.</a:t>
            </a:r>
            <a:endParaRPr lang="en-US" sz="2000" dirty="0"/>
          </a:p>
          <a:p>
            <a:pPr lvl="1"/>
            <a:r>
              <a:rPr lang="en-US" sz="1600" dirty="0"/>
              <a:t>Some fields may need larger </a:t>
            </a:r>
            <a:r>
              <a:rPr lang="en-US" sz="1600" dirty="0" err="1"/>
              <a:t>bitwidth</a:t>
            </a:r>
            <a:r>
              <a:rPr lang="en-US" sz="1600" dirty="0"/>
              <a:t>, e.g., </a:t>
            </a:r>
            <a:r>
              <a:rPr lang="en-US" sz="1600" dirty="0" smtClean="0"/>
              <a:t>NSTS</a:t>
            </a:r>
          </a:p>
          <a:p>
            <a:pPr lvl="1"/>
            <a:endParaRPr lang="en-US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EHT-SIG Contents for MU PPDU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82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EHT-SIG Contents for </a:t>
            </a:r>
            <a:r>
              <a:rPr lang="en-IE" altLang="zh-CN" dirty="0" smtClean="0">
                <a:solidFill>
                  <a:schemeClr val="tx1"/>
                </a:solidFill>
              </a:rPr>
              <a:t>MU </a:t>
            </a:r>
            <a:r>
              <a:rPr lang="en-IE" altLang="zh-CN" dirty="0">
                <a:solidFill>
                  <a:schemeClr val="tx1"/>
                </a:solidFill>
              </a:rPr>
              <a:t>PPDU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282679"/>
              </p:ext>
            </p:extLst>
          </p:nvPr>
        </p:nvGraphicFramePr>
        <p:xfrm>
          <a:off x="382288" y="1358937"/>
          <a:ext cx="1049809" cy="48066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7809"/>
                <a:gridCol w="762000"/>
              </a:tblGrid>
              <a:tr h="18406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Bit</a:t>
                      </a:r>
                      <a:endParaRPr lang="zh-CN" altLang="en-US" sz="1200" dirty="0"/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UL/DL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HE</a:t>
                      </a: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-SIG-B MCS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HE-SIG-B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DCM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BSS Color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Spatial Reuse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Bandwidth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Number of HE-SIG-B Symbols Or MU-MIMO users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HE-SIG-B compression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GI+HE-LTF Size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Doppler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220306"/>
              </p:ext>
            </p:extLst>
          </p:nvPr>
        </p:nvGraphicFramePr>
        <p:xfrm>
          <a:off x="1547081" y="1367019"/>
          <a:ext cx="1403147" cy="451935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4275"/>
                <a:gridCol w="1128872"/>
              </a:tblGrid>
              <a:tr h="191090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10" marR="8210" marT="821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10" marR="8210" marT="8210" marB="0" anchor="ctr">
                    <a:solidFill>
                      <a:srgbClr val="92D050"/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B0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dirty="0" smtClean="0">
                          <a:effectLst/>
                          <a:latin typeface="+mn-lt"/>
                        </a:rPr>
                        <a:t>TXOP</a:t>
                      </a:r>
                      <a:endParaRPr lang="en-US" altLang="zh-CN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Reserved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 smtClean="0">
                          <a:effectLst/>
                          <a:latin typeface="+mn-lt"/>
                        </a:rPr>
                        <a:t>Number of HE-LTF Symbols And </a:t>
                      </a:r>
                      <a:r>
                        <a:rPr lang="en-US" sz="700" u="none" strike="noStrike" dirty="0" err="1" smtClean="0">
                          <a:effectLst/>
                          <a:latin typeface="+mn-lt"/>
                        </a:rPr>
                        <a:t>Midamble</a:t>
                      </a:r>
                      <a:r>
                        <a:rPr lang="en-US" sz="700" u="none" strike="noStrike" baseline="0" dirty="0" smtClean="0">
                          <a:effectLst/>
                          <a:latin typeface="+mn-lt"/>
                        </a:rPr>
                        <a:t> Periodicity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LDPC Extra Symbol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Segment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STBC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Pre-FEC Padding</a:t>
                      </a:r>
                      <a:br>
                        <a:rPr lang="en-US" sz="1000" u="none" strike="noStrike" dirty="0">
                          <a:effectLst/>
                          <a:latin typeface="+mn-lt"/>
                        </a:rPr>
                      </a:b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Factor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PE Disambiguity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Tail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456874" y="10946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HE-SIG-A1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1746852" y="10946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HE-SIG-A2</a:t>
            </a:r>
            <a:endParaRPr lang="zh-CN" altLang="en-US" dirty="0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47865"/>
              </p:ext>
            </p:extLst>
          </p:nvPr>
        </p:nvGraphicFramePr>
        <p:xfrm>
          <a:off x="3637300" y="1603266"/>
          <a:ext cx="1501008" cy="45291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8790"/>
                <a:gridCol w="765018"/>
                <a:gridCol w="457200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Version Identifier </a:t>
                      </a: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BSS </a:t>
                      </a: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Color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7?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TXOP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DL/UL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R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eserved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PPDU 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Format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237109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B24</a:t>
                      </a: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EHT-SIG DCM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1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Reserved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1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9" name="文本框 18"/>
          <p:cNvSpPr txBox="1"/>
          <p:nvPr/>
        </p:nvSpPr>
        <p:spPr>
          <a:xfrm>
            <a:off x="4022002" y="1303055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U-SIG1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638800" y="1294166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U-SIG2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1" name="左箭头 10"/>
          <p:cNvSpPr/>
          <p:nvPr/>
        </p:nvSpPr>
        <p:spPr bwMode="auto">
          <a:xfrm rot="10800000">
            <a:off x="3061309" y="3473230"/>
            <a:ext cx="511485" cy="484632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351666"/>
              </p:ext>
            </p:extLst>
          </p:nvPr>
        </p:nvGraphicFramePr>
        <p:xfrm>
          <a:off x="5257800" y="1593470"/>
          <a:ext cx="1524000" cy="453765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1000"/>
                <a:gridCol w="685800"/>
                <a:gridCol w="457200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EHT-SIG MCS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Number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of EHT-SIG Symbols or MU-MIMO users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5?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andwidth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 smtClean="0">
                          <a:effectLst/>
                          <a:latin typeface="+mn-lt"/>
                        </a:rPr>
                        <a:t>Number of EHT-LTF Symbols And </a:t>
                      </a:r>
                      <a:r>
                        <a:rPr lang="en-US" sz="800" u="none" strike="noStrike" dirty="0" err="1" smtClean="0">
                          <a:effectLst/>
                          <a:latin typeface="+mn-lt"/>
                        </a:rPr>
                        <a:t>Midamble</a:t>
                      </a:r>
                      <a:r>
                        <a:rPr lang="en-US" sz="800" u="none" strike="noStrike" baseline="0" dirty="0" smtClean="0">
                          <a:effectLst/>
                          <a:latin typeface="+mn-lt"/>
                        </a:rPr>
                        <a:t> Periodicity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ail</a:t>
                      </a: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表格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513211"/>
              </p:ext>
            </p:extLst>
          </p:nvPr>
        </p:nvGraphicFramePr>
        <p:xfrm>
          <a:off x="6901292" y="1593470"/>
          <a:ext cx="1843890" cy="450361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4195"/>
                <a:gridCol w="1112787"/>
                <a:gridCol w="476908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Spatial</a:t>
                      </a:r>
                      <a:r>
                        <a:rPr lang="en-US" altLang="zh-CN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Reuse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u="none" strike="noStrike" dirty="0" smtClean="0">
                          <a:effectLst/>
                          <a:latin typeface="+mn-lt"/>
                        </a:rPr>
                        <a:t>LDPC Extra Symbol Segment</a:t>
                      </a:r>
                      <a:endParaRPr lang="en-US" altLang="zh-CN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STBC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Pre-FEC Padding</a:t>
                      </a:r>
                      <a:br>
                        <a:rPr lang="en-US" altLang="zh-CN" sz="1000" u="none" strike="noStrike" dirty="0" smtClean="0">
                          <a:effectLst/>
                          <a:latin typeface="+mn-lt"/>
                        </a:rPr>
                      </a:b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Factor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PE Disambiguity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Doppler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GI+EHT-LTF Size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Reserved/TBD</a:t>
                      </a:r>
                      <a:endParaRPr lang="en-US" altLang="zh-CN" sz="10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(could be used by some new fields related to new features)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 or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 or 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ail</a:t>
                      </a: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 or 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26" name="文本框 25"/>
          <p:cNvSpPr txBox="1"/>
          <p:nvPr/>
        </p:nvSpPr>
        <p:spPr>
          <a:xfrm>
            <a:off x="7086600" y="1295400"/>
            <a:ext cx="2057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EHT-SIG Common Part A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73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EHT-SIG Design for SU PPDU (1/2)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451730"/>
              </p:ext>
            </p:extLst>
          </p:nvPr>
        </p:nvGraphicFramePr>
        <p:xfrm>
          <a:off x="1497840" y="4039985"/>
          <a:ext cx="6754745" cy="203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4" name="Visio" r:id="rId4" imgW="5934170" imgH="1790795" progId="Visio.Drawing.15">
                  <p:embed/>
                </p:oleObj>
              </mc:Choice>
              <mc:Fallback>
                <p:oleObj name="Visio" r:id="rId4" imgW="5934170" imgH="179079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97840" y="4039985"/>
                        <a:ext cx="6754745" cy="203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5943857" y="5486400"/>
            <a:ext cx="853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Duplicate     </a:t>
            </a:r>
            <a:endParaRPr lang="zh-CN" altLang="en-US" dirty="0"/>
          </a:p>
        </p:txBody>
      </p:sp>
      <p:sp>
        <p:nvSpPr>
          <p:cNvPr id="11" name="Shape 94"/>
          <p:cNvSpPr txBox="1">
            <a:spLocks/>
          </p:cNvSpPr>
          <p:nvPr/>
        </p:nvSpPr>
        <p:spPr bwMode="auto">
          <a:xfrm>
            <a:off x="820486" y="1752600"/>
            <a:ext cx="757922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342900" lvl="1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11ax, the contents of HE-SIG-A are duplicated in different channels. </a:t>
            </a:r>
          </a:p>
          <a:p>
            <a:pPr marL="342900" lvl="1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Like 11ax, if there exists an SU PPDU, the EHT-SIG of SU PPDU could be duplicated in different channels. The included information accommodates the overflow from the U-SIG. </a:t>
            </a:r>
          </a:p>
          <a:p>
            <a:pPr marL="400050" lvl="1" indent="0" algn="just">
              <a:spcBef>
                <a:spcPts val="0"/>
              </a:spcBef>
              <a:buSzPct val="100000"/>
              <a:buNone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-1385" y="37616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U </a:t>
            </a:r>
            <a:r>
              <a:rPr lang="en-US" altLang="zh-CN" dirty="0" smtClean="0">
                <a:solidFill>
                  <a:srgbClr val="FF0000"/>
                </a:solidFill>
              </a:rPr>
              <a:t>PPDU - </a:t>
            </a:r>
            <a:r>
              <a:rPr lang="en-US" dirty="0" smtClean="0">
                <a:solidFill>
                  <a:srgbClr val="FF0000"/>
                </a:solidFill>
              </a:rPr>
              <a:t>Opt 1: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43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55640</TotalTime>
  <Words>2120</Words>
  <Application>Microsoft Office PowerPoint</Application>
  <PresentationFormat>全屏显示(4:3)</PresentationFormat>
  <Paragraphs>712</Paragraphs>
  <Slides>22</Slides>
  <Notes>12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8" baseType="lpstr">
      <vt:lpstr>MS PGothic</vt:lpstr>
      <vt:lpstr>宋体</vt:lpstr>
      <vt:lpstr>Arial</vt:lpstr>
      <vt:lpstr>Times New Roman</vt:lpstr>
      <vt:lpstr>802-11-Submission</vt:lpstr>
      <vt:lpstr>Visio</vt:lpstr>
      <vt:lpstr>Preamble Structure and SIG Contents</vt:lpstr>
      <vt:lpstr>Introduction (1/3)</vt:lpstr>
      <vt:lpstr>Introduction (2/3)</vt:lpstr>
      <vt:lpstr>Introduction (3/3)</vt:lpstr>
      <vt:lpstr>EHT-SIG Design for MU PPDU (1/2)</vt:lpstr>
      <vt:lpstr>EHT-SIG Design for MU PPDU (2/2)</vt:lpstr>
      <vt:lpstr>EHT-SIG Contents for MU PPDU</vt:lpstr>
      <vt:lpstr>EHT-SIG Contents for MU PPDU</vt:lpstr>
      <vt:lpstr>EHT-SIG Design for SU PPDU (1/2)</vt:lpstr>
      <vt:lpstr>EHT-SIG Design for SU PPDU (2/2)</vt:lpstr>
      <vt:lpstr>EHT-SIG Contents for SU PPDU</vt:lpstr>
      <vt:lpstr>Summary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Straw Poll #8</vt:lpstr>
      <vt:lpstr>PowerPoint 演示文稿</vt:lpstr>
      <vt:lpstr>Example of the Bandwidth field in EHT SU PPDU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973</cp:revision>
  <cp:lastPrinted>1998-02-10T13:28:06Z</cp:lastPrinted>
  <dcterms:created xsi:type="dcterms:W3CDTF">2013-11-12T18:41:50Z</dcterms:created>
  <dcterms:modified xsi:type="dcterms:W3CDTF">2020-01-11T06:42:56Z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(3)cRD8CyWFqvqsaZW6Z5fVPBPvGAS926YF1nNkNZ4UKglBflfDCoFPa5P9AQvShUykHdLtwfZW
OVit2tBIW02jq4mxSIBu8jvZjzNd6IsqKPm6wGHA4Uh6pWIkov7Gb3LY+WPGGFlqWb17zOKK
pevZ+4Jbsg5y/mNoRCKtpvmr8Uwuu0VW32JXZT8QfZ5sl8fRySNCY7kLYZDZEKIXax0+PyHx
CBYjskNQL0mQShpbmU</vt:lpwstr>
  </property>
  <property fmtid="{D5CDD505-2E9C-101B-9397-08002B2CF9AE}" pid="4" name="_2015_ms_pID_7253431">
    <vt:lpwstr>A4lcTS/lVO0Up8s8YKkQ2eqXKh7CZFzaRvYctK8/5crj0UStY4gH7V
qxpNZEa+/Nd9fx82Aa5Etctnrd5sJugAiHuu4zSai9B6f7M69cnW/QEuTXlyd7WY6FjdhVq4
PO1KRX/17JSnJjEGWQEbanGC3tzXA3qVsJfKxR+MJtjHtdYShDdO0fdPIIQIIQEKXaQ1cdTV
ShfjZ5ORMPNVSSxzUMkiUdargW+ij4cA6P3r</vt:lpwstr>
  </property>
  <property fmtid="{D5CDD505-2E9C-101B-9397-08002B2CF9AE}" pid="5" name="_2015_ms_pID_7253432">
    <vt:lpwstr>7w74GuiRn+9QPeMmXVhKZ4k=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