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77" r:id="rId3"/>
    <p:sldId id="1108" r:id="rId4"/>
    <p:sldId id="1103" r:id="rId5"/>
    <p:sldId id="1086" r:id="rId6"/>
    <p:sldId id="1090" r:id="rId7"/>
    <p:sldId id="1104" r:id="rId8"/>
    <p:sldId id="1091" r:id="rId9"/>
    <p:sldId id="1089" r:id="rId10"/>
    <p:sldId id="1101" r:id="rId11"/>
    <p:sldId id="1105" r:id="rId12"/>
    <p:sldId id="1109" r:id="rId13"/>
    <p:sldId id="1107" r:id="rId14"/>
    <p:sldId id="109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1336" autoAdjust="0"/>
  </p:normalViewPr>
  <p:slideViewPr>
    <p:cSldViewPr>
      <p:cViewPr varScale="1">
        <p:scale>
          <a:sx n="94" d="100"/>
          <a:sy n="94" d="100"/>
        </p:scale>
        <p:origin x="23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0381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550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538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348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765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95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3216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73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9941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202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802.11-20/0028r3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Indication of Multi-link Information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73970"/>
              </p:ext>
            </p:extLst>
          </p:nvPr>
        </p:nvGraphicFramePr>
        <p:xfrm>
          <a:off x="762000" y="2895596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 for</a:t>
            </a:r>
            <a:br>
              <a:rPr lang="en-US" altLang="ko-KR" dirty="0"/>
            </a:br>
            <a:r>
              <a:rPr lang="en-US" altLang="ko-KR" dirty="0"/>
              <a:t>AP MLD and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Regarding Sub-fields</a:t>
            </a:r>
          </a:p>
          <a:p>
            <a:pPr lvl="1"/>
            <a:r>
              <a:rPr lang="en-US" altLang="ko-KR" sz="1600" dirty="0"/>
              <a:t>ML element of AP MLD actually would include more information than that of non-AP MLD</a:t>
            </a:r>
          </a:p>
          <a:p>
            <a:pPr lvl="1"/>
            <a:r>
              <a:rPr lang="en-US" altLang="ko-KR" sz="1600" dirty="0"/>
              <a:t>Non-AP MLD does not include AP-only information e.g., channel information, Beacon Interval</a:t>
            </a:r>
          </a:p>
          <a:p>
            <a:pPr lvl="1"/>
            <a:r>
              <a:rPr lang="en-US" altLang="ko-KR" sz="1600" dirty="0"/>
              <a:t>Therefore, some sub-fields of ML element transmitted by non-AP MLD </a:t>
            </a:r>
            <a:r>
              <a:rPr lang="en-US" altLang="ko-KR" sz="1600" dirty="0" smtClean="0"/>
              <a:t>can be excluded</a:t>
            </a:r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Regarding transmission</a:t>
            </a:r>
          </a:p>
          <a:p>
            <a:pPr lvl="1"/>
            <a:r>
              <a:rPr lang="en-US" altLang="ko-KR" sz="1600" dirty="0"/>
              <a:t>ML element of AP MLD is included in Beacon and Association/Probe Response</a:t>
            </a:r>
          </a:p>
          <a:p>
            <a:pPr lvl="1"/>
            <a:r>
              <a:rPr lang="en-US" altLang="ko-KR" sz="1600" dirty="0"/>
              <a:t>ML element of non-AP MLD is included in Association </a:t>
            </a:r>
            <a:r>
              <a:rPr lang="en-US" altLang="ko-KR" sz="1600" dirty="0" smtClean="0"/>
              <a:t>Request</a:t>
            </a:r>
            <a:endParaRPr lang="en-US" altLang="ko-KR" sz="1600" dirty="0"/>
          </a:p>
          <a:p>
            <a:pPr lvl="1"/>
            <a:r>
              <a:rPr lang="en-US" altLang="ko-KR" sz="1600" dirty="0"/>
              <a:t>Whether we define a new management frame including the ML element has to be </a:t>
            </a:r>
            <a:r>
              <a:rPr lang="en-US" altLang="ko-KR" sz="1600" dirty="0" smtClean="0"/>
              <a:t>discussed</a:t>
            </a:r>
          </a:p>
          <a:p>
            <a:pPr lvl="2"/>
            <a:r>
              <a:rPr lang="en-US" altLang="ko-KR" sz="1400" dirty="0" smtClean="0"/>
              <a:t>However, we can just transmit the proposed ML element in existing management frames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61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discussed </a:t>
            </a:r>
            <a:r>
              <a:rPr lang="en-US" altLang="ko-KR" sz="2000" dirty="0"/>
              <a:t>the format and the transmission of a newly defined </a:t>
            </a:r>
            <a:r>
              <a:rPr lang="en-US" altLang="ko-KR" sz="2000" dirty="0" smtClean="0"/>
              <a:t>element</a:t>
            </a:r>
          </a:p>
          <a:p>
            <a:r>
              <a:rPr lang="en-US" altLang="ko-KR" sz="2000" dirty="0" smtClean="0"/>
              <a:t>ML element </a:t>
            </a:r>
            <a:r>
              <a:rPr lang="en-US" altLang="ko-KR" sz="2000" dirty="0"/>
              <a:t>includes </a:t>
            </a:r>
            <a:r>
              <a:rPr lang="en-US" altLang="ko-KR" sz="2000" dirty="0" smtClean="0"/>
              <a:t>a Common information and Per-link information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Per-link information includes the </a:t>
            </a:r>
            <a:r>
              <a:rPr lang="en-US" altLang="ko-KR" sz="1600" dirty="0"/>
              <a:t>information of the other link(s) except for a link where the element is transmitted for a single </a:t>
            </a:r>
            <a:r>
              <a:rPr lang="en-US" altLang="ko-KR" sz="1600" dirty="0" smtClean="0"/>
              <a:t>setup</a:t>
            </a:r>
          </a:p>
          <a:p>
            <a:pPr lvl="1"/>
            <a:r>
              <a:rPr lang="en-US" altLang="ko-KR" sz="1600" dirty="0" smtClean="0"/>
              <a:t>Common information can include the number of links and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bitmap indications across </a:t>
            </a:r>
            <a:r>
              <a:rPr lang="en-US" altLang="ko-KR" sz="1600" dirty="0"/>
              <a:t>the links regarding ML setup and </a:t>
            </a:r>
            <a:r>
              <a:rPr lang="en-US" altLang="ko-KR" sz="1600" dirty="0" smtClean="0"/>
              <a:t>operation (e.g., operating links, TID-to-link Mapping) </a:t>
            </a:r>
          </a:p>
          <a:p>
            <a:pPr lvl="2"/>
            <a:r>
              <a:rPr lang="en-US" altLang="ko-KR" sz="1400" dirty="0" smtClean="0"/>
              <a:t>It considers the </a:t>
            </a:r>
            <a:r>
              <a:rPr lang="en-US" altLang="ko-KR" sz="1400" dirty="0"/>
              <a:t>order for </a:t>
            </a:r>
            <a:r>
              <a:rPr lang="en-US" altLang="ko-KR" sz="1400" dirty="0" smtClean="0"/>
              <a:t>links indicated in ML information field, implicitly</a:t>
            </a:r>
          </a:p>
          <a:p>
            <a:r>
              <a:rPr lang="en-US" altLang="ko-KR" sz="2000" dirty="0" smtClean="0"/>
              <a:t>ML </a:t>
            </a:r>
            <a:r>
              <a:rPr lang="en-US" altLang="ko-KR" sz="2000" dirty="0"/>
              <a:t>element of AP MLD is included in Beacon and Association/Probe </a:t>
            </a:r>
            <a:r>
              <a:rPr lang="en-US" altLang="ko-KR" sz="2000" dirty="0" smtClean="0"/>
              <a:t>Response while ML element of </a:t>
            </a:r>
            <a:r>
              <a:rPr lang="en-US" altLang="ko-KR" sz="2000" dirty="0"/>
              <a:t>non-AP MLD is included in Association </a:t>
            </a:r>
            <a:r>
              <a:rPr lang="en-US" altLang="ko-KR" sz="2000" dirty="0" smtClean="0"/>
              <a:t>Request</a:t>
            </a:r>
          </a:p>
          <a:p>
            <a:pPr marL="685800" lvl="2" indent="-342900"/>
            <a:r>
              <a:rPr lang="en-US" altLang="ko-KR" sz="1400" dirty="0" smtClean="0"/>
              <a:t>Some </a:t>
            </a:r>
            <a:r>
              <a:rPr lang="en-US" altLang="ko-KR" sz="1400" dirty="0"/>
              <a:t>sub-fields of ML element transmitted by non-AP MLD can be </a:t>
            </a:r>
            <a:r>
              <a:rPr lang="en-US" altLang="ko-KR" sz="1400" dirty="0" smtClean="0"/>
              <a:t>excluded because AP-only information isn’t‘ needed to be included</a:t>
            </a:r>
            <a:endParaRPr lang="en-US" altLang="ko-KR" sz="1400" dirty="0"/>
          </a:p>
          <a:p>
            <a:endParaRPr lang="en-US" altLang="ko-KR" sz="2000" dirty="0" smtClean="0"/>
          </a:p>
          <a:p>
            <a:pPr lvl="1"/>
            <a:endParaRPr lang="en-US" altLang="ko-KR" sz="1600" dirty="0"/>
          </a:p>
          <a:p>
            <a:endParaRPr lang="en-US" altLang="ko-KR" sz="16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45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that an STA of an MLD provides </a:t>
            </a:r>
            <a:r>
              <a:rPr lang="en-US" altLang="ko-KR" dirty="0"/>
              <a:t>information that is common to all STAs affiliated with the MLD and information that is specific to the STA on each </a:t>
            </a:r>
            <a:r>
              <a:rPr lang="en-US" altLang="ko-KR" dirty="0" smtClean="0"/>
              <a:t>link in management frames </a:t>
            </a:r>
            <a:r>
              <a:rPr lang="en-US" altLang="ko-KR" dirty="0"/>
              <a:t>during </a:t>
            </a:r>
            <a:r>
              <a:rPr lang="en-US" altLang="ko-KR" dirty="0" smtClean="0"/>
              <a:t>multi-link discovery </a:t>
            </a:r>
            <a:r>
              <a:rPr lang="en-US" altLang="ko-KR" dirty="0"/>
              <a:t>and multi-link setup?</a:t>
            </a:r>
          </a:p>
          <a:p>
            <a:pPr lvl="1"/>
            <a:r>
              <a:rPr lang="en-US" altLang="ko-KR" dirty="0"/>
              <a:t>The specific information is TBD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8372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that the following?</a:t>
            </a:r>
          </a:p>
          <a:p>
            <a:pPr lvl="1"/>
            <a:r>
              <a:rPr lang="en-US" altLang="ko-KR" dirty="0"/>
              <a:t>Beacon, Probe Request and Probe Response frames are reused for multi-link discovery</a:t>
            </a:r>
          </a:p>
          <a:p>
            <a:pPr lvl="1"/>
            <a:r>
              <a:rPr lang="en-US" altLang="ko-KR" dirty="0" smtClean="0"/>
              <a:t>Association Request and Association Response frames are reused for multi-link setup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0718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</a:t>
            </a:r>
            <a:r>
              <a:rPr lang="en-US" altLang="ko-KR" sz="1800" dirty="0" smtClean="0">
                <a:ea typeface="굴림" panose="020B0600000101010101" pitchFamily="50" charset="-127"/>
              </a:rPr>
              <a:t>802.11-19/1262r8 </a:t>
            </a:r>
            <a:r>
              <a:rPr lang="en-US" altLang="ko-KR" sz="1800" dirty="0">
                <a:ea typeface="굴림" panose="020B0600000101010101" pitchFamily="50" charset="-127"/>
              </a:rPr>
              <a:t>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802.11-19/1509r5 Discussion on Multi-link Setup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802.11-19/1583r0 </a:t>
            </a:r>
            <a:r>
              <a:rPr lang="en-GB" altLang="ko-KR" sz="1800" dirty="0"/>
              <a:t>Multi-link BSS Operations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802.11-19/1823r0 Multi-link Setup Follow 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802.11-19/1549r1 Multi-link Association</a:t>
            </a:r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556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multi-link (ML) operation, we decided </a:t>
            </a:r>
            <a:r>
              <a:rPr lang="en-US" altLang="ko-KR" sz="2000" u="sng" dirty="0"/>
              <a:t>a single ML setup </a:t>
            </a:r>
            <a:r>
              <a:rPr lang="en-US" altLang="ko-KR" sz="2000" dirty="0"/>
              <a:t>including an association and </a:t>
            </a:r>
            <a:r>
              <a:rPr lang="en-US" altLang="ko-KR" sz="2000" u="sng" dirty="0"/>
              <a:t>the indication of ML information</a:t>
            </a:r>
            <a:r>
              <a:rPr lang="en-US" altLang="ko-KR" sz="2000" dirty="0"/>
              <a:t> using a newly defined element (especially for capabilities</a:t>
            </a:r>
            <a:r>
              <a:rPr lang="en-US" altLang="ko-KR" sz="2000" dirty="0" smtClean="0"/>
              <a:t>) [1]</a:t>
            </a:r>
            <a:endParaRPr lang="en-US" altLang="ko-KR" sz="2000" dirty="0"/>
          </a:p>
          <a:p>
            <a:pPr lvl="1"/>
            <a:r>
              <a:rPr lang="en-US" altLang="ko-KR" sz="1600" dirty="0"/>
              <a:t>We </a:t>
            </a:r>
            <a:r>
              <a:rPr lang="en-US" altLang="ko-KR" sz="1600" dirty="0" smtClean="0"/>
              <a:t>can add more information to the new element as well</a:t>
            </a: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format </a:t>
            </a:r>
            <a:r>
              <a:rPr lang="en-US" altLang="ko-KR" sz="2000" dirty="0" smtClean="0"/>
              <a:t>and the transmission of </a:t>
            </a:r>
            <a:r>
              <a:rPr lang="en-US" altLang="ko-KR" sz="2000" dirty="0"/>
              <a:t>a newly defined </a:t>
            </a:r>
            <a:r>
              <a:rPr lang="en-US" altLang="ko-KR" sz="2000" dirty="0" smtClean="0"/>
              <a:t>element</a:t>
            </a:r>
            <a:endParaRPr lang="en-US" altLang="ko-KR" sz="2000" dirty="0"/>
          </a:p>
          <a:p>
            <a:pPr lvl="1"/>
            <a:r>
              <a:rPr lang="en-US" altLang="ko-KR" sz="1600" dirty="0"/>
              <a:t>We call the element ML element (temporarily)</a:t>
            </a:r>
          </a:p>
          <a:p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65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High-level Format </a:t>
            </a:r>
            <a:r>
              <a:rPr lang="en-US" altLang="ko-KR" dirty="0"/>
              <a:t>of ML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ML element would include </a:t>
            </a:r>
            <a:r>
              <a:rPr lang="en-US" altLang="ko-KR" sz="2000" u="sng" dirty="0" smtClean="0"/>
              <a:t>Common information</a:t>
            </a:r>
            <a:r>
              <a:rPr lang="en-US" altLang="ko-KR" sz="2000" dirty="0"/>
              <a:t> and </a:t>
            </a:r>
            <a:r>
              <a:rPr lang="en-US" altLang="ko-KR" sz="2000" u="sng" dirty="0"/>
              <a:t>Per-link information</a:t>
            </a:r>
            <a:r>
              <a:rPr lang="en-US" altLang="ko-KR" sz="2000" dirty="0" smtClean="0"/>
              <a:t> [2]</a:t>
            </a:r>
            <a:endParaRPr lang="en-US" altLang="ko-KR" sz="2000" dirty="0"/>
          </a:p>
          <a:p>
            <a:pPr lvl="1"/>
            <a:r>
              <a:rPr lang="en-US" altLang="ko-KR" sz="1600" b="1" dirty="0"/>
              <a:t>Common information</a:t>
            </a:r>
            <a:r>
              <a:rPr lang="en-US" altLang="ko-KR" sz="1600" dirty="0"/>
              <a:t> can include </a:t>
            </a:r>
            <a:r>
              <a:rPr lang="en-US" altLang="ko-KR" sz="1600" b="1" dirty="0">
                <a:solidFill>
                  <a:srgbClr val="FF0000"/>
                </a:solidFill>
              </a:rPr>
              <a:t>the indication across the links regarding ML setup and operation</a:t>
            </a:r>
            <a:r>
              <a:rPr lang="en-US" altLang="ko-KR" sz="1600" dirty="0"/>
              <a:t>, called </a:t>
            </a:r>
            <a:r>
              <a:rPr lang="en-US" altLang="ko-KR" sz="1600" b="1" dirty="0"/>
              <a:t>ML Operational </a:t>
            </a:r>
            <a:r>
              <a:rPr lang="en-US" altLang="ko-KR" sz="1600" b="1" dirty="0" smtClean="0"/>
              <a:t>Bitmap*</a:t>
            </a:r>
            <a:endParaRPr lang="en-US" altLang="ko-KR" sz="1600" b="1" dirty="0"/>
          </a:p>
          <a:p>
            <a:pPr lvl="2"/>
            <a:r>
              <a:rPr lang="en-US" altLang="ko-KR" sz="1400" dirty="0"/>
              <a:t>For example, which link(s) are operating links or primary link (e.g., for power saving or channel access), simultaneous TX/RX (STR) capability,…</a:t>
            </a:r>
          </a:p>
          <a:p>
            <a:pPr lvl="1"/>
            <a:r>
              <a:rPr lang="en-US" altLang="ko-KR" sz="1600" b="1" dirty="0"/>
              <a:t>Per-link information</a:t>
            </a:r>
            <a:r>
              <a:rPr lang="en-US" altLang="ko-KR" sz="1600" dirty="0" smtClean="0"/>
              <a:t> includes </a:t>
            </a:r>
            <a:r>
              <a:rPr lang="en-US" altLang="ko-KR" sz="1600" b="1" dirty="0">
                <a:solidFill>
                  <a:srgbClr val="FF0000"/>
                </a:solidFill>
              </a:rPr>
              <a:t>the information of the other link(s) except for a link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</a:t>
            </a:r>
            <a:r>
              <a:rPr lang="en-US" altLang="ko-KR" sz="1600" dirty="0" smtClean="0"/>
              <a:t>setup</a:t>
            </a:r>
          </a:p>
          <a:p>
            <a:r>
              <a:rPr lang="en-US" altLang="ko-KR" sz="2000" dirty="0" smtClean="0"/>
              <a:t>Example</a:t>
            </a:r>
            <a:endParaRPr lang="en-US" altLang="ko-KR" sz="2000" dirty="0"/>
          </a:p>
          <a:p>
            <a:pPr lvl="1"/>
            <a:r>
              <a:rPr lang="en-US" altLang="ko-KR" sz="1400" dirty="0" smtClean="0"/>
              <a:t>If a size of each field increases in proportional to the number of links, the field “number of links” can be removed</a:t>
            </a:r>
            <a:endParaRPr lang="ko-KR" altLang="en-US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4A895B90-0187-4EFA-81C5-93BB84BDABE6}"/>
              </a:ext>
            </a:extLst>
          </p:cNvPr>
          <p:cNvSpPr/>
          <p:nvPr/>
        </p:nvSpPr>
        <p:spPr>
          <a:xfrm>
            <a:off x="0" y="6172200"/>
            <a:ext cx="19383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*The Name can be changed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5" y="4781550"/>
            <a:ext cx="77724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9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</a:t>
            </a:r>
            <a:r>
              <a:rPr lang="en-US" altLang="ko-KR" dirty="0" smtClean="0"/>
              <a:t>Per-link </a:t>
            </a:r>
            <a:r>
              <a:rPr lang="en-US" altLang="ko-KR" dirty="0"/>
              <a:t>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Field </a:t>
            </a:r>
            <a:r>
              <a:rPr lang="en-US" altLang="ko-KR" sz="2000" dirty="0" smtClean="0"/>
              <a:t>“Per-link Information” indicates information per link only needed for multi-link setup/operation</a:t>
            </a:r>
            <a:endParaRPr lang="en-US" altLang="ko-KR" dirty="0"/>
          </a:p>
          <a:p>
            <a:pPr lvl="1"/>
            <a:r>
              <a:rPr lang="en-US" altLang="ko-KR" sz="1600" b="1" dirty="0" smtClean="0">
                <a:solidFill>
                  <a:srgbClr val="FF0000"/>
                </a:solidFill>
              </a:rPr>
              <a:t>Therefore, Indicated </a:t>
            </a:r>
            <a:r>
              <a:rPr lang="en-US" altLang="ko-KR" sz="1600" b="1" dirty="0">
                <a:solidFill>
                  <a:srgbClr val="FF0000"/>
                </a:solidFill>
              </a:rPr>
              <a:t>links are the other link(s) except for a link*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setup</a:t>
            </a:r>
          </a:p>
          <a:p>
            <a:pPr lvl="2"/>
            <a:r>
              <a:rPr lang="en-US" altLang="ko-KR" sz="1400" dirty="0" smtClean="0"/>
              <a:t>Basically, the </a:t>
            </a:r>
            <a:r>
              <a:rPr lang="en-US" altLang="ko-KR" sz="1400" dirty="0"/>
              <a:t>information of association link is included in </a:t>
            </a:r>
            <a:r>
              <a:rPr lang="en-US" altLang="ko-KR" sz="1400" dirty="0" smtClean="0"/>
              <a:t>EHT </a:t>
            </a:r>
            <a:r>
              <a:rPr lang="en-US" altLang="ko-KR" sz="1400" dirty="0"/>
              <a:t>capabilities/operation </a:t>
            </a:r>
            <a:r>
              <a:rPr lang="en-US" altLang="ko-KR" sz="1400" dirty="0" smtClean="0"/>
              <a:t>elements with additional elements (if needed) which </a:t>
            </a:r>
            <a:r>
              <a:rPr lang="en-US" altLang="ko-KR" sz="1400" dirty="0"/>
              <a:t>will be discussed in the next slide</a:t>
            </a:r>
          </a:p>
          <a:p>
            <a:r>
              <a:rPr lang="en-US" altLang="ko-KR" sz="2000" dirty="0" smtClean="0"/>
              <a:t>Per-link </a:t>
            </a:r>
            <a:r>
              <a:rPr lang="en-US" altLang="ko-KR" sz="2000" dirty="0"/>
              <a:t>Information can be the following </a:t>
            </a:r>
            <a:r>
              <a:rPr lang="en-US" altLang="ko-KR" sz="2000" dirty="0" smtClean="0"/>
              <a:t>example</a:t>
            </a:r>
          </a:p>
          <a:p>
            <a:pPr lvl="1"/>
            <a:r>
              <a:rPr lang="en-US" altLang="ko-KR" sz="1600" dirty="0" smtClean="0"/>
              <a:t>Link #1 ~ Link #N do not include the association link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C13C03D3-CD58-47F7-A751-7105CCC6FBD6}"/>
              </a:ext>
            </a:extLst>
          </p:cNvPr>
          <p:cNvSpPr/>
          <p:nvPr/>
        </p:nvSpPr>
        <p:spPr>
          <a:xfrm>
            <a:off x="58759" y="6184513"/>
            <a:ext cx="51977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*We call a link on which multi-link information is transmitted “Association link”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" y="4245541"/>
            <a:ext cx="7967795" cy="18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0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</a:t>
            </a:r>
            <a:r>
              <a:rPr lang="en-US" altLang="ko-KR" dirty="0" smtClean="0"/>
              <a:t>Per-link </a:t>
            </a:r>
            <a:r>
              <a:rPr lang="en-US" altLang="ko-KR" dirty="0"/>
              <a:t>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i="1" dirty="0"/>
              <a:t>Single-link EHT AP or an AP of AP MLD</a:t>
            </a:r>
            <a:r>
              <a:rPr lang="en-US" altLang="ko-KR" sz="2000" dirty="0"/>
              <a:t> would include </a:t>
            </a:r>
            <a:r>
              <a:rPr lang="en-US" altLang="ko-KR" sz="2000" u="sng" dirty="0"/>
              <a:t>the information of association link</a:t>
            </a:r>
            <a:r>
              <a:rPr lang="en-US" altLang="ko-KR" sz="2000" dirty="0"/>
              <a:t> in EHT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./Op.* elements</a:t>
            </a:r>
          </a:p>
          <a:p>
            <a:pPr lvl="1"/>
            <a:r>
              <a:rPr lang="en-US" altLang="ko-KR" sz="1600" dirty="0"/>
              <a:t>Single-link non-AP would also include its capabilities in EHT capability element</a:t>
            </a:r>
          </a:p>
          <a:p>
            <a:pPr lvl="1"/>
            <a:r>
              <a:rPr lang="en-US" altLang="ko-KR" sz="1600" dirty="0"/>
              <a:t>The elements also include the information regarding other features (e.g., Multi-AP)</a:t>
            </a:r>
          </a:p>
          <a:p>
            <a:pPr lvl="1"/>
            <a:r>
              <a:rPr lang="en-US" altLang="ko-KR" sz="1600" dirty="0"/>
              <a:t>If needed (e.g., switching), single-link non-AP needs to understand </a:t>
            </a:r>
            <a:r>
              <a:rPr lang="en-US" altLang="ko-KR" sz="1600" dirty="0" smtClean="0"/>
              <a:t>the ML element</a:t>
            </a:r>
            <a:endParaRPr lang="en-US" altLang="ko-KR" sz="1600" dirty="0"/>
          </a:p>
          <a:p>
            <a:r>
              <a:rPr lang="en-US" altLang="ko-KR" sz="2000" dirty="0" smtClean="0"/>
              <a:t>Meanwhile</a:t>
            </a:r>
            <a:r>
              <a:rPr lang="en-US" altLang="ko-KR" sz="2000" dirty="0"/>
              <a:t>, necessary </a:t>
            </a:r>
            <a:r>
              <a:rPr lang="en-US" altLang="ko-KR" sz="2000" dirty="0" smtClean="0"/>
              <a:t>information only </a:t>
            </a:r>
            <a:r>
              <a:rPr lang="en-US" altLang="ko-KR" sz="2000" dirty="0"/>
              <a:t>for the other link(s) would be transferred on the association link</a:t>
            </a:r>
          </a:p>
          <a:p>
            <a:pPr lvl="1"/>
            <a:r>
              <a:rPr lang="en-US" altLang="ko-KR" sz="1600" dirty="0"/>
              <a:t>In other words, all of fields regarding the information of association link (as in EHT capability/operation element) wouldn’t be necessary for the other link(s)</a:t>
            </a:r>
          </a:p>
          <a:p>
            <a:pPr lvl="1"/>
            <a:r>
              <a:rPr lang="en-US" altLang="ko-KR" sz="1600" dirty="0"/>
              <a:t>After setup, the </a:t>
            </a:r>
            <a:r>
              <a:rPr lang="en-US" altLang="ko-KR" sz="1600" dirty="0" smtClean="0"/>
              <a:t>additional </a:t>
            </a:r>
            <a:r>
              <a:rPr lang="en-US" altLang="ko-KR" sz="1600" dirty="0"/>
              <a:t>information will be </a:t>
            </a:r>
            <a:r>
              <a:rPr lang="en-US" altLang="ko-KR" sz="1600" dirty="0" smtClean="0"/>
              <a:t>obtained </a:t>
            </a:r>
            <a:r>
              <a:rPr lang="en-US" altLang="ko-KR" sz="1600" dirty="0"/>
              <a:t>on the </a:t>
            </a:r>
            <a:r>
              <a:rPr lang="en-US" altLang="ko-KR" sz="1600" dirty="0" smtClean="0"/>
              <a:t>other </a:t>
            </a:r>
            <a:r>
              <a:rPr lang="en-US" altLang="ko-KR" sz="1600" dirty="0"/>
              <a:t>link(s)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5" name="직사각형 14">
            <a:extLst>
              <a:ext uri="{FF2B5EF4-FFF2-40B4-BE49-F238E27FC236}">
                <a16:creationId xmlns="" xmlns:a16="http://schemas.microsoft.com/office/drawing/2014/main" id="{AA2CC85F-12BC-4AF9-8A85-C33C0E31002A}"/>
              </a:ext>
            </a:extLst>
          </p:cNvPr>
          <p:cNvSpPr/>
          <p:nvPr/>
        </p:nvSpPr>
        <p:spPr>
          <a:xfrm>
            <a:off x="7615466" y="2057400"/>
            <a:ext cx="9284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50" dirty="0"/>
              <a:t>*Capabilities/</a:t>
            </a:r>
          </a:p>
          <a:p>
            <a:r>
              <a:rPr lang="en-US" altLang="ko-KR" sz="1050" dirty="0"/>
              <a:t>Operation</a:t>
            </a:r>
            <a:endParaRPr lang="ko-KR" altLang="en-US" sz="105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" y="5042953"/>
            <a:ext cx="3962400" cy="124275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545" y="5042953"/>
            <a:ext cx="5086455" cy="11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2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ML Operational </a:t>
            </a:r>
            <a:r>
              <a:rPr lang="en-US" altLang="ko-KR" dirty="0" smtClean="0"/>
              <a:t>Bitmap (Common)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can use a bitmap indication implicitly by considering the order for indicated </a:t>
            </a:r>
            <a:r>
              <a:rPr lang="en-US" altLang="ko-KR" sz="2000" dirty="0" smtClean="0"/>
              <a:t>links in Per-link information field</a:t>
            </a:r>
            <a:endParaRPr lang="en-US" altLang="ko-KR" sz="2000" dirty="0"/>
          </a:p>
          <a:p>
            <a:pPr lvl="1"/>
            <a:r>
              <a:rPr lang="en-US" altLang="ko-KR" sz="1600" dirty="0"/>
              <a:t>Bitmap can include </a:t>
            </a:r>
            <a:r>
              <a:rPr lang="en-US" altLang="ko-KR" sz="1600" dirty="0" smtClean="0"/>
              <a:t>bit(s) </a:t>
            </a:r>
            <a:r>
              <a:rPr lang="en-US" altLang="ko-KR" sz="1600" dirty="0"/>
              <a:t>for the association link</a:t>
            </a:r>
          </a:p>
          <a:p>
            <a:r>
              <a:rPr lang="en-US" altLang="ko-KR" sz="2000" dirty="0"/>
              <a:t>It can be also extended depending on what is indicated (e.g., STR capability) and utilized for other frames (e.g., </a:t>
            </a:r>
            <a:r>
              <a:rPr lang="en-US" altLang="ko-KR" sz="2000" dirty="0" smtClean="0"/>
              <a:t>ADDBA for a </a:t>
            </a:r>
            <a:r>
              <a:rPr lang="en-US" altLang="ko-KR" sz="2000" dirty="0"/>
              <a:t>single BA agreement)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76" y="3623209"/>
            <a:ext cx="7634847" cy="247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8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#1: Set </a:t>
            </a:r>
            <a:r>
              <a:rPr lang="en-US" altLang="ko-KR" sz="2000" dirty="0"/>
              <a:t>of links that are requested or responded for some use cases (e.g., indication of operating links or primary link)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Non-AP MLD requests link 1 and 2 as operating links and AP MLD confirms it</a:t>
            </a: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1" y="3275322"/>
            <a:ext cx="8966200" cy="282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39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</a:t>
            </a:r>
            <a:r>
              <a:rPr lang="en-US" altLang="ko-KR" dirty="0" smtClean="0"/>
              <a:t>2,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#2: STR </a:t>
            </a:r>
            <a:r>
              <a:rPr lang="en-US" altLang="ko-KR" sz="2000" dirty="0"/>
              <a:t>Capability that whether </a:t>
            </a:r>
            <a:r>
              <a:rPr lang="en-US" altLang="ko-KR" sz="2000" dirty="0" smtClean="0"/>
              <a:t>STR is </a:t>
            </a:r>
            <a:r>
              <a:rPr lang="en-US" altLang="ko-KR" sz="2000" dirty="0"/>
              <a:t>allowed on a pair of links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Pre-defined fields depending on Number of links</a:t>
            </a:r>
          </a:p>
          <a:p>
            <a:pPr lvl="1"/>
            <a:r>
              <a:rPr lang="en-US" altLang="ko-KR" sz="1600" dirty="0"/>
              <a:t>As an example, an MLD can perform asynchronous channel access on all of links</a:t>
            </a:r>
          </a:p>
          <a:p>
            <a:r>
              <a:rPr lang="en-US" altLang="ko-KR" sz="2000" dirty="0" smtClean="0"/>
              <a:t>#3: TID-to-link Mapping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Each TID and selected operating links (e.g., link 1, link 2), using bitmap in order of indication including the association link</a:t>
            </a:r>
          </a:p>
          <a:p>
            <a:pPr lvl="1"/>
            <a:r>
              <a:rPr lang="en-US" altLang="ko-KR" sz="1600" dirty="0" smtClean="0"/>
              <a:t>As an example, an MLD assigns TID 0 to link 1 only (not link 2)</a:t>
            </a:r>
            <a:endParaRPr lang="en-US" altLang="ko-KR" sz="16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" y="4254702"/>
            <a:ext cx="3963988" cy="20858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0697" y="4254702"/>
            <a:ext cx="3950703" cy="222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for Other frames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Single </a:t>
            </a:r>
            <a:r>
              <a:rPr lang="en-US" altLang="ko-KR" sz="2000" dirty="0"/>
              <a:t>BA </a:t>
            </a:r>
            <a:r>
              <a:rPr lang="en-US" altLang="ko-KR" sz="2000" dirty="0" smtClean="0"/>
              <a:t>Agreement</a:t>
            </a:r>
            <a:endParaRPr lang="en-US" altLang="ko-KR" sz="1600" dirty="0"/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This is an example of </a:t>
            </a:r>
            <a:r>
              <a:rPr lang="en-US" altLang="ko-KR" sz="1600" dirty="0" smtClean="0"/>
              <a:t>utilization for a single BA agreement using ADDBA request/response frames [1] (already agreed)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example, An MLD agree BA for TID 1 over link 1 and link 2</a:t>
            </a:r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" y="3534563"/>
            <a:ext cx="9043987" cy="27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092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268914</TotalTime>
  <Words>1359</Words>
  <Application>Microsoft Office PowerPoint</Application>
  <PresentationFormat>화면 슬라이드 쇼(4:3)</PresentationFormat>
  <Paragraphs>212</Paragraphs>
  <Slides>14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Indication of Multi-link Information</vt:lpstr>
      <vt:lpstr>Introduction</vt:lpstr>
      <vt:lpstr>High-level Format of ML Element</vt:lpstr>
      <vt:lpstr>ML Element: Per-link Information</vt:lpstr>
      <vt:lpstr>Discussion on Per-link Information</vt:lpstr>
      <vt:lpstr>ML Element: ML Operational Bitmap (Common)</vt:lpstr>
      <vt:lpstr>ML Operational Bitmap Example #1</vt:lpstr>
      <vt:lpstr>ML Operational Bitmap Example #2, #3</vt:lpstr>
      <vt:lpstr>Example for Other frames</vt:lpstr>
      <vt:lpstr>ML Element for AP MLD and Non-AP MLD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13328</cp:revision>
  <cp:lastPrinted>2018-10-31T23:27:01Z</cp:lastPrinted>
  <dcterms:created xsi:type="dcterms:W3CDTF">2007-05-21T21:00:37Z</dcterms:created>
  <dcterms:modified xsi:type="dcterms:W3CDTF">2020-06-03T07:09:04Z</dcterms:modified>
</cp:coreProperties>
</file>