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1"/>
  </p:notesMasterIdLst>
  <p:handoutMasterIdLst>
    <p:handoutMasterId r:id="rId22"/>
  </p:handoutMasterIdLst>
  <p:sldIdLst>
    <p:sldId id="621" r:id="rId5"/>
    <p:sldId id="709" r:id="rId6"/>
    <p:sldId id="739" r:id="rId7"/>
    <p:sldId id="754" r:id="rId8"/>
    <p:sldId id="755" r:id="rId9"/>
    <p:sldId id="757" r:id="rId10"/>
    <p:sldId id="758" r:id="rId11"/>
    <p:sldId id="756" r:id="rId12"/>
    <p:sldId id="720" r:id="rId13"/>
    <p:sldId id="735" r:id="rId14"/>
    <p:sldId id="772" r:id="rId15"/>
    <p:sldId id="687" r:id="rId16"/>
    <p:sldId id="702" r:id="rId17"/>
    <p:sldId id="768" r:id="rId18"/>
    <p:sldId id="759" r:id="rId19"/>
    <p:sldId id="7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6"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27" d="100"/>
          <a:sy n="127" d="100"/>
        </p:scale>
        <p:origin x="1326"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5/6/2020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0024</a:t>
            </a:r>
            <a:r>
              <a:rPr lang="en-US" sz="1800" b="1" dirty="0">
                <a:solidFill>
                  <a:schemeClr val="tx1"/>
                </a:solidFill>
                <a:cs typeface="+mn-cs"/>
              </a:rPr>
              <a:t>r3</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January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31016935"/>
              </p:ext>
            </p:extLst>
          </p:nvPr>
        </p:nvGraphicFramePr>
        <p:xfrm>
          <a:off x="495682" y="2687451"/>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Acknowledgement Procedure</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2020-01-06</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support that the 802.11be amendment shall define mechanism for multi-link operation that enables the following:</a:t>
            </a:r>
          </a:p>
          <a:p>
            <a:pPr lvl="1"/>
            <a:r>
              <a:rPr lang="en-US" dirty="0"/>
              <a:t>A STA of a recipient MLD shall provide receive status for MPDUs received on the link that it is operating on and may provide (if available) information on successful reception of MPDUs received by another STA of that MLD</a:t>
            </a:r>
          </a:p>
          <a:p>
            <a:endParaRPr lang="en-US" dirty="0"/>
          </a:p>
          <a:p>
            <a:pPr lvl="1"/>
            <a:r>
              <a:rPr lang="en-US" dirty="0"/>
              <a:t>Y: 48</a:t>
            </a:r>
          </a:p>
          <a:p>
            <a:pPr lvl="1"/>
            <a:r>
              <a:rPr lang="en-US" dirty="0"/>
              <a:t>N</a:t>
            </a:r>
            <a:r>
              <a:rPr lang="en-US"/>
              <a:t>: 5</a:t>
            </a:r>
            <a:endParaRPr lang="en-US" dirty="0"/>
          </a:p>
          <a:p>
            <a:pPr lvl="1"/>
            <a:r>
              <a:rPr lang="en-US" dirty="0"/>
              <a:t>A: 23</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originator MLD of an BA agreement:</a:t>
            </a:r>
          </a:p>
          <a:p>
            <a:pPr lvl="1"/>
            <a:r>
              <a:rPr lang="en-US" b="0" dirty="0"/>
              <a:t>shall update the receive status for an MPDU corresponding to the BA agreement </a:t>
            </a:r>
            <a:r>
              <a:rPr lang="en-US" b="0" strike="sngStrike" dirty="0"/>
              <a:t>only</a:t>
            </a:r>
            <a:r>
              <a:rPr lang="en-US" b="0" dirty="0"/>
              <a:t> if the received status indicates successful reception.</a:t>
            </a:r>
          </a:p>
          <a:p>
            <a:pPr lvl="1"/>
            <a:r>
              <a:rPr lang="en-US" b="0" dirty="0"/>
              <a:t>shall not update the receive status for an MPDU corresponding to the BA agreement that has been already positively acknowledged.</a:t>
            </a:r>
          </a:p>
          <a:p>
            <a:endParaRPr lang="en-US" dirty="0"/>
          </a:p>
          <a:p>
            <a:pPr lvl="1"/>
            <a:r>
              <a:rPr lang="en-US" dirty="0"/>
              <a:t>Y: 34</a:t>
            </a:r>
          </a:p>
          <a:p>
            <a:pPr lvl="1"/>
            <a:r>
              <a:rPr lang="en-US" dirty="0"/>
              <a:t>N: 0</a:t>
            </a:r>
          </a:p>
          <a:p>
            <a:pPr lvl="1"/>
            <a:r>
              <a:rPr lang="en-US"/>
              <a:t>A: 33</a:t>
            </a:r>
            <a:endParaRPr lang="en-US" dirty="0"/>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428183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A9DB3-8345-4729-A75B-05E14BB64EF0}"/>
              </a:ext>
            </a:extLst>
          </p:cNvPr>
          <p:cNvSpPr>
            <a:spLocks noGrp="1"/>
          </p:cNvSpPr>
          <p:nvPr>
            <p:ph idx="1"/>
          </p:nvPr>
        </p:nvSpPr>
        <p:spPr/>
        <p:txBody>
          <a:bodyPr/>
          <a:lstStyle/>
          <a:p>
            <a:r>
              <a:rPr lang="en-US" sz="1800" dirty="0"/>
              <a:t>[1]: 11-19-0773 Multi-link Operation Framework (Po-Kai Huang - Intel)</a:t>
            </a:r>
          </a:p>
          <a:p>
            <a:r>
              <a:rPr lang="en-US" sz="1800" dirty="0"/>
              <a:t>[2]: 11-19-0823 Multi-Link Aggregation (Abhishek Patil - Qualcomm)</a:t>
            </a:r>
          </a:p>
          <a:p>
            <a:r>
              <a:rPr lang="en-US" sz="1800" dirty="0"/>
              <a:t>[3]: 11-19-0821 multiple band discussion (Liwen Chu - Marvell)</a:t>
            </a:r>
          </a:p>
          <a:p>
            <a:r>
              <a:rPr lang="en-US" sz="1800" dirty="0"/>
              <a:t>[4]: 11-19-1512 Multi-Link acknowledgement (</a:t>
            </a:r>
            <a:r>
              <a:rPr lang="en-US" sz="1800" dirty="0" err="1"/>
              <a:t>Rojan</a:t>
            </a:r>
            <a:r>
              <a:rPr lang="en-US" sz="1800" dirty="0"/>
              <a:t> – Panasonic)</a:t>
            </a:r>
          </a:p>
          <a:p>
            <a:r>
              <a:rPr lang="en-US" sz="1800" dirty="0"/>
              <a:t>[5]: 11-19-1856 A-MPDU and BA (Liwen – NXP)</a:t>
            </a:r>
          </a:p>
          <a:p>
            <a:r>
              <a:rPr lang="en-US" sz="1800" dirty="0"/>
              <a:t>[6]: 11-19-1532	 Discussion on Multi-link Acknowledgement (Ryuichi – Sony)</a:t>
            </a:r>
          </a:p>
          <a:p>
            <a:r>
              <a:rPr lang="en-US" sz="1800" dirty="0"/>
              <a:t>[7]: 11-19-1887	 Multi-Link acknowledgement (</a:t>
            </a:r>
            <a:r>
              <a:rPr lang="en-US" sz="1800" dirty="0" err="1"/>
              <a:t>Taewon</a:t>
            </a:r>
            <a:r>
              <a:rPr lang="en-US" sz="1800" dirty="0"/>
              <a:t> – LG Electronics)</a:t>
            </a:r>
          </a:p>
          <a:p>
            <a:r>
              <a:rPr lang="en-US" sz="1800" dirty="0"/>
              <a:t>[8]: 11-19-1262r6 Specification Framework for </a:t>
            </a:r>
            <a:r>
              <a:rPr lang="en-US" sz="1800" dirty="0" err="1"/>
              <a:t>TGbe</a:t>
            </a:r>
            <a:endParaRPr lang="en-US" sz="1800" dirty="0">
              <a:highlight>
                <a:srgbClr val="FFFF00"/>
              </a:highlight>
            </a:endParaRPr>
          </a:p>
          <a:p>
            <a:endParaRPr lang="en-US" sz="1800" dirty="0"/>
          </a:p>
          <a:p>
            <a:endParaRPr lang="en-US" sz="1800" dirty="0"/>
          </a:p>
        </p:txBody>
      </p:sp>
      <p:sp>
        <p:nvSpPr>
          <p:cNvPr id="3" name="Slide Number Placeholder 2">
            <a:extLst>
              <a:ext uri="{FF2B5EF4-FFF2-40B4-BE49-F238E27FC236}">
                <a16:creationId xmlns:a16="http://schemas.microsoft.com/office/drawing/2014/main" id="{C2227D11-CC56-4A17-ADEA-738CC7A5178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E5803003-691F-45F8-BBF4-DEF9397A1F3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71DB66B-0E61-4770-BB68-A95956A5809E}"/>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553013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94D8E1A-4AE6-4F5D-9D54-E921AB2B4384}"/>
              </a:ext>
            </a:extLst>
          </p:cNvPr>
          <p:cNvSpPr>
            <a:spLocks noGrp="1"/>
          </p:cNvSpPr>
          <p:nvPr>
            <p:ph type="title"/>
          </p:nvPr>
        </p:nvSpPr>
        <p:spPr/>
        <p:txBody>
          <a:bodyPr/>
          <a:lstStyle/>
          <a:p>
            <a:r>
              <a:rPr lang="en-US" dirty="0"/>
              <a:t>Appendix</a:t>
            </a:r>
          </a:p>
        </p:txBody>
      </p:sp>
      <p:sp>
        <p:nvSpPr>
          <p:cNvPr id="9" name="Text Placeholder 8">
            <a:extLst>
              <a:ext uri="{FF2B5EF4-FFF2-40B4-BE49-F238E27FC236}">
                <a16:creationId xmlns:a16="http://schemas.microsoft.com/office/drawing/2014/main" id="{256D5889-3ABC-4B67-93D1-BB8835B32AD5}"/>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979F7EE-ADBA-461F-A2EB-7FC32162DCD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FC4FCF1E-3850-406C-9EAB-78A4626D3195}"/>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742439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C40DFF-E041-4EC8-84F5-70EFBAB9C3C6}"/>
              </a:ext>
            </a:extLst>
          </p:cNvPr>
          <p:cNvSpPr>
            <a:spLocks noGrp="1"/>
          </p:cNvSpPr>
          <p:nvPr>
            <p:ph idx="1"/>
          </p:nvPr>
        </p:nvSpPr>
        <p:spPr>
          <a:xfrm>
            <a:off x="685800" y="1981200"/>
            <a:ext cx="7772400" cy="4374258"/>
          </a:xfrm>
        </p:spPr>
        <p:txBody>
          <a:bodyPr>
            <a:normAutofit/>
          </a:bodyPr>
          <a:lstStyle/>
          <a:p>
            <a:r>
              <a:rPr lang="en-GB" dirty="0"/>
              <a:t>Motion 36</a:t>
            </a:r>
          </a:p>
          <a:p>
            <a:pPr lvl="1"/>
            <a:r>
              <a:rPr lang="en-GB" dirty="0"/>
              <a:t>A single block ack agreement is negotiated between two MLDs for a TID that may be transmitted over one or more links.</a:t>
            </a:r>
            <a:endParaRPr lang="en-US" dirty="0"/>
          </a:p>
          <a:p>
            <a:pPr lvl="2"/>
            <a:r>
              <a:rPr lang="en-GB" dirty="0"/>
              <a:t>NOTE – The format of the setup frames is TBD.</a:t>
            </a:r>
            <a:endParaRPr lang="en-US" dirty="0"/>
          </a:p>
          <a:p>
            <a:endParaRPr lang="en-US" dirty="0"/>
          </a:p>
          <a:p>
            <a:r>
              <a:rPr lang="en-GB" dirty="0"/>
              <a:t>Motion 37</a:t>
            </a:r>
            <a:endParaRPr lang="en-US" dirty="0"/>
          </a:p>
          <a:p>
            <a:pPr lvl="1"/>
            <a:r>
              <a:rPr lang="en-GB" dirty="0"/>
              <a:t>Sequence numbers are assigned from a common sequence number space shared across multiple links of a MLD, for a TID that may be transmitted to a peer MLD over one or more links.</a:t>
            </a:r>
            <a:endParaRPr lang="en-US" dirty="0"/>
          </a:p>
        </p:txBody>
      </p:sp>
      <p:sp>
        <p:nvSpPr>
          <p:cNvPr id="3" name="Slide Number Placeholder 2">
            <a:extLst>
              <a:ext uri="{FF2B5EF4-FFF2-40B4-BE49-F238E27FC236}">
                <a16:creationId xmlns:a16="http://schemas.microsoft.com/office/drawing/2014/main" id="{1DA37624-614F-4991-90D0-D57D9F711FF2}"/>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50BCC975-B254-4B35-BF93-12BD3F0F4065}"/>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8E764887-3AFF-4AD9-BB4F-A73ED0D32C84}"/>
              </a:ext>
            </a:extLst>
          </p:cNvPr>
          <p:cNvSpPr>
            <a:spLocks noGrp="1"/>
          </p:cNvSpPr>
          <p:nvPr>
            <p:ph type="title"/>
          </p:nvPr>
        </p:nvSpPr>
        <p:spPr/>
        <p:txBody>
          <a:bodyPr/>
          <a:lstStyle/>
          <a:p>
            <a:r>
              <a:rPr lang="en-US"/>
              <a:t>Approved Motions </a:t>
            </a:r>
            <a:r>
              <a:rPr lang="en-GB" dirty="0"/>
              <a:t>[8]</a:t>
            </a:r>
            <a:endParaRPr lang="en-US" dirty="0"/>
          </a:p>
        </p:txBody>
      </p:sp>
    </p:spTree>
    <p:extLst>
      <p:ext uri="{BB962C8B-B14F-4D97-AF65-F5344CB8AC3E}">
        <p14:creationId xmlns:p14="http://schemas.microsoft.com/office/powerpoint/2010/main" val="421746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DDDE9B0-FCFF-49AA-8924-22836B91209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93E6834E-199B-4BFB-81B6-C4B965E9519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222A4AD-A464-4D44-9D70-AF1E479C59C8}"/>
              </a:ext>
            </a:extLst>
          </p:cNvPr>
          <p:cNvSpPr>
            <a:spLocks noGrp="1"/>
          </p:cNvSpPr>
          <p:nvPr>
            <p:ph type="title"/>
          </p:nvPr>
        </p:nvSpPr>
        <p:spPr>
          <a:xfrm>
            <a:off x="685800" y="763588"/>
            <a:ext cx="7772400" cy="533400"/>
          </a:xfrm>
        </p:spPr>
        <p:txBody>
          <a:bodyPr/>
          <a:lstStyle/>
          <a:p>
            <a:r>
              <a:rPr lang="en-US" dirty="0"/>
              <a:t>Inter-module coordination</a:t>
            </a:r>
          </a:p>
        </p:txBody>
      </p:sp>
      <p:graphicFrame>
        <p:nvGraphicFramePr>
          <p:cNvPr id="6" name="Object 5">
            <a:extLst>
              <a:ext uri="{FF2B5EF4-FFF2-40B4-BE49-F238E27FC236}">
                <a16:creationId xmlns:a16="http://schemas.microsoft.com/office/drawing/2014/main" id="{6F22970D-24C7-4147-9F3D-1450FC0C064C}"/>
              </a:ext>
            </a:extLst>
          </p:cNvPr>
          <p:cNvGraphicFramePr>
            <a:graphicFrameLocks noChangeAspect="1"/>
          </p:cNvGraphicFramePr>
          <p:nvPr>
            <p:extLst>
              <p:ext uri="{D42A27DB-BD31-4B8C-83A1-F6EECF244321}">
                <p14:modId xmlns:p14="http://schemas.microsoft.com/office/powerpoint/2010/main" val="2076813769"/>
              </p:ext>
            </p:extLst>
          </p:nvPr>
        </p:nvGraphicFramePr>
        <p:xfrm>
          <a:off x="2413713" y="1368200"/>
          <a:ext cx="4316573" cy="5036002"/>
        </p:xfrm>
        <a:graphic>
          <a:graphicData uri="http://schemas.openxmlformats.org/presentationml/2006/ole">
            <mc:AlternateContent xmlns:mc="http://schemas.openxmlformats.org/markup-compatibility/2006">
              <mc:Choice xmlns:v="urn:schemas-microsoft-com:vml" Requires="v">
                <p:oleObj spid="_x0000_s3108" name="Visio" r:id="rId3" imgW="4469611" imgH="5188432" progId="Visio.Drawing.11">
                  <p:embed/>
                </p:oleObj>
              </mc:Choice>
              <mc:Fallback>
                <p:oleObj name="Visio" r:id="rId3" imgW="4469611" imgH="5188432" progId="Visio.Drawing.11">
                  <p:embed/>
                  <p:pic>
                    <p:nvPicPr>
                      <p:cNvPr id="6" name="Object 5">
                        <a:extLst>
                          <a:ext uri="{FF2B5EF4-FFF2-40B4-BE49-F238E27FC236}">
                            <a16:creationId xmlns:a16="http://schemas.microsoft.com/office/drawing/2014/main" id="{6F22970D-24C7-4147-9F3D-1450FC0C064C}"/>
                          </a:ext>
                        </a:extLst>
                      </p:cNvPr>
                      <p:cNvPicPr/>
                      <p:nvPr/>
                    </p:nvPicPr>
                    <p:blipFill>
                      <a:blip r:embed="rId4"/>
                      <a:stretch>
                        <a:fillRect/>
                      </a:stretch>
                    </p:blipFill>
                    <p:spPr>
                      <a:xfrm>
                        <a:off x="2413713" y="1368200"/>
                        <a:ext cx="4316573" cy="5036002"/>
                      </a:xfrm>
                      <a:prstGeom prst="rect">
                        <a:avLst/>
                      </a:prstGeom>
                    </p:spPr>
                  </p:pic>
                </p:oleObj>
              </mc:Fallback>
            </mc:AlternateContent>
          </a:graphicData>
        </a:graphic>
      </p:graphicFrame>
    </p:spTree>
    <p:extLst>
      <p:ext uri="{BB962C8B-B14F-4D97-AF65-F5344CB8AC3E}">
        <p14:creationId xmlns:p14="http://schemas.microsoft.com/office/powerpoint/2010/main" val="2898711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D27BF0-58C9-41E0-AB2E-D3C793FC754D}"/>
              </a:ext>
            </a:extLst>
          </p:cNvPr>
          <p:cNvSpPr>
            <a:spLocks noGrp="1"/>
          </p:cNvSpPr>
          <p:nvPr>
            <p:ph idx="1"/>
          </p:nvPr>
        </p:nvSpPr>
        <p:spPr/>
        <p:txBody>
          <a:bodyPr/>
          <a:lstStyle/>
          <a:p>
            <a:pPr marL="0" indent="0">
              <a:buNone/>
            </a:pPr>
            <a:r>
              <a:rPr lang="en-US" dirty="0"/>
              <a:t>802.11ax D6.0 (P109L55): </a:t>
            </a:r>
          </a:p>
          <a:p>
            <a:pPr marL="0" indent="0">
              <a:buNone/>
            </a:pPr>
            <a:r>
              <a:rPr lang="en-US" b="0" i="1" dirty="0"/>
              <a:t>If bit position n of the Block Ack Bitmap subfield is 1, it acknowledges receipt of an MPDU with sequence number value SN and fragment number value FN with n = 4 × (SN – SSN) + FN, where SSN is the value of the Starting Sequence Number subfield of the Block Ack Starting Sequence Control subfield and the operations on the sequence numbers are performed modulo 4096. If bit position n of the Block Ack Bitmap subfield is 0, it indicates that the MPDU has not been received. </a:t>
            </a:r>
            <a:endParaRPr lang="en-US" i="1" dirty="0"/>
          </a:p>
        </p:txBody>
      </p:sp>
      <p:sp>
        <p:nvSpPr>
          <p:cNvPr id="3" name="Slide Number Placeholder 2">
            <a:extLst>
              <a:ext uri="{FF2B5EF4-FFF2-40B4-BE49-F238E27FC236}">
                <a16:creationId xmlns:a16="http://schemas.microsoft.com/office/drawing/2014/main" id="{583A400B-B11B-4075-AB0D-61E990E49B6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4034105D-9F91-4982-ACDD-DF96D6B917A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A3EA09-F733-4D34-B4C4-7944412F3D99}"/>
              </a:ext>
            </a:extLst>
          </p:cNvPr>
          <p:cNvSpPr>
            <a:spLocks noGrp="1"/>
          </p:cNvSpPr>
          <p:nvPr>
            <p:ph type="title"/>
          </p:nvPr>
        </p:nvSpPr>
        <p:spPr/>
        <p:txBody>
          <a:bodyPr/>
          <a:lstStyle/>
          <a:p>
            <a:r>
              <a:rPr lang="en-US" sz="2700" dirty="0"/>
              <a:t>Current interpretation of bits in Block Ack Bitmap</a:t>
            </a:r>
          </a:p>
        </p:txBody>
      </p:sp>
    </p:spTree>
    <p:extLst>
      <p:ext uri="{BB962C8B-B14F-4D97-AF65-F5344CB8AC3E}">
        <p14:creationId xmlns:p14="http://schemas.microsoft.com/office/powerpoint/2010/main" val="20325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EDF716-92F4-4B71-9E59-74051EDEF586}"/>
              </a:ext>
            </a:extLst>
          </p:cNvPr>
          <p:cNvSpPr>
            <a:spLocks noGrp="1"/>
          </p:cNvSpPr>
          <p:nvPr>
            <p:ph idx="1"/>
          </p:nvPr>
        </p:nvSpPr>
        <p:spPr>
          <a:xfrm>
            <a:off x="685800" y="1981199"/>
            <a:ext cx="7858060" cy="4412043"/>
          </a:xfrm>
        </p:spPr>
        <p:txBody>
          <a:bodyPr>
            <a:normAutofit fontScale="85000" lnSpcReduction="10000"/>
          </a:bodyPr>
          <a:lstStyle/>
          <a:p>
            <a:r>
              <a:rPr lang="en-US" dirty="0"/>
              <a:t>Past contributions [1, 2, 3] have discussed the benefits of multi-link operation and the need for a unified framework to support various aspects of the feature.</a:t>
            </a:r>
          </a:p>
          <a:p>
            <a:endParaRPr lang="en-US" dirty="0"/>
          </a:p>
          <a:p>
            <a:r>
              <a:rPr lang="en-US" dirty="0"/>
              <a:t>Contributions [2, 4] have proposed to increase BA Bitmap length to at least 1024 to account for increases in peak throughput</a:t>
            </a:r>
          </a:p>
          <a:p>
            <a:endParaRPr lang="en-US" dirty="0"/>
          </a:p>
          <a:p>
            <a:r>
              <a:rPr lang="en-US" dirty="0"/>
              <a:t>Further, contributions [2, 4, 5] propose to have a single block ack setup and common sequence number space for multiple links</a:t>
            </a:r>
          </a:p>
          <a:p>
            <a:endParaRPr lang="en-US" dirty="0"/>
          </a:p>
          <a:p>
            <a:r>
              <a:rPr lang="en-US" dirty="0"/>
              <a:t>This contribution continues the discussion on multi-link acknowledgement procedure and highlight some of the challenges in gathering cross-link Rx status</a:t>
            </a:r>
          </a:p>
        </p:txBody>
      </p:sp>
      <p:sp>
        <p:nvSpPr>
          <p:cNvPr id="3" name="Slide Number Placeholder 2">
            <a:extLst>
              <a:ext uri="{FF2B5EF4-FFF2-40B4-BE49-F238E27FC236}">
                <a16:creationId xmlns:a16="http://schemas.microsoft.com/office/drawing/2014/main" id="{5F390589-F861-4E59-9AF7-C6E426A190F3}"/>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DBB9DD46-F8BE-4221-B686-E0E3F45D891D}"/>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61F5EE09-1C66-4EF4-AF79-488F5DB1D265}"/>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37345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8071C5-2775-47D4-B19F-4B0A91B877D0}"/>
              </a:ext>
            </a:extLst>
          </p:cNvPr>
          <p:cNvSpPr>
            <a:spLocks noGrp="1"/>
          </p:cNvSpPr>
          <p:nvPr>
            <p:ph idx="1"/>
          </p:nvPr>
        </p:nvSpPr>
        <p:spPr>
          <a:xfrm>
            <a:off x="456198" y="1636209"/>
            <a:ext cx="4115802" cy="4839204"/>
          </a:xfrm>
        </p:spPr>
        <p:txBody>
          <a:bodyPr>
            <a:normAutofit fontScale="85000" lnSpcReduction="20000"/>
          </a:bodyPr>
          <a:lstStyle/>
          <a:p>
            <a:r>
              <a:rPr lang="en-US" dirty="0"/>
              <a:t>MLO framework needs to account for MLDs with STAs that do not exchange information instantaneously</a:t>
            </a:r>
          </a:p>
          <a:p>
            <a:pPr lvl="1"/>
            <a:r>
              <a:rPr lang="en-US" dirty="0"/>
              <a:t>A STA of an MLD may not have knowledge of the most recently received (or transmitted) MPDUs by another STA of that MLD</a:t>
            </a:r>
          </a:p>
          <a:p>
            <a:pPr lvl="1"/>
            <a:r>
              <a:rPr lang="en-US" dirty="0"/>
              <a:t>Hence, unable to provide SIFS based responses on-behalf of the other STA</a:t>
            </a:r>
          </a:p>
          <a:p>
            <a:endParaRPr lang="en-US" dirty="0"/>
          </a:p>
          <a:p>
            <a:r>
              <a:rPr lang="en-US" dirty="0"/>
              <a:t>Further MPDUs may be in transit on one link when a BA is being sent on another link</a:t>
            </a:r>
          </a:p>
          <a:p>
            <a:endParaRPr lang="en-US" dirty="0"/>
          </a:p>
          <a:p>
            <a:r>
              <a:rPr lang="en-US" dirty="0"/>
              <a:t>Multi-link BA framework needs to consider these constraints in the design</a:t>
            </a:r>
          </a:p>
        </p:txBody>
      </p:sp>
      <p:sp>
        <p:nvSpPr>
          <p:cNvPr id="3" name="Slide Number Placeholder 2">
            <a:extLst>
              <a:ext uri="{FF2B5EF4-FFF2-40B4-BE49-F238E27FC236}">
                <a16:creationId xmlns:a16="http://schemas.microsoft.com/office/drawing/2014/main" id="{899AA1B6-0C4F-4586-A969-A5C74CC8118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A0502511-1A10-44AE-9FBD-237D028CFB7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0DAB8C-983B-45E2-8304-2113F8A0C15C}"/>
              </a:ext>
            </a:extLst>
          </p:cNvPr>
          <p:cNvSpPr>
            <a:spLocks noGrp="1"/>
          </p:cNvSpPr>
          <p:nvPr>
            <p:ph type="title"/>
          </p:nvPr>
        </p:nvSpPr>
        <p:spPr/>
        <p:txBody>
          <a:bodyPr/>
          <a:lstStyle/>
          <a:p>
            <a:r>
              <a:rPr lang="en-US" dirty="0"/>
              <a:t>Motivation</a:t>
            </a:r>
          </a:p>
        </p:txBody>
      </p:sp>
      <p:graphicFrame>
        <p:nvGraphicFramePr>
          <p:cNvPr id="9" name="Object 8">
            <a:extLst>
              <a:ext uri="{FF2B5EF4-FFF2-40B4-BE49-F238E27FC236}">
                <a16:creationId xmlns:a16="http://schemas.microsoft.com/office/drawing/2014/main" id="{EB7439D5-A1C7-465F-8AFA-E4EEFF7B2FE7}"/>
              </a:ext>
            </a:extLst>
          </p:cNvPr>
          <p:cNvGraphicFramePr>
            <a:graphicFrameLocks noChangeAspect="1"/>
          </p:cNvGraphicFramePr>
          <p:nvPr>
            <p:extLst>
              <p:ext uri="{D42A27DB-BD31-4B8C-83A1-F6EECF244321}">
                <p14:modId xmlns:p14="http://schemas.microsoft.com/office/powerpoint/2010/main" val="1792864181"/>
              </p:ext>
            </p:extLst>
          </p:nvPr>
        </p:nvGraphicFramePr>
        <p:xfrm>
          <a:off x="4572000" y="2392203"/>
          <a:ext cx="4394200" cy="3192463"/>
        </p:xfrm>
        <a:graphic>
          <a:graphicData uri="http://schemas.openxmlformats.org/presentationml/2006/ole">
            <mc:AlternateContent xmlns:mc="http://schemas.openxmlformats.org/markup-compatibility/2006">
              <mc:Choice xmlns:v="urn:schemas-microsoft-com:vml" Requires="v">
                <p:oleObj spid="_x0000_s1060" name="Visio" r:id="rId3" imgW="4493073" imgH="3290684" progId="Visio.Drawing.11">
                  <p:embed/>
                </p:oleObj>
              </mc:Choice>
              <mc:Fallback>
                <p:oleObj name="Visio" r:id="rId3" imgW="4493073" imgH="3290684" progId="Visio.Drawing.11">
                  <p:embed/>
                  <p:pic>
                    <p:nvPicPr>
                      <p:cNvPr id="9" name="Object 8">
                        <a:extLst>
                          <a:ext uri="{FF2B5EF4-FFF2-40B4-BE49-F238E27FC236}">
                            <a16:creationId xmlns:a16="http://schemas.microsoft.com/office/drawing/2014/main" id="{EB7439D5-A1C7-465F-8AFA-E4EEFF7B2FE7}"/>
                          </a:ext>
                        </a:extLst>
                      </p:cNvPr>
                      <p:cNvPicPr/>
                      <p:nvPr/>
                    </p:nvPicPr>
                    <p:blipFill>
                      <a:blip r:embed="rId4"/>
                      <a:stretch>
                        <a:fillRect/>
                      </a:stretch>
                    </p:blipFill>
                    <p:spPr>
                      <a:xfrm>
                        <a:off x="4572000" y="2392203"/>
                        <a:ext cx="4394200" cy="3192463"/>
                      </a:xfrm>
                      <a:prstGeom prst="rect">
                        <a:avLst/>
                      </a:prstGeom>
                    </p:spPr>
                  </p:pic>
                </p:oleObj>
              </mc:Fallback>
            </mc:AlternateContent>
          </a:graphicData>
        </a:graphic>
      </p:graphicFrame>
    </p:spTree>
    <p:extLst>
      <p:ext uri="{BB962C8B-B14F-4D97-AF65-F5344CB8AC3E}">
        <p14:creationId xmlns:p14="http://schemas.microsoft.com/office/powerpoint/2010/main" val="10359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DEFDE1-7041-428B-997F-4FA0F6D6315F}"/>
              </a:ext>
            </a:extLst>
          </p:cNvPr>
          <p:cNvSpPr>
            <a:spLocks noGrp="1"/>
          </p:cNvSpPr>
          <p:nvPr>
            <p:ph idx="1"/>
          </p:nvPr>
        </p:nvSpPr>
        <p:spPr>
          <a:xfrm>
            <a:off x="610229" y="1981199"/>
            <a:ext cx="7921651" cy="4427989"/>
          </a:xfrm>
        </p:spPr>
        <p:txBody>
          <a:bodyPr>
            <a:normAutofit fontScale="92500"/>
          </a:bodyPr>
          <a:lstStyle/>
          <a:p>
            <a:r>
              <a:rPr lang="en-US" dirty="0"/>
              <a:t>Today, in a single link case, the originator solicits Rx status for MPDUs that it has transmitted. </a:t>
            </a:r>
          </a:p>
          <a:p>
            <a:endParaRPr lang="en-US" dirty="0"/>
          </a:p>
          <a:p>
            <a:r>
              <a:rPr lang="en-US" dirty="0"/>
              <a:t>Recipient STA indicates successful reception for an MPDU by setting the bit position for that MPDU to 1 in the BA bitmap</a:t>
            </a:r>
          </a:p>
          <a:p>
            <a:pPr lvl="1"/>
            <a:r>
              <a:rPr lang="en-US" dirty="0"/>
              <a:t>Since the originator knows which MPDUs it has transmitted so far, there is no ambiguity when a 1 or a 0 is received.</a:t>
            </a:r>
          </a:p>
          <a:p>
            <a:endParaRPr lang="en-US" dirty="0"/>
          </a:p>
          <a:p>
            <a:r>
              <a:rPr lang="en-US" dirty="0"/>
              <a:t>Some contributions (e.g., [4, 6, 7]) have suggested that a single BA could acknowledge MPDUs received on multiple links</a:t>
            </a:r>
          </a:p>
          <a:p>
            <a:pPr lvl="1"/>
            <a:r>
              <a:rPr lang="en-US" dirty="0"/>
              <a:t>However, in case of multi-link operation, there is an ambiguity when gathering cross-link Rx-status as we describe in following slides.</a:t>
            </a:r>
          </a:p>
        </p:txBody>
      </p:sp>
      <p:sp>
        <p:nvSpPr>
          <p:cNvPr id="3" name="Slide Number Placeholder 2">
            <a:extLst>
              <a:ext uri="{FF2B5EF4-FFF2-40B4-BE49-F238E27FC236}">
                <a16:creationId xmlns:a16="http://schemas.microsoft.com/office/drawing/2014/main" id="{90D719CA-5064-45CA-8211-451FD762F194}"/>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A589D350-3B5F-45B5-8C0C-3DD1E7CB5C98}"/>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F7041C3E-214C-483F-BCAB-3784CAF59A03}"/>
              </a:ext>
            </a:extLst>
          </p:cNvPr>
          <p:cNvSpPr>
            <a:spLocks noGrp="1"/>
          </p:cNvSpPr>
          <p:nvPr>
            <p:ph type="title"/>
          </p:nvPr>
        </p:nvSpPr>
        <p:spPr/>
        <p:txBody>
          <a:bodyPr/>
          <a:lstStyle/>
          <a:p>
            <a:r>
              <a:rPr lang="en-US" dirty="0"/>
              <a:t>Baseline BA procedure</a:t>
            </a:r>
          </a:p>
        </p:txBody>
      </p:sp>
    </p:spTree>
    <p:extLst>
      <p:ext uri="{BB962C8B-B14F-4D97-AF65-F5344CB8AC3E}">
        <p14:creationId xmlns:p14="http://schemas.microsoft.com/office/powerpoint/2010/main" val="340879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57AD1E-7093-4EA5-BC70-F59B3E4F4BE7}"/>
              </a:ext>
            </a:extLst>
          </p:cNvPr>
          <p:cNvSpPr>
            <a:spLocks noGrp="1"/>
          </p:cNvSpPr>
          <p:nvPr>
            <p:ph idx="1"/>
          </p:nvPr>
        </p:nvSpPr>
        <p:spPr>
          <a:xfrm>
            <a:off x="460979" y="1981199"/>
            <a:ext cx="8282499" cy="4434715"/>
          </a:xfrm>
        </p:spPr>
        <p:txBody>
          <a:bodyPr>
            <a:normAutofit fontScale="77500" lnSpcReduction="20000"/>
          </a:bodyPr>
          <a:lstStyle/>
          <a:p>
            <a:r>
              <a:rPr lang="en-US" dirty="0"/>
              <a:t>In multi-link operation, at the originator MLD, the MPDUs can be transmitted by any STA of the MLD</a:t>
            </a:r>
          </a:p>
          <a:p>
            <a:pPr lvl="1"/>
            <a:r>
              <a:rPr lang="en-US" dirty="0"/>
              <a:t>Therefore, a STA of an MLD may not have knowledge of the MPDUs transmitted by another STA of that MLD</a:t>
            </a:r>
          </a:p>
          <a:p>
            <a:endParaRPr lang="en-US" dirty="0"/>
          </a:p>
          <a:p>
            <a:r>
              <a:rPr lang="en-US" dirty="0"/>
              <a:t>Further, on the recipient MLD, a STA may not have knowledge of the most recently received MPDUs by another STA of the MLD</a:t>
            </a:r>
          </a:p>
          <a:p>
            <a:pPr lvl="1"/>
            <a:r>
              <a:rPr lang="en-US" dirty="0"/>
              <a:t>There can be a lag in updating the MPDU Rx information cross STAs of an MLD</a:t>
            </a:r>
          </a:p>
          <a:p>
            <a:endParaRPr lang="en-US" dirty="0"/>
          </a:p>
          <a:p>
            <a:r>
              <a:rPr lang="en-US" dirty="0"/>
              <a:t>Furthermore, MPDUs may be in transit on one link when BA is being sent on another link.</a:t>
            </a:r>
          </a:p>
          <a:p>
            <a:pPr lvl="1"/>
            <a:r>
              <a:rPr lang="en-US" dirty="0"/>
              <a:t>In addition, each STA of the originator MLD may have local retry policy for failed MPDUs </a:t>
            </a:r>
            <a:r>
              <a:rPr lang="en-US" dirty="0" err="1"/>
              <a:t>tx</a:t>
            </a:r>
            <a:r>
              <a:rPr lang="en-US" dirty="0"/>
              <a:t>-ed on its link</a:t>
            </a:r>
          </a:p>
          <a:p>
            <a:endParaRPr lang="en-US" dirty="0"/>
          </a:p>
          <a:p>
            <a:r>
              <a:rPr lang="en-US" dirty="0"/>
              <a:t>Therefore, a transmitting STA can </a:t>
            </a:r>
            <a:r>
              <a:rPr lang="en-US" u="sng" dirty="0"/>
              <a:t>accurately</a:t>
            </a:r>
            <a:r>
              <a:rPr lang="en-US" dirty="0"/>
              <a:t> determine the Rx status only for MPDUs that it had transmitted on its own link</a:t>
            </a:r>
          </a:p>
          <a:p>
            <a:pPr lvl="1"/>
            <a:r>
              <a:rPr lang="en-US" dirty="0"/>
              <a:t>A value 1 in the BA Bitmap indicates the MPDU was successfully received</a:t>
            </a:r>
          </a:p>
        </p:txBody>
      </p:sp>
      <p:sp>
        <p:nvSpPr>
          <p:cNvPr id="3" name="Slide Number Placeholder 2">
            <a:extLst>
              <a:ext uri="{FF2B5EF4-FFF2-40B4-BE49-F238E27FC236}">
                <a16:creationId xmlns:a16="http://schemas.microsoft.com/office/drawing/2014/main" id="{469F5FA3-3CB6-4C9F-8640-CAA5BE1697B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AEEFB37D-84C9-4F6E-9EC4-5F79EC95F9DC}"/>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41CDD819-76B5-44C4-AEA4-7AD6EAB18CE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59335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7AE362-B710-424D-8563-E3858452D8A7}"/>
              </a:ext>
            </a:extLst>
          </p:cNvPr>
          <p:cNvSpPr>
            <a:spLocks noGrp="1"/>
          </p:cNvSpPr>
          <p:nvPr>
            <p:ph idx="1"/>
          </p:nvPr>
        </p:nvSpPr>
        <p:spPr>
          <a:xfrm>
            <a:off x="685800" y="1981200"/>
            <a:ext cx="7772400" cy="4389372"/>
          </a:xfrm>
        </p:spPr>
        <p:txBody>
          <a:bodyPr>
            <a:normAutofit lnSpcReduction="10000"/>
          </a:bodyPr>
          <a:lstStyle/>
          <a:p>
            <a:r>
              <a:rPr lang="en-US" dirty="0"/>
              <a:t>For ack status received for MPDUs transmitted on another link:</a:t>
            </a:r>
          </a:p>
          <a:p>
            <a:pPr lvl="1"/>
            <a:r>
              <a:rPr lang="en-US" dirty="0"/>
              <a:t>A value 0 in the BA Bitmap provides no information</a:t>
            </a:r>
          </a:p>
          <a:p>
            <a:pPr lvl="2"/>
            <a:r>
              <a:rPr lang="en-US" dirty="0"/>
              <a:t>This is because the STA cannot determine if an MPDU is yet to be transmitted by another STA of the MLD or is in-transit on another link or is indeed lost or will be retried.</a:t>
            </a:r>
          </a:p>
          <a:p>
            <a:pPr lvl="1"/>
            <a:r>
              <a:rPr lang="en-US" dirty="0"/>
              <a:t>A value 1 in the BA Bitmap is unambiguous and indicates that the MPDU was successfully received</a:t>
            </a:r>
          </a:p>
          <a:p>
            <a:endParaRPr lang="en-US" dirty="0"/>
          </a:p>
          <a:p>
            <a:r>
              <a:rPr lang="en-US" dirty="0"/>
              <a:t>Therefore, a STA of an originating MLD can, if and when available, only make a determination about the </a:t>
            </a:r>
            <a:r>
              <a:rPr lang="en-US" u="sng" dirty="0"/>
              <a:t>successful</a:t>
            </a:r>
            <a:r>
              <a:rPr lang="en-US" dirty="0"/>
              <a:t> reception of an MPDU transmitted by another STA of its MLD</a:t>
            </a:r>
          </a:p>
          <a:p>
            <a:endParaRPr lang="en-US" dirty="0"/>
          </a:p>
        </p:txBody>
      </p:sp>
      <p:sp>
        <p:nvSpPr>
          <p:cNvPr id="3" name="Slide Number Placeholder 2">
            <a:extLst>
              <a:ext uri="{FF2B5EF4-FFF2-40B4-BE49-F238E27FC236}">
                <a16:creationId xmlns:a16="http://schemas.microsoft.com/office/drawing/2014/main" id="{59C29AF6-AF1A-428A-BAB8-87FC2B485325}"/>
              </a:ext>
            </a:extLst>
          </p:cNvPr>
          <p:cNvSpPr>
            <a:spLocks noGrp="1"/>
          </p:cNvSpPr>
          <p:nvPr>
            <p:ph type="sldNum" sz="quarter" idx="11"/>
          </p:nvPr>
        </p:nvSpPr>
        <p:spPr/>
        <p:txBody>
          <a:bodyPr/>
          <a:lstStyle/>
          <a:p>
            <a:r>
              <a:rPr lang="en-US" dirty="0"/>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7A356494-60E2-46B6-B2F3-0093A23455D6}"/>
              </a:ext>
            </a:extLst>
          </p:cNvPr>
          <p:cNvSpPr>
            <a:spLocks noGrp="1"/>
          </p:cNvSpPr>
          <p:nvPr>
            <p:ph type="ftr" sz="quarter" idx="3"/>
          </p:nvPr>
        </p:nvSpPr>
        <p:spPr/>
        <p:txBody>
          <a:bodyPr/>
          <a:lstStyle/>
          <a:p>
            <a:r>
              <a:rPr lang="en-US" dirty="0"/>
              <a:t>Abhishek P (Qualcomm), et. al.,</a:t>
            </a:r>
          </a:p>
        </p:txBody>
      </p:sp>
      <p:sp>
        <p:nvSpPr>
          <p:cNvPr id="5" name="Title 4">
            <a:extLst>
              <a:ext uri="{FF2B5EF4-FFF2-40B4-BE49-F238E27FC236}">
                <a16:creationId xmlns:a16="http://schemas.microsoft.com/office/drawing/2014/main" id="{85089BD3-7E9E-43F8-88FB-7A9667F2352F}"/>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45772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44CFBA-6FE5-4D97-A6BF-03CE93E96F23}"/>
              </a:ext>
            </a:extLst>
          </p:cNvPr>
          <p:cNvSpPr>
            <a:spLocks noGrp="1"/>
          </p:cNvSpPr>
          <p:nvPr>
            <p:ph idx="1"/>
          </p:nvPr>
        </p:nvSpPr>
        <p:spPr>
          <a:xfrm>
            <a:off x="685800" y="1981199"/>
            <a:ext cx="3961770" cy="4419601"/>
          </a:xfrm>
        </p:spPr>
        <p:txBody>
          <a:bodyPr>
            <a:normAutofit lnSpcReduction="10000"/>
          </a:bodyPr>
          <a:lstStyle/>
          <a:p>
            <a:r>
              <a:rPr lang="en-US" dirty="0"/>
              <a:t>The originator MLD consolidates (ORs) the BA reports from its STAs to update the common BA scoreboard and make decisions regarding:</a:t>
            </a:r>
          </a:p>
          <a:p>
            <a:pPr lvl="1"/>
            <a:r>
              <a:rPr lang="en-US" dirty="0"/>
              <a:t>Advancing the Tx window</a:t>
            </a:r>
          </a:p>
          <a:p>
            <a:pPr lvl="1"/>
            <a:r>
              <a:rPr lang="en-US" dirty="0"/>
              <a:t>Retransmitting failed MPDUs</a:t>
            </a:r>
          </a:p>
          <a:p>
            <a:pPr lvl="2"/>
            <a:r>
              <a:rPr lang="en-US" dirty="0"/>
              <a:t>determination of an MPDU’s failure based on the report from the STA to which the MPDU was allocated</a:t>
            </a:r>
          </a:p>
        </p:txBody>
      </p:sp>
      <p:sp>
        <p:nvSpPr>
          <p:cNvPr id="3" name="Slide Number Placeholder 2">
            <a:extLst>
              <a:ext uri="{FF2B5EF4-FFF2-40B4-BE49-F238E27FC236}">
                <a16:creationId xmlns:a16="http://schemas.microsoft.com/office/drawing/2014/main" id="{E10A867C-9817-4174-994E-E7120E45E34F}"/>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EB46851A-6A57-4D30-830A-0CA696AE31B9}"/>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A0E628EE-6F21-4374-A447-00BB457B94F8}"/>
              </a:ext>
            </a:extLst>
          </p:cNvPr>
          <p:cNvSpPr>
            <a:spLocks noGrp="1"/>
          </p:cNvSpPr>
          <p:nvPr>
            <p:ph type="title"/>
          </p:nvPr>
        </p:nvSpPr>
        <p:spPr/>
        <p:txBody>
          <a:bodyPr/>
          <a:lstStyle/>
          <a:p>
            <a:r>
              <a:rPr lang="en-US" dirty="0"/>
              <a:t>BA procedure with multi-link</a:t>
            </a:r>
          </a:p>
        </p:txBody>
      </p:sp>
      <p:graphicFrame>
        <p:nvGraphicFramePr>
          <p:cNvPr id="7" name="Object 6">
            <a:extLst>
              <a:ext uri="{FF2B5EF4-FFF2-40B4-BE49-F238E27FC236}">
                <a16:creationId xmlns:a16="http://schemas.microsoft.com/office/drawing/2014/main" id="{F5123FD3-160E-4974-9579-CB698FFC0F26}"/>
              </a:ext>
            </a:extLst>
          </p:cNvPr>
          <p:cNvGraphicFramePr>
            <a:graphicFrameLocks noChangeAspect="1"/>
          </p:cNvGraphicFramePr>
          <p:nvPr>
            <p:extLst>
              <p:ext uri="{D42A27DB-BD31-4B8C-83A1-F6EECF244321}">
                <p14:modId xmlns:p14="http://schemas.microsoft.com/office/powerpoint/2010/main" val="223984194"/>
              </p:ext>
            </p:extLst>
          </p:nvPr>
        </p:nvGraphicFramePr>
        <p:xfrm>
          <a:off x="4618485" y="2567031"/>
          <a:ext cx="4426347" cy="3100344"/>
        </p:xfrm>
        <a:graphic>
          <a:graphicData uri="http://schemas.openxmlformats.org/presentationml/2006/ole">
            <mc:AlternateContent xmlns:mc="http://schemas.openxmlformats.org/markup-compatibility/2006">
              <mc:Choice xmlns:v="urn:schemas-microsoft-com:vml" Requires="v">
                <p:oleObj spid="_x0000_s2084" name="Visio" r:id="rId3" imgW="4528203" imgH="3201385" progId="Visio.Drawing.11">
                  <p:embed/>
                </p:oleObj>
              </mc:Choice>
              <mc:Fallback>
                <p:oleObj name="Visio" r:id="rId3" imgW="4528203" imgH="3201385" progId="Visio.Drawing.11">
                  <p:embed/>
                  <p:pic>
                    <p:nvPicPr>
                      <p:cNvPr id="7" name="Object 6">
                        <a:extLst>
                          <a:ext uri="{FF2B5EF4-FFF2-40B4-BE49-F238E27FC236}">
                            <a16:creationId xmlns:a16="http://schemas.microsoft.com/office/drawing/2014/main" id="{F5123FD3-160E-4974-9579-CB698FFC0F26}"/>
                          </a:ext>
                        </a:extLst>
                      </p:cNvPr>
                      <p:cNvPicPr/>
                      <p:nvPr/>
                    </p:nvPicPr>
                    <p:blipFill>
                      <a:blip r:embed="rId4"/>
                      <a:stretch>
                        <a:fillRect/>
                      </a:stretch>
                    </p:blipFill>
                    <p:spPr>
                      <a:xfrm>
                        <a:off x="4618485" y="2567031"/>
                        <a:ext cx="4426347" cy="3100344"/>
                      </a:xfrm>
                      <a:prstGeom prst="rect">
                        <a:avLst/>
                      </a:prstGeom>
                    </p:spPr>
                  </p:pic>
                </p:oleObj>
              </mc:Fallback>
            </mc:AlternateContent>
          </a:graphicData>
        </a:graphic>
      </p:graphicFrame>
    </p:spTree>
    <p:extLst>
      <p:ext uri="{BB962C8B-B14F-4D97-AF65-F5344CB8AC3E}">
        <p14:creationId xmlns:p14="http://schemas.microsoft.com/office/powerpoint/2010/main" val="2545216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C6A70D-2A25-47C8-9375-9D7D7690C45A}"/>
              </a:ext>
            </a:extLst>
          </p:cNvPr>
          <p:cNvSpPr>
            <a:spLocks noGrp="1"/>
          </p:cNvSpPr>
          <p:nvPr>
            <p:ph idx="1"/>
          </p:nvPr>
        </p:nvSpPr>
        <p:spPr>
          <a:xfrm>
            <a:off x="685800" y="1981199"/>
            <a:ext cx="7858060" cy="4381815"/>
          </a:xfrm>
        </p:spPr>
        <p:txBody>
          <a:bodyPr>
            <a:normAutofit/>
          </a:bodyPr>
          <a:lstStyle/>
          <a:p>
            <a:r>
              <a:rPr lang="en-US" dirty="0"/>
              <a:t>In conclusion we propose to follow the baseline BA procedures with the following considerations:</a:t>
            </a:r>
          </a:p>
          <a:p>
            <a:pPr lvl="1"/>
            <a:r>
              <a:rPr lang="en-US" dirty="0"/>
              <a:t>Recipient STA of an MLD provides receive status for MPDUs received on the link that it is operating on </a:t>
            </a:r>
          </a:p>
          <a:p>
            <a:pPr lvl="1"/>
            <a:r>
              <a:rPr lang="en-US" dirty="0"/>
              <a:t>Additionally, a recipient STA of an MLD may provide receive status for an MPDU successfully received by another STA of that MLD</a:t>
            </a:r>
          </a:p>
          <a:p>
            <a:pPr lvl="1"/>
            <a:r>
              <a:rPr lang="en-US" dirty="0"/>
              <a:t>Originator MLD updates the receive status for an MPDU corresponding to the BA agreement only if the received status indicates successful reception</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84DC4ED3-61F9-42AE-A693-FC691F8276C9}"/>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5D11CD7F-AD2C-49B1-B0B0-F0BC092FC6A6}"/>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9AEBE80C-6FA5-4A27-B8ED-DCA0676884D9}"/>
              </a:ext>
            </a:extLst>
          </p:cNvPr>
          <p:cNvSpPr>
            <a:spLocks noGrp="1"/>
          </p:cNvSpPr>
          <p:nvPr>
            <p:ph type="title"/>
          </p:nvPr>
        </p:nvSpPr>
        <p:spPr/>
        <p:txBody>
          <a:bodyPr/>
          <a:lstStyle/>
          <a:p>
            <a:r>
              <a:rPr lang="en-US" dirty="0"/>
              <a:t>BA procedure with multi-link</a:t>
            </a:r>
          </a:p>
        </p:txBody>
      </p:sp>
    </p:spTree>
    <p:extLst>
      <p:ext uri="{BB962C8B-B14F-4D97-AF65-F5344CB8AC3E}">
        <p14:creationId xmlns:p14="http://schemas.microsoft.com/office/powerpoint/2010/main" val="3758274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8B5781-51C5-40EA-B7D0-AFA4201F6A82}"/>
              </a:ext>
            </a:extLst>
          </p:cNvPr>
          <p:cNvSpPr>
            <a:spLocks noGrp="1"/>
          </p:cNvSpPr>
          <p:nvPr>
            <p:ph idx="1"/>
          </p:nvPr>
        </p:nvSpPr>
        <p:spPr/>
        <p:txBody>
          <a:bodyPr/>
          <a:lstStyle/>
          <a:p>
            <a:r>
              <a:rPr lang="en-US" dirty="0"/>
              <a:t>This contribution highlights the challenges in gathering cross-link receive status and provides directions for determining the success of an MPDU transmitted on any link.</a:t>
            </a:r>
          </a:p>
        </p:txBody>
      </p:sp>
      <p:sp>
        <p:nvSpPr>
          <p:cNvPr id="3" name="Slide Number Placeholder 2">
            <a:extLst>
              <a:ext uri="{FF2B5EF4-FFF2-40B4-BE49-F238E27FC236}">
                <a16:creationId xmlns:a16="http://schemas.microsoft.com/office/drawing/2014/main" id="{9971E008-B26B-40D4-B137-75117A239F2E}"/>
              </a:ext>
            </a:extLst>
          </p:cNvPr>
          <p:cNvSpPr>
            <a:spLocks noGrp="1"/>
          </p:cNvSpPr>
          <p:nvPr>
            <p:ph type="sldNum" sz="quarter" idx="11"/>
          </p:nvPr>
        </p:nvSpPr>
        <p:spPr/>
        <p:txBody>
          <a:bodyPr/>
          <a:lstStyle/>
          <a:p>
            <a:pPr>
              <a:defRPr/>
            </a:pPr>
            <a:r>
              <a:rPr lang="en-US" dirty="0"/>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E6D89341-06BB-48B7-9358-A04045E4870F}"/>
              </a:ext>
            </a:extLst>
          </p:cNvPr>
          <p:cNvSpPr>
            <a:spLocks noGrp="1"/>
          </p:cNvSpPr>
          <p:nvPr>
            <p:ph type="ftr" sz="quarter" idx="3"/>
          </p:nvPr>
        </p:nvSpPr>
        <p:spPr/>
        <p:txBody>
          <a:bodyPr/>
          <a:lstStyle/>
          <a:p>
            <a:pPr>
              <a:defRPr/>
            </a:pPr>
            <a:r>
              <a:rPr lang="en-US" dirty="0"/>
              <a:t>Abhishek P (Qualcomm), et. al.,</a:t>
            </a:r>
          </a:p>
        </p:txBody>
      </p:sp>
      <p:sp>
        <p:nvSpPr>
          <p:cNvPr id="5" name="Title 4">
            <a:extLst>
              <a:ext uri="{FF2B5EF4-FFF2-40B4-BE49-F238E27FC236}">
                <a16:creationId xmlns:a16="http://schemas.microsoft.com/office/drawing/2014/main" id="{1F77F409-D2EF-4B5E-AA54-9D4A9A62236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76625700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rpose xmlns="fb1f4226-0328-42c7-9978-48744b1f6e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F09E5A7495C0418E348D1C874FE766" ma:contentTypeVersion="7" ma:contentTypeDescription="Create a new document." ma:contentTypeScope="" ma:versionID="968bbd97d4229ebf6d7d5f316b6aebb9">
  <xsd:schema xmlns:xsd="http://www.w3.org/2001/XMLSchema" xmlns:xs="http://www.w3.org/2001/XMLSchema" xmlns:p="http://schemas.microsoft.com/office/2006/metadata/properties" xmlns:ns2="fb1f4226-0328-42c7-9978-48744b1f6e0e" xmlns:ns3="a61f7bea-9b50-4b6d-b68b-7f001244f0a5" targetNamespace="http://schemas.microsoft.com/office/2006/metadata/properties" ma:root="true" ma:fieldsID="3b2a40d4f791cbd82437f288ab15542a" ns2:_="" ns3:_="">
    <xsd:import namespace="fb1f4226-0328-42c7-9978-48744b1f6e0e"/>
    <xsd:import namespace="a61f7bea-9b50-4b6d-b68b-7f001244f0a5"/>
    <xsd:element name="properties">
      <xsd:complexType>
        <xsd:sequence>
          <xsd:element name="documentManagement">
            <xsd:complexType>
              <xsd:all>
                <xsd:element ref="ns2:MediaServiceMetadata" minOccurs="0"/>
                <xsd:element ref="ns2:MediaServiceFastMetadata" minOccurs="0"/>
                <xsd:element ref="ns2:Purpos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f4226-0328-42c7-9978-48744b1f6e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Purpose" ma:index="10" nillable="true" ma:displayName="Purpose" ma:format="Dropdown" ma:internalName="Purpose">
      <xsd:simpleType>
        <xsd:restriction base="dms:Text">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1f7bea-9b50-4b6d-b68b-7f001244f0a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fb1f4226-0328-42c7-9978-48744b1f6e0e"/>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769C8326-94DC-434B-A95C-5BA01B024D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f4226-0328-42c7-9978-48744b1f6e0e"/>
    <ds:schemaRef ds:uri="a61f7bea-9b50-4b6d-b68b-7f001244f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222729</TotalTime>
  <Words>1381</Words>
  <Application>Microsoft Office PowerPoint</Application>
  <PresentationFormat>On-screen Show (4:3)</PresentationFormat>
  <Paragraphs>140</Paragraphs>
  <Slides>16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Calibri</vt:lpstr>
      <vt:lpstr>Times New Roman</vt:lpstr>
      <vt:lpstr>ACcord Submission Template</vt:lpstr>
      <vt:lpstr>Visio</vt:lpstr>
      <vt:lpstr>MLO: Acknowledgement Procedure</vt:lpstr>
      <vt:lpstr>Overview</vt:lpstr>
      <vt:lpstr>Motivation</vt:lpstr>
      <vt:lpstr>Baseline BA procedure</vt:lpstr>
      <vt:lpstr>BA procedure with multi-link</vt:lpstr>
      <vt:lpstr>BA procedure with multi-link</vt:lpstr>
      <vt:lpstr>BA procedure with multi-link</vt:lpstr>
      <vt:lpstr>BA procedure with multi-link</vt:lpstr>
      <vt:lpstr>Summary</vt:lpstr>
      <vt:lpstr>SP #1</vt:lpstr>
      <vt:lpstr>SP #2</vt:lpstr>
      <vt:lpstr>References</vt:lpstr>
      <vt:lpstr>Appendix</vt:lpstr>
      <vt:lpstr>Approved Motions [8]</vt:lpstr>
      <vt:lpstr>Inter-module coordination</vt:lpstr>
      <vt:lpstr>Current interpretation of bits in Block Ack Bitmap</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4768</cp:revision>
  <dcterms:created xsi:type="dcterms:W3CDTF">2012-05-29T15:24:34Z</dcterms:created>
  <dcterms:modified xsi:type="dcterms:W3CDTF">2020-05-06T16:55:00Z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0x010100B5F09E5A7495C0418E348D1C874FE766</vt:lpwstr>
  </property>
</Properties>
</file>