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3" r:id="rId2"/>
    <p:sldId id="1022" r:id="rId3"/>
    <p:sldId id="1023" r:id="rId4"/>
    <p:sldId id="1024" r:id="rId5"/>
    <p:sldId id="1029" r:id="rId6"/>
    <p:sldId id="1025" r:id="rId7"/>
    <p:sldId id="1026" r:id="rId8"/>
    <p:sldId id="1030" r:id="rId9"/>
    <p:sldId id="1033" r:id="rId10"/>
    <p:sldId id="1048" r:id="rId11"/>
    <p:sldId id="1045" r:id="rId12"/>
    <p:sldId id="1032" r:id="rId13"/>
    <p:sldId id="1040" r:id="rId14"/>
    <p:sldId id="1042" r:id="rId15"/>
    <p:sldId id="1049" r:id="rId16"/>
    <p:sldId id="1043" r:id="rId17"/>
    <p:sldId id="1044" r:id="rId18"/>
    <p:sldId id="1046" r:id="rId19"/>
    <p:sldId id="1047" r:id="rId20"/>
    <p:sldId id="1051" r:id="rId21"/>
    <p:sldId id="1052" r:id="rId22"/>
    <p:sldId id="1028" r:id="rId23"/>
    <p:sldId id="1034" r:id="rId24"/>
    <p:sldId id="1037" r:id="rId25"/>
    <p:sldId id="1038" r:id="rId26"/>
    <p:sldId id="1039" r:id="rId2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9997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802.11-20/0023r2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Multiple RU Aggregation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729822"/>
              </p:ext>
            </p:extLst>
          </p:nvPr>
        </p:nvGraphicFramePr>
        <p:xfrm>
          <a:off x="762000" y="2895599"/>
          <a:ext cx="7620000" cy="2819400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2246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jiny.chun@lge.com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93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(4/5)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For the 160/80+80 MHz bandwidth, we propose that large size RU aggregation is allowed </a:t>
            </a:r>
            <a:r>
              <a:rPr lang="en-US" altLang="ko-KR" sz="2000" dirty="0" smtClean="0"/>
              <a:t>only </a:t>
            </a:r>
            <a:r>
              <a:rPr lang="en-US" altLang="ko-KR" sz="2000" dirty="0"/>
              <a:t>within primary 80 or secondary </a:t>
            </a:r>
            <a:r>
              <a:rPr lang="en-US" altLang="ko-KR" sz="2000" dirty="0" smtClean="0"/>
              <a:t>80, respectively</a:t>
            </a:r>
            <a:endParaRPr lang="en-US" altLang="ko-KR" sz="2000" dirty="0"/>
          </a:p>
          <a:p>
            <a:pPr lvl="1"/>
            <a:r>
              <a:rPr lang="en-US" altLang="ko-KR" sz="1800" dirty="0"/>
              <a:t>RU combinations in each 80MHz: 242, 242+242, 484, 484+242, 996</a:t>
            </a:r>
          </a:p>
          <a:p>
            <a:pPr lvl="1"/>
            <a:r>
              <a:rPr lang="en-US" altLang="ko-KR" sz="1800" dirty="0" smtClean="0"/>
              <a:t>242+242 </a:t>
            </a:r>
            <a:r>
              <a:rPr lang="en-US" altLang="ko-KR" sz="1800" dirty="0"/>
              <a:t>can be </a:t>
            </a:r>
            <a:r>
              <a:rPr lang="en-US" altLang="ko-KR" sz="1800" dirty="0" smtClean="0"/>
              <a:t>considered in each 80MHz, </a:t>
            </a:r>
            <a:r>
              <a:rPr lang="en-US" altLang="ko-KR" sz="1800" dirty="0"/>
              <a:t>because in a particular 80MHz channel, only this combination can be available and only one STA can be assigned to this 80MHz channel</a:t>
            </a:r>
          </a:p>
          <a:p>
            <a:r>
              <a:rPr lang="en-US" altLang="ko-KR" sz="2000" dirty="0" smtClean="0"/>
              <a:t>For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320/160+160 </a:t>
            </a:r>
            <a:r>
              <a:rPr lang="en-US" altLang="ko-KR" sz="2000" dirty="0"/>
              <a:t>MHz </a:t>
            </a:r>
            <a:r>
              <a:rPr lang="en-US" altLang="ko-KR" sz="2000" dirty="0" smtClean="0"/>
              <a:t>bandwidth, </a:t>
            </a:r>
            <a:r>
              <a:rPr lang="en-US" altLang="ko-KR" sz="2000" dirty="0"/>
              <a:t>we propose </a:t>
            </a:r>
            <a:r>
              <a:rPr lang="en-US" altLang="ko-KR" sz="2000" dirty="0" smtClean="0"/>
              <a:t>that large size RU combination is allowed only within </a:t>
            </a:r>
            <a:r>
              <a:rPr lang="en-US" altLang="ko-KR" sz="2000" dirty="0"/>
              <a:t>primary </a:t>
            </a:r>
            <a:r>
              <a:rPr lang="en-US" altLang="ko-KR" sz="2000" dirty="0" smtClean="0"/>
              <a:t>160 </a:t>
            </a:r>
            <a:r>
              <a:rPr lang="en-US" altLang="ko-KR" sz="2000" dirty="0"/>
              <a:t>or secondary </a:t>
            </a:r>
            <a:r>
              <a:rPr lang="en-US" altLang="ko-KR" sz="2000" dirty="0" smtClean="0"/>
              <a:t>160, </a:t>
            </a:r>
            <a:r>
              <a:rPr lang="en-US" altLang="ko-KR" sz="2000" dirty="0"/>
              <a:t>respectively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RU combinations in 160MHz are shown in the next slide which deals with the 240/160+80 MHz bandwidth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(5/5)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For </a:t>
            </a:r>
            <a:r>
              <a:rPr lang="en-US" altLang="ko-KR" sz="1800" dirty="0" smtClean="0"/>
              <a:t>the 240/160+80 MHz </a:t>
            </a:r>
            <a:r>
              <a:rPr lang="en-US" altLang="ko-KR" sz="1800" dirty="0"/>
              <a:t>bandwidth, we </a:t>
            </a:r>
            <a:r>
              <a:rPr lang="en-US" altLang="ko-KR" sz="1800" dirty="0" smtClean="0"/>
              <a:t>propose that large size RU aggregation is allowed only within 160MHz or 80MHz</a:t>
            </a:r>
          </a:p>
          <a:p>
            <a:pPr lvl="1"/>
            <a:r>
              <a:rPr lang="en-US" altLang="ko-KR" sz="1600" dirty="0" smtClean="0"/>
              <a:t>For contiguous 240MHz, </a:t>
            </a:r>
            <a:r>
              <a:rPr lang="en-US" altLang="ko-KR" sz="1600" dirty="0"/>
              <a:t>large size RU aggregation is allowed only within 160MHz </a:t>
            </a:r>
            <a:r>
              <a:rPr lang="en-US" altLang="ko-KR" sz="1600" dirty="0" smtClean="0"/>
              <a:t>which is composed of two adjacent 80MHz channels</a:t>
            </a:r>
          </a:p>
          <a:p>
            <a:pPr lvl="1"/>
            <a:r>
              <a:rPr lang="en-US" altLang="ko-KR" sz="1600" dirty="0" smtClean="0"/>
              <a:t>For non-contiguous 160+80MHz, </a:t>
            </a:r>
            <a:r>
              <a:rPr lang="en-US" altLang="ko-KR" sz="1600" dirty="0"/>
              <a:t>large size RU aggregation is allowed only within </a:t>
            </a:r>
            <a:r>
              <a:rPr lang="en-US" altLang="ko-KR" sz="1600" dirty="0" smtClean="0"/>
              <a:t>contiguous 160MHz or the other 80MHz, </a:t>
            </a:r>
            <a:r>
              <a:rPr lang="en-US" altLang="ko-KR" sz="1600" dirty="0"/>
              <a:t>respectively</a:t>
            </a:r>
          </a:p>
          <a:p>
            <a:pPr lvl="1"/>
            <a:r>
              <a:rPr lang="en-US" altLang="ko-KR" sz="1600" dirty="0" smtClean="0"/>
              <a:t>RU combinations </a:t>
            </a:r>
            <a:r>
              <a:rPr lang="en-US" altLang="ko-KR" sz="1600" dirty="0"/>
              <a:t>in </a:t>
            </a:r>
            <a:r>
              <a:rPr lang="en-US" altLang="ko-KR" sz="1600" dirty="0" smtClean="0"/>
              <a:t>80MHz</a:t>
            </a:r>
            <a:r>
              <a:rPr lang="en-US" altLang="ko-KR" sz="1600" dirty="0"/>
              <a:t>: 242, 242+242, 484, 484+242, 996</a:t>
            </a:r>
            <a:endParaRPr lang="en-US" altLang="ko-KR" sz="1600" dirty="0" smtClean="0"/>
          </a:p>
          <a:p>
            <a:pPr lvl="1"/>
            <a:r>
              <a:rPr lang="en-US" altLang="ko-KR" sz="1600" dirty="0" smtClean="0"/>
              <a:t>RU combinations in 160MHz</a:t>
            </a:r>
          </a:p>
          <a:p>
            <a:pPr lvl="2"/>
            <a:r>
              <a:rPr lang="en-US" altLang="ko-KR" sz="1400" dirty="0" smtClean="0"/>
              <a:t>RU combinations within 80MHz are also possible</a:t>
            </a:r>
            <a:r>
              <a:rPr lang="en-US" altLang="ko-KR" sz="1400" dirty="0"/>
              <a:t>: 242, 242+242, 484, 484+242, 996</a:t>
            </a:r>
          </a:p>
          <a:p>
            <a:pPr lvl="2"/>
            <a:r>
              <a:rPr lang="en-US" altLang="ko-KR" sz="1400" dirty="0" smtClean="0"/>
              <a:t>RU combinations across two 80MHz channels: </a:t>
            </a:r>
            <a:r>
              <a:rPr lang="en-GB" altLang="ko-KR" sz="1400" dirty="0"/>
              <a:t>(242)+(242), (242)+(484), (242)+(242+242), (242)+(484+242), (242)+(996), (484)+(484), (484)+(242+242), (484)+(484+242), (484)+(996), (242+242)+(242+242), (242+242)+(484+242), (242+242)+(996), (484+242)+ (484+242), (484+242)+(996), </a:t>
            </a:r>
            <a:r>
              <a:rPr lang="en-GB" altLang="ko-KR" sz="1400" dirty="0" smtClean="0"/>
              <a:t>2x996</a:t>
            </a:r>
          </a:p>
          <a:p>
            <a:pPr lvl="2"/>
            <a:endParaRPr lang="en-GB" altLang="ko-KR" sz="1400" dirty="0"/>
          </a:p>
          <a:p>
            <a:pPr lvl="2"/>
            <a:r>
              <a:rPr lang="en-US" altLang="ko-KR" sz="1400" dirty="0" smtClean="0"/>
              <a:t>For simplicity, we can further consider that RUs are combined across two 80MHz channels only when there is no further RUs available in each 80MHz channel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28800" y="5105400"/>
            <a:ext cx="57524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The bracket means the RU combination used in each 80MHz channel</a:t>
            </a:r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830388" y="5814660"/>
            <a:ext cx="6323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When 60MHz and 20MHz are available in two 80MHz channels, respectively, we use (484+242) rather than (484)+(242)</a:t>
            </a:r>
            <a:endParaRPr lang="ko-KR" altLang="en-US"/>
          </a:p>
        </p:txBody>
      </p:sp>
      <p:grpSp>
        <p:nvGrpSpPr>
          <p:cNvPr id="14" name="그룹 13"/>
          <p:cNvGrpSpPr/>
          <p:nvPr/>
        </p:nvGrpSpPr>
        <p:grpSpPr>
          <a:xfrm>
            <a:off x="7675420" y="2133600"/>
            <a:ext cx="1028006" cy="954897"/>
            <a:chOff x="6578139" y="2313390"/>
            <a:chExt cx="1028006" cy="954897"/>
          </a:xfrm>
        </p:grpSpPr>
        <p:pic>
          <p:nvPicPr>
            <p:cNvPr id="9" name="그림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78139" y="2698025"/>
              <a:ext cx="1028006" cy="189262"/>
            </a:xfrm>
            <a:prstGeom prst="rect">
              <a:avLst/>
            </a:prstGeom>
          </p:spPr>
        </p:pic>
        <p:sp>
          <p:nvSpPr>
            <p:cNvPr id="12" name="왼쪽 중괄호 11"/>
            <p:cNvSpPr/>
            <p:nvPr/>
          </p:nvSpPr>
          <p:spPr bwMode="auto">
            <a:xfrm>
              <a:off x="6884322" y="2313390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왼쪽 중괄호 12"/>
            <p:cNvSpPr/>
            <p:nvPr/>
          </p:nvSpPr>
          <p:spPr bwMode="auto">
            <a:xfrm>
              <a:off x="7228605" y="2593251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6957112" y="2906364"/>
            <a:ext cx="1767094" cy="675036"/>
            <a:chOff x="6957112" y="3077481"/>
            <a:chExt cx="1767094" cy="675036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57112" y="3454888"/>
              <a:ext cx="1767094" cy="185600"/>
            </a:xfrm>
            <a:prstGeom prst="rect">
              <a:avLst/>
            </a:prstGeom>
          </p:spPr>
        </p:pic>
        <p:sp>
          <p:nvSpPr>
            <p:cNvPr id="16" name="왼쪽 중괄호 15"/>
            <p:cNvSpPr/>
            <p:nvPr/>
          </p:nvSpPr>
          <p:spPr bwMode="auto">
            <a:xfrm>
              <a:off x="7255626" y="3077481"/>
              <a:ext cx="76200" cy="675036"/>
            </a:xfrm>
            <a:prstGeom prst="leftBrace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왼쪽 중괄호 17"/>
            <p:cNvSpPr/>
            <p:nvPr/>
          </p:nvSpPr>
          <p:spPr bwMode="auto">
            <a:xfrm>
              <a:off x="8499765" y="3249513"/>
              <a:ext cx="70847" cy="317211"/>
            </a:xfrm>
            <a:prstGeom prst="leftBrace">
              <a:avLst/>
            </a:prstGeom>
            <a:noFill/>
            <a:ln w="127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  <a:scene3d>
              <a:camera prst="orthographicFront">
                <a:rot lat="0" lon="0" rev="16200000"/>
              </a:camera>
              <a:lightRig rig="threePt" dir="t"/>
            </a:scene3d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4445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multiple RU aggregation for SU and MU PPDU</a:t>
            </a:r>
          </a:p>
          <a:p>
            <a:r>
              <a:rPr lang="en-US" altLang="ko-KR" sz="2000" dirty="0" smtClean="0"/>
              <a:t>For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SU PPDU, by considering the preamble puncturing, various RU combinations have been proposed including the RU combination of 106+26+52+26</a:t>
            </a:r>
          </a:p>
          <a:p>
            <a:r>
              <a:rPr lang="en-US" altLang="ko-KR" sz="2000" dirty="0" smtClean="0"/>
              <a:t>For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MU PPDU especially for the OFDMA case, limited large size RU aggregation has been proposed according to the bandwidth</a:t>
            </a:r>
          </a:p>
          <a:p>
            <a:pPr lvl="1"/>
            <a:r>
              <a:rPr lang="en-US" altLang="ko-KR" sz="1800" dirty="0" smtClean="0"/>
              <a:t>160/80+80MHz</a:t>
            </a:r>
          </a:p>
          <a:p>
            <a:pPr lvl="2"/>
            <a:r>
              <a:rPr lang="en-US" altLang="ko-KR" sz="1600" dirty="0" smtClean="0"/>
              <a:t>Large size RU aggregation only within primary 80 or secondary 80</a:t>
            </a:r>
          </a:p>
          <a:p>
            <a:pPr lvl="1"/>
            <a:r>
              <a:rPr lang="en-US" altLang="ko-KR" sz="1800" dirty="0" smtClean="0"/>
              <a:t>240/160+80MHz</a:t>
            </a:r>
          </a:p>
          <a:p>
            <a:pPr lvl="2"/>
            <a:r>
              <a:rPr lang="en-US" altLang="ko-KR" sz="1600" dirty="0" smtClean="0"/>
              <a:t>Contiguous 240MHz: </a:t>
            </a:r>
            <a:r>
              <a:rPr lang="en-US" altLang="ko-KR" sz="1600" dirty="0"/>
              <a:t>Large size RU </a:t>
            </a:r>
            <a:r>
              <a:rPr lang="en-US" altLang="ko-KR" sz="1600" dirty="0" smtClean="0"/>
              <a:t>aggregation only </a:t>
            </a:r>
            <a:r>
              <a:rPr lang="en-US" altLang="ko-KR" sz="1600" dirty="0"/>
              <a:t>within 160MHz </a:t>
            </a:r>
            <a:r>
              <a:rPr lang="en-US" altLang="ko-KR" sz="1600" dirty="0" smtClean="0"/>
              <a:t>composed </a:t>
            </a:r>
            <a:r>
              <a:rPr lang="en-US" altLang="ko-KR" sz="1600" dirty="0"/>
              <a:t>of </a:t>
            </a:r>
            <a:r>
              <a:rPr lang="en-US" altLang="ko-KR" sz="1600" dirty="0" smtClean="0"/>
              <a:t>two adjacent </a:t>
            </a:r>
            <a:r>
              <a:rPr lang="en-US" altLang="ko-KR" sz="1600" dirty="0"/>
              <a:t>80MHz </a:t>
            </a:r>
            <a:r>
              <a:rPr lang="en-US" altLang="ko-KR" sz="1600" dirty="0" smtClean="0"/>
              <a:t>channels</a:t>
            </a:r>
            <a:endParaRPr lang="en-US" altLang="ko-KR" sz="1600" dirty="0"/>
          </a:p>
          <a:p>
            <a:pPr lvl="2"/>
            <a:r>
              <a:rPr lang="en-US" altLang="ko-KR" sz="1600" dirty="0" smtClean="0"/>
              <a:t>Non-contiguous 160+80MHz: </a:t>
            </a:r>
            <a:r>
              <a:rPr lang="en-US" altLang="ko-KR" sz="1600" dirty="0"/>
              <a:t>Large size RU </a:t>
            </a:r>
            <a:r>
              <a:rPr lang="en-US" altLang="ko-KR" sz="1600" dirty="0" smtClean="0"/>
              <a:t>aggregation only </a:t>
            </a:r>
            <a:r>
              <a:rPr lang="en-US" altLang="ko-KR" sz="1600" dirty="0"/>
              <a:t>within </a:t>
            </a:r>
            <a:r>
              <a:rPr lang="en-US" altLang="ko-KR" sz="1600" dirty="0" smtClean="0"/>
              <a:t>contiguous 160MHz </a:t>
            </a:r>
            <a:r>
              <a:rPr lang="en-US" altLang="ko-KR" sz="1600" dirty="0"/>
              <a:t>or </a:t>
            </a:r>
            <a:r>
              <a:rPr lang="en-US" altLang="ko-KR" sz="1600" dirty="0" smtClean="0"/>
              <a:t>the other 80MHz</a:t>
            </a:r>
            <a:endParaRPr lang="ko-KR" altLang="en-US" sz="1600"/>
          </a:p>
          <a:p>
            <a:pPr lvl="1"/>
            <a:r>
              <a:rPr lang="en-US" altLang="ko-KR" sz="1800" dirty="0" smtClean="0"/>
              <a:t>320/160+160MHz</a:t>
            </a:r>
          </a:p>
          <a:p>
            <a:pPr lvl="2"/>
            <a:r>
              <a:rPr lang="en-US" altLang="ko-KR" sz="1600" dirty="0" smtClean="0"/>
              <a:t>Large size RU aggregation only </a:t>
            </a:r>
            <a:r>
              <a:rPr lang="en-US" altLang="ko-KR" sz="1600" dirty="0"/>
              <a:t>within primary </a:t>
            </a:r>
            <a:r>
              <a:rPr lang="en-US" altLang="ko-KR" sz="1600" dirty="0" smtClean="0"/>
              <a:t>160 </a:t>
            </a:r>
            <a:r>
              <a:rPr lang="en-US" altLang="ko-KR" sz="1600" dirty="0"/>
              <a:t>or secondary </a:t>
            </a:r>
            <a:r>
              <a:rPr lang="en-US" altLang="ko-KR" sz="1600" dirty="0" smtClean="0"/>
              <a:t>160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7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 to SU, the following RU combinations of 106+26+52+26 </a:t>
            </a:r>
            <a:r>
              <a:rPr lang="en-US" altLang="ko-KR" sz="1800" dirty="0"/>
              <a:t>in each 80MHz segment of all bandwidths </a:t>
            </a:r>
            <a:r>
              <a:rPr lang="en-US" altLang="ko-KR" sz="1800" dirty="0" smtClean="0"/>
              <a:t>should be used for each 20MHz channel </a:t>
            </a:r>
            <a:r>
              <a:rPr lang="en-US" altLang="ko-KR" sz="1800" dirty="0"/>
              <a:t>when the </a:t>
            </a:r>
            <a:r>
              <a:rPr lang="en-US" altLang="ko-KR" sz="1800" dirty="0" smtClean="0"/>
              <a:t>adjacent 20MHz channel is punctured</a:t>
            </a:r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37" name="그룹 36"/>
          <p:cNvGrpSpPr/>
          <p:nvPr/>
        </p:nvGrpSpPr>
        <p:grpSpPr>
          <a:xfrm>
            <a:off x="1295400" y="3080912"/>
            <a:ext cx="2978020" cy="2176888"/>
            <a:chOff x="1366968" y="3538112"/>
            <a:chExt cx="3962400" cy="2872908"/>
          </a:xfrm>
        </p:grpSpPr>
        <p:grpSp>
          <p:nvGrpSpPr>
            <p:cNvPr id="12" name="그룹 11"/>
            <p:cNvGrpSpPr/>
            <p:nvPr/>
          </p:nvGrpSpPr>
          <p:grpSpPr>
            <a:xfrm>
              <a:off x="1366968" y="3538112"/>
              <a:ext cx="3962400" cy="2872908"/>
              <a:chOff x="912813" y="3375492"/>
              <a:chExt cx="3962400" cy="2872908"/>
            </a:xfrm>
          </p:grpSpPr>
          <p:pic>
            <p:nvPicPr>
              <p:cNvPr id="18" name="그림 1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12813" y="3375492"/>
                <a:ext cx="3962400" cy="2872908"/>
              </a:xfrm>
              <a:prstGeom prst="rect">
                <a:avLst/>
              </a:prstGeom>
            </p:spPr>
          </p:pic>
          <p:grpSp>
            <p:nvGrpSpPr>
              <p:cNvPr id="19" name="그룹 18"/>
              <p:cNvGrpSpPr/>
              <p:nvPr/>
            </p:nvGrpSpPr>
            <p:grpSpPr>
              <a:xfrm>
                <a:off x="1066800" y="3930736"/>
                <a:ext cx="778626" cy="962690"/>
                <a:chOff x="1066800" y="3930736"/>
                <a:chExt cx="778626" cy="962690"/>
              </a:xfrm>
            </p:grpSpPr>
            <p:sp>
              <p:nvSpPr>
                <p:cNvPr id="20" name="직사각형 19"/>
                <p:cNvSpPr/>
                <p:nvPr/>
              </p:nvSpPr>
              <p:spPr bwMode="auto">
                <a:xfrm>
                  <a:off x="1066800" y="4664826"/>
                  <a:ext cx="381000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1" name="직사각형 20"/>
                <p:cNvSpPr/>
                <p:nvPr/>
              </p:nvSpPr>
              <p:spPr bwMode="auto">
                <a:xfrm>
                  <a:off x="1566949" y="4310149"/>
                  <a:ext cx="177338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2" name="직사각형 21"/>
                <p:cNvSpPr/>
                <p:nvPr/>
              </p:nvSpPr>
              <p:spPr bwMode="auto">
                <a:xfrm>
                  <a:off x="1760913" y="3930736"/>
                  <a:ext cx="84513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3" name="직사각형 22"/>
                <p:cNvSpPr/>
                <p:nvPr/>
              </p:nvSpPr>
              <p:spPr bwMode="auto">
                <a:xfrm>
                  <a:off x="1464426" y="4664826"/>
                  <a:ext cx="84513" cy="228600"/>
                </a:xfrm>
                <a:prstGeom prst="rect">
                  <a:avLst/>
                </a:prstGeom>
                <a:solidFill>
                  <a:srgbClr val="FF0000">
                    <a:alpha val="50000"/>
                  </a:srgbClr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sp>
          <p:nvSpPr>
            <p:cNvPr id="24" name="직사각형 23"/>
            <p:cNvSpPr/>
            <p:nvPr/>
          </p:nvSpPr>
          <p:spPr bwMode="auto">
            <a:xfrm>
              <a:off x="2514600" y="4093356"/>
              <a:ext cx="84513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5" name="직사각형 24"/>
            <p:cNvSpPr/>
            <p:nvPr/>
          </p:nvSpPr>
          <p:spPr bwMode="auto">
            <a:xfrm>
              <a:off x="2615739" y="4464456"/>
              <a:ext cx="177338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7" name="직사각형 26"/>
            <p:cNvSpPr/>
            <p:nvPr/>
          </p:nvSpPr>
          <p:spPr bwMode="auto">
            <a:xfrm>
              <a:off x="2808319" y="4827446"/>
              <a:ext cx="84513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직사각형 27"/>
            <p:cNvSpPr/>
            <p:nvPr/>
          </p:nvSpPr>
          <p:spPr bwMode="auto">
            <a:xfrm>
              <a:off x="4137898" y="4104299"/>
              <a:ext cx="84513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직사각형 28"/>
            <p:cNvSpPr/>
            <p:nvPr/>
          </p:nvSpPr>
          <p:spPr bwMode="auto">
            <a:xfrm>
              <a:off x="4437430" y="4104299"/>
              <a:ext cx="84513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직사각형 29"/>
            <p:cNvSpPr/>
            <p:nvPr/>
          </p:nvSpPr>
          <p:spPr bwMode="auto">
            <a:xfrm>
              <a:off x="4732713" y="4821102"/>
              <a:ext cx="84513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3842975" y="4821102"/>
              <a:ext cx="84513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3946231" y="4469134"/>
              <a:ext cx="177338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3" name="직사각형 32"/>
            <p:cNvSpPr/>
            <p:nvPr/>
          </p:nvSpPr>
          <p:spPr bwMode="auto">
            <a:xfrm>
              <a:off x="4541975" y="4460820"/>
              <a:ext cx="177338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직사각형 33"/>
            <p:cNvSpPr/>
            <p:nvPr/>
          </p:nvSpPr>
          <p:spPr bwMode="auto">
            <a:xfrm>
              <a:off x="2929723" y="4821102"/>
              <a:ext cx="381000" cy="228600"/>
            </a:xfrm>
            <a:prstGeom prst="rect">
              <a:avLst/>
            </a:prstGeom>
            <a:solidFill>
              <a:srgbClr val="00B0F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3448938" y="4824656"/>
              <a:ext cx="381000" cy="228600"/>
            </a:xfrm>
            <a:prstGeom prst="rect">
              <a:avLst/>
            </a:prstGeom>
            <a:solidFill>
              <a:srgbClr val="00B05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842872" y="4824978"/>
              <a:ext cx="381000" cy="228600"/>
            </a:xfrm>
            <a:prstGeom prst="rect">
              <a:avLst/>
            </a:prstGeom>
            <a:solidFill>
              <a:srgbClr val="FFFF00">
                <a:alpha val="5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4495800" y="3182778"/>
            <a:ext cx="43166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/>
              <a:t>106+26+52+26 </a:t>
            </a:r>
            <a:r>
              <a:rPr lang="en-US" altLang="ko-KR" sz="1400" dirty="0" smtClean="0"/>
              <a:t>in red should be used when the second lowest 20MHz channel is punctured 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blue should be used when the lowest </a:t>
            </a:r>
            <a:r>
              <a:rPr lang="en-US" altLang="ko-KR" sz="1400" dirty="0"/>
              <a:t>20MHz </a:t>
            </a:r>
            <a:r>
              <a:rPr lang="en-US" altLang="ko-KR" sz="1400" dirty="0" smtClean="0"/>
              <a:t>channel is punctured </a:t>
            </a:r>
            <a:r>
              <a:rPr lang="en-US" altLang="ko-KR" sz="1400" dirty="0"/>
              <a:t>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green should be used when the highest </a:t>
            </a:r>
            <a:r>
              <a:rPr lang="en-US" altLang="ko-KR" sz="1400" dirty="0"/>
              <a:t>20MHz channel </a:t>
            </a:r>
            <a:r>
              <a:rPr lang="en-US" altLang="ko-KR" sz="1400" dirty="0" smtClean="0"/>
              <a:t>is punctured </a:t>
            </a:r>
            <a:r>
              <a:rPr lang="en-US" altLang="ko-KR" sz="1400" dirty="0"/>
              <a:t>in each 80MHz segment</a:t>
            </a:r>
          </a:p>
          <a:p>
            <a:r>
              <a:rPr lang="en-US" altLang="ko-KR" sz="1400" dirty="0"/>
              <a:t>106+26+52+26 in </a:t>
            </a:r>
            <a:r>
              <a:rPr lang="en-US" altLang="ko-KR" sz="1400" dirty="0" smtClean="0"/>
              <a:t>yellow should be used when the </a:t>
            </a:r>
            <a:r>
              <a:rPr lang="en-US" altLang="ko-KR" sz="1400" dirty="0"/>
              <a:t>second </a:t>
            </a:r>
            <a:r>
              <a:rPr lang="en-US" altLang="ko-KR" sz="1400" dirty="0" smtClean="0"/>
              <a:t>highest </a:t>
            </a:r>
            <a:r>
              <a:rPr lang="en-US" altLang="ko-KR" sz="1400" dirty="0"/>
              <a:t>20MHz channel </a:t>
            </a:r>
            <a:r>
              <a:rPr lang="en-US" altLang="ko-KR" sz="1400" dirty="0" smtClean="0"/>
              <a:t>punctured </a:t>
            </a:r>
            <a:r>
              <a:rPr lang="en-US" altLang="ko-KR" sz="1400" dirty="0"/>
              <a:t>in each 80MHz </a:t>
            </a:r>
            <a:r>
              <a:rPr lang="en-US" altLang="ko-KR" sz="1400" dirty="0" smtClean="0"/>
              <a:t>segment</a:t>
            </a:r>
          </a:p>
        </p:txBody>
      </p:sp>
    </p:spTree>
    <p:extLst>
      <p:ext uri="{BB962C8B-B14F-4D97-AF65-F5344CB8AC3E}">
        <p14:creationId xmlns:p14="http://schemas.microsoft.com/office/powerpoint/2010/main" val="178355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PPDU transmitted to SU, the RU combinations described in Appendix are used in each bandwidth</a:t>
            </a:r>
          </a:p>
          <a:p>
            <a:pPr lvl="2"/>
            <a:r>
              <a:rPr lang="en-US" altLang="ko-KR" sz="1600" dirty="0"/>
              <a:t>RU combination of </a:t>
            </a:r>
            <a:r>
              <a:rPr lang="en-US" altLang="ko-KR" sz="1600" dirty="0" smtClean="0"/>
              <a:t>106+26+52+26 should be used instead of 242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43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the bandwidth larger than 80MHz, </a:t>
            </a:r>
            <a:r>
              <a:rPr lang="en-US" altLang="ko-KR" sz="1800" dirty="0"/>
              <a:t>large size RU aggregation is allowed only within </a:t>
            </a:r>
            <a:r>
              <a:rPr lang="en-US" altLang="ko-KR" sz="1800" dirty="0" smtClean="0"/>
              <a:t>limited channels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75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</a:t>
            </a:r>
            <a:r>
              <a:rPr lang="en-US" altLang="ko-KR" sz="1800" dirty="0"/>
              <a:t>160/80+80 MHz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large size RU aggregation is allowed only within primary 80 or </a:t>
            </a:r>
            <a:r>
              <a:rPr lang="en-US" altLang="ko-KR" sz="1800" dirty="0" smtClean="0"/>
              <a:t>secondary 80,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613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OFDMA transmission in contiguous </a:t>
            </a:r>
            <a:r>
              <a:rPr lang="en-US" altLang="ko-KR" sz="1800" dirty="0" smtClean="0"/>
              <a:t>240MHz, for one STA large size RU aggregation is allowed only within 160MHz which is composed of two adjacent 80MHz channels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OFDMA transmission in non-contiguous 160+80MHz, for </a:t>
            </a:r>
            <a:r>
              <a:rPr lang="en-US" altLang="ko-KR" sz="1800" dirty="0" smtClean="0"/>
              <a:t>one </a:t>
            </a:r>
            <a:r>
              <a:rPr lang="en-US" altLang="ko-KR" sz="1800" dirty="0"/>
              <a:t>STA large size RU aggregation is allowed only </a:t>
            </a:r>
            <a:r>
              <a:rPr lang="en-US" altLang="ko-KR" sz="1800" dirty="0" smtClean="0"/>
              <a:t>within contiguous </a:t>
            </a:r>
            <a:r>
              <a:rPr lang="en-US" altLang="ko-KR" sz="1800" dirty="0"/>
              <a:t>160MHz or </a:t>
            </a:r>
            <a:r>
              <a:rPr lang="en-US" altLang="ko-KR" sz="1800" dirty="0" smtClean="0"/>
              <a:t>the other 80MHz, respectively</a:t>
            </a:r>
          </a:p>
          <a:p>
            <a:pPr lvl="1"/>
            <a:r>
              <a:rPr lang="en-US" altLang="ko-KR" sz="1800" dirty="0" smtClean="0"/>
              <a:t>2x996+484 is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</a:t>
            </a:r>
            <a:r>
              <a:rPr lang="en-US" altLang="ko-KR" sz="2000" dirty="0" smtClean="0"/>
              <a:t>30/1/9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8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800" dirty="0" smtClean="0"/>
              <a:t>For the OFDMA transmission in 320/160+160 </a:t>
            </a:r>
            <a:r>
              <a:rPr lang="en-US" altLang="ko-KR" sz="1800" dirty="0"/>
              <a:t>MHz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one </a:t>
            </a:r>
            <a:r>
              <a:rPr lang="en-US" altLang="ko-KR" sz="1800" dirty="0"/>
              <a:t>STA large size RU aggregation is allowed only within primary </a:t>
            </a:r>
            <a:r>
              <a:rPr lang="en-US" altLang="ko-KR" sz="1800" dirty="0" smtClean="0"/>
              <a:t>160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secondary 160,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Note that primary 160 is composed of primary 80 and secondary 80 and secondary 160 is 160MHz channel other than primary 160 in </a:t>
            </a:r>
            <a:r>
              <a:rPr lang="en-US" altLang="ko-KR" sz="1600" dirty="0"/>
              <a:t>320/160+160 </a:t>
            </a:r>
            <a:r>
              <a:rPr lang="en-US" altLang="ko-KR" sz="1600" dirty="0" smtClean="0"/>
              <a:t>MHz</a:t>
            </a:r>
          </a:p>
          <a:p>
            <a:pPr lvl="1"/>
            <a:r>
              <a:rPr lang="en-US" altLang="ko-KR" sz="1800" dirty="0" smtClean="0"/>
              <a:t>Exception: 3x996 is supported</a:t>
            </a:r>
            <a:endParaRPr lang="en-US" altLang="ko-KR" sz="1800" dirty="0"/>
          </a:p>
          <a:p>
            <a:pPr lvl="1"/>
            <a:r>
              <a:rPr lang="en-US" altLang="ko-KR" sz="1800" dirty="0"/>
              <a:t>3x996+484 is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 </a:t>
            </a:r>
            <a:r>
              <a:rPr lang="en-US" altLang="ko-KR" sz="2000" dirty="0" smtClean="0"/>
              <a:t>22/0/8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11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#7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agree to 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</a:p>
          <a:p>
            <a:pPr lvl="1"/>
            <a:r>
              <a:rPr lang="en-US" altLang="ko-KR" sz="1600" dirty="0" smtClean="0"/>
              <a:t>For the OFDMA transmission, the following RU combinations are used for each bandwidth</a:t>
            </a:r>
          </a:p>
          <a:p>
            <a:pPr lvl="2"/>
            <a:r>
              <a:rPr lang="en-US" altLang="ko-KR" sz="1400" dirty="0" smtClean="0"/>
              <a:t>RU combinations in 80MHz bandwidth</a:t>
            </a:r>
          </a:p>
          <a:p>
            <a:pPr lvl="3"/>
            <a:r>
              <a:rPr lang="en-US" altLang="ko-KR" sz="1200" dirty="0"/>
              <a:t>242, 484, 484+242, 996</a:t>
            </a:r>
            <a:endParaRPr lang="en-US" altLang="ko-KR" sz="1200" dirty="0" smtClean="0"/>
          </a:p>
          <a:p>
            <a:pPr lvl="2"/>
            <a:r>
              <a:rPr lang="en-US" altLang="ko-KR" sz="1400" dirty="0" smtClean="0"/>
              <a:t>RU </a:t>
            </a:r>
            <a:r>
              <a:rPr lang="en-US" altLang="ko-KR" sz="1400" dirty="0"/>
              <a:t>combinations </a:t>
            </a:r>
            <a:r>
              <a:rPr lang="en-US" altLang="ko-KR" sz="1400" dirty="0" smtClean="0"/>
              <a:t>allowed within 80MHz for the 160/80+80 MHz and 240/160+80 MHz</a:t>
            </a:r>
          </a:p>
          <a:p>
            <a:pPr lvl="3"/>
            <a:r>
              <a:rPr lang="en-US" altLang="ko-KR" sz="1200" dirty="0"/>
              <a:t>242, 242+242, 484, 484+242, 996</a:t>
            </a:r>
          </a:p>
          <a:p>
            <a:pPr lvl="2"/>
            <a:r>
              <a:rPr lang="en-US" altLang="ko-KR" sz="1400" dirty="0"/>
              <a:t>RU combinations </a:t>
            </a:r>
            <a:r>
              <a:rPr lang="en-US" altLang="ko-KR" sz="1400" dirty="0" smtClean="0"/>
              <a:t>allowed within 160MHz for the </a:t>
            </a:r>
            <a:r>
              <a:rPr lang="en-US" altLang="ko-KR" sz="1400" dirty="0"/>
              <a:t>240/160+80 </a:t>
            </a:r>
            <a:r>
              <a:rPr lang="en-US" altLang="ko-KR" sz="1400" dirty="0" smtClean="0"/>
              <a:t>MHz and 320/160+160 MHz</a:t>
            </a:r>
          </a:p>
          <a:p>
            <a:pPr lvl="3"/>
            <a:r>
              <a:rPr lang="en-US" altLang="ko-KR" sz="1200" dirty="0" smtClean="0"/>
              <a:t>RU combinations within 80MHz channel: </a:t>
            </a:r>
            <a:r>
              <a:rPr lang="en-US" altLang="ko-KR" sz="1200" dirty="0"/>
              <a:t>242, 242+242, 484, 484+242, 996</a:t>
            </a:r>
            <a:endParaRPr lang="en-US" altLang="ko-KR" sz="1200" dirty="0" smtClean="0"/>
          </a:p>
          <a:p>
            <a:pPr lvl="3"/>
            <a:r>
              <a:rPr lang="en-US" altLang="ko-KR" sz="1200" dirty="0" smtClean="0"/>
              <a:t>RU combinations across two 80MHz channels: </a:t>
            </a:r>
            <a:r>
              <a:rPr lang="en-GB" altLang="ko-KR" sz="1200" dirty="0" smtClean="0"/>
              <a:t>(242)+(242), (242)+(484), (242)+(242+242), (242)+(484+242), (242)+(996), (484)+(484), (484)+(242+242), (484)+(484+242), (484)+(996), (242+242)+(242+242), (242+242)+(484+242), (242+242)+(996), (484+242)+ (484+242), (484+242)+(996), 2x996</a:t>
            </a:r>
          </a:p>
          <a:p>
            <a:pPr lvl="3"/>
            <a:r>
              <a:rPr lang="en-US" altLang="ko-KR" sz="1200" dirty="0" smtClean="0">
                <a:sym typeface="Wingdings" panose="05000000000000000000" pitchFamily="2" charset="2"/>
              </a:rPr>
              <a:t>Note that the </a:t>
            </a:r>
            <a:r>
              <a:rPr lang="en-US" altLang="ko-KR" sz="1200" dirty="0">
                <a:sym typeface="Wingdings" panose="05000000000000000000" pitchFamily="2" charset="2"/>
              </a:rPr>
              <a:t>bracket means the RU combination used in each 80MHz </a:t>
            </a:r>
            <a:r>
              <a:rPr lang="en-US" altLang="ko-KR" sz="1200" dirty="0" smtClean="0">
                <a:sym typeface="Wingdings" panose="05000000000000000000" pitchFamily="2" charset="2"/>
              </a:rPr>
              <a:t>channel</a:t>
            </a:r>
          </a:p>
          <a:p>
            <a:pPr lvl="2"/>
            <a:r>
              <a:rPr lang="en-US" altLang="ko-KR" sz="1400" dirty="0"/>
              <a:t>RU combination of 106+26+52+26 should be used instead of </a:t>
            </a:r>
            <a:r>
              <a:rPr lang="en-US" altLang="ko-KR" sz="1400" dirty="0" smtClean="0"/>
              <a:t>242 when the adjacent 20MHz channel is punctured</a:t>
            </a:r>
            <a:endParaRPr lang="en-US" altLang="ko-KR" sz="1400" dirty="0"/>
          </a:p>
          <a:p>
            <a:pPr lvl="2"/>
            <a:endParaRPr lang="ko-KR" altLang="en-US" sz="1400" dirty="0"/>
          </a:p>
          <a:p>
            <a:r>
              <a:rPr lang="en-US" altLang="ko-KR" sz="2000" dirty="0" smtClean="0"/>
              <a:t>Y/N/A: //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92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September F2F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more than one RU can be assigned to a single STA, i.e., multiple RU aggregation was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allowed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In this contribution, we propose various combinations of multiple RU aggregation for a PPDU transmission in all of the bandwidths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deal with both SU and MU PPDU transmission</a:t>
            </a:r>
          </a:p>
          <a:p>
            <a:pPr lvl="1"/>
            <a:r>
              <a:rPr lang="en-US" altLang="ko-KR" sz="1800" dirty="0"/>
              <a:t>F</a:t>
            </a:r>
            <a:r>
              <a:rPr lang="en-US" altLang="ko-KR" sz="1800" dirty="0" smtClean="0"/>
              <a:t>or SU PPDU, preamble puncturing is taken into account</a:t>
            </a:r>
          </a:p>
          <a:p>
            <a:pPr lvl="1"/>
            <a:r>
              <a:rPr lang="en-US" altLang="ko-KR" sz="1800" dirty="0" smtClean="0"/>
              <a:t>For MU PPDU, restrictions on RU aggregation are introduced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896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to </a:t>
            </a:r>
            <a:r>
              <a:rPr lang="en-US" altLang="ko-KR" sz="2000" dirty="0" smtClean="0"/>
              <a:t>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SFD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OFDMA transmission in contiguous </a:t>
            </a:r>
            <a:r>
              <a:rPr lang="en-US" altLang="ko-KR" sz="1800" dirty="0" smtClean="0"/>
              <a:t>240MHz, for one STA large size RU aggregation is allowed only within 160MHz which is composed of two adjacent 80MHz channels</a:t>
            </a:r>
          </a:p>
          <a:p>
            <a:pPr lvl="1"/>
            <a:r>
              <a:rPr lang="en-US" altLang="ko-KR" sz="1800" dirty="0" smtClean="0"/>
              <a:t>For </a:t>
            </a:r>
            <a:r>
              <a:rPr lang="en-US" altLang="ko-KR" sz="1800" dirty="0"/>
              <a:t>the OFDMA transmission in non-contiguous 160+80MHz, for </a:t>
            </a:r>
            <a:r>
              <a:rPr lang="en-US" altLang="ko-KR" sz="1800" dirty="0" smtClean="0"/>
              <a:t>one </a:t>
            </a:r>
            <a:r>
              <a:rPr lang="en-US" altLang="ko-KR" sz="1800" dirty="0"/>
              <a:t>STA large size RU aggregation is allowed only </a:t>
            </a:r>
            <a:r>
              <a:rPr lang="en-US" altLang="ko-KR" sz="1800" dirty="0" smtClean="0"/>
              <a:t>within contiguous </a:t>
            </a:r>
            <a:r>
              <a:rPr lang="en-US" altLang="ko-KR" sz="1800" dirty="0"/>
              <a:t>160MHz or </a:t>
            </a:r>
            <a:r>
              <a:rPr lang="en-US" altLang="ko-KR" sz="1800" dirty="0" smtClean="0"/>
              <a:t>the other 80MHz, respectively</a:t>
            </a:r>
          </a:p>
          <a:p>
            <a:pPr lvl="1"/>
            <a:r>
              <a:rPr lang="en-US" altLang="ko-KR" sz="1800" dirty="0" smtClean="0"/>
              <a:t>2x996+484 is TBD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Move: </a:t>
            </a:r>
            <a:r>
              <a:rPr lang="en-US" altLang="ko-KR" sz="2000" dirty="0" err="1" smtClean="0"/>
              <a:t>Eunsung</a:t>
            </a:r>
            <a:r>
              <a:rPr lang="en-US" altLang="ko-KR" sz="2000" dirty="0" smtClean="0"/>
              <a:t> Park</a:t>
            </a:r>
          </a:p>
          <a:p>
            <a:r>
              <a:rPr lang="en-US" altLang="ko-KR" sz="2000" dirty="0" smtClean="0"/>
              <a:t>Second: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0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Motion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Move to </a:t>
            </a:r>
            <a:r>
              <a:rPr lang="en-US" altLang="ko-KR" sz="2000" dirty="0" smtClean="0"/>
              <a:t>add the following text 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 smtClean="0"/>
              <a:t>SFD</a:t>
            </a:r>
            <a:endParaRPr lang="en-US" altLang="ko-KR" sz="2000" dirty="0" smtClean="0"/>
          </a:p>
          <a:p>
            <a:pPr lvl="1"/>
            <a:r>
              <a:rPr lang="en-US" altLang="ko-KR" sz="1800" dirty="0" smtClean="0"/>
              <a:t>For the OFDMA transmission in 320/160+160 </a:t>
            </a:r>
            <a:r>
              <a:rPr lang="en-US" altLang="ko-KR" sz="1800" dirty="0"/>
              <a:t>MHz</a:t>
            </a:r>
            <a:r>
              <a:rPr lang="en-US" altLang="ko-KR" sz="1800" dirty="0" smtClean="0"/>
              <a:t>, </a:t>
            </a:r>
            <a:r>
              <a:rPr lang="en-US" altLang="ko-KR" sz="1800" dirty="0"/>
              <a:t>for </a:t>
            </a:r>
            <a:r>
              <a:rPr lang="en-US" altLang="ko-KR" sz="1800" dirty="0" smtClean="0"/>
              <a:t>one </a:t>
            </a:r>
            <a:r>
              <a:rPr lang="en-US" altLang="ko-KR" sz="1800" dirty="0"/>
              <a:t>STA large size RU aggregation is allowed only within primary </a:t>
            </a:r>
            <a:r>
              <a:rPr lang="en-US" altLang="ko-KR" sz="1800" dirty="0" smtClean="0"/>
              <a:t>160 </a:t>
            </a:r>
            <a:r>
              <a:rPr lang="en-US" altLang="ko-KR" sz="1800" dirty="0"/>
              <a:t>or </a:t>
            </a:r>
            <a:r>
              <a:rPr lang="en-US" altLang="ko-KR" sz="1800" dirty="0" smtClean="0"/>
              <a:t>secondary 160, </a:t>
            </a:r>
            <a:r>
              <a:rPr lang="en-US" altLang="ko-KR" sz="1800" dirty="0"/>
              <a:t>respectively</a:t>
            </a:r>
            <a:endParaRPr lang="en-US" altLang="ko-KR" sz="1800" dirty="0" smtClean="0"/>
          </a:p>
          <a:p>
            <a:pPr lvl="2"/>
            <a:r>
              <a:rPr lang="en-US" altLang="ko-KR" sz="1600" dirty="0" smtClean="0"/>
              <a:t>Note that primary 160 is composed of primary 80 and secondary 80 and secondary 160 is 160MHz channel other than primary 160 in </a:t>
            </a:r>
            <a:r>
              <a:rPr lang="en-US" altLang="ko-KR" sz="1600" dirty="0"/>
              <a:t>320/160+160 </a:t>
            </a:r>
            <a:r>
              <a:rPr lang="en-US" altLang="ko-KR" sz="1600" dirty="0" smtClean="0"/>
              <a:t>MHz</a:t>
            </a:r>
          </a:p>
          <a:p>
            <a:pPr lvl="1"/>
            <a:r>
              <a:rPr lang="en-US" altLang="ko-KR" sz="1800" dirty="0" smtClean="0"/>
              <a:t>Exception: 3x996 is supported</a:t>
            </a:r>
            <a:endParaRPr lang="en-US" altLang="ko-KR" sz="1800" dirty="0"/>
          </a:p>
          <a:p>
            <a:pPr lvl="1"/>
            <a:r>
              <a:rPr lang="en-US" altLang="ko-KR" sz="1800" dirty="0"/>
              <a:t>3x996+484 is TBD</a:t>
            </a:r>
          </a:p>
          <a:p>
            <a:endParaRPr lang="en-US" altLang="ko-KR" sz="2000" dirty="0" smtClean="0"/>
          </a:p>
          <a:p>
            <a:r>
              <a:rPr lang="en-US" altLang="ko-KR" sz="2000" dirty="0"/>
              <a:t>Move: </a:t>
            </a:r>
            <a:r>
              <a:rPr lang="en-US" altLang="ko-KR" sz="2000" dirty="0" err="1"/>
              <a:t>Eunsung</a:t>
            </a:r>
            <a:r>
              <a:rPr lang="en-US" altLang="ko-KR" sz="2000" dirty="0"/>
              <a:t> Park</a:t>
            </a:r>
          </a:p>
          <a:p>
            <a:r>
              <a:rPr lang="en-US" altLang="ko-KR" sz="2000" dirty="0"/>
              <a:t>Second: 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1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/>
              <a:t>802.11-20/0022r0 </a:t>
            </a:r>
            <a:r>
              <a:rPr lang="en-US" altLang="ko-KR" sz="2000" dirty="0" smtClean="0">
                <a:ea typeface="굴림" panose="020B0600000101010101" pitchFamily="50" charset="-127"/>
              </a:rPr>
              <a:t>Consideration on 240MHz and Preamble Puncturing</a:t>
            </a:r>
          </a:p>
          <a:p>
            <a:pPr marL="0" indent="0"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[2] 802.11-19/1907r0 </a:t>
            </a:r>
            <a:r>
              <a:rPr lang="en-US" altLang="ko-KR" sz="2000" dirty="0"/>
              <a:t>Multiple RU Combinations for </a:t>
            </a:r>
            <a:r>
              <a:rPr lang="en-US" altLang="ko-KR" sz="2000" dirty="0" smtClean="0"/>
              <a:t>EHT</a:t>
            </a:r>
          </a:p>
          <a:p>
            <a:pPr marL="0" indent="0">
              <a:buNone/>
            </a:pPr>
            <a:r>
              <a:rPr lang="en-US" altLang="ko-KR" sz="2000" dirty="0" smtClean="0"/>
              <a:t>[3] 802.11-19/1908r0 </a:t>
            </a:r>
            <a:r>
              <a:rPr lang="en-GB" altLang="ko-KR" sz="2000" dirty="0"/>
              <a:t>Multi-RU Support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725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>
                <a:sym typeface="Wingdings" panose="05000000000000000000" pitchFamily="2" charset="2"/>
              </a:rPr>
              <a:t>The bracket means the RU combination used in each 80MHz channel</a:t>
            </a:r>
            <a:endParaRPr lang="ko-KR" altLang="en-US" sz="2000"/>
          </a:p>
          <a:p>
            <a:r>
              <a:rPr lang="en-US" altLang="ko-KR" sz="2000" dirty="0"/>
              <a:t>In the proposal for all bandwidths, RU combination of 106+26+52+26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be used instead of </a:t>
            </a:r>
            <a:r>
              <a:rPr lang="en-US" altLang="ko-KR" sz="2000" dirty="0" smtClean="0"/>
              <a:t>242</a:t>
            </a:r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80MHz</a:t>
            </a:r>
          </a:p>
          <a:p>
            <a:pPr lvl="1"/>
            <a:r>
              <a:rPr lang="en-US" altLang="ko-KR" sz="1800" dirty="0" smtClean="0"/>
              <a:t>(242+242), (</a:t>
            </a:r>
            <a:r>
              <a:rPr lang="en-US" altLang="ko-KR" sz="1800" dirty="0"/>
              <a:t>484+242), (996</a:t>
            </a:r>
            <a:r>
              <a:rPr lang="en-US" altLang="ko-KR" sz="1800" dirty="0" smtClean="0"/>
              <a:t>)</a:t>
            </a:r>
            <a:endParaRPr lang="en-US" altLang="ko-KR" sz="18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160/80+80 MHz</a:t>
            </a:r>
          </a:p>
          <a:p>
            <a:pPr lvl="1"/>
            <a:r>
              <a:rPr lang="en-US" altLang="ko-KR" sz="1800" dirty="0"/>
              <a:t>(</a:t>
            </a:r>
            <a:r>
              <a:rPr lang="en-US" altLang="ko-KR" sz="1800" dirty="0" smtClean="0"/>
              <a:t>242)+(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(242)+(996), (242+242)+(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)+(996), (484)+(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(484+242</a:t>
            </a:r>
            <a:r>
              <a:rPr lang="en-US" altLang="ko-KR" sz="1800" dirty="0"/>
              <a:t>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)+(996), 2x996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69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(2/4)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240/160+80 MHz</a:t>
            </a:r>
          </a:p>
          <a:p>
            <a:pPr lvl="1"/>
            <a:r>
              <a:rPr lang="en-US" altLang="ko-KR" sz="1800" dirty="0"/>
              <a:t>(242+242)+(996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(484+242)+(996</a:t>
            </a:r>
            <a:r>
              <a:rPr lang="en-US" altLang="ko-KR" sz="1800" dirty="0" smtClean="0"/>
              <a:t>), 2x996</a:t>
            </a:r>
          </a:p>
          <a:p>
            <a:pPr lvl="1"/>
            <a:r>
              <a:rPr lang="en-US" altLang="ko-KR" sz="1800" dirty="0" smtClean="0"/>
              <a:t>(242)+(242)+(996), </a:t>
            </a:r>
            <a:r>
              <a:rPr lang="en-US" altLang="ko-KR" sz="1800" dirty="0"/>
              <a:t>(242)+(242+242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(242)+(484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)+(242+242)+(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(242)+(484)+(996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242)+(484+242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)+(996)+(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)+(242+242),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)+(484),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)+(484)+(484), 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)+(448)+(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), (448)+(</a:t>
            </a:r>
            <a:r>
              <a:rPr lang="en-US" altLang="ko-KR" sz="1800" dirty="0"/>
              <a:t>448)+(484+242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(242+242)+(448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(448)+(448</a:t>
            </a:r>
            <a:r>
              <a:rPr lang="en-US" altLang="ko-KR" sz="1800" dirty="0" smtClean="0"/>
              <a:t>)+(996),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)+(484+242</a:t>
            </a:r>
            <a:r>
              <a:rPr lang="en-US" altLang="ko-KR" sz="1800" dirty="0" smtClean="0"/>
              <a:t>), (484)+(</a:t>
            </a:r>
            <a:r>
              <a:rPr lang="en-US" altLang="ko-KR" sz="1800" dirty="0"/>
              <a:t>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)+(996)+(996), 3x996</a:t>
            </a: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(3/4)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320/160+160 MHz</a:t>
            </a:r>
          </a:p>
          <a:p>
            <a:pPr lvl="1"/>
            <a:r>
              <a:rPr lang="en-US" altLang="ko-KR" sz="1800" dirty="0" smtClean="0"/>
              <a:t>(996)+(996) / 2x996</a:t>
            </a:r>
          </a:p>
          <a:p>
            <a:pPr lvl="1"/>
            <a:r>
              <a:rPr lang="en-US" altLang="ko-KR" sz="1800" dirty="0" smtClean="0"/>
              <a:t>(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)+(484+242</a:t>
            </a:r>
            <a:r>
              <a:rPr lang="en-US" altLang="ko-KR" sz="1800" dirty="0"/>
              <a:t>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</a:t>
            </a:r>
            <a:r>
              <a:rPr lang="en-US" altLang="ko-KR" sz="1800" dirty="0" smtClean="0"/>
              <a:t>)+(996)+(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(242+242)+(242+242)+(996), (242+242)+(448)+(996), (448)+(448)+(996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(484)+(484+242)+(484+242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(242+242)+(484+242)+(996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(484)+(484+242)+(996</a:t>
            </a:r>
            <a:r>
              <a:rPr lang="en-US" altLang="ko-KR" sz="1800" dirty="0" smtClean="0"/>
              <a:t>), (</a:t>
            </a:r>
            <a:r>
              <a:rPr lang="en-US" altLang="ko-KR" sz="1800" dirty="0"/>
              <a:t>242+242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), </a:t>
            </a:r>
            <a:r>
              <a:rPr lang="en-US" altLang="ko-KR" sz="1800" dirty="0"/>
              <a:t>(484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996</a:t>
            </a:r>
            <a:r>
              <a:rPr lang="en-US" altLang="ko-KR" sz="1800" dirty="0" smtClean="0"/>
              <a:t>)+(996), 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</a:t>
            </a:r>
            <a:r>
              <a:rPr lang="en-US" altLang="ko-KR" sz="1800" dirty="0"/>
              <a:t>484+242</a:t>
            </a:r>
            <a:r>
              <a:rPr lang="en-US" altLang="ko-KR" sz="1800" dirty="0" smtClean="0"/>
              <a:t>)+(484+242), </a:t>
            </a:r>
            <a:r>
              <a:rPr lang="en-US" altLang="ko-KR" sz="1800" dirty="0"/>
              <a:t>(484+242)+(484+242</a:t>
            </a:r>
            <a:r>
              <a:rPr lang="en-US" altLang="ko-KR" sz="1800" dirty="0" smtClean="0"/>
              <a:t>)+(996), </a:t>
            </a:r>
            <a:r>
              <a:rPr lang="en-US" altLang="ko-KR" sz="1800" dirty="0"/>
              <a:t>(484+242</a:t>
            </a:r>
            <a:r>
              <a:rPr lang="en-US" altLang="ko-KR" sz="1800" dirty="0" smtClean="0"/>
              <a:t>)+(996)+(996), 3x996</a:t>
            </a:r>
            <a:endParaRPr lang="en-US" altLang="ko-KR" sz="1800" dirty="0"/>
          </a:p>
          <a:p>
            <a:pPr lvl="1"/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68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– RU combinations</a:t>
            </a:r>
            <a:br>
              <a:rPr lang="en-US" altLang="ko-KR" dirty="0" smtClean="0"/>
            </a:br>
            <a:r>
              <a:rPr lang="en-US" altLang="ko-KR" dirty="0" smtClean="0"/>
              <a:t>for SU PPDU (Non-OFDMA) (4/4)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320/160+160 MHz (cont.)</a:t>
            </a:r>
          </a:p>
          <a:p>
            <a:pPr lvl="1"/>
            <a:r>
              <a:rPr lang="en-US" altLang="ko-KR" sz="1200" dirty="0"/>
              <a:t>(242</a:t>
            </a:r>
            <a:r>
              <a:rPr lang="en-US" altLang="ko-KR" sz="1200" dirty="0" smtClean="0"/>
              <a:t>)+(242)+(242+242</a:t>
            </a:r>
            <a:r>
              <a:rPr lang="en-US" altLang="ko-KR" sz="1200" dirty="0"/>
              <a:t>)+(996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)+(484+242)+(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</a:t>
            </a:r>
            <a:r>
              <a:rPr lang="en-US" altLang="ko-KR" sz="1200" dirty="0" smtClean="0"/>
              <a:t>(242)+(242+242)+(242+242)+(484+242),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</a:t>
            </a:r>
            <a:r>
              <a:rPr lang="en-US" altLang="ko-KR" sz="1200" dirty="0" smtClean="0"/>
              <a:t>)+(484)+(484)+(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(242)+(242+242)+(242+242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)+(484+242), (242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484+242)+(484+242), (242)+(242+242)+(484+242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(</a:t>
            </a:r>
            <a:r>
              <a:rPr lang="en-US" altLang="ko-KR" sz="1200" dirty="0"/>
              <a:t>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)+(484+242)+(484+242), (242)+(484+242)+(484+242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(242)+(484+242</a:t>
            </a:r>
            <a:r>
              <a:rPr lang="en-US" altLang="ko-KR" sz="1200" dirty="0" smtClean="0"/>
              <a:t>)+(996)+(996), </a:t>
            </a:r>
            <a:r>
              <a:rPr lang="en-US" altLang="ko-KR" sz="1200" dirty="0"/>
              <a:t>(242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(</a:t>
            </a:r>
            <a:r>
              <a:rPr lang="en-US" altLang="ko-KR" sz="1200" dirty="0" smtClean="0"/>
              <a:t>242+242)+(</a:t>
            </a:r>
            <a:r>
              <a:rPr lang="en-US" altLang="ko-KR" sz="1200" dirty="0"/>
              <a:t>242+242)+(242+242</a:t>
            </a:r>
            <a:r>
              <a:rPr lang="en-US" altLang="ko-KR" sz="1200" dirty="0" smtClean="0"/>
              <a:t>)+(242+242),</a:t>
            </a:r>
            <a:r>
              <a:rPr lang="en-US" altLang="ko-KR" sz="1200" dirty="0"/>
              <a:t> (242+242)+(242+242)+(242+242</a:t>
            </a:r>
            <a:r>
              <a:rPr lang="en-US" altLang="ko-KR" sz="1200" dirty="0" smtClean="0"/>
              <a:t>)+(484),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)+(484)+(484), </a:t>
            </a:r>
            <a:r>
              <a:rPr lang="en-US" altLang="ko-KR" sz="1200" dirty="0"/>
              <a:t>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484)+(484), </a:t>
            </a:r>
            <a:r>
              <a:rPr lang="en-US" altLang="ko-KR" sz="1200" dirty="0" smtClean="0"/>
              <a:t>(484)+(</a:t>
            </a:r>
            <a:r>
              <a:rPr lang="en-US" altLang="ko-KR" sz="1200" dirty="0"/>
              <a:t>484)+(484)+(484), (242+242)+(242+242)+(242+242</a:t>
            </a:r>
            <a:r>
              <a:rPr lang="en-US" altLang="ko-KR" sz="1200" dirty="0" smtClean="0"/>
              <a:t>)+(484+242), (242+242</a:t>
            </a:r>
            <a:r>
              <a:rPr lang="en-US" altLang="ko-KR" sz="1200" dirty="0"/>
              <a:t>)+(242+242</a:t>
            </a:r>
            <a:r>
              <a:rPr lang="en-US" altLang="ko-KR" sz="1200" dirty="0" smtClean="0"/>
              <a:t>)+(484)+(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242+242</a:t>
            </a:r>
            <a:r>
              <a:rPr lang="en-US" altLang="ko-KR" sz="1200" dirty="0" smtClean="0"/>
              <a:t>)+(484)+(484)+(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(484)+(484)+(484)+(</a:t>
            </a:r>
            <a:r>
              <a:rPr lang="en-US" altLang="ko-KR" sz="1200" dirty="0"/>
              <a:t>484+242), (242+242)+(242+242)+(242+242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(484)+(484)+(484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</a:t>
            </a:r>
            <a:r>
              <a:rPr lang="en-US" altLang="ko-KR" sz="1200" dirty="0" smtClean="0"/>
              <a:t>(</a:t>
            </a:r>
            <a:r>
              <a:rPr lang="en-US" altLang="ko-KR" sz="1200" dirty="0"/>
              <a:t>242+242)+(484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(484)+(484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</a:t>
            </a:r>
            <a:r>
              <a:rPr lang="en-US" altLang="ko-KR" sz="1200" dirty="0" smtClean="0"/>
              <a:t>)+(</a:t>
            </a:r>
            <a:r>
              <a:rPr lang="en-US" altLang="ko-KR" sz="1200" dirty="0"/>
              <a:t>484+242), (242+242)+(242+242)+(484+242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(242+242)+(242+242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(242+242)+(484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(484)+(484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(242+242</a:t>
            </a:r>
            <a:r>
              <a:rPr lang="en-US" altLang="ko-KR" sz="1200" dirty="0" smtClean="0"/>
              <a:t>)+(484+242</a:t>
            </a:r>
            <a:r>
              <a:rPr lang="en-US" altLang="ko-KR" sz="1200" dirty="0"/>
              <a:t>)+(484+242)+(484+242), </a:t>
            </a:r>
            <a:r>
              <a:rPr lang="en-US" altLang="ko-KR" sz="1200" dirty="0" smtClean="0"/>
              <a:t>(484)+(</a:t>
            </a:r>
            <a:r>
              <a:rPr lang="en-US" altLang="ko-KR" sz="1200" dirty="0"/>
              <a:t>484+242)+(484+242)+(484+242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(242+242)+(484+242)+(484+242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(484)+(484+242)+(484+242</a:t>
            </a:r>
            <a:r>
              <a:rPr lang="en-US" altLang="ko-KR" sz="1200" dirty="0" smtClean="0"/>
              <a:t>)+(996), (</a:t>
            </a:r>
            <a:r>
              <a:rPr lang="en-US" altLang="ko-KR" sz="1200" dirty="0"/>
              <a:t>242+242)+(484+242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(242+242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(484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</a:t>
            </a:r>
            <a:r>
              <a:rPr lang="en-US" altLang="ko-KR" sz="1200" dirty="0" smtClean="0"/>
              <a:t>), </a:t>
            </a:r>
            <a:r>
              <a:rPr lang="en-US" altLang="ko-KR" sz="1200" dirty="0"/>
              <a:t>(</a:t>
            </a:r>
            <a:r>
              <a:rPr lang="en-US" altLang="ko-KR" sz="1200" dirty="0" smtClean="0"/>
              <a:t>484+242)+(</a:t>
            </a:r>
            <a:r>
              <a:rPr lang="en-US" altLang="ko-KR" sz="1200" dirty="0"/>
              <a:t>484+242)+(484+242)+(484+242), (484+242)+(484+242)+(484+242</a:t>
            </a:r>
            <a:r>
              <a:rPr lang="en-US" altLang="ko-KR" sz="1200" dirty="0" smtClean="0"/>
              <a:t>)+(996), </a:t>
            </a:r>
            <a:r>
              <a:rPr lang="en-US" altLang="ko-KR" sz="1200" dirty="0"/>
              <a:t>(484+242)+(484+242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996), (484+242</a:t>
            </a:r>
            <a:r>
              <a:rPr lang="en-US" altLang="ko-KR" sz="1200" dirty="0" smtClean="0"/>
              <a:t>)+(996)+(</a:t>
            </a:r>
            <a:r>
              <a:rPr lang="en-US" altLang="ko-KR" sz="1200" dirty="0"/>
              <a:t>996)+(996), </a:t>
            </a:r>
            <a:r>
              <a:rPr lang="en-US" altLang="ko-KR" sz="1200" dirty="0" smtClean="0"/>
              <a:t>4x996</a:t>
            </a:r>
            <a:endParaRPr lang="en-US" altLang="ko-KR" sz="1200" dirty="0"/>
          </a:p>
          <a:p>
            <a:pPr lvl="1"/>
            <a:endParaRPr lang="en-US" altLang="ko-KR" sz="12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44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RU Aggregation for SU PPDU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last meeting,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agreed that preamble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puncturing is applied to SU PPDU</a:t>
            </a:r>
          </a:p>
          <a:p>
            <a:r>
              <a:rPr lang="en-US" altLang="ko-KR" sz="2000" dirty="0" smtClean="0"/>
              <a:t>There is no other existing way to support SU PPDU with preamble puncturing than multiple RU aggregation</a:t>
            </a:r>
          </a:p>
          <a:p>
            <a:r>
              <a:rPr lang="en-US" altLang="ko-KR" sz="2000" dirty="0" smtClean="0"/>
              <a:t>In consideration of the 20MHz based preamble puncturing dealt with in [1], we propose various combinations of multiple RU aggregation</a:t>
            </a:r>
          </a:p>
          <a:p>
            <a:r>
              <a:rPr lang="en-US" altLang="ko-KR" sz="2000" dirty="0" smtClean="0"/>
              <a:t>In addition, we further design multiple RU aggregation by carefully considering that </a:t>
            </a:r>
            <a:r>
              <a:rPr lang="en-US" altLang="ko-KR" sz="2000" dirty="0"/>
              <a:t>several RUs adjacent to the punctured channel should not be assigned for interference reduction </a:t>
            </a:r>
            <a:r>
              <a:rPr lang="en-US" altLang="ko-KR" sz="2000" dirty="0" smtClean="0"/>
              <a:t>as described </a:t>
            </a:r>
            <a:r>
              <a:rPr lang="en-US" altLang="ko-KR" sz="2000" dirty="0"/>
              <a:t>in [2</a:t>
            </a:r>
            <a:r>
              <a:rPr lang="en-US" altLang="ko-KR" sz="2000" dirty="0" smtClean="0"/>
              <a:t>]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44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(2/4)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80MHz bandwidth, we propose the following various RU combinations by considering preamble puncturing</a:t>
            </a:r>
          </a:p>
          <a:p>
            <a:pPr lvl="1"/>
            <a:r>
              <a:rPr lang="en-US" altLang="ko-KR" sz="1800" dirty="0" smtClean="0"/>
              <a:t>RU combinations: 242+242, 484+242, 996</a:t>
            </a:r>
          </a:p>
          <a:p>
            <a:pPr lvl="1"/>
            <a:r>
              <a:rPr lang="en-US" altLang="ko-KR" sz="1800" dirty="0" smtClean="0"/>
              <a:t>Primary 20 is always used</a:t>
            </a:r>
            <a:endParaRPr lang="en-US" altLang="ko-KR" sz="1800" dirty="0"/>
          </a:p>
          <a:p>
            <a:pPr lvl="1"/>
            <a:r>
              <a:rPr lang="en-US" altLang="ko-KR" sz="1800" dirty="0" smtClean="0"/>
              <a:t>For 242+242, 242-tone RUs on primary 20 and on one of the 20MHz in secondary 40</a:t>
            </a:r>
          </a:p>
          <a:p>
            <a:pPr lvl="1"/>
            <a:r>
              <a:rPr lang="en-US" altLang="ko-KR" sz="1800" dirty="0"/>
              <a:t>For </a:t>
            </a:r>
            <a:r>
              <a:rPr lang="en-US" altLang="ko-KR" sz="1800" dirty="0" smtClean="0"/>
              <a:t>484+242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484-tone </a:t>
            </a:r>
            <a:r>
              <a:rPr lang="en-US" altLang="ko-KR" sz="1800" dirty="0"/>
              <a:t>RU on primary </a:t>
            </a:r>
            <a:r>
              <a:rPr lang="en-US" altLang="ko-KR" sz="1800" dirty="0" smtClean="0"/>
              <a:t>40 </a:t>
            </a:r>
            <a:r>
              <a:rPr lang="en-US" altLang="ko-KR" sz="1800" dirty="0"/>
              <a:t>and 242-tone RU on one of the 20MHz in secondary </a:t>
            </a:r>
            <a:r>
              <a:rPr lang="en-US" altLang="ko-KR" sz="1800" dirty="0" smtClean="0"/>
              <a:t>40 or </a:t>
            </a:r>
            <a:r>
              <a:rPr lang="en-US" altLang="ko-KR" sz="1800" dirty="0"/>
              <a:t>484-tone RU on </a:t>
            </a:r>
            <a:r>
              <a:rPr lang="en-US" altLang="ko-KR" sz="1800" dirty="0" smtClean="0"/>
              <a:t>secondary </a:t>
            </a:r>
            <a:r>
              <a:rPr lang="en-US" altLang="ko-KR" sz="1800" dirty="0"/>
              <a:t>40 and 242-tone RU on </a:t>
            </a:r>
            <a:r>
              <a:rPr lang="en-US" altLang="ko-KR" sz="1800" dirty="0" smtClean="0"/>
              <a:t>primary 20</a:t>
            </a:r>
          </a:p>
          <a:p>
            <a:pPr lvl="1"/>
            <a:r>
              <a:rPr lang="en-US" altLang="ko-KR" sz="1800" dirty="0"/>
              <a:t>In 80MHz, using only 242-tone RU or 484-tone RU is not permitted since it is 20MHz or 40MHz bandwidth transmission</a:t>
            </a:r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22" name="그룹 21"/>
          <p:cNvGrpSpPr/>
          <p:nvPr/>
        </p:nvGrpSpPr>
        <p:grpSpPr>
          <a:xfrm>
            <a:off x="661296" y="5196898"/>
            <a:ext cx="7534355" cy="1203902"/>
            <a:chOff x="695245" y="5120698"/>
            <a:chExt cx="7534355" cy="1203902"/>
          </a:xfrm>
        </p:grpSpPr>
        <p:grpSp>
          <p:nvGrpSpPr>
            <p:cNvPr id="21" name="그룹 20"/>
            <p:cNvGrpSpPr/>
            <p:nvPr/>
          </p:nvGrpSpPr>
          <p:grpSpPr>
            <a:xfrm>
              <a:off x="2206432" y="5120698"/>
              <a:ext cx="6023168" cy="1203902"/>
              <a:chOff x="1524000" y="5152622"/>
              <a:chExt cx="6023168" cy="1203902"/>
            </a:xfrm>
          </p:grpSpPr>
          <p:pic>
            <p:nvPicPr>
              <p:cNvPr id="8" name="그림 7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524000" y="5431007"/>
                <a:ext cx="6023168" cy="893593"/>
              </a:xfrm>
              <a:prstGeom prst="rect">
                <a:avLst/>
              </a:prstGeom>
            </p:spPr>
          </p:pic>
          <p:sp>
            <p:nvSpPr>
              <p:cNvPr id="9" name="TextBox 8"/>
              <p:cNvSpPr txBox="1"/>
              <p:nvPr/>
            </p:nvSpPr>
            <p:spPr>
              <a:xfrm>
                <a:off x="2123904" y="5152623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242+242</a:t>
                </a:r>
                <a:endParaRPr lang="ko-KR" alt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154584" y="5152622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484+242</a:t>
                </a:r>
                <a:endParaRPr lang="ko-KR" altLang="en-US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372098" y="5152622"/>
                <a:ext cx="762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996</a:t>
                </a:r>
                <a:endParaRPr lang="ko-KR" altLang="en-US"/>
              </a:p>
            </p:txBody>
          </p:sp>
          <p:sp>
            <p:nvSpPr>
              <p:cNvPr id="12" name="곱셈 기호 11"/>
              <p:cNvSpPr/>
              <p:nvPr/>
            </p:nvSpPr>
            <p:spPr bwMode="auto">
              <a:xfrm>
                <a:off x="6172200" y="6019800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477000" y="6042706"/>
                <a:ext cx="9906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: punctured</a:t>
                </a:r>
                <a:endParaRPr lang="ko-KR" altLang="en-US"/>
              </a:p>
            </p:txBody>
          </p:sp>
          <p:sp>
            <p:nvSpPr>
              <p:cNvPr id="14" name="곱셈 기호 13"/>
              <p:cNvSpPr/>
              <p:nvPr/>
            </p:nvSpPr>
            <p:spPr bwMode="auto">
              <a:xfrm>
                <a:off x="3028213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곱셈 기호 14"/>
              <p:cNvSpPr/>
              <p:nvPr/>
            </p:nvSpPr>
            <p:spPr bwMode="auto">
              <a:xfrm>
                <a:off x="2103122" y="5415665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6" name="곱셈 기호 15"/>
              <p:cNvSpPr/>
              <p:nvPr/>
            </p:nvSpPr>
            <p:spPr bwMode="auto">
              <a:xfrm>
                <a:off x="2103122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" name="곱셈 기호 16"/>
              <p:cNvSpPr/>
              <p:nvPr/>
            </p:nvSpPr>
            <p:spPr bwMode="auto">
              <a:xfrm>
                <a:off x="2565667" y="5415665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8" name="곱셈 기호 17"/>
              <p:cNvSpPr/>
              <p:nvPr/>
            </p:nvSpPr>
            <p:spPr bwMode="auto">
              <a:xfrm>
                <a:off x="4600207" y="5728778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곱셈 기호 18"/>
              <p:cNvSpPr/>
              <p:nvPr/>
            </p:nvSpPr>
            <p:spPr bwMode="auto">
              <a:xfrm>
                <a:off x="5081404" y="6051724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곱셈 기호 19"/>
              <p:cNvSpPr/>
              <p:nvPr/>
            </p:nvSpPr>
            <p:spPr bwMode="auto">
              <a:xfrm>
                <a:off x="4148548" y="5407352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" name="TextBox 6"/>
            <p:cNvSpPr txBox="1"/>
            <p:nvPr/>
          </p:nvSpPr>
          <p:spPr>
            <a:xfrm>
              <a:off x="695245" y="5464656"/>
              <a:ext cx="155873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 smtClean="0"/>
                <a:t>Examples for RU combinations</a:t>
              </a:r>
              <a:endParaRPr lang="ko-KR" altLang="en-US" sz="1400"/>
            </a:p>
          </p:txBody>
        </p:sp>
      </p:grpSp>
    </p:spTree>
    <p:extLst>
      <p:ext uri="{BB962C8B-B14F-4D97-AF65-F5344CB8AC3E}">
        <p14:creationId xmlns:p14="http://schemas.microsoft.com/office/powerpoint/2010/main" val="168189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(3/4)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bandwidth &gt; 80MHz, we can come up with the following RU combinations in </a:t>
            </a:r>
            <a:r>
              <a:rPr lang="en-US" altLang="ko-KR" sz="2000" dirty="0"/>
              <a:t>each 80MHz </a:t>
            </a:r>
            <a:r>
              <a:rPr lang="en-US" altLang="ko-KR" sz="2000" dirty="0" smtClean="0"/>
              <a:t>segment by considering preamble puncturing and propose to combine them, i.e., combine RUs across 80MHz channels</a:t>
            </a:r>
          </a:p>
          <a:p>
            <a:pPr lvl="1"/>
            <a:r>
              <a:rPr lang="en-US" altLang="ko-KR" sz="1800" dirty="0" smtClean="0"/>
              <a:t>RU combinations in each 80MHz: </a:t>
            </a:r>
            <a:r>
              <a:rPr lang="en-US" altLang="ko-KR" sz="1800" dirty="0"/>
              <a:t>242</a:t>
            </a:r>
            <a:r>
              <a:rPr lang="en-US" altLang="ko-KR" sz="1800" dirty="0" smtClean="0"/>
              <a:t>, 242+242, 484, 484+242, 996</a:t>
            </a:r>
          </a:p>
          <a:p>
            <a:pPr lvl="1"/>
            <a:r>
              <a:rPr lang="en-US" altLang="ko-KR" sz="1800" dirty="0"/>
              <a:t>Primary 20 is always </a:t>
            </a:r>
            <a:r>
              <a:rPr lang="en-US" altLang="ko-KR" sz="1800" dirty="0" smtClean="0"/>
              <a:t>used</a:t>
            </a:r>
          </a:p>
          <a:p>
            <a:pPr lvl="1"/>
            <a:r>
              <a:rPr lang="en-US" altLang="ko-KR" sz="1800" dirty="0" smtClean="0"/>
              <a:t>E.g., </a:t>
            </a:r>
            <a:r>
              <a:rPr lang="en-US" altLang="ko-KR" sz="1800" dirty="0"/>
              <a:t>(</a:t>
            </a:r>
            <a:r>
              <a:rPr lang="en-US" altLang="ko-KR" sz="1800" dirty="0" smtClean="0"/>
              <a:t>484+242)+(996) in 160 / 80+80 MHz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As specified in [3], we only propose</a:t>
            </a:r>
            <a:r>
              <a:rPr lang="ko-KR" altLang="en-US" sz="2000" smtClean="0"/>
              <a:t> </a:t>
            </a:r>
            <a:r>
              <a:rPr lang="en-US" altLang="ko-KR" sz="2000" dirty="0" smtClean="0"/>
              <a:t>RU combinations which guarantee that the </a:t>
            </a:r>
            <a:r>
              <a:rPr lang="en-US" altLang="ko-KR" sz="2000" dirty="0"/>
              <a:t>non-punctured </a:t>
            </a:r>
            <a:r>
              <a:rPr lang="en-US" altLang="ko-KR" sz="2000" dirty="0" smtClean="0"/>
              <a:t>portion is more than or equal to 50% of the bandwidth</a:t>
            </a:r>
          </a:p>
          <a:p>
            <a:pPr lvl="1"/>
            <a:r>
              <a:rPr lang="en-US" altLang="ko-KR" sz="1800" dirty="0" smtClean="0"/>
              <a:t>E.g., (484)+(242) is not permitted in 160 / 80+80 MHz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grpSp>
        <p:nvGrpSpPr>
          <p:cNvPr id="10" name="그룹 9"/>
          <p:cNvGrpSpPr/>
          <p:nvPr/>
        </p:nvGrpSpPr>
        <p:grpSpPr>
          <a:xfrm>
            <a:off x="1745301" y="3994792"/>
            <a:ext cx="4806494" cy="653408"/>
            <a:chOff x="1745301" y="3895205"/>
            <a:chExt cx="4806494" cy="653408"/>
          </a:xfrm>
        </p:grpSpPr>
        <p:pic>
          <p:nvPicPr>
            <p:cNvPr id="7" name="그림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745301" y="4211690"/>
              <a:ext cx="4806494" cy="33692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640580" y="3895205"/>
              <a:ext cx="1524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Secondary 80</a:t>
              </a:r>
              <a:endParaRPr lang="ko-KR" altLang="en-US" sz="1600"/>
            </a:p>
          </p:txBody>
        </p:sp>
        <p:sp>
          <p:nvSpPr>
            <p:cNvPr id="9" name="곱셈 기호 8"/>
            <p:cNvSpPr/>
            <p:nvPr/>
          </p:nvSpPr>
          <p:spPr bwMode="auto">
            <a:xfrm>
              <a:off x="3717174" y="4227751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9" name="그룹 18"/>
          <p:cNvGrpSpPr/>
          <p:nvPr/>
        </p:nvGrpSpPr>
        <p:grpSpPr>
          <a:xfrm>
            <a:off x="1745301" y="6063877"/>
            <a:ext cx="4806494" cy="336923"/>
            <a:chOff x="1745301" y="6085781"/>
            <a:chExt cx="4806494" cy="336923"/>
          </a:xfrm>
        </p:grpSpPr>
        <p:grpSp>
          <p:nvGrpSpPr>
            <p:cNvPr id="11" name="그룹 10"/>
            <p:cNvGrpSpPr/>
            <p:nvPr/>
          </p:nvGrpSpPr>
          <p:grpSpPr>
            <a:xfrm>
              <a:off x="1745301" y="6085781"/>
              <a:ext cx="4806494" cy="336923"/>
              <a:chOff x="1745301" y="4211690"/>
              <a:chExt cx="4806494" cy="336923"/>
            </a:xfrm>
          </p:grpSpPr>
          <p:pic>
            <p:nvPicPr>
              <p:cNvPr id="12" name="그림 1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45301" y="4211690"/>
                <a:ext cx="4806494" cy="336923"/>
              </a:xfrm>
              <a:prstGeom prst="rect">
                <a:avLst/>
              </a:prstGeom>
            </p:spPr>
          </p:pic>
          <p:sp>
            <p:nvSpPr>
              <p:cNvPr id="14" name="곱셈 기호 13"/>
              <p:cNvSpPr/>
              <p:nvPr/>
            </p:nvSpPr>
            <p:spPr bwMode="auto">
              <a:xfrm>
                <a:off x="3717174" y="4227751"/>
                <a:ext cx="304800" cy="304800"/>
              </a:xfrm>
              <a:prstGeom prst="mathMultiply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15" name="곱셈 기호 14"/>
            <p:cNvSpPr/>
            <p:nvPr/>
          </p:nvSpPr>
          <p:spPr bwMode="auto">
            <a:xfrm>
              <a:off x="3098568" y="6106557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곱셈 기호 15"/>
            <p:cNvSpPr/>
            <p:nvPr/>
          </p:nvSpPr>
          <p:spPr bwMode="auto">
            <a:xfrm>
              <a:off x="4305300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곱셈 기호 16"/>
            <p:cNvSpPr/>
            <p:nvPr/>
          </p:nvSpPr>
          <p:spPr bwMode="auto">
            <a:xfrm>
              <a:off x="5502333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곱셈 기호 17"/>
            <p:cNvSpPr/>
            <p:nvPr/>
          </p:nvSpPr>
          <p:spPr bwMode="auto">
            <a:xfrm>
              <a:off x="6084213" y="6103768"/>
              <a:ext cx="304800" cy="304800"/>
            </a:xfrm>
            <a:prstGeom prst="mathMultiply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991908" y="3745101"/>
            <a:ext cx="27710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ym typeface="Wingdings" panose="05000000000000000000" pitchFamily="2" charset="2"/>
              </a:rPr>
              <a:t> The bracket means the RU combination used in each 80MHz channel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118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SU PPDU </a:t>
            </a:r>
            <a:r>
              <a:rPr lang="en-US" altLang="ko-KR" dirty="0" smtClean="0"/>
              <a:t>(4/4)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SU PPDU with preamble puncturing, we can also consider the following RU combination to mitigate the interference to / from the punctured channel and this should be used instead of 242 in the previous two slides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803169" y="2819400"/>
            <a:ext cx="389353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altLang="ko-KR" sz="1400" dirty="0" smtClean="0"/>
              <a:t>If the second lowest 20MHz channel is punctured, RU combination of 106+26+52+26 in red can be considered because 242, 106, 52 and 26 marked by X should not be used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this case, we eventually have the following RU combination in 80MHz</a:t>
            </a:r>
          </a:p>
          <a:p>
            <a:r>
              <a:rPr lang="en-US" altLang="ko-KR" sz="1400" dirty="0" smtClean="0"/>
              <a:t>      106+26+52+26 + 484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We can consider RU combination of 106+26+52+26 as one big RU used instead of 242-tone RU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We can </a:t>
            </a:r>
            <a:r>
              <a:rPr lang="en-US" altLang="ko-KR" sz="1400" dirty="0"/>
              <a:t>use this RU combination only in the second and third lowest 20MHz channels in each 80MHz for simplicity</a:t>
            </a:r>
          </a:p>
          <a:p>
            <a:pPr marL="285750" indent="-285750">
              <a:buFontTx/>
              <a:buChar char="-"/>
            </a:pPr>
            <a:r>
              <a:rPr lang="en-US" altLang="ko-KR" sz="1400" dirty="0" smtClean="0"/>
              <a:t>In addition, RU combination of 106+52 can be used </a:t>
            </a:r>
            <a:r>
              <a:rPr lang="en-US" altLang="ko-KR" sz="1400" dirty="0"/>
              <a:t>instead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alleviate the complexity</a:t>
            </a:r>
            <a:endParaRPr lang="en-US" altLang="ko-KR" sz="1400" dirty="0" smtClean="0"/>
          </a:p>
        </p:txBody>
      </p:sp>
      <p:grpSp>
        <p:nvGrpSpPr>
          <p:cNvPr id="24" name="그룹 23"/>
          <p:cNvGrpSpPr/>
          <p:nvPr/>
        </p:nvGrpSpPr>
        <p:grpSpPr>
          <a:xfrm>
            <a:off x="685800" y="3048000"/>
            <a:ext cx="3962400" cy="3059062"/>
            <a:chOff x="912813" y="3375492"/>
            <a:chExt cx="3962400" cy="3059062"/>
          </a:xfrm>
        </p:grpSpPr>
        <p:grpSp>
          <p:nvGrpSpPr>
            <p:cNvPr id="22" name="그룹 21"/>
            <p:cNvGrpSpPr/>
            <p:nvPr/>
          </p:nvGrpSpPr>
          <p:grpSpPr>
            <a:xfrm>
              <a:off x="912813" y="3375492"/>
              <a:ext cx="3962400" cy="2872908"/>
              <a:chOff x="912813" y="3375492"/>
              <a:chExt cx="3962400" cy="2872908"/>
            </a:xfrm>
          </p:grpSpPr>
          <p:grpSp>
            <p:nvGrpSpPr>
              <p:cNvPr id="20" name="그룹 19"/>
              <p:cNvGrpSpPr/>
              <p:nvPr/>
            </p:nvGrpSpPr>
            <p:grpSpPr>
              <a:xfrm>
                <a:off x="912813" y="3375492"/>
                <a:ext cx="3962400" cy="2872908"/>
                <a:chOff x="912813" y="3375492"/>
                <a:chExt cx="3962400" cy="2872908"/>
              </a:xfrm>
            </p:grpSpPr>
            <p:grpSp>
              <p:nvGrpSpPr>
                <p:cNvPr id="13" name="그룹 12"/>
                <p:cNvGrpSpPr/>
                <p:nvPr/>
              </p:nvGrpSpPr>
              <p:grpSpPr>
                <a:xfrm>
                  <a:off x="912813" y="3375492"/>
                  <a:ext cx="3962400" cy="2872908"/>
                  <a:chOff x="912813" y="3375492"/>
                  <a:chExt cx="3962400" cy="2872908"/>
                </a:xfrm>
              </p:grpSpPr>
              <p:pic>
                <p:nvPicPr>
                  <p:cNvPr id="7" name="그림 6"/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912813" y="3375492"/>
                    <a:ext cx="3962400" cy="2872908"/>
                  </a:xfrm>
                  <a:prstGeom prst="rect">
                    <a:avLst/>
                  </a:prstGeom>
                </p:spPr>
              </p:pic>
              <p:grpSp>
                <p:nvGrpSpPr>
                  <p:cNvPr id="12" name="그룹 11"/>
                  <p:cNvGrpSpPr/>
                  <p:nvPr/>
                </p:nvGrpSpPr>
                <p:grpSpPr>
                  <a:xfrm>
                    <a:off x="1066800" y="3930736"/>
                    <a:ext cx="778626" cy="962690"/>
                    <a:chOff x="1066800" y="3930736"/>
                    <a:chExt cx="778626" cy="962690"/>
                  </a:xfrm>
                </p:grpSpPr>
                <p:sp>
                  <p:nvSpPr>
                    <p:cNvPr id="8" name="직사각형 7"/>
                    <p:cNvSpPr/>
                    <p:nvPr/>
                  </p:nvSpPr>
                  <p:spPr bwMode="auto">
                    <a:xfrm>
                      <a:off x="1066800" y="4664826"/>
                      <a:ext cx="381000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9" name="직사각형 8"/>
                    <p:cNvSpPr/>
                    <p:nvPr/>
                  </p:nvSpPr>
                  <p:spPr bwMode="auto">
                    <a:xfrm>
                      <a:off x="1566949" y="4310149"/>
                      <a:ext cx="177338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0" name="직사각형 9"/>
                    <p:cNvSpPr/>
                    <p:nvPr/>
                  </p:nvSpPr>
                  <p:spPr bwMode="auto">
                    <a:xfrm>
                      <a:off x="1760913" y="3930736"/>
                      <a:ext cx="84513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1" name="직사각형 10"/>
                    <p:cNvSpPr/>
                    <p:nvPr/>
                  </p:nvSpPr>
                  <p:spPr bwMode="auto">
                    <a:xfrm>
                      <a:off x="1464426" y="4664826"/>
                      <a:ext cx="84513" cy="228600"/>
                    </a:xfrm>
                    <a:prstGeom prst="rect">
                      <a:avLst/>
                    </a:prstGeom>
                    <a:solidFill>
                      <a:srgbClr val="FF0000">
                        <a:alpha val="50000"/>
                      </a:srgbClr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9" name="그룹 18"/>
                <p:cNvGrpSpPr/>
                <p:nvPr/>
              </p:nvGrpSpPr>
              <p:grpSpPr>
                <a:xfrm>
                  <a:off x="1375756" y="3869574"/>
                  <a:ext cx="555567" cy="1462347"/>
                  <a:chOff x="1375756" y="3869574"/>
                  <a:chExt cx="555567" cy="1462347"/>
                </a:xfrm>
              </p:grpSpPr>
              <p:sp>
                <p:nvSpPr>
                  <p:cNvPr id="15" name="곱셈 기호 14"/>
                  <p:cNvSpPr/>
                  <p:nvPr/>
                </p:nvSpPr>
                <p:spPr bwMode="auto">
                  <a:xfrm>
                    <a:off x="1375756" y="4967547"/>
                    <a:ext cx="261851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" name="곱셈 기호 15"/>
                  <p:cNvSpPr/>
                  <p:nvPr/>
                </p:nvSpPr>
                <p:spPr bwMode="auto">
                  <a:xfrm>
                    <a:off x="1601787" y="4612870"/>
                    <a:ext cx="261851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7" name="곱셈 기호 16"/>
                  <p:cNvSpPr/>
                  <p:nvPr/>
                </p:nvSpPr>
                <p:spPr bwMode="auto">
                  <a:xfrm>
                    <a:off x="1782387" y="4236126"/>
                    <a:ext cx="130926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8" name="곱셈 기호 17"/>
                  <p:cNvSpPr/>
                  <p:nvPr/>
                </p:nvSpPr>
                <p:spPr bwMode="auto">
                  <a:xfrm>
                    <a:off x="1863436" y="3869574"/>
                    <a:ext cx="67887" cy="364374"/>
                  </a:xfrm>
                  <a:prstGeom prst="mathMultiply">
                    <a:avLst/>
                  </a:prstGeom>
                  <a:solidFill>
                    <a:schemeClr val="accent1">
                      <a:alpha val="50000"/>
                    </a:schemeClr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sp>
            <p:nvSpPr>
              <p:cNvPr id="21" name="직사각형 20"/>
              <p:cNvSpPr/>
              <p:nvPr/>
            </p:nvSpPr>
            <p:spPr bwMode="auto">
              <a:xfrm>
                <a:off x="1971402" y="3850870"/>
                <a:ext cx="910544" cy="2286000"/>
              </a:xfrm>
              <a:prstGeom prst="rect">
                <a:avLst/>
              </a:prstGeom>
              <a:solidFill>
                <a:srgbClr val="00B0F0">
                  <a:alpha val="50000"/>
                </a:srgb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1927168" y="6096000"/>
              <a:ext cx="11250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punctured</a:t>
              </a:r>
              <a:endParaRPr lang="ko-KR" altLang="en-US" sz="160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609600" y="6093023"/>
            <a:ext cx="723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sym typeface="Wingdings" panose="05000000000000000000" pitchFamily="2" charset="2"/>
              </a:rPr>
              <a:t> In Appendix, various RU combinations for SU PPDU are depicted in all of the bandwidths</a:t>
            </a:r>
            <a:endParaRPr lang="ko-KR" altLang="en-US" sz="1400"/>
          </a:p>
        </p:txBody>
      </p:sp>
    </p:spTree>
    <p:extLst>
      <p:ext uri="{BB962C8B-B14F-4D97-AF65-F5344CB8AC3E}">
        <p14:creationId xmlns:p14="http://schemas.microsoft.com/office/powerpoint/2010/main" val="180290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</a:t>
            </a:r>
            <a:r>
              <a:rPr lang="en-US" altLang="ko-KR" dirty="0" smtClean="0"/>
              <a:t>MU </a:t>
            </a:r>
            <a:r>
              <a:rPr lang="en-US" altLang="ko-KR" dirty="0"/>
              <a:t>PPDU </a:t>
            </a:r>
            <a:r>
              <a:rPr lang="en-US" altLang="ko-KR" dirty="0" smtClean="0"/>
              <a:t>(1/5)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focus only on the OFDMA case</a:t>
            </a:r>
          </a:p>
          <a:p>
            <a:pPr lvl="1"/>
            <a:r>
              <a:rPr lang="en-US" altLang="ko-KR" sz="1800" dirty="0" smtClean="0"/>
              <a:t>For MU MIMO, RU aggregation proposed in SU PPDU can be used</a:t>
            </a:r>
          </a:p>
          <a:p>
            <a:r>
              <a:rPr lang="en-US" altLang="ko-KR" sz="2000" dirty="0" smtClean="0"/>
              <a:t>When designing multiple RU aggregation for OFDMA, we need to balance the scheduling complexity / signaling overhead and efficiency / average throughput</a:t>
            </a:r>
          </a:p>
          <a:p>
            <a:pPr lvl="1"/>
            <a:r>
              <a:rPr lang="en-US" altLang="ko-KR" sz="1800" dirty="0" smtClean="0"/>
              <a:t>The gain may not be big enough compared to the increase in complexity and overhead because various RUs were already defined</a:t>
            </a:r>
          </a:p>
          <a:p>
            <a:r>
              <a:rPr lang="en-US" altLang="ko-KR" sz="2000" dirty="0" smtClean="0"/>
              <a:t>Hence, we focus on restrictions on RU aggregation</a:t>
            </a:r>
          </a:p>
          <a:p>
            <a:pPr lvl="1"/>
            <a:r>
              <a:rPr lang="en-US" altLang="ko-KR" sz="1800" dirty="0" smtClean="0"/>
              <a:t>Small and large size RUs are only combined with small and large size RUs, respectively, as in [2-3]</a:t>
            </a:r>
          </a:p>
          <a:p>
            <a:pPr lvl="2"/>
            <a:r>
              <a:rPr lang="en-US" altLang="ko-KR" sz="1600" dirty="0" smtClean="0"/>
              <a:t>Small size RU: 26, 52, 106</a:t>
            </a:r>
          </a:p>
          <a:p>
            <a:pPr lvl="2"/>
            <a:r>
              <a:rPr lang="en-US" altLang="ko-KR" sz="1600" dirty="0" smtClean="0"/>
              <a:t>Large size RU: RUs </a:t>
            </a:r>
            <a:r>
              <a:rPr lang="en-US" altLang="ko-KR" sz="1600" dirty="0"/>
              <a:t>≥</a:t>
            </a:r>
            <a:r>
              <a:rPr lang="en-US" altLang="ko-KR" sz="1600" dirty="0" smtClean="0"/>
              <a:t>242 and 106+26+52+26 as well</a:t>
            </a:r>
          </a:p>
          <a:p>
            <a:pPr lvl="1"/>
            <a:r>
              <a:rPr lang="en-US" altLang="ko-KR" sz="1800" dirty="0" smtClean="0"/>
              <a:t>RU aggregation is allowed only within limited channels</a:t>
            </a:r>
          </a:p>
          <a:p>
            <a:pPr lvl="1"/>
            <a:r>
              <a:rPr lang="en-US" altLang="ko-KR" sz="1800" dirty="0" smtClean="0"/>
              <a:t>Based on these two restrictions, large size RU aggregation is proposed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4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(2/5)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the proposed RU aggregation below and in the next few slides, the RU </a:t>
            </a:r>
            <a:r>
              <a:rPr lang="en-US" altLang="ko-KR" sz="2000" dirty="0"/>
              <a:t>combination of 106+26+52+26 </a:t>
            </a:r>
            <a:r>
              <a:rPr lang="en-US" altLang="ko-KR" sz="2000" dirty="0" smtClean="0"/>
              <a:t>should </a:t>
            </a:r>
            <a:r>
              <a:rPr lang="en-US" altLang="ko-KR" sz="2000" dirty="0"/>
              <a:t>be used instead of </a:t>
            </a:r>
            <a:r>
              <a:rPr lang="en-US" altLang="ko-KR" sz="2000" dirty="0" smtClean="0"/>
              <a:t>242 when </a:t>
            </a:r>
            <a:r>
              <a:rPr lang="en-US" altLang="ko-KR" sz="2000" dirty="0"/>
              <a:t>preamble puncturing is </a:t>
            </a:r>
            <a:r>
              <a:rPr lang="en-US" altLang="ko-KR" sz="2000" dirty="0" smtClean="0"/>
              <a:t>applied to the adjacent 20MHz channel</a:t>
            </a:r>
            <a:endParaRPr lang="en-US" altLang="ko-KR" sz="2000" dirty="0"/>
          </a:p>
          <a:p>
            <a:r>
              <a:rPr lang="en-US" altLang="ko-KR" sz="2000" dirty="0" smtClean="0"/>
              <a:t>For the 80MHz bandwidth, </a:t>
            </a:r>
            <a:r>
              <a:rPr lang="en-US" altLang="ko-KR" sz="2000" dirty="0"/>
              <a:t>we </a:t>
            </a:r>
            <a:r>
              <a:rPr lang="en-US" altLang="ko-KR" sz="2000" dirty="0" smtClean="0"/>
              <a:t>propose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RU combinations</a:t>
            </a:r>
          </a:p>
          <a:p>
            <a:pPr lvl="1"/>
            <a:r>
              <a:rPr lang="en-US" altLang="ko-KR" sz="1800" dirty="0"/>
              <a:t>242, 484, 484+242, 996</a:t>
            </a:r>
          </a:p>
          <a:p>
            <a:pPr lvl="1"/>
            <a:r>
              <a:rPr lang="en-US" altLang="ko-KR" sz="1800" dirty="0" smtClean="0"/>
              <a:t>242+242 doesn’t have to be considered because it is better to assign 484-tone RU rather than 242+242 when 40+20 / 60 / 80 MHz is available in 80MHz</a:t>
            </a:r>
          </a:p>
          <a:p>
            <a:pPr lvl="2"/>
            <a:r>
              <a:rPr lang="en-US" altLang="ko-KR" sz="1600" dirty="0" smtClean="0"/>
              <a:t>Even if only two 20MHz channels which are not consecutive (i.e., 20+20MHz) are available in 80MHz, several STAs (note that OFDMA is considered) are assigned within these channels, and thus, whole 242+242 can not be allocated to any STA at all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96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RU Aggregation for MU PPDU </a:t>
            </a:r>
            <a:r>
              <a:rPr lang="en-US" altLang="ko-KR" dirty="0" smtClean="0"/>
              <a:t>(3/5)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For the bandwidth&gt;80MHz, we propose that large size RU aggregation is allowed only within limited channels</a:t>
            </a:r>
          </a:p>
          <a:p>
            <a:pPr lvl="1"/>
            <a:r>
              <a:rPr lang="en-US" altLang="ko-KR" sz="1800" dirty="0"/>
              <a:t>In a wide bandwidth transmission, it may be less probable that contiguous bandwidth mode is used</a:t>
            </a:r>
          </a:p>
          <a:p>
            <a:pPr lvl="1"/>
            <a:r>
              <a:rPr lang="en-US" altLang="ko-KR" sz="1800" dirty="0"/>
              <a:t>In non-contiguous </a:t>
            </a:r>
            <a:r>
              <a:rPr lang="en-US" altLang="ko-KR" sz="1800" dirty="0" smtClean="0"/>
              <a:t>bandwidth mode, </a:t>
            </a:r>
            <a:r>
              <a:rPr lang="en-US" altLang="ko-KR" sz="1800" dirty="0"/>
              <a:t>it </a:t>
            </a:r>
            <a:r>
              <a:rPr lang="en-US" altLang="ko-KR" sz="1800" dirty="0" smtClean="0"/>
              <a:t>may be </a:t>
            </a:r>
            <a:r>
              <a:rPr lang="en-US" altLang="ko-KR" sz="1800" dirty="0"/>
              <a:t>hard to guarantee that both two </a:t>
            </a:r>
            <a:r>
              <a:rPr lang="en-US" altLang="ko-KR" sz="1800" dirty="0" smtClean="0"/>
              <a:t>non-contiguous segments </a:t>
            </a:r>
            <a:r>
              <a:rPr lang="en-US" altLang="ko-KR" sz="1800" dirty="0"/>
              <a:t>always have a good </a:t>
            </a:r>
            <a:r>
              <a:rPr lang="en-US" altLang="ko-KR" sz="1800" dirty="0" smtClean="0"/>
              <a:t>channel quality </a:t>
            </a:r>
            <a:r>
              <a:rPr lang="en-US" altLang="ko-KR" sz="1800" dirty="0"/>
              <a:t>for all STAs</a:t>
            </a:r>
          </a:p>
          <a:p>
            <a:pPr lvl="1"/>
            <a:r>
              <a:rPr lang="en-US" altLang="ko-KR" sz="1800" dirty="0"/>
              <a:t>Thus, the performance gain </a:t>
            </a:r>
            <a:r>
              <a:rPr lang="en-US" altLang="ko-KR" sz="1800" dirty="0" smtClean="0"/>
              <a:t>may </a:t>
            </a:r>
            <a:r>
              <a:rPr lang="en-US" altLang="ko-KR" sz="1800" dirty="0"/>
              <a:t>be marginal even if </a:t>
            </a:r>
            <a:r>
              <a:rPr lang="en-US" altLang="ko-KR" sz="1800" dirty="0" smtClean="0"/>
              <a:t>RUs are combined across the whole bandwidth</a:t>
            </a:r>
            <a:endParaRPr lang="en-US" altLang="ko-KR" sz="1800" dirty="0"/>
          </a:p>
          <a:p>
            <a:pPr lvl="1"/>
            <a:r>
              <a:rPr lang="en-US" altLang="ko-KR" sz="1800" dirty="0"/>
              <a:t>Given this</a:t>
            </a:r>
            <a:r>
              <a:rPr lang="ko-KR" altLang="en-US" sz="1800"/>
              <a:t> </a:t>
            </a:r>
            <a:r>
              <a:rPr lang="en-US" altLang="ko-KR" sz="1800" dirty="0"/>
              <a:t>situation, it would be better to reduce the complexity and overhead by limiting the set of possible RU combinations</a:t>
            </a:r>
          </a:p>
          <a:p>
            <a:pPr lvl="1"/>
            <a:r>
              <a:rPr lang="en-US" altLang="ko-KR" sz="1800" dirty="0"/>
              <a:t>Also, it may be beneficial to </a:t>
            </a:r>
            <a:r>
              <a:rPr lang="en-US" altLang="ko-KR" sz="1800" dirty="0" smtClean="0"/>
              <a:t>receiver power </a:t>
            </a:r>
            <a:r>
              <a:rPr lang="en-US" altLang="ko-KR" sz="1800" dirty="0"/>
              <a:t>saving </a:t>
            </a:r>
            <a:r>
              <a:rPr lang="en-US" altLang="ko-KR" sz="1800" dirty="0" smtClean="0"/>
              <a:t>since </a:t>
            </a:r>
            <a:r>
              <a:rPr lang="en-US" altLang="ko-KR" sz="1800" dirty="0"/>
              <a:t>some of the receivers can </a:t>
            </a:r>
            <a:r>
              <a:rPr lang="en-US" altLang="ko-KR" sz="1800" dirty="0" smtClean="0"/>
              <a:t>stop </a:t>
            </a:r>
            <a:r>
              <a:rPr lang="en-US" altLang="ko-KR" sz="1800" dirty="0"/>
              <a:t>decoding the user specific field of EHT-SIG </a:t>
            </a:r>
            <a:r>
              <a:rPr lang="en-US" altLang="ko-KR" sz="1800" dirty="0" smtClean="0"/>
              <a:t>early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260462</TotalTime>
  <Words>3508</Words>
  <Application>Microsoft Office PowerPoint</Application>
  <PresentationFormat>화면 슬라이드 쇼(4:3)</PresentationFormat>
  <Paragraphs>310</Paragraphs>
  <Slides>26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26</vt:i4>
      </vt:variant>
    </vt:vector>
  </HeadingPairs>
  <TitlesOfParts>
    <vt:vector size="32" baseType="lpstr">
      <vt:lpstr>굴림</vt:lpstr>
      <vt:lpstr>맑은 고딕</vt:lpstr>
      <vt:lpstr>Arial</vt:lpstr>
      <vt:lpstr>Times New Roman</vt:lpstr>
      <vt:lpstr>Wingdings</vt:lpstr>
      <vt:lpstr>802-11-Submission</vt:lpstr>
      <vt:lpstr>Multiple RU Aggregation</vt:lpstr>
      <vt:lpstr>Introduction</vt:lpstr>
      <vt:lpstr>RU Aggregation for SU PPDU (1/4)</vt:lpstr>
      <vt:lpstr>RU Aggregation for SU PPDU (2/4)</vt:lpstr>
      <vt:lpstr>RU Aggregation for SU PPDU (3/4)</vt:lpstr>
      <vt:lpstr>RU Aggregation for SU PPDU (4/4)</vt:lpstr>
      <vt:lpstr>RU Aggregation for MU PPDU (1/5)</vt:lpstr>
      <vt:lpstr>RU Aggregation for MU PPDU (2/5)</vt:lpstr>
      <vt:lpstr>RU Aggregation for MU PPDU (3/5)</vt:lpstr>
      <vt:lpstr>RU Aggregation for MU PPDU (4/5)</vt:lpstr>
      <vt:lpstr>RU Aggregation for MU PPDU (5/5)</vt:lpstr>
      <vt:lpstr>Conclusion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  <vt:lpstr>Motion #1</vt:lpstr>
      <vt:lpstr>Motion #2</vt:lpstr>
      <vt:lpstr>References</vt:lpstr>
      <vt:lpstr>Appendix – RU combinations for SU PPDU (Non-OFDMA) (1/4)</vt:lpstr>
      <vt:lpstr>Appendix – RU combinations for SU PPDU (Non-OFDMA) (2/4)</vt:lpstr>
      <vt:lpstr>Appendix – RU combinations for SU PPDU (Non-OFDMA) (3/4)</vt:lpstr>
      <vt:lpstr>Appendix – RU combinations for SU PPDU (Non-OFDMA) (4/4)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박은성/책임연구원/차세대표준(연)ICS팀(esung.park@lge.com)</cp:lastModifiedBy>
  <cp:revision>5407</cp:revision>
  <cp:lastPrinted>2019-09-10T23:00:58Z</cp:lastPrinted>
  <dcterms:created xsi:type="dcterms:W3CDTF">2007-05-21T21:00:37Z</dcterms:created>
  <dcterms:modified xsi:type="dcterms:W3CDTF">2020-01-16T17:53:13Z</dcterms:modified>
</cp:coreProperties>
</file>