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3" r:id="rId2"/>
    <p:sldId id="982" r:id="rId3"/>
    <p:sldId id="983" r:id="rId4"/>
    <p:sldId id="984" r:id="rId5"/>
    <p:sldId id="987" r:id="rId6"/>
    <p:sldId id="1008" r:id="rId7"/>
    <p:sldId id="998" r:id="rId8"/>
    <p:sldId id="999" r:id="rId9"/>
    <p:sldId id="1001" r:id="rId10"/>
    <p:sldId id="1000" r:id="rId11"/>
    <p:sldId id="1002" r:id="rId12"/>
    <p:sldId id="992" r:id="rId13"/>
    <p:sldId id="990" r:id="rId14"/>
    <p:sldId id="1031" r:id="rId15"/>
    <p:sldId id="1007" r:id="rId16"/>
    <p:sldId id="1021" r:id="rId17"/>
    <p:sldId id="988" r:id="rId18"/>
    <p:sldId id="1009" r:id="rId19"/>
    <p:sldId id="1010" r:id="rId20"/>
    <p:sldId id="1030" r:id="rId21"/>
    <p:sldId id="1035" r:id="rId22"/>
    <p:sldId id="1036" r:id="rId23"/>
    <p:sldId id="985" r:id="rId24"/>
    <p:sldId id="1032" r:id="rId25"/>
    <p:sldId id="1022" r:id="rId26"/>
    <p:sldId id="1023" r:id="rId27"/>
    <p:sldId id="1024" r:id="rId28"/>
    <p:sldId id="1025" r:id="rId29"/>
    <p:sldId id="1033" r:id="rId30"/>
    <p:sldId id="1034" r:id="rId3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92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802.11-20/0022r0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240/160+80 MHz and Preamble Puncturing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29822"/>
              </p:ext>
            </p:extLst>
          </p:nvPr>
        </p:nvGraphicFramePr>
        <p:xfrm>
          <a:off x="762000" y="2895599"/>
          <a:ext cx="7620000" cy="28194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224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SU PPDU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preamble puncturing pattern field can be defined in EHT-SIG</a:t>
            </a:r>
          </a:p>
          <a:p>
            <a:pPr lvl="1"/>
            <a:r>
              <a:rPr lang="en-US" altLang="ko-KR" sz="1800" dirty="0" smtClean="0"/>
              <a:t>Even in SU PPDU, 20MHz based preamble puncturing can be applied by reusing the minimum CCA bandwidth resolution defined in the conventional Wi-Fi</a:t>
            </a:r>
          </a:p>
          <a:p>
            <a:pPr lvl="1"/>
            <a:r>
              <a:rPr lang="en-US" altLang="ko-KR" sz="1800" dirty="0" smtClean="0"/>
              <a:t>In this case, a simple bitmap method can be employed</a:t>
            </a:r>
          </a:p>
          <a:p>
            <a:pPr lvl="2"/>
            <a:r>
              <a:rPr lang="en-US" altLang="ko-KR" sz="1600" dirty="0" smtClean="0"/>
              <a:t>E.g., 1 bit per 20MHz can be used except for primary 20 (0: punctured, 1: used for transmission)</a:t>
            </a:r>
          </a:p>
          <a:p>
            <a:pPr lvl="1"/>
            <a:r>
              <a:rPr lang="en-US" altLang="ko-KR" sz="1800" dirty="0" smtClean="0"/>
              <a:t>Depending on the bandwidth, the total number of bits can be different</a:t>
            </a:r>
          </a:p>
          <a:p>
            <a:pPr lvl="2"/>
            <a:r>
              <a:rPr lang="en-US" altLang="ko-KR" sz="1600" dirty="0" smtClean="0"/>
              <a:t>3, 7, 11 and 15 bits can be used for 80MHz, 160/80+80 MHz, 240/160+80 MHz and 320/160+160 MHz, respectively</a:t>
            </a:r>
          </a:p>
          <a:p>
            <a:pPr lvl="2"/>
            <a:r>
              <a:rPr lang="en-US" altLang="ko-KR" sz="1600" dirty="0" smtClean="0"/>
              <a:t>For the dynamic </a:t>
            </a:r>
            <a:r>
              <a:rPr lang="en-US" altLang="ko-KR" sz="1600" smtClean="0"/>
              <a:t>channel case, 240/160+80 </a:t>
            </a:r>
            <a:r>
              <a:rPr lang="en-US" altLang="ko-KR" sz="1600" dirty="0" smtClean="0"/>
              <a:t>MHz transmission needs 15 </a:t>
            </a:r>
            <a:r>
              <a:rPr lang="en-US" altLang="ko-KR" sz="1600" dirty="0"/>
              <a:t>bits if the exact 240/160+80 MHz channel information is not indicated in the bandwidth field </a:t>
            </a:r>
          </a:p>
          <a:p>
            <a:pPr lvl="1"/>
            <a:r>
              <a:rPr lang="en-US" altLang="ko-KR" sz="1800" dirty="0" smtClean="0"/>
              <a:t>We can further reduce the bit size by limiting possible preamble puncturing patterns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(</a:t>
            </a:r>
            <a:r>
              <a:rPr lang="en-US" altLang="ko-KR" dirty="0" smtClean="0"/>
              <a:t>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fields which are obtained by modifying the corresponding 11ax fields to indicate the bandwidth and the preamble puncturing pattern for MU PPDU</a:t>
            </a:r>
          </a:p>
          <a:p>
            <a:pPr lvl="1"/>
            <a:r>
              <a:rPr lang="en-US" altLang="ko-KR" sz="1800" dirty="0" smtClean="0"/>
              <a:t>Bandwidth field in the version dependent field of U-SIG</a:t>
            </a:r>
          </a:p>
          <a:p>
            <a:pPr lvl="1"/>
            <a:r>
              <a:rPr lang="en-US" altLang="ko-KR" sz="1800" dirty="0" smtClean="0"/>
              <a:t>RU </a:t>
            </a:r>
            <a:r>
              <a:rPr lang="en-US" altLang="ko-KR" sz="1800" dirty="0" smtClean="0"/>
              <a:t>allocation </a:t>
            </a:r>
            <a:r>
              <a:rPr lang="en-US" altLang="ko-KR" sz="1800" dirty="0" smtClean="0"/>
              <a:t>and Center 26-tone RU</a:t>
            </a:r>
            <a:r>
              <a:rPr lang="en-US" altLang="ko-KR" sz="1800" dirty="0" smtClean="0"/>
              <a:t> fields </a:t>
            </a:r>
            <a:r>
              <a:rPr lang="en-US" altLang="ko-KR" sz="1800" dirty="0" smtClean="0"/>
              <a:t>in the common field of EHT-SIG</a:t>
            </a:r>
          </a:p>
          <a:p>
            <a:pPr lvl="1"/>
            <a:r>
              <a:rPr lang="en-US" altLang="ko-KR" sz="1800" dirty="0" smtClean="0"/>
              <a:t>User field </a:t>
            </a:r>
            <a:r>
              <a:rPr lang="en-US" altLang="ko-KR" sz="1800" dirty="0"/>
              <a:t>in the </a:t>
            </a:r>
            <a:r>
              <a:rPr lang="en-US" altLang="ko-KR" sz="1800" dirty="0" smtClean="0"/>
              <a:t>user specific </a:t>
            </a:r>
            <a:r>
              <a:rPr lang="en-US" altLang="ko-KR" sz="1800" dirty="0"/>
              <a:t>field of </a:t>
            </a:r>
            <a:r>
              <a:rPr lang="en-US" altLang="ko-KR" sz="1800" dirty="0" smtClean="0"/>
              <a:t>EHT-SIG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2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</a:t>
            </a:r>
            <a:r>
              <a:rPr lang="en-US" altLang="ko-KR" dirty="0" smtClean="0"/>
              <a:t>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the </a:t>
            </a:r>
            <a:r>
              <a:rPr lang="en-US" altLang="ko-KR" sz="1800" dirty="0" smtClean="0"/>
              <a:t>bandwidth field which has the following descriptions and those in the bandwidth field of 11ax and this field is contained </a:t>
            </a:r>
            <a:r>
              <a:rPr lang="en-US" altLang="ko-KR" sz="1800" dirty="0"/>
              <a:t>in the version dependent field of U-SIG</a:t>
            </a:r>
          </a:p>
          <a:p>
            <a:pPr lvl="1" latinLnBrk="1"/>
            <a:r>
              <a:rPr lang="en-US" altLang="ko-KR" sz="1400" dirty="0" smtClean="0"/>
              <a:t>240MHz and 160+80MHz non-preamble puncturing mode</a:t>
            </a:r>
            <a:endParaRPr lang="ko-KR" altLang="ko-KR" sz="1400" smtClean="0"/>
          </a:p>
          <a:p>
            <a:pPr lvl="1"/>
            <a:r>
              <a:rPr lang="en-US" altLang="ko-KR" sz="1400" dirty="0" smtClean="0"/>
              <a:t>320MHz and 160+160MHz non-preamble puncturing mode</a:t>
            </a:r>
          </a:p>
          <a:p>
            <a:pPr lvl="1" latinLnBrk="1"/>
            <a:r>
              <a:rPr lang="en-US" altLang="ko-KR" sz="1400" dirty="0" smtClean="0"/>
              <a:t>preamble puncturing in 240 MHz or 160+80 MHz, where in the primary 80 MHz of the preamble only the secondary 20 MHz is punctured</a:t>
            </a:r>
            <a:endParaRPr lang="ko-KR" altLang="ko-KR" sz="1400" smtClean="0"/>
          </a:p>
          <a:p>
            <a:pPr lvl="1" latinLnBrk="1"/>
            <a:r>
              <a:rPr lang="en-US" altLang="ko-KR" sz="1400" dirty="0" smtClean="0"/>
              <a:t>preamble puncturing in 240 MHz or 160+80 MHz, where in the primary 80 MHz of the preamble the primary 40 MHz is present, and at least one 20 MHz </a:t>
            </a:r>
            <a:r>
              <a:rPr lang="en-US" altLang="ko-KR" sz="1400" dirty="0" err="1" smtClean="0"/>
              <a:t>subchannel</a:t>
            </a:r>
            <a:r>
              <a:rPr lang="en-US" altLang="ko-KR" sz="1400" dirty="0" smtClean="0"/>
              <a:t> that is not in the primary 40MHz is punctured</a:t>
            </a:r>
            <a:endParaRPr lang="ko-KR" altLang="ko-KR" sz="1400" smtClean="0"/>
          </a:p>
          <a:p>
            <a:pPr lvl="1" latinLnBrk="1"/>
            <a:r>
              <a:rPr lang="en-US" altLang="ko-KR" sz="1400" dirty="0" smtClean="0"/>
              <a:t>preamble puncturing in 320 MHz or 160+160 MHz, where in the primary 80 MHz of the preamble only the secondary 20 MHz is punctured</a:t>
            </a:r>
            <a:endParaRPr lang="ko-KR" altLang="ko-KR" sz="1400" smtClean="0"/>
          </a:p>
          <a:p>
            <a:pPr lvl="1"/>
            <a:r>
              <a:rPr lang="en-US" altLang="ko-KR" sz="1400" dirty="0" smtClean="0"/>
              <a:t>preamble puncturing in 320 MHz or 160+160 MHz, where in the primary 80 MHz of the preamble the primary 40 MHz is present, and at least one 20 MHz </a:t>
            </a:r>
            <a:r>
              <a:rPr lang="en-US" altLang="ko-KR" sz="1400" dirty="0" err="1" smtClean="0"/>
              <a:t>subchannel</a:t>
            </a:r>
            <a:r>
              <a:rPr lang="en-US" altLang="ko-KR" sz="1400" dirty="0" smtClean="0"/>
              <a:t> that is not in the primary 40MHz is punctured</a:t>
            </a:r>
          </a:p>
          <a:p>
            <a:r>
              <a:rPr lang="en-US" altLang="ko-KR" sz="1800" dirty="0" smtClean="0"/>
              <a:t>Note that we assume that the EHT-SIG structure is the same as HE-SIG-B and if we decide to use a different EHT-SIG structure, the descriptions can be changed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6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MU PPDU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descriptions in the previous slide can be used for both static and dynamic channel cases but the descriptions may mean different patterns between static and dynamic channel cases</a:t>
            </a:r>
          </a:p>
          <a:p>
            <a:pPr lvl="1"/>
            <a:r>
              <a:rPr lang="en-US" altLang="ko-KR" sz="1800" dirty="0" smtClean="0"/>
              <a:t>The fixed case and flexible case with MAC indication (i.e., static channel case) have the same patterns because only one 240/160+80 MHz channel is possible</a:t>
            </a:r>
          </a:p>
          <a:p>
            <a:pPr lvl="1"/>
            <a:r>
              <a:rPr lang="en-US" altLang="ko-KR" sz="1800" dirty="0" smtClean="0"/>
              <a:t>While in the flexible </a:t>
            </a:r>
            <a:r>
              <a:rPr lang="en-US" altLang="ko-KR" sz="1800" dirty="0"/>
              <a:t>case with </a:t>
            </a:r>
            <a:r>
              <a:rPr lang="en-US" altLang="ko-KR" sz="1800" dirty="0" smtClean="0"/>
              <a:t>PHY indication (i.e., dynamic channel case), the patterns can be slightly different from the static channel cases since three modes are possible for 240/160+80 MHz channel</a:t>
            </a:r>
          </a:p>
          <a:p>
            <a:pPr lvl="1"/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Appendix, the detailed non-preamble puncturing and preamble </a:t>
            </a:r>
            <a:r>
              <a:rPr lang="en-US" altLang="ko-KR" sz="1800" dirty="0"/>
              <a:t>puncturing patterns are described for both static and dynamic channels</a:t>
            </a:r>
            <a:endParaRPr lang="en-US" altLang="ko-KR" sz="1800" dirty="0" smtClean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dynamic channel </a:t>
            </a:r>
            <a:r>
              <a:rPr lang="en-US" altLang="ko-KR" sz="2000" dirty="0" smtClean="0"/>
              <a:t>case, different </a:t>
            </a:r>
            <a:r>
              <a:rPr lang="en-US" altLang="ko-KR" sz="2000" dirty="0"/>
              <a:t>modes of 240/160+80 MHz can be indicated </a:t>
            </a:r>
            <a:r>
              <a:rPr lang="en-US" altLang="ko-KR" sz="2000" dirty="0" smtClean="0"/>
              <a:t>in the bandwidth field to </a:t>
            </a:r>
            <a:r>
              <a:rPr lang="en-US" altLang="ko-KR" sz="2000" dirty="0"/>
              <a:t>reduce the overhead for RU allocation and user </a:t>
            </a:r>
            <a:r>
              <a:rPr lang="en-US" altLang="ko-KR" sz="2000" dirty="0" smtClean="0"/>
              <a:t>fields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MU PPDU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RU allocation and user fields indicate the RU plan of each 20MHz channel and user information assigned to each RU, respectively, and they can be defined in EHT-SIG (common and user specific fields, respectively)</a:t>
            </a:r>
          </a:p>
          <a:p>
            <a:pPr lvl="1"/>
            <a:r>
              <a:rPr lang="en-US" altLang="ko-KR" sz="1800" dirty="0"/>
              <a:t>By using these field, the preamble puncturing pattern can be also </a:t>
            </a:r>
            <a:r>
              <a:rPr lang="en-US" altLang="ko-KR" sz="1800" dirty="0" smtClean="0"/>
              <a:t>identified </a:t>
            </a:r>
            <a:r>
              <a:rPr lang="en-US" altLang="ko-KR" sz="1800" dirty="0"/>
              <a:t>at receivers if preamble puncturing is applied</a:t>
            </a:r>
          </a:p>
          <a:p>
            <a:pPr lvl="1"/>
            <a:r>
              <a:rPr lang="en-US" altLang="ko-KR" sz="1800" dirty="0"/>
              <a:t>According to the bandwidth, the total number of bits for the RU allocation field can be different because this field exists in each 20MHz channel</a:t>
            </a:r>
          </a:p>
          <a:p>
            <a:pPr lvl="1"/>
            <a:r>
              <a:rPr lang="en-US" altLang="ko-KR" sz="1800" dirty="0"/>
              <a:t>For the dynamic channel case, if exact 240/160+80 MHz channel information is not indicated in the bandwidth field, the RU allocation field for 240/160+80 MHz also requires the same amount of bits used in 320/160+160 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how to determine 240/160+80MHz channel</a:t>
            </a:r>
          </a:p>
          <a:p>
            <a:pPr lvl="1"/>
            <a:r>
              <a:rPr lang="en-US" altLang="ko-KR" sz="1800" dirty="0" smtClean="0"/>
              <a:t>Fixed case with channelization</a:t>
            </a:r>
          </a:p>
          <a:p>
            <a:pPr lvl="1"/>
            <a:r>
              <a:rPr lang="en-US" altLang="ko-KR" sz="1800" dirty="0" smtClean="0"/>
              <a:t>Flexible case with MAC indication</a:t>
            </a:r>
          </a:p>
          <a:p>
            <a:pPr lvl="1"/>
            <a:r>
              <a:rPr lang="en-US" altLang="ko-KR" sz="1800" dirty="0" smtClean="0"/>
              <a:t>Flexible case with PHY indication</a:t>
            </a:r>
          </a:p>
          <a:p>
            <a:pPr lvl="1"/>
            <a:r>
              <a:rPr lang="en-US" altLang="ko-KR" sz="1800" dirty="0" smtClean="0"/>
              <a:t>We slightly prefer the static channel case</a:t>
            </a:r>
          </a:p>
          <a:p>
            <a:r>
              <a:rPr lang="en-US" altLang="ko-KR" sz="2000" dirty="0" smtClean="0"/>
              <a:t>We have also proposed some fields to indicate the bandwidth and preamble puncturing patterns in SU and MU PPDU</a:t>
            </a:r>
          </a:p>
          <a:p>
            <a:pPr lvl="1"/>
            <a:r>
              <a:rPr lang="en-US" altLang="ko-KR" sz="1800" dirty="0" smtClean="0"/>
              <a:t>SU PPDU</a:t>
            </a:r>
          </a:p>
          <a:p>
            <a:pPr lvl="2"/>
            <a:r>
              <a:rPr lang="en-US" altLang="ko-KR" sz="1600" dirty="0"/>
              <a:t>Bandwidth field in the version dependent field of U-SIG</a:t>
            </a:r>
          </a:p>
          <a:p>
            <a:pPr lvl="2"/>
            <a:r>
              <a:rPr lang="en-US" altLang="ko-KR" sz="1600" dirty="0" smtClean="0"/>
              <a:t>Preamble </a:t>
            </a:r>
            <a:r>
              <a:rPr lang="en-US" altLang="ko-KR" sz="1600" dirty="0"/>
              <a:t>puncturing field in the version dependent field of U-SIG</a:t>
            </a:r>
          </a:p>
          <a:p>
            <a:pPr lvl="2"/>
            <a:r>
              <a:rPr lang="en-US" altLang="ko-KR" sz="1600" dirty="0"/>
              <a:t>Preamble puncturing pattern field in EHT-SIG</a:t>
            </a:r>
          </a:p>
          <a:p>
            <a:pPr lvl="1"/>
            <a:r>
              <a:rPr lang="en-US" altLang="ko-KR" sz="1800" dirty="0" smtClean="0"/>
              <a:t>MU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PPDU</a:t>
            </a:r>
          </a:p>
          <a:p>
            <a:pPr lvl="2"/>
            <a:r>
              <a:rPr lang="en-US" altLang="ko-KR" sz="1600" dirty="0"/>
              <a:t>Bandwidth field in the version dependent field of U-SIG</a:t>
            </a:r>
          </a:p>
          <a:p>
            <a:pPr lvl="2"/>
            <a:r>
              <a:rPr lang="en-US" altLang="ko-KR" sz="1600" dirty="0"/>
              <a:t>RU allocation and Center 26-tone RU fields in </a:t>
            </a:r>
            <a:r>
              <a:rPr lang="en-US" altLang="ko-KR" sz="1600" dirty="0"/>
              <a:t>the common field of EHT-SIG</a:t>
            </a:r>
          </a:p>
          <a:p>
            <a:pPr lvl="2"/>
            <a:r>
              <a:rPr lang="en-US" altLang="ko-KR" sz="1600" dirty="0"/>
              <a:t>User field in the user specific field of </a:t>
            </a:r>
            <a:r>
              <a:rPr lang="en-US" altLang="ko-KR" sz="1600" dirty="0" smtClean="0"/>
              <a:t>EHT-SIG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왼쪽 중괄호 6"/>
          <p:cNvSpPr/>
          <p:nvPr/>
        </p:nvSpPr>
        <p:spPr bwMode="auto">
          <a:xfrm>
            <a:off x="4800600" y="2283022"/>
            <a:ext cx="74613" cy="38397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319252"/>
            <a:ext cx="1517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</a:t>
            </a:r>
            <a:r>
              <a:rPr lang="en-US" altLang="ko-KR" sz="1400" dirty="0" smtClean="0"/>
              <a:t>Static channel</a:t>
            </a:r>
            <a:endParaRPr lang="ko-KR" altLang="en-US" sz="1400"/>
          </a:p>
        </p:txBody>
      </p:sp>
      <p:sp>
        <p:nvSpPr>
          <p:cNvPr id="9" name="TextBox 8"/>
          <p:cNvSpPr txBox="1"/>
          <p:nvPr/>
        </p:nvSpPr>
        <p:spPr>
          <a:xfrm>
            <a:off x="4648200" y="28164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Dynamic</a:t>
            </a:r>
            <a:r>
              <a:rPr lang="en-US" altLang="ko-KR" sz="1400" dirty="0" smtClean="0"/>
              <a:t> channel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5337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 for the 240/160+80 MHz channel?</a:t>
            </a:r>
          </a:p>
          <a:p>
            <a:pPr lvl="1"/>
            <a:r>
              <a:rPr lang="en-US" altLang="ko-KR" sz="1800" dirty="0" smtClean="0"/>
              <a:t>Option 1: Fixed case with 240MHz channelization</a:t>
            </a:r>
          </a:p>
          <a:p>
            <a:pPr lvl="1"/>
            <a:r>
              <a:rPr lang="en-US" altLang="ko-KR" sz="1800" dirty="0" smtClean="0"/>
              <a:t>Option 2: Flexible case with MAC indication (e.g., Beacon frame)</a:t>
            </a:r>
          </a:p>
          <a:p>
            <a:pPr lvl="1"/>
            <a:r>
              <a:rPr lang="en-US" altLang="ko-KR" sz="1800" dirty="0" smtClean="0"/>
              <a:t>Option 3</a:t>
            </a:r>
            <a:r>
              <a:rPr lang="en-US" altLang="ko-KR" sz="1800" dirty="0"/>
              <a:t>: Flexible case with </a:t>
            </a:r>
            <a:r>
              <a:rPr lang="en-US" altLang="ko-KR" sz="1800" dirty="0" smtClean="0"/>
              <a:t>PHY </a:t>
            </a:r>
            <a:r>
              <a:rPr lang="en-US" altLang="ko-KR" sz="1800" dirty="0"/>
              <a:t>indication (e.g., </a:t>
            </a:r>
            <a:r>
              <a:rPr lang="en-US" altLang="ko-KR" sz="1800" dirty="0" smtClean="0"/>
              <a:t>U-SIG, EHT-SIG)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1/Option 2/Option 3/A: ///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to SU, the bandwidth field having 3 bits is contained in the U-SIG as one of the version dependent fields and has the following descriptions</a:t>
            </a:r>
          </a:p>
          <a:p>
            <a:pPr lvl="2" latinLnBrk="1"/>
            <a:r>
              <a:rPr lang="en-US" altLang="ko-KR" sz="1600" dirty="0"/>
              <a:t>0: 20MHz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1: 40MHz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2: 80MHz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3: 160MHz and 80+80MHz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4: 240MHz and 160+80MHz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5: 320MHz and 160+160MHz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6~7: reserved</a:t>
            </a:r>
            <a:endParaRPr lang="ko-KR" altLang="ko-KR" sz="160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SU, the preamble puncturing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field having </a:t>
            </a:r>
            <a:r>
              <a:rPr lang="en-US" altLang="ko-KR" sz="1800" dirty="0" smtClean="0"/>
              <a:t>1 bit </a:t>
            </a:r>
            <a:r>
              <a:rPr lang="en-US" altLang="ko-KR" sz="1800" dirty="0"/>
              <a:t>is contained in the U-SIG as one of </a:t>
            </a:r>
            <a:r>
              <a:rPr lang="en-US" altLang="ko-KR" sz="1800" dirty="0" smtClean="0"/>
              <a:t>the version </a:t>
            </a:r>
            <a:r>
              <a:rPr lang="en-US" altLang="ko-KR" sz="1800" dirty="0"/>
              <a:t>dependent fields and has the following </a:t>
            </a:r>
            <a:r>
              <a:rPr lang="en-US" altLang="ko-KR" sz="1800" dirty="0" smtClean="0"/>
              <a:t>descriptions</a:t>
            </a:r>
          </a:p>
          <a:p>
            <a:pPr lvl="2" latinLnBrk="1"/>
            <a:r>
              <a:rPr lang="en-US" altLang="ko-KR" sz="1600" dirty="0"/>
              <a:t>0: Preamble</a:t>
            </a:r>
            <a:r>
              <a:rPr lang="ko-KR" altLang="en-US" sz="1600"/>
              <a:t> </a:t>
            </a:r>
            <a:r>
              <a:rPr lang="en-US" altLang="ko-KR" sz="1600" dirty="0"/>
              <a:t>puncturing is not applied to the PPDU</a:t>
            </a:r>
          </a:p>
          <a:p>
            <a:pPr lvl="2" latinLnBrk="1"/>
            <a:r>
              <a:rPr lang="en-US" altLang="ko-KR" sz="1600" dirty="0"/>
              <a:t>1: Preamble puncturing is applied to the PPDU</a:t>
            </a:r>
            <a:endParaRPr lang="ko-KR" altLang="ko-KR" sz="1600"/>
          </a:p>
          <a:p>
            <a:pPr lvl="1"/>
            <a:r>
              <a:rPr lang="en-US" altLang="ko-KR" sz="1800" dirty="0" smtClean="0"/>
              <a:t>Note: The field name can be changed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SU, the preamble </a:t>
            </a:r>
            <a:r>
              <a:rPr lang="en-US" altLang="ko-KR" sz="1800" dirty="0" smtClean="0"/>
              <a:t>puncturing pattern </a:t>
            </a:r>
            <a:r>
              <a:rPr lang="en-US" altLang="ko-KR" sz="1800" dirty="0"/>
              <a:t>field having </a:t>
            </a:r>
            <a:r>
              <a:rPr lang="en-US" altLang="ko-KR" sz="1800" dirty="0" smtClean="0"/>
              <a:t>TBD bits </a:t>
            </a:r>
            <a:r>
              <a:rPr lang="en-US" altLang="ko-KR" sz="1800" dirty="0"/>
              <a:t>is contained in </a:t>
            </a:r>
            <a:r>
              <a:rPr lang="en-US" altLang="ko-KR" sz="1800" dirty="0" smtClean="0"/>
              <a:t>EHT-SIG</a:t>
            </a:r>
            <a:endParaRPr lang="ko-KR" altLang="ko-KR" sz="1600" smtClean="0"/>
          </a:p>
          <a:p>
            <a:pPr lvl="2"/>
            <a:r>
              <a:rPr lang="en-US" altLang="ko-KR" sz="1600" dirty="0" smtClean="0"/>
              <a:t>Detailed descriptions are TBD</a:t>
            </a:r>
          </a:p>
          <a:p>
            <a:pPr lvl="2"/>
            <a:r>
              <a:rPr lang="en-US" altLang="ko-KR" sz="1600" dirty="0" smtClean="0"/>
              <a:t>Note: The field name can be changed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6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November F2F meeting,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decided to support </a:t>
            </a:r>
            <a:r>
              <a:rPr lang="en-US" altLang="ko-KR" sz="2000" dirty="0" smtClean="0"/>
              <a:t>240/160+80 MHz transmission</a:t>
            </a:r>
          </a:p>
          <a:p>
            <a:pPr lvl="1"/>
            <a:r>
              <a:rPr lang="en-US" altLang="ko-KR" sz="1800" dirty="0"/>
              <a:t>240/160+80 MHz </a:t>
            </a:r>
            <a:r>
              <a:rPr lang="en-US" altLang="ko-KR" sz="1800" dirty="0" smtClean="0"/>
              <a:t>consists of three 80MHz channels including primary 80MHz and the tone plan of each 80MHz is the same as the 11ax 80MHz tone plan</a:t>
            </a:r>
          </a:p>
          <a:p>
            <a:r>
              <a:rPr lang="en-US" altLang="ko-KR" sz="2000" dirty="0" smtClean="0"/>
              <a:t>One of the remaining issues on </a:t>
            </a:r>
            <a:r>
              <a:rPr lang="en-US" altLang="ko-KR" sz="2000" dirty="0"/>
              <a:t>240/160+80 MHz </a:t>
            </a:r>
            <a:r>
              <a:rPr lang="en-US" altLang="ko-KR" sz="2000" dirty="0" smtClean="0"/>
              <a:t>transmission is how to determine three 80MHz channels</a:t>
            </a:r>
          </a:p>
          <a:p>
            <a:pPr lvl="1"/>
            <a:r>
              <a:rPr lang="en-US" altLang="ko-KR" sz="1800" dirty="0" smtClean="0"/>
              <a:t>Fixed case by defining 240MHz channelization</a:t>
            </a:r>
          </a:p>
          <a:p>
            <a:pPr lvl="1"/>
            <a:r>
              <a:rPr lang="en-US" altLang="ko-KR" sz="1800" dirty="0" smtClean="0"/>
              <a:t>Flexible case by MAC indication</a:t>
            </a:r>
          </a:p>
          <a:p>
            <a:pPr lvl="1"/>
            <a:r>
              <a:rPr lang="en-US" altLang="ko-KR" sz="1800" dirty="0"/>
              <a:t>Flexible case </a:t>
            </a:r>
            <a:r>
              <a:rPr lang="en-US" altLang="ko-KR" sz="1800" dirty="0" smtClean="0"/>
              <a:t>by PHY indication</a:t>
            </a:r>
          </a:p>
          <a:p>
            <a:r>
              <a:rPr lang="en-US" altLang="ko-KR" sz="2000" dirty="0" smtClean="0"/>
              <a:t>We discuss this issue and also deal with a bandwidth indication method including preamble puncturing in SU and MU PPDU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to MU, the bandwidth field having TBD bits is contained in the U-SIG as one of the version dependent fields and has </a:t>
            </a:r>
            <a:r>
              <a:rPr lang="en-US" altLang="ko-KR" sz="1800" dirty="0"/>
              <a:t>the following descriptions </a:t>
            </a:r>
            <a:r>
              <a:rPr lang="en-US" altLang="ko-KR" sz="1800" dirty="0" smtClean="0"/>
              <a:t>as well as the descriptions of the bandwidth field for HE MU PPDU</a:t>
            </a:r>
          </a:p>
          <a:p>
            <a:pPr lvl="2" latinLnBrk="1"/>
            <a:r>
              <a:rPr lang="en-US" altLang="ko-KR" sz="1100" dirty="0" smtClean="0"/>
              <a:t>240MHz and 160+80MHz non-preamble puncturing mode</a:t>
            </a:r>
            <a:endParaRPr lang="ko-KR" altLang="ko-KR" sz="1100" smtClean="0"/>
          </a:p>
          <a:p>
            <a:pPr lvl="2" latinLnBrk="1"/>
            <a:r>
              <a:rPr lang="en-US" altLang="ko-KR" sz="1100" dirty="0" smtClean="0"/>
              <a:t>320MHz </a:t>
            </a:r>
            <a:r>
              <a:rPr lang="en-US" altLang="ko-KR" sz="1100" dirty="0"/>
              <a:t>and 160+160MHz non-preamble puncturing mode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80 MHz, where in the preamble only the secondary 20 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240 MHz or 160+80 MHz, where in the primary 80 MHz of the preamble only the secondary 20 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240 MHz or 160+80 MHz, where in the primary 80 MHz of the preamble the primary 40 MHz is present, and at least one 20 MHz </a:t>
            </a:r>
            <a:r>
              <a:rPr lang="en-US" altLang="ko-KR" sz="1100" dirty="0" err="1"/>
              <a:t>subchannel</a:t>
            </a:r>
            <a:r>
              <a:rPr lang="en-US" altLang="ko-KR" sz="1100" dirty="0"/>
              <a:t> that is not in the primary 40MHz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320 MHz or 160+160 MHz, where in the primary 80 MHz of the preamble only the secondary 20 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320 MHz or 160+160 MHz, where in the primary 80 MHz of the preamble the primary 40 MHz is present, and at least one 20 MHz </a:t>
            </a:r>
            <a:r>
              <a:rPr lang="en-US" altLang="ko-KR" sz="1100" dirty="0" err="1"/>
              <a:t>subchannel</a:t>
            </a:r>
            <a:r>
              <a:rPr lang="en-US" altLang="ko-KR" sz="1100" dirty="0"/>
              <a:t> that is not in the primary 40MHz is </a:t>
            </a:r>
            <a:r>
              <a:rPr lang="en-US" altLang="ko-KR" sz="1100" dirty="0" smtClean="0"/>
              <a:t>punctured</a:t>
            </a:r>
          </a:p>
          <a:p>
            <a:pPr lvl="1" latinLnBrk="1"/>
            <a:r>
              <a:rPr lang="en-US" altLang="ko-KR" sz="1800" dirty="0" smtClean="0"/>
              <a:t>Other descriptions are TBD</a:t>
            </a:r>
            <a:endParaRPr lang="ko-KR" altLang="ko-KR" sz="18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MU</a:t>
            </a:r>
            <a:r>
              <a:rPr lang="en-US" altLang="ko-KR" sz="1800" dirty="0"/>
              <a:t>, the </a:t>
            </a:r>
            <a:r>
              <a:rPr lang="en-US" altLang="ko-KR" sz="1800" dirty="0" smtClean="0"/>
              <a:t>RU </a:t>
            </a:r>
            <a:r>
              <a:rPr lang="en-US" altLang="ko-KR" sz="1800" dirty="0"/>
              <a:t>allocation and Center 26-tone RU fields </a:t>
            </a:r>
            <a:r>
              <a:rPr lang="en-US" altLang="ko-KR" sz="1800" dirty="0" smtClean="0"/>
              <a:t>having </a:t>
            </a:r>
            <a:r>
              <a:rPr lang="en-US" altLang="ko-KR" sz="1800" dirty="0" smtClean="0"/>
              <a:t>TBD bits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contained </a:t>
            </a:r>
            <a:r>
              <a:rPr lang="en-US" altLang="ko-KR" sz="1800" dirty="0" smtClean="0"/>
              <a:t>in the common field of EHT-SIG</a:t>
            </a:r>
          </a:p>
          <a:p>
            <a:pPr lvl="2"/>
            <a:r>
              <a:rPr lang="en-US" altLang="ko-KR" sz="1600" dirty="0" smtClean="0"/>
              <a:t>The RU </a:t>
            </a:r>
            <a:r>
              <a:rPr lang="en-US" altLang="ko-KR" sz="1600" dirty="0"/>
              <a:t>allocation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Center 26-tone RU fields </a:t>
            </a:r>
            <a:r>
              <a:rPr lang="en-US" altLang="ko-KR" sz="1600" dirty="0" smtClean="0"/>
              <a:t>indicate </a:t>
            </a:r>
            <a:r>
              <a:rPr lang="en-US" altLang="ko-KR" sz="1600" dirty="0" smtClean="0"/>
              <a:t>the RU plan similar to that used in HE MU PPDU</a:t>
            </a:r>
          </a:p>
          <a:p>
            <a:pPr lvl="2"/>
            <a:r>
              <a:rPr lang="en-US" altLang="ko-KR" sz="1600" dirty="0"/>
              <a:t>Detailed descriptions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MU</a:t>
            </a:r>
            <a:r>
              <a:rPr lang="en-US" altLang="ko-KR" sz="1800" dirty="0"/>
              <a:t>, the </a:t>
            </a:r>
            <a:r>
              <a:rPr lang="en-US" altLang="ko-KR" sz="1800" dirty="0" smtClean="0"/>
              <a:t>User field </a:t>
            </a:r>
            <a:r>
              <a:rPr lang="en-US" altLang="ko-KR" sz="1800" dirty="0"/>
              <a:t>having </a:t>
            </a:r>
            <a:r>
              <a:rPr lang="en-US" altLang="ko-KR" sz="1800" dirty="0" smtClean="0"/>
              <a:t>TBD bits </a:t>
            </a:r>
            <a:r>
              <a:rPr lang="en-US" altLang="ko-KR" sz="1800" dirty="0"/>
              <a:t>is contained </a:t>
            </a:r>
            <a:r>
              <a:rPr lang="en-US" altLang="ko-KR" sz="1800" dirty="0" smtClean="0"/>
              <a:t>in the user specific field of EHT-SIG</a:t>
            </a:r>
          </a:p>
          <a:p>
            <a:pPr lvl="2"/>
            <a:r>
              <a:rPr lang="en-US" altLang="ko-KR" sz="1600" dirty="0" smtClean="0"/>
              <a:t>The User field indicates user information assigned to each RU similar to that used in HE MU PPDU</a:t>
            </a:r>
          </a:p>
          <a:p>
            <a:pPr lvl="2"/>
            <a:r>
              <a:rPr lang="en-US" altLang="ko-KR" sz="1600" dirty="0"/>
              <a:t>Detailed descriptions are </a:t>
            </a:r>
            <a:r>
              <a:rPr lang="en-US" altLang="ko-KR" sz="1600" dirty="0" smtClean="0"/>
              <a:t>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802.11-19/1889r2 </a:t>
            </a:r>
            <a:r>
              <a:rPr lang="en-US" altLang="ko-KR" sz="2000" dirty="0" smtClean="0">
                <a:ea typeface="굴림" panose="020B0600000101010101" pitchFamily="50" charset="-127"/>
              </a:rPr>
              <a:t>Discussion on 240MHz Bandwidth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Non-Preamble Puncturing and Preamble Puncturing Patterns for MU PPDU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Puncturing Patterns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Primary 80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</a:t>
            </a:r>
            <a:r>
              <a:rPr lang="en-US" altLang="ko-KR" sz="2000" dirty="0" smtClean="0"/>
              <a:t>n each description for preamble puncturing, P80 has the following preamble puncturing pattern</a:t>
            </a:r>
          </a:p>
          <a:p>
            <a:pPr lvl="1" latinLnBrk="1"/>
            <a:r>
              <a:rPr lang="en-US" altLang="ko-KR" sz="1800" dirty="0"/>
              <a:t>preamble puncturing in 240 MHz or 160+80 MHz, where in the primary 80 MHz of the preamble only the secondary 20 MHz is </a:t>
            </a:r>
            <a:r>
              <a:rPr lang="en-US" altLang="ko-KR" sz="1800" dirty="0" smtClean="0"/>
              <a:t>punctured</a:t>
            </a:r>
          </a:p>
          <a:p>
            <a:pPr lvl="1" latinLnBrk="1"/>
            <a:r>
              <a:rPr lang="en-US" altLang="ko-KR" sz="1800" dirty="0"/>
              <a:t>preamble puncturing in 320 MHz or 160+160 MHz, where in the primary 80 MHz of the preamble only the secondary 20 MHz is punctured</a:t>
            </a:r>
            <a:endParaRPr lang="ko-KR" altLang="ko-KR" sz="1800"/>
          </a:p>
          <a:p>
            <a:pPr lvl="1" latinLnBrk="1"/>
            <a:endParaRPr lang="ko-KR" altLang="ko-KR" sz="1800" dirty="0"/>
          </a:p>
          <a:p>
            <a:pPr lvl="1" latinLnBrk="1"/>
            <a:endParaRPr lang="en-US" altLang="ko-KR" sz="1800" dirty="0" smtClean="0"/>
          </a:p>
          <a:p>
            <a:pPr lvl="1" latinLnBrk="1"/>
            <a:r>
              <a:rPr lang="en-US" altLang="ko-KR" sz="1800" dirty="0" smtClean="0"/>
              <a:t>preamble </a:t>
            </a:r>
            <a:r>
              <a:rPr lang="en-US" altLang="ko-KR" sz="1800" dirty="0"/>
              <a:t>puncturing in 240 MHz or 160+80 MHz, where in the primary 80 MHz of the preamble the primary 40 MHz is present, and at least one 20 MHz </a:t>
            </a:r>
            <a:r>
              <a:rPr lang="en-US" altLang="ko-KR" sz="1800" dirty="0" err="1"/>
              <a:t>subchannel</a:t>
            </a:r>
            <a:r>
              <a:rPr lang="en-US" altLang="ko-KR" sz="1800" dirty="0"/>
              <a:t> that is not in the primary 40MHz is punctured</a:t>
            </a:r>
            <a:endParaRPr lang="ko-KR" altLang="ko-KR" sz="1800"/>
          </a:p>
          <a:p>
            <a:pPr lvl="1"/>
            <a:r>
              <a:rPr lang="en-US" altLang="ko-KR" sz="1800" dirty="0" smtClean="0"/>
              <a:t>preamble </a:t>
            </a:r>
            <a:r>
              <a:rPr lang="en-US" altLang="ko-KR" sz="1800" dirty="0"/>
              <a:t>puncturing in 320 MHz or 160+160 MHz, where in the primary 80 MHz of the preamble the primary 40 MHz is present, and at least one 20 MHz </a:t>
            </a:r>
            <a:r>
              <a:rPr lang="en-US" altLang="ko-KR" sz="1800" dirty="0" err="1"/>
              <a:t>subchannel</a:t>
            </a:r>
            <a:r>
              <a:rPr lang="en-US" altLang="ko-KR" sz="1800" dirty="0"/>
              <a:t> that is not in the primary 40MHz is punctured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1711538" y="6133306"/>
            <a:ext cx="4613062" cy="304800"/>
            <a:chOff x="3505200" y="3276600"/>
            <a:chExt cx="4613062" cy="304800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5200" y="3276600"/>
              <a:ext cx="1262444" cy="304800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80509" y="3276600"/>
              <a:ext cx="1262444" cy="304800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55818" y="3276600"/>
              <a:ext cx="1262444" cy="304800"/>
            </a:xfrm>
            <a:prstGeom prst="rect">
              <a:avLst/>
            </a:prstGeom>
          </p:spPr>
        </p:pic>
        <p:sp>
          <p:nvSpPr>
            <p:cNvPr id="17" name="곱셈 기호 16"/>
            <p:cNvSpPr/>
            <p:nvPr/>
          </p:nvSpPr>
          <p:spPr bwMode="auto">
            <a:xfrm>
              <a:off x="4136422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곱셈 기호 17"/>
            <p:cNvSpPr/>
            <p:nvPr/>
          </p:nvSpPr>
          <p:spPr bwMode="auto">
            <a:xfrm>
              <a:off x="6138153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곱셈 기호 18"/>
            <p:cNvSpPr/>
            <p:nvPr/>
          </p:nvSpPr>
          <p:spPr bwMode="auto">
            <a:xfrm>
              <a:off x="7487040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곱셈 기호 19"/>
            <p:cNvSpPr/>
            <p:nvPr/>
          </p:nvSpPr>
          <p:spPr bwMode="auto">
            <a:xfrm>
              <a:off x="7791840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1742946" y="3733800"/>
            <a:ext cx="2905254" cy="553998"/>
            <a:chOff x="1742946" y="3733800"/>
            <a:chExt cx="2905254" cy="553998"/>
          </a:xfrm>
        </p:grpSpPr>
        <p:grpSp>
          <p:nvGrpSpPr>
            <p:cNvPr id="25" name="그룹 24"/>
            <p:cNvGrpSpPr/>
            <p:nvPr/>
          </p:nvGrpSpPr>
          <p:grpSpPr>
            <a:xfrm>
              <a:off x="1742946" y="3733800"/>
              <a:ext cx="2905254" cy="304800"/>
              <a:chOff x="1670962" y="3657600"/>
              <a:chExt cx="2905254" cy="304800"/>
            </a:xfrm>
          </p:grpSpPr>
          <p:pic>
            <p:nvPicPr>
              <p:cNvPr id="21" name="그림 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70962" y="3657600"/>
                <a:ext cx="1262444" cy="304800"/>
              </a:xfrm>
              <a:prstGeom prst="rect">
                <a:avLst/>
              </a:prstGeom>
            </p:spPr>
          </p:pic>
          <p:sp>
            <p:nvSpPr>
              <p:cNvPr id="22" name="곱셈 기호 21"/>
              <p:cNvSpPr/>
              <p:nvPr/>
            </p:nvSpPr>
            <p:spPr bwMode="auto">
              <a:xfrm>
                <a:off x="1997384" y="3657600"/>
                <a:ext cx="304800" cy="304800"/>
              </a:xfrm>
              <a:prstGeom prst="mathMultiply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곱셈 기호 22"/>
              <p:cNvSpPr/>
              <p:nvPr/>
            </p:nvSpPr>
            <p:spPr bwMode="auto">
              <a:xfrm>
                <a:off x="3378638" y="3657600"/>
                <a:ext cx="304800" cy="304800"/>
              </a:xfrm>
              <a:prstGeom prst="mathMultiply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621682" y="3657600"/>
                <a:ext cx="9545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:Punctured</a:t>
                </a:r>
                <a:endParaRPr lang="ko-KR" altLang="en-US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845410" y="4010799"/>
              <a:ext cx="426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P40</a:t>
              </a:r>
              <a:endParaRPr lang="ko-KR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69306" y="4010799"/>
              <a:ext cx="426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S</a:t>
              </a:r>
              <a:r>
                <a:rPr lang="en-US" altLang="ko-KR" dirty="0" smtClean="0"/>
                <a:t>40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818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</a:t>
            </a:r>
            <a:r>
              <a:rPr lang="en-US" altLang="ko-KR" dirty="0"/>
              <a:t>Channel (</a:t>
            </a:r>
            <a:r>
              <a:rPr lang="en-US" altLang="ko-KR" dirty="0" smtClean="0"/>
              <a:t>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</a:t>
            </a:r>
            <a:r>
              <a:rPr lang="en-US" altLang="ko-KR" sz="2000" dirty="0"/>
              <a:t>assume the following channel is used for 320MHz non-preamble puncturing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Then, for </a:t>
            </a:r>
            <a:r>
              <a:rPr lang="en-US" altLang="ko-KR" sz="2000" dirty="0"/>
              <a:t>the static channel, one of the following three patterns can be </a:t>
            </a:r>
            <a:r>
              <a:rPr lang="en-US" altLang="ko-KR" sz="2000" dirty="0" smtClean="0"/>
              <a:t>used for 240/160+80 </a:t>
            </a:r>
            <a:r>
              <a:rPr lang="en-US" altLang="ko-KR" sz="2000" dirty="0"/>
              <a:t>MHz non-preamble puncturing</a:t>
            </a:r>
          </a:p>
          <a:p>
            <a:pPr lvl="1"/>
            <a:r>
              <a:rPr lang="en-US" altLang="ko-KR" sz="1800" dirty="0"/>
              <a:t>PPDU is transmitted by using P80, S80 and H80</a:t>
            </a:r>
          </a:p>
          <a:p>
            <a:pPr lvl="1"/>
            <a:r>
              <a:rPr lang="en-US" altLang="ko-KR" sz="1800" dirty="0"/>
              <a:t>PPDU is transmitted by using P80, S80 and L80</a:t>
            </a:r>
          </a:p>
          <a:p>
            <a:pPr lvl="1"/>
            <a:r>
              <a:rPr lang="en-US" altLang="ko-KR" sz="1800" dirty="0"/>
              <a:t>PPDU is transmitted by using P80, L80 and H80</a:t>
            </a:r>
          </a:p>
          <a:p>
            <a:r>
              <a:rPr lang="en-US" altLang="ko-KR" sz="2000" dirty="0"/>
              <a:t>T</a:t>
            </a:r>
            <a:r>
              <a:rPr lang="en-US" altLang="ko-KR" sz="2000" dirty="0" smtClean="0"/>
              <a:t>hree patterns above can be simply classified into two cases, i.e., 240MHz with S80 and without S80</a:t>
            </a:r>
          </a:p>
          <a:p>
            <a:pPr lvl="1"/>
            <a:r>
              <a:rPr lang="en-US" altLang="ko-KR" sz="1800" dirty="0" smtClean="0"/>
              <a:t>E.g.,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128" y="2514600"/>
            <a:ext cx="5277619" cy="630707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2209800" y="5505466"/>
            <a:ext cx="5341462" cy="819133"/>
            <a:chOff x="1525587" y="4724400"/>
            <a:chExt cx="5341462" cy="819133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5587" y="4724400"/>
              <a:ext cx="3299937" cy="381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900151" y="4767438"/>
              <a:ext cx="1791983" cy="337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Static 240MHz with S80</a:t>
              </a:r>
              <a:endParaRPr lang="ko-KR" altLang="en-US"/>
            </a:p>
          </p:txBody>
        </p:sp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5587" y="5162534"/>
              <a:ext cx="3299937" cy="38099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900151" y="5184052"/>
              <a:ext cx="1966898" cy="337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Static 240MHz without S80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54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Channel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</a:t>
            </a:r>
            <a:r>
              <a:rPr lang="en-US" altLang="ko-KR" sz="1800" dirty="0"/>
              <a:t>the static </a:t>
            </a:r>
            <a:r>
              <a:rPr lang="en-US" altLang="ko-KR" sz="1800" dirty="0" smtClean="0"/>
              <a:t>240/160+80 MHz channel with </a:t>
            </a:r>
            <a:r>
              <a:rPr lang="en-US" altLang="ko-KR" sz="1800" dirty="0"/>
              <a:t>S80</a:t>
            </a:r>
            <a:r>
              <a:rPr lang="en-US" altLang="ko-KR" sz="1800" dirty="0" smtClean="0"/>
              <a:t>, the following preamble puncturing patterns can </a:t>
            </a:r>
            <a:r>
              <a:rPr lang="en-US" altLang="ko-KR" sz="1800" dirty="0"/>
              <a:t>be indicated </a:t>
            </a:r>
            <a:r>
              <a:rPr lang="en-US" altLang="ko-KR" sz="1800" dirty="0" smtClean="0"/>
              <a:t>as 240/160+80 MHz </a:t>
            </a:r>
            <a:r>
              <a:rPr lang="en-US" altLang="ko-KR" sz="1800" dirty="0"/>
              <a:t>preamble </a:t>
            </a:r>
            <a:r>
              <a:rPr lang="en-US" altLang="ko-KR" sz="1800" dirty="0" smtClean="0"/>
              <a:t>puncturing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At </a:t>
            </a:r>
            <a:r>
              <a:rPr lang="en-US" altLang="ko-KR" sz="1600" dirty="0"/>
              <a:t>least one of the 20MHz channels in the 80MHz channel which is not </a:t>
            </a:r>
            <a:r>
              <a:rPr lang="en-US" altLang="ko-KR" sz="1600" dirty="0" smtClean="0"/>
              <a:t>in P160 is </a:t>
            </a:r>
            <a:r>
              <a:rPr lang="en-US" altLang="ko-KR" sz="1600" dirty="0"/>
              <a:t>used for </a:t>
            </a:r>
            <a:r>
              <a:rPr lang="en-US" altLang="ko-KR" sz="1600" dirty="0" smtClean="0"/>
              <a:t>transmission regardless of whether </a:t>
            </a:r>
            <a:r>
              <a:rPr lang="en-US" altLang="ko-KR" sz="1600" dirty="0"/>
              <a:t>any 20MHz channels in S80 are used for transmission</a:t>
            </a:r>
            <a:endParaRPr lang="ko-KR" altLang="en-US" sz="160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For </a:t>
            </a:r>
            <a:r>
              <a:rPr lang="en-US" altLang="ko-KR" sz="1800" dirty="0"/>
              <a:t>the static 240/160+80 </a:t>
            </a:r>
            <a:r>
              <a:rPr lang="en-US" altLang="ko-KR" sz="1800" dirty="0" smtClean="0"/>
              <a:t>MHz channel with S80, </a:t>
            </a:r>
            <a:r>
              <a:rPr lang="en-US" altLang="ko-KR" sz="1800" dirty="0"/>
              <a:t>the following preamble puncturing </a:t>
            </a:r>
            <a:r>
              <a:rPr lang="en-US" altLang="ko-KR" sz="1800" dirty="0" smtClean="0"/>
              <a:t>patterns can </a:t>
            </a:r>
            <a:r>
              <a:rPr lang="en-US" altLang="ko-KR" sz="1800" dirty="0"/>
              <a:t>be indicated as </a:t>
            </a:r>
            <a:r>
              <a:rPr lang="en-US" altLang="ko-KR" sz="1800" dirty="0" smtClean="0"/>
              <a:t>320/160+160 MHz </a:t>
            </a:r>
            <a:r>
              <a:rPr lang="en-US" altLang="ko-KR" sz="1800" dirty="0"/>
              <a:t>preamble </a:t>
            </a:r>
            <a:r>
              <a:rPr lang="en-US" altLang="ko-KR" sz="1800" dirty="0" smtClean="0"/>
              <a:t>puncturing</a:t>
            </a:r>
          </a:p>
          <a:p>
            <a:pPr lvl="1"/>
            <a:r>
              <a:rPr lang="en-US" altLang="ko-KR" sz="1600" dirty="0" smtClean="0"/>
              <a:t>At </a:t>
            </a:r>
            <a:r>
              <a:rPr lang="en-US" altLang="ko-KR" sz="1600" dirty="0"/>
              <a:t>least one of the 20MHz channels in the 80MHz channel which is not included in the 240/160+80 MHz channel is used for transmission</a:t>
            </a:r>
          </a:p>
          <a:p>
            <a:pPr lvl="1"/>
            <a:endParaRPr lang="en-US" altLang="ko-KR" sz="1600" dirty="0"/>
          </a:p>
          <a:p>
            <a:endParaRPr lang="en-US" altLang="ko-KR" sz="2200" dirty="0" smtClean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37" name="그룹 36"/>
          <p:cNvGrpSpPr/>
          <p:nvPr/>
        </p:nvGrpSpPr>
        <p:grpSpPr>
          <a:xfrm>
            <a:off x="1170407" y="3422894"/>
            <a:ext cx="3939002" cy="372519"/>
            <a:chOff x="1295400" y="4495800"/>
            <a:chExt cx="3939002" cy="372519"/>
          </a:xfrm>
        </p:grpSpPr>
        <p:grpSp>
          <p:nvGrpSpPr>
            <p:cNvPr id="21" name="그룹 20"/>
            <p:cNvGrpSpPr/>
            <p:nvPr/>
          </p:nvGrpSpPr>
          <p:grpSpPr>
            <a:xfrm>
              <a:off x="1295400" y="4495800"/>
              <a:ext cx="3939002" cy="372519"/>
              <a:chOff x="1600200" y="4275681"/>
              <a:chExt cx="3939002" cy="372519"/>
            </a:xfrm>
          </p:grpSpPr>
          <p:pic>
            <p:nvPicPr>
              <p:cNvPr id="13" name="그림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00200" y="4275681"/>
                <a:ext cx="3939002" cy="372519"/>
              </a:xfrm>
              <a:prstGeom prst="rect">
                <a:avLst/>
              </a:prstGeom>
            </p:spPr>
          </p:pic>
          <p:sp>
            <p:nvSpPr>
              <p:cNvPr id="20" name="모서리가 둥근 직사각형 19"/>
              <p:cNvSpPr/>
              <p:nvPr/>
            </p:nvSpPr>
            <p:spPr bwMode="auto">
              <a:xfrm>
                <a:off x="1616826" y="4292307"/>
                <a:ext cx="1295400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1" name="모서리가 둥근 직사각형 30"/>
            <p:cNvSpPr/>
            <p:nvPr/>
          </p:nvSpPr>
          <p:spPr bwMode="auto">
            <a:xfrm>
              <a:off x="3924300" y="4520500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43000" y="5943600"/>
            <a:ext cx="5181600" cy="381000"/>
            <a:chOff x="1447800" y="4572000"/>
            <a:chExt cx="5181600" cy="381000"/>
          </a:xfrm>
        </p:grpSpPr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7800" y="4572000"/>
              <a:ext cx="5181600" cy="381000"/>
            </a:xfrm>
            <a:prstGeom prst="rect">
              <a:avLst/>
            </a:prstGeom>
          </p:spPr>
        </p:pic>
        <p:sp>
          <p:nvSpPr>
            <p:cNvPr id="42" name="모서리가 둥근 직사각형 41"/>
            <p:cNvSpPr/>
            <p:nvPr/>
          </p:nvSpPr>
          <p:spPr bwMode="auto">
            <a:xfrm>
              <a:off x="1456113" y="4592617"/>
              <a:ext cx="129540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모서리가 둥근 직사각형 42"/>
            <p:cNvSpPr/>
            <p:nvPr/>
          </p:nvSpPr>
          <p:spPr bwMode="auto">
            <a:xfrm>
              <a:off x="2751513" y="4596608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모서리가 둥근 직사각형 43"/>
            <p:cNvSpPr/>
            <p:nvPr/>
          </p:nvSpPr>
          <p:spPr bwMode="auto">
            <a:xfrm>
              <a:off x="5325687" y="4588626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1182467" y="3810001"/>
            <a:ext cx="5119443" cy="566347"/>
            <a:chOff x="1182467" y="3810001"/>
            <a:chExt cx="5119443" cy="566347"/>
          </a:xfrm>
        </p:grpSpPr>
        <p:grpSp>
          <p:nvGrpSpPr>
            <p:cNvPr id="36" name="그룹 35"/>
            <p:cNvGrpSpPr/>
            <p:nvPr/>
          </p:nvGrpSpPr>
          <p:grpSpPr>
            <a:xfrm>
              <a:off x="1182467" y="3810001"/>
              <a:ext cx="5119443" cy="536920"/>
              <a:chOff x="5486400" y="4191000"/>
              <a:chExt cx="3532014" cy="600074"/>
            </a:xfrm>
          </p:grpSpPr>
          <p:grpSp>
            <p:nvGrpSpPr>
              <p:cNvPr id="30" name="그룹 29"/>
              <p:cNvGrpSpPr/>
              <p:nvPr/>
            </p:nvGrpSpPr>
            <p:grpSpPr>
              <a:xfrm>
                <a:off x="5486400" y="4191000"/>
                <a:ext cx="3532014" cy="304800"/>
                <a:chOff x="6066862" y="4409578"/>
                <a:chExt cx="2126443" cy="461665"/>
              </a:xfrm>
            </p:grpSpPr>
            <p:sp>
              <p:nvSpPr>
                <p:cNvPr id="28" name="모서리가 둥근 직사각형 27"/>
                <p:cNvSpPr/>
                <p:nvPr/>
              </p:nvSpPr>
              <p:spPr bwMode="auto">
                <a:xfrm>
                  <a:off x="6066862" y="4478317"/>
                  <a:ext cx="70907" cy="339766"/>
                </a:xfrm>
                <a:prstGeom prst="roundRect">
                  <a:avLst/>
                </a:prstGeom>
                <a:solidFill>
                  <a:schemeClr val="accent1">
                    <a:alpha val="50000"/>
                  </a:schemeClr>
                </a:solidFill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102315" y="4409578"/>
                  <a:ext cx="209099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: at least one 20MHz channel is used for transmission</a:t>
                  </a:r>
                  <a:endParaRPr lang="ko-KR" altLang="en-US"/>
                </a:p>
              </p:txBody>
            </p:sp>
          </p:grpSp>
          <p:sp>
            <p:nvSpPr>
              <p:cNvPr id="34" name="모서리가 둥근 직사각형 33"/>
              <p:cNvSpPr/>
              <p:nvPr/>
            </p:nvSpPr>
            <p:spPr bwMode="auto">
              <a:xfrm>
                <a:off x="5488221" y="4568167"/>
                <a:ext cx="117776" cy="222907"/>
              </a:xfrm>
              <a:prstGeom prst="roundRect">
                <a:avLst/>
              </a:prstGeom>
              <a:solidFill>
                <a:srgbClr val="FFFF00">
                  <a:alpha val="50000"/>
                </a:srgb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270461" y="4099349"/>
              <a:ext cx="472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: don’t care whether any 20MHz channel is used for transmission or not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80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Channel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static 240/160+80 MHz channel </a:t>
            </a:r>
            <a:r>
              <a:rPr lang="en-US" altLang="ko-KR" sz="2000" dirty="0" smtClean="0"/>
              <a:t>without S80, the following preamble puncturing patterns can </a:t>
            </a:r>
            <a:r>
              <a:rPr lang="en-US" altLang="ko-KR" sz="2000" dirty="0"/>
              <a:t>be indicated </a:t>
            </a:r>
            <a:r>
              <a:rPr lang="en-US" altLang="ko-KR" sz="2000" dirty="0" smtClean="0"/>
              <a:t>as 240/160+80 MHz </a:t>
            </a:r>
            <a:r>
              <a:rPr lang="en-US" altLang="ko-KR" sz="2000" dirty="0"/>
              <a:t>preamble </a:t>
            </a:r>
            <a:r>
              <a:rPr lang="en-US" altLang="ko-KR" sz="2000" dirty="0" smtClean="0"/>
              <a:t>puncturing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At least </a:t>
            </a:r>
            <a:r>
              <a:rPr lang="en-US" altLang="ko-KR" sz="1800" dirty="0"/>
              <a:t>one of the 20MHz channels in the </a:t>
            </a:r>
            <a:r>
              <a:rPr lang="en-US" altLang="ko-KR" sz="1800" dirty="0" smtClean="0"/>
              <a:t>S160 </a:t>
            </a:r>
            <a:r>
              <a:rPr lang="en-US" altLang="ko-KR" sz="1800" dirty="0"/>
              <a:t>is used for </a:t>
            </a:r>
            <a:r>
              <a:rPr lang="en-US" altLang="ko-KR" sz="1800" dirty="0" smtClean="0"/>
              <a:t>transmission</a:t>
            </a:r>
          </a:p>
          <a:p>
            <a:endParaRPr lang="en-US" altLang="ko-KR" dirty="0"/>
          </a:p>
          <a:p>
            <a:r>
              <a:rPr lang="en-US" altLang="ko-KR" sz="2000" dirty="0"/>
              <a:t>For the static 240/160+80 MHz channel </a:t>
            </a:r>
            <a:r>
              <a:rPr lang="en-US" altLang="ko-KR" sz="2000" dirty="0" smtClean="0"/>
              <a:t>without S80, </a:t>
            </a:r>
            <a:r>
              <a:rPr lang="en-US" altLang="ko-KR" sz="2000" dirty="0"/>
              <a:t>the following preamble puncturing patterns can be indicated as </a:t>
            </a:r>
            <a:r>
              <a:rPr lang="en-US" altLang="ko-KR" sz="2000" dirty="0" smtClean="0"/>
              <a:t>320/160+160 MHz </a:t>
            </a:r>
            <a:r>
              <a:rPr lang="en-US" altLang="ko-KR" sz="2000" dirty="0"/>
              <a:t>preamble puncturing</a:t>
            </a:r>
          </a:p>
          <a:p>
            <a:pPr lvl="1"/>
            <a:r>
              <a:rPr lang="en-US" altLang="ko-KR" sz="1800" dirty="0"/>
              <a:t>At least one of the 20MHz channels in S160 as well as at least one of the 20MHz channels in S80 is used for transmission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23" name="그룹 22"/>
          <p:cNvGrpSpPr/>
          <p:nvPr/>
        </p:nvGrpSpPr>
        <p:grpSpPr>
          <a:xfrm>
            <a:off x="1295400" y="3124200"/>
            <a:ext cx="3939002" cy="372519"/>
            <a:chOff x="1600200" y="5910847"/>
            <a:chExt cx="3939002" cy="372519"/>
          </a:xfrm>
        </p:grpSpPr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00200" y="5910847"/>
              <a:ext cx="3939002" cy="372519"/>
            </a:xfrm>
            <a:prstGeom prst="rect">
              <a:avLst/>
            </a:prstGeom>
          </p:spPr>
        </p:pic>
        <p:sp>
          <p:nvSpPr>
            <p:cNvPr id="22" name="모서리가 둥근 직사각형 21"/>
            <p:cNvSpPr/>
            <p:nvPr/>
          </p:nvSpPr>
          <p:spPr bwMode="auto">
            <a:xfrm>
              <a:off x="1600200" y="5926117"/>
              <a:ext cx="2630934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292628" y="5105400"/>
            <a:ext cx="5184372" cy="381000"/>
            <a:chOff x="1418704" y="5791200"/>
            <a:chExt cx="5184372" cy="381000"/>
          </a:xfrm>
        </p:grpSpPr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1476" y="5791200"/>
              <a:ext cx="5181600" cy="381000"/>
            </a:xfrm>
            <a:prstGeom prst="rect">
              <a:avLst/>
            </a:prstGeom>
          </p:spPr>
        </p:pic>
        <p:sp>
          <p:nvSpPr>
            <p:cNvPr id="42" name="모서리가 둥근 직사각형 41"/>
            <p:cNvSpPr/>
            <p:nvPr/>
          </p:nvSpPr>
          <p:spPr bwMode="auto">
            <a:xfrm>
              <a:off x="1418704" y="5822471"/>
              <a:ext cx="260327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모서리가 둥근 직사각형 42"/>
            <p:cNvSpPr/>
            <p:nvPr/>
          </p:nvSpPr>
          <p:spPr bwMode="auto">
            <a:xfrm>
              <a:off x="5292436" y="5822471"/>
              <a:ext cx="129540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362596" y="5562600"/>
            <a:ext cx="6515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</a:t>
            </a:r>
            <a:r>
              <a:rPr lang="en-US" altLang="ko-KR" sz="1400" dirty="0" smtClean="0"/>
              <a:t>If no 20MHz channel is used in S160, it is preamble puncturing in </a:t>
            </a:r>
            <a:r>
              <a:rPr lang="en-US" altLang="ko-KR" sz="1400" dirty="0"/>
              <a:t>160/80+80MHz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1462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Channel </a:t>
            </a:r>
            <a:r>
              <a:rPr lang="en-US" altLang="ko-KR" dirty="0"/>
              <a:t>(</a:t>
            </a:r>
            <a:r>
              <a:rPr lang="en-US" altLang="ko-KR" dirty="0" smtClean="0"/>
              <a:t>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dynamic channel, all of the following three patterns can be indicated as 240/160+80 MHz non-preamble puncturing</a:t>
            </a:r>
          </a:p>
          <a:p>
            <a:pPr lvl="1"/>
            <a:r>
              <a:rPr lang="en-US" altLang="ko-KR" sz="1800" dirty="0" smtClean="0"/>
              <a:t>PPDU is transmitted by using P80, S80 and H80</a:t>
            </a:r>
          </a:p>
          <a:p>
            <a:pPr lvl="1"/>
            <a:r>
              <a:rPr lang="en-US" altLang="ko-KR" sz="1800" dirty="0" smtClean="0"/>
              <a:t>PPDU </a:t>
            </a:r>
            <a:r>
              <a:rPr lang="en-US" altLang="ko-KR" sz="1800" dirty="0"/>
              <a:t>is transmitted by using P80, </a:t>
            </a:r>
            <a:r>
              <a:rPr lang="en-US" altLang="ko-KR" sz="1800" dirty="0" smtClean="0"/>
              <a:t>S80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L80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PPDU </a:t>
            </a:r>
            <a:r>
              <a:rPr lang="en-US" altLang="ko-KR" sz="1800" dirty="0"/>
              <a:t>is transmitted by using P80, </a:t>
            </a:r>
            <a:r>
              <a:rPr lang="en-US" altLang="ko-KR" sz="1800" dirty="0" smtClean="0"/>
              <a:t>L80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H80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240/160+80 </a:t>
            </a:r>
            <a:r>
              <a:rPr lang="en-US" altLang="ko-KR" dirty="0"/>
              <a:t>MHz</a:t>
            </a:r>
            <a:r>
              <a:rPr lang="en-US" altLang="ko-KR" dirty="0" smtClean="0"/>
              <a:t> Channel</a:t>
            </a:r>
            <a:r>
              <a:rPr lang="ko-KR" altLang="en-US" smtClean="0"/>
              <a:t> </a:t>
            </a:r>
            <a:r>
              <a:rPr lang="en-US" altLang="ko-KR" dirty="0" smtClean="0"/>
              <a:t>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Fixed case – 240MHz channelization</a:t>
            </a:r>
          </a:p>
          <a:p>
            <a:pPr lvl="1"/>
            <a:r>
              <a:rPr lang="en-US" altLang="ko-KR" sz="1800" dirty="0" smtClean="0"/>
              <a:t>240MHz channelization can be defined similar to 20/40/80/160 MHz</a:t>
            </a:r>
          </a:p>
          <a:p>
            <a:pPr lvl="1"/>
            <a:r>
              <a:rPr lang="en-US" altLang="ko-KR" sz="1800" dirty="0" smtClean="0"/>
              <a:t>This approach is reasonable in consideration of the current band plan in 5GHz and 6GHz</a:t>
            </a:r>
          </a:p>
          <a:p>
            <a:pPr lvl="2"/>
            <a:r>
              <a:rPr lang="en-US" altLang="ko-KR" sz="1600" dirty="0" smtClean="0"/>
              <a:t>In some bands (e.g., UNII8</a:t>
            </a:r>
            <a:r>
              <a:rPr lang="en-US" altLang="ko-KR" sz="1600" dirty="0"/>
              <a:t>), contiguous 240MHz </a:t>
            </a:r>
            <a:r>
              <a:rPr lang="en-US" altLang="ko-KR" sz="1600" dirty="0" smtClean="0"/>
              <a:t>can be supported but contiguous 320MHz is not possible</a:t>
            </a:r>
          </a:p>
          <a:p>
            <a:pPr lvl="2"/>
            <a:r>
              <a:rPr lang="en-US" altLang="ko-KR" sz="1600" dirty="0" smtClean="0"/>
              <a:t>Since different regulation applies to each band, it may not be feasible to make a wide bandwidth across multiple bands</a:t>
            </a:r>
          </a:p>
          <a:p>
            <a:pPr lvl="2"/>
            <a:r>
              <a:rPr lang="en-US" altLang="ko-KR" sz="1600" dirty="0" smtClean="0"/>
              <a:t>Regardless of the 320/160+160 MHz channel, the 240/160+80 MHz channel can be defined, i.e., 240MHz BSS can be defined</a:t>
            </a:r>
          </a:p>
          <a:p>
            <a:pPr lvl="1"/>
            <a:r>
              <a:rPr lang="en-US" altLang="ko-KR" sz="1800" dirty="0" smtClean="0"/>
              <a:t>We don’t need any additional mechanism to determine and indicate three 80MHz channels</a:t>
            </a:r>
          </a:p>
          <a:p>
            <a:pPr lvl="1"/>
            <a:r>
              <a:rPr lang="en-US" altLang="ko-KR" sz="1800" dirty="0" smtClean="0"/>
              <a:t>The gain may be less than using flexible 240/160+80 MHz channel in terms of efficiency</a:t>
            </a:r>
          </a:p>
          <a:p>
            <a:pPr lvl="1"/>
            <a:r>
              <a:rPr lang="en-US" altLang="ko-KR" sz="1800" dirty="0" smtClean="0"/>
              <a:t>Additional hardware requirements may need to be defined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2999" y="6132607"/>
            <a:ext cx="373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ym typeface="Wingdings" panose="05000000000000000000" pitchFamily="2" charset="2"/>
              </a:rPr>
              <a:t> Static </a:t>
            </a:r>
            <a:r>
              <a:rPr lang="en-US" altLang="ko-KR" sz="1800" dirty="0"/>
              <a:t>240/160+80 MHz </a:t>
            </a:r>
            <a:r>
              <a:rPr lang="en-US" altLang="ko-KR" sz="1800" dirty="0" smtClean="0">
                <a:sym typeface="Wingdings" panose="05000000000000000000" pitchFamily="2" charset="2"/>
              </a:rPr>
              <a:t>channel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11947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Channel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</a:t>
            </a:r>
            <a:r>
              <a:rPr lang="en-US" altLang="ko-KR" sz="2000" dirty="0" smtClean="0"/>
              <a:t>the dynamic channel, all of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preamble puncturing patterns </a:t>
            </a:r>
            <a:r>
              <a:rPr lang="en-US" altLang="ko-KR" sz="2000" dirty="0"/>
              <a:t>can be indicated </a:t>
            </a:r>
            <a:r>
              <a:rPr lang="en-US" altLang="ko-KR" sz="2000" dirty="0" smtClean="0"/>
              <a:t>as 240/160+80MHz preamble puncturing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At </a:t>
            </a:r>
            <a:r>
              <a:rPr lang="en-US" altLang="ko-KR" sz="1800" dirty="0"/>
              <a:t>least one of the 20MHz </a:t>
            </a:r>
            <a:r>
              <a:rPr lang="en-US" altLang="ko-KR" sz="1800" dirty="0" smtClean="0"/>
              <a:t>channels in only one of the 80MHz channels in S160 </a:t>
            </a:r>
            <a:r>
              <a:rPr lang="en-US" altLang="ko-KR" sz="1800" dirty="0"/>
              <a:t>is used for transmission regardless of whether any 20MHz channels in S80 are used for transmission</a:t>
            </a:r>
            <a:endParaRPr lang="ko-KR" altLang="en-US" sz="180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No </a:t>
            </a:r>
            <a:r>
              <a:rPr lang="en-US" altLang="ko-KR" sz="1800" dirty="0"/>
              <a:t>20MHz channel in S80 is </a:t>
            </a:r>
            <a:r>
              <a:rPr lang="en-US" altLang="ko-KR" sz="1800" dirty="0" smtClean="0"/>
              <a:t>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transmission and </a:t>
            </a:r>
            <a:r>
              <a:rPr lang="en-US" altLang="ko-KR" sz="1800" dirty="0"/>
              <a:t>at least one of the 20MHz channels in S160 is used for </a:t>
            </a:r>
            <a:r>
              <a:rPr lang="en-US" altLang="ko-KR" sz="1800" dirty="0" smtClean="0"/>
              <a:t>transmission</a:t>
            </a:r>
          </a:p>
          <a:p>
            <a:endParaRPr lang="en-US" altLang="ko-KR" sz="2000" dirty="0"/>
          </a:p>
          <a:p>
            <a:r>
              <a:rPr lang="en-US" altLang="ko-KR" sz="2000" dirty="0"/>
              <a:t>For the dynamic channel, the following preamble puncturing patterns can be indicated as 320/160+160MHz preamble puncturing</a:t>
            </a:r>
          </a:p>
          <a:p>
            <a:pPr lvl="1"/>
            <a:r>
              <a:rPr lang="en-US" altLang="ko-KR" sz="1800" dirty="0"/>
              <a:t>At least one of 20MHz channels in each of S80, L80 and H80 is used for transmission</a:t>
            </a:r>
            <a:endParaRPr lang="ko-KR" altLang="en-US"/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464426" y="4234116"/>
            <a:ext cx="3939002" cy="372519"/>
            <a:chOff x="1600200" y="5910847"/>
            <a:chExt cx="3939002" cy="372519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00200" y="5910847"/>
              <a:ext cx="3939002" cy="372519"/>
            </a:xfrm>
            <a:prstGeom prst="rect">
              <a:avLst/>
            </a:prstGeom>
          </p:spPr>
        </p:pic>
        <p:sp>
          <p:nvSpPr>
            <p:cNvPr id="17" name="모서리가 둥근 직사각형 16"/>
            <p:cNvSpPr/>
            <p:nvPr/>
          </p:nvSpPr>
          <p:spPr bwMode="auto">
            <a:xfrm>
              <a:off x="1600200" y="5926117"/>
              <a:ext cx="2630934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464426" y="3303091"/>
            <a:ext cx="3939002" cy="372519"/>
            <a:chOff x="1295400" y="4495800"/>
            <a:chExt cx="3939002" cy="372519"/>
          </a:xfrm>
        </p:grpSpPr>
        <p:grpSp>
          <p:nvGrpSpPr>
            <p:cNvPr id="23" name="그룹 22"/>
            <p:cNvGrpSpPr/>
            <p:nvPr/>
          </p:nvGrpSpPr>
          <p:grpSpPr>
            <a:xfrm>
              <a:off x="1295400" y="4495800"/>
              <a:ext cx="3939002" cy="372519"/>
              <a:chOff x="1600200" y="4275681"/>
              <a:chExt cx="3939002" cy="372519"/>
            </a:xfrm>
          </p:grpSpPr>
          <p:pic>
            <p:nvPicPr>
              <p:cNvPr id="25" name="그림 2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0200" y="4275681"/>
                <a:ext cx="3939002" cy="372519"/>
              </a:xfrm>
              <a:prstGeom prst="rect">
                <a:avLst/>
              </a:prstGeom>
            </p:spPr>
          </p:pic>
          <p:sp>
            <p:nvSpPr>
              <p:cNvPr id="26" name="모서리가 둥근 직사각형 25"/>
              <p:cNvSpPr/>
              <p:nvPr/>
            </p:nvSpPr>
            <p:spPr bwMode="auto">
              <a:xfrm>
                <a:off x="1616826" y="4292307"/>
                <a:ext cx="1295400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4" name="모서리가 둥근 직사각형 23"/>
            <p:cNvSpPr/>
            <p:nvPr/>
          </p:nvSpPr>
          <p:spPr bwMode="auto">
            <a:xfrm>
              <a:off x="3924300" y="4520500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2895600" y="5930200"/>
            <a:ext cx="5181600" cy="381000"/>
            <a:chOff x="1450572" y="3962400"/>
            <a:chExt cx="5181600" cy="381000"/>
          </a:xfrm>
        </p:grpSpPr>
        <p:grpSp>
          <p:nvGrpSpPr>
            <p:cNvPr id="19" name="그룹 18"/>
            <p:cNvGrpSpPr/>
            <p:nvPr/>
          </p:nvGrpSpPr>
          <p:grpSpPr>
            <a:xfrm>
              <a:off x="1450572" y="3962400"/>
              <a:ext cx="5181600" cy="381000"/>
              <a:chOff x="1421476" y="5791200"/>
              <a:chExt cx="5181600" cy="381000"/>
            </a:xfrm>
          </p:grpSpPr>
          <p:pic>
            <p:nvPicPr>
              <p:cNvPr id="21" name="그림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1476" y="5791200"/>
                <a:ext cx="5181600" cy="381000"/>
              </a:xfrm>
              <a:prstGeom prst="rect">
                <a:avLst/>
              </a:prstGeom>
            </p:spPr>
          </p:pic>
          <p:sp>
            <p:nvSpPr>
              <p:cNvPr id="27" name="모서리가 둥근 직사각형 26"/>
              <p:cNvSpPr/>
              <p:nvPr/>
            </p:nvSpPr>
            <p:spPr bwMode="auto">
              <a:xfrm>
                <a:off x="1428403" y="5814158"/>
                <a:ext cx="1277388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모서리가 둥근 직사각형 27"/>
              <p:cNvSpPr/>
              <p:nvPr/>
            </p:nvSpPr>
            <p:spPr bwMode="auto">
              <a:xfrm>
                <a:off x="5292436" y="5822471"/>
                <a:ext cx="1295400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0" name="모서리가 둥근 직사각형 19"/>
            <p:cNvSpPr/>
            <p:nvPr/>
          </p:nvSpPr>
          <p:spPr bwMode="auto">
            <a:xfrm>
              <a:off x="2754285" y="3983017"/>
              <a:ext cx="129540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24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240/160+80 MHz Channel</a:t>
            </a:r>
            <a:r>
              <a:rPr lang="ko-KR" altLang="en-US"/>
              <a:t> </a:t>
            </a:r>
            <a:r>
              <a:rPr lang="en-US" altLang="ko-KR" dirty="0" smtClean="0"/>
              <a:t>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Flexible case – MAC indication (e.g., Beacon)</a:t>
            </a:r>
          </a:p>
          <a:p>
            <a:pPr lvl="1"/>
            <a:r>
              <a:rPr lang="en-US" altLang="ko-KR" sz="1800" dirty="0" smtClean="0"/>
              <a:t>AP determines three 80MHz </a:t>
            </a:r>
            <a:r>
              <a:rPr lang="en-US" altLang="ko-KR" sz="1800" dirty="0"/>
              <a:t>channels </a:t>
            </a:r>
            <a:r>
              <a:rPr lang="en-US" altLang="ko-KR" sz="1800" dirty="0" smtClean="0"/>
              <a:t>(i.e., one </a:t>
            </a:r>
            <a:r>
              <a:rPr lang="en-US" altLang="ko-KR" sz="1800" dirty="0"/>
              <a:t>160MHz channel and one 80MHz channel) </a:t>
            </a:r>
            <a:r>
              <a:rPr lang="en-US" altLang="ko-KR" sz="1800" dirty="0" smtClean="0"/>
              <a:t>used for 240/160+80 MHz transmission and indicates it via a management frame</a:t>
            </a:r>
          </a:p>
          <a:p>
            <a:pPr lvl="2"/>
            <a:r>
              <a:rPr lang="en-US" altLang="ko-KR" sz="1600" dirty="0" smtClean="0"/>
              <a:t>It may be performed in 320MHz BSS</a:t>
            </a:r>
          </a:p>
          <a:p>
            <a:pPr lvl="2"/>
            <a:r>
              <a:rPr lang="en-US" altLang="ko-KR" sz="1600" dirty="0" smtClean="0"/>
              <a:t>Before PPDU transmission, STAs acquire the exact channel information for 240/160+80 MHz</a:t>
            </a:r>
          </a:p>
          <a:p>
            <a:pPr lvl="2"/>
            <a:r>
              <a:rPr lang="en-US" altLang="ko-KR" sz="1600" dirty="0" smtClean="0"/>
              <a:t>PHY signaling may be simple</a:t>
            </a:r>
          </a:p>
          <a:p>
            <a:pPr lvl="1"/>
            <a:r>
              <a:rPr lang="en-US" altLang="ko-KR" sz="1800" dirty="0" smtClean="0"/>
              <a:t>The mechanism to select three 80MHz channels is required but it is performed on a long-term basis</a:t>
            </a:r>
          </a:p>
          <a:p>
            <a:pPr lvl="1"/>
            <a:r>
              <a:rPr lang="en-US" altLang="ko-KR" sz="1800" dirty="0" smtClean="0"/>
              <a:t>It may be less flexible than the PHY indication case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0408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ym typeface="Wingdings" panose="05000000000000000000" pitchFamily="2" charset="2"/>
              </a:rPr>
              <a:t> (semi-) Static </a:t>
            </a:r>
            <a:r>
              <a:rPr lang="en-US" altLang="ko-KR" sz="1800" dirty="0"/>
              <a:t>240/160+80 MHz </a:t>
            </a:r>
            <a:r>
              <a:rPr lang="en-US" altLang="ko-KR" sz="1800" dirty="0" smtClean="0">
                <a:sym typeface="Wingdings" panose="05000000000000000000" pitchFamily="2" charset="2"/>
              </a:rPr>
              <a:t>channel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2010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240/160+80 MHz Channel</a:t>
            </a:r>
            <a:r>
              <a:rPr lang="ko-KR" altLang="en-US"/>
              <a:t>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Flexible case – PHY indication (e.g., U-SIG, EHT-SIG)</a:t>
            </a:r>
          </a:p>
          <a:p>
            <a:pPr lvl="1"/>
            <a:r>
              <a:rPr lang="en-US" altLang="ko-KR" sz="1800" dirty="0" smtClean="0"/>
              <a:t>If 240/160+80 MHz PPDU is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transmitted, the exact channel information is indicated in the PHY signaling field</a:t>
            </a:r>
          </a:p>
          <a:p>
            <a:pPr lvl="2"/>
            <a:r>
              <a:rPr lang="en-US" altLang="ko-KR" sz="1600" dirty="0" smtClean="0"/>
              <a:t>Several fields can be considered which contain bandwidth information, preamble puncturing pattern information or RU information</a:t>
            </a:r>
          </a:p>
          <a:p>
            <a:pPr lvl="2"/>
            <a:r>
              <a:rPr lang="en-US" altLang="ko-KR" sz="1600" dirty="0" smtClean="0"/>
              <a:t>The PHY signaling overhead may be high</a:t>
            </a:r>
            <a:endParaRPr lang="en-US" altLang="ko-KR" sz="1600" dirty="0"/>
          </a:p>
          <a:p>
            <a:pPr lvl="1"/>
            <a:r>
              <a:rPr lang="en-US" altLang="ko-KR" sz="1800" dirty="0"/>
              <a:t>It is the most flexible method in</a:t>
            </a:r>
            <a:r>
              <a:rPr lang="ko-KR" altLang="en-US" sz="1800"/>
              <a:t> </a:t>
            </a:r>
            <a:r>
              <a:rPr lang="en-US" altLang="ko-KR" sz="1800" dirty="0"/>
              <a:t>terms of the channel availability because several </a:t>
            </a:r>
            <a:r>
              <a:rPr lang="en-US" altLang="ko-KR" sz="1800" dirty="0" smtClean="0"/>
              <a:t>types </a:t>
            </a:r>
            <a:r>
              <a:rPr lang="en-US" altLang="ko-KR" sz="1800" dirty="0"/>
              <a:t>(maybe three </a:t>
            </a:r>
            <a:r>
              <a:rPr lang="en-US" altLang="ko-KR" sz="1800" dirty="0" smtClean="0"/>
              <a:t>types</a:t>
            </a:r>
            <a:r>
              <a:rPr lang="en-US" altLang="ko-KR" sz="1800" dirty="0"/>
              <a:t>) of </a:t>
            </a:r>
            <a:r>
              <a:rPr lang="en-US" altLang="ko-KR" sz="1800" dirty="0" smtClean="0"/>
              <a:t>240/160+80 MHz </a:t>
            </a:r>
            <a:r>
              <a:rPr lang="en-US" altLang="ko-KR" sz="1800" dirty="0"/>
              <a:t>are </a:t>
            </a:r>
            <a:r>
              <a:rPr lang="en-US" altLang="ko-KR" sz="1800" dirty="0" smtClean="0"/>
              <a:t>possible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The 240/160+80 MHz channel depends on the 320/160+160 MHz channel</a:t>
            </a:r>
          </a:p>
          <a:p>
            <a:pPr lvl="2"/>
            <a:r>
              <a:rPr lang="en-US" altLang="ko-KR" sz="1600" dirty="0"/>
              <a:t>240/160+80 </a:t>
            </a:r>
            <a:r>
              <a:rPr lang="en-US" altLang="ko-KR" sz="1600" dirty="0" smtClean="0"/>
              <a:t>MHz transmission is possible only in </a:t>
            </a:r>
            <a:r>
              <a:rPr lang="en-US" altLang="ko-KR" sz="1600" dirty="0"/>
              <a:t>320MHz BSS</a:t>
            </a:r>
          </a:p>
          <a:p>
            <a:pPr lvl="2"/>
            <a:r>
              <a:rPr lang="en-US" altLang="ko-KR" sz="1600" dirty="0" smtClean="0"/>
              <a:t>240/160+80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can be even indicated as one of the 320/160+160 MHz bandwidth modes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5410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ym typeface="Wingdings" panose="05000000000000000000" pitchFamily="2" charset="2"/>
              </a:rPr>
              <a:t> Dynamic </a:t>
            </a:r>
            <a:r>
              <a:rPr lang="en-US" altLang="ko-KR" sz="1800" dirty="0"/>
              <a:t>240/160+80 MHz </a:t>
            </a:r>
            <a:r>
              <a:rPr lang="en-US" altLang="ko-KR" sz="1800" dirty="0" smtClean="0">
                <a:sym typeface="Wingdings" panose="05000000000000000000" pitchFamily="2" charset="2"/>
              </a:rPr>
              <a:t>channel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230284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240/160+80 MHz Channel</a:t>
            </a:r>
            <a:r>
              <a:rPr lang="ko-KR" altLang="en-US"/>
              <a:t>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Summary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For a simple PHY signaling and low PHY overhead, we slightly prefer (semi-) static channel cases, i.e., fixed case with 240MHz channelization or flexible case with MAC indication</a:t>
            </a:r>
          </a:p>
          <a:p>
            <a:pPr lvl="2"/>
            <a:r>
              <a:rPr lang="en-US" altLang="ko-KR" sz="1600" dirty="0" smtClean="0"/>
              <a:t>Efficiency can be sufficiently enhanced by preamble puncturing or multiple RU aggregation already defined in 11be</a:t>
            </a:r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224297"/>
              </p:ext>
            </p:extLst>
          </p:nvPr>
        </p:nvGraphicFramePr>
        <p:xfrm>
          <a:off x="685800" y="2133600"/>
          <a:ext cx="7696201" cy="2839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2971800"/>
                <a:gridCol w="2895601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Fixed case with channelization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(Static channel)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240MHz BSS possible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No need</a:t>
                      </a:r>
                      <a:r>
                        <a:rPr lang="en-US" altLang="ko-KR" sz="1200" baseline="0" dirty="0" smtClean="0"/>
                        <a:t> for any additional mechanism to determine the channel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Simple </a:t>
                      </a:r>
                      <a:r>
                        <a:rPr lang="en-US" altLang="ko-KR" sz="1200" baseline="0" dirty="0" smtClean="0"/>
                        <a:t>PHY / MAC signaling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Less gain</a:t>
                      </a:r>
                      <a:r>
                        <a:rPr lang="en-US" altLang="ko-KR" sz="1200" baseline="0" dirty="0" smtClean="0"/>
                        <a:t> in terms of efficiency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Additional hardware requirements may be required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Flexible case with MAC indication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((semi-)Static</a:t>
                      </a:r>
                      <a:r>
                        <a:rPr lang="en-US" altLang="ko-KR" sz="1400" baseline="0" dirty="0" smtClean="0"/>
                        <a:t> channel)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Simple </a:t>
                      </a:r>
                      <a:r>
                        <a:rPr lang="en-US" altLang="ko-KR" sz="1200" baseline="0" dirty="0" smtClean="0"/>
                        <a:t>PHY signaling</a:t>
                      </a:r>
                      <a:endParaRPr lang="ko-KR" altLang="en-US" sz="1200" smtClean="0"/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baseline="0" dirty="0" smtClean="0"/>
                        <a:t>Receiver knows the exact 240/160+80 MHz channel in advance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MAC</a:t>
                      </a:r>
                      <a:r>
                        <a:rPr lang="en-US" altLang="ko-KR" sz="1200" baseline="0" dirty="0" smtClean="0"/>
                        <a:t> needs a mechanism to determine the channel</a:t>
                      </a:r>
                      <a:endParaRPr lang="en-US" altLang="ko-KR" sz="1200" dirty="0" smtClean="0"/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Relatively</a:t>
                      </a:r>
                      <a:r>
                        <a:rPr lang="en-US" altLang="ko-KR" sz="1200" baseline="0" dirty="0" smtClean="0"/>
                        <a:t> less gain in terms of efficiency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Flexible case with PHY indication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(Dynamic channel)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Most</a:t>
                      </a:r>
                      <a:r>
                        <a:rPr lang="en-US" altLang="ko-KR" sz="1200" baseline="0" dirty="0" smtClean="0"/>
                        <a:t> flexible in terms of channel availability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Better gain in terms of average throughput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Complex PHY signaling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Receiver needs to acquire the exact 240/160+80 MHz channel information from the</a:t>
                      </a:r>
                      <a:r>
                        <a:rPr lang="en-US" altLang="ko-KR" sz="1200" baseline="0" dirty="0" smtClean="0"/>
                        <a:t> PHY signaling field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1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SU PPDU (</a:t>
            </a:r>
            <a:r>
              <a:rPr lang="en-US" altLang="ko-KR" dirty="0" smtClean="0"/>
              <a:t>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fields to indicate the bandwidth and the preamble puncturing pattern for SU PPDU</a:t>
            </a:r>
          </a:p>
          <a:p>
            <a:pPr lvl="1"/>
            <a:r>
              <a:rPr lang="en-US" altLang="ko-KR" sz="1800" dirty="0" smtClean="0"/>
              <a:t>Bandwidth field in the version dependent field of U-SIG</a:t>
            </a:r>
          </a:p>
          <a:p>
            <a:pPr lvl="2"/>
            <a:r>
              <a:rPr lang="en-US" altLang="ko-KR" sz="1600" dirty="0" smtClean="0"/>
              <a:t>Modification of the 11ax bandwidth field</a:t>
            </a:r>
          </a:p>
          <a:p>
            <a:pPr lvl="1"/>
            <a:r>
              <a:rPr lang="en-US" altLang="ko-KR" sz="1800" dirty="0" smtClean="0"/>
              <a:t>Preamble puncturing field in the version dependent field of U-SIG</a:t>
            </a:r>
          </a:p>
          <a:p>
            <a:pPr lvl="1"/>
            <a:r>
              <a:rPr lang="en-US" altLang="ko-KR" sz="1800" dirty="0" smtClean="0"/>
              <a:t>Preamble puncturing pattern field in EHT-SIG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9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and Preamble Puncturing </a:t>
            </a:r>
            <a:r>
              <a:rPr lang="en-US" altLang="ko-KR" dirty="0"/>
              <a:t>Indication for SU PPDU </a:t>
            </a:r>
            <a:r>
              <a:rPr lang="en-US" altLang="ko-KR" dirty="0" smtClean="0"/>
              <a:t>(</a:t>
            </a:r>
            <a:r>
              <a:rPr lang="en-US" altLang="ko-KR" dirty="0"/>
              <a:t>2</a:t>
            </a:r>
            <a:r>
              <a:rPr lang="en-US" altLang="ko-KR" dirty="0" smtClean="0"/>
              <a:t>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bandwidth field which is in </a:t>
            </a:r>
            <a:r>
              <a:rPr lang="en-US" altLang="ko-KR" sz="2000" dirty="0"/>
              <a:t>the version dependent field of </a:t>
            </a:r>
            <a:r>
              <a:rPr lang="en-US" altLang="ko-KR" sz="2000" dirty="0" smtClean="0"/>
              <a:t>U-SIG for both static and dynamic channels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exact channel information of 240/160+80 MHz can be indicated in the bandwidth field for the dynamic channel case as </a:t>
            </a:r>
            <a:r>
              <a:rPr lang="en-US" altLang="ko-KR" sz="2000" dirty="0"/>
              <a:t>in [1</a:t>
            </a:r>
            <a:r>
              <a:rPr lang="en-US" altLang="ko-KR" sz="2000" dirty="0" smtClean="0"/>
              <a:t>]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If the bandwidth field doesn’t have this different mode information, the receiver needs to acquire the exact 240/160+80 MHz channel information from the preamble puncturing pattern field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427982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/>
              <a:t>0: 20MHz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1: 40MHz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2: 80MHz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3: 160MHz and </a:t>
            </a:r>
            <a:r>
              <a:rPr lang="en-US" altLang="ko-KR" sz="1600" dirty="0" smtClean="0"/>
              <a:t>80+80MHz</a:t>
            </a:r>
            <a:endParaRPr lang="ko-KR" altLang="ko-KR" sz="1600"/>
          </a:p>
        </p:txBody>
      </p:sp>
      <p:sp>
        <p:nvSpPr>
          <p:cNvPr id="8" name="TextBox 7"/>
          <p:cNvSpPr txBox="1"/>
          <p:nvPr/>
        </p:nvSpPr>
        <p:spPr>
          <a:xfrm>
            <a:off x="3581400" y="2427982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 smtClean="0"/>
              <a:t>4</a:t>
            </a:r>
            <a:r>
              <a:rPr lang="en-US" altLang="ko-KR" sz="1600" dirty="0"/>
              <a:t>: 240MHz and 160+80MHz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5: 320MHz and 160+160MHz</a:t>
            </a:r>
            <a:endParaRPr lang="ko-KR" altLang="ko-KR" sz="1600"/>
          </a:p>
          <a:p>
            <a:pPr lvl="1" latinLnBrk="1"/>
            <a:r>
              <a:rPr lang="en-US" altLang="ko-KR" sz="1600" dirty="0" smtClean="0"/>
              <a:t>6~7: </a:t>
            </a:r>
            <a:r>
              <a:rPr lang="en-US" altLang="ko-KR" sz="1600" dirty="0"/>
              <a:t>reserved</a:t>
            </a:r>
            <a:endParaRPr lang="ko-KR" altLang="ko-KR" sz="1600"/>
          </a:p>
        </p:txBody>
      </p:sp>
      <p:sp>
        <p:nvSpPr>
          <p:cNvPr id="9" name="TextBox 8"/>
          <p:cNvSpPr txBox="1"/>
          <p:nvPr/>
        </p:nvSpPr>
        <p:spPr>
          <a:xfrm>
            <a:off x="822960" y="4468756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/>
              <a:t>0: 20MHz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1: 40MHz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2: 80MHz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3: 160MHz and </a:t>
            </a:r>
            <a:r>
              <a:rPr lang="en-US" altLang="ko-KR" sz="1600" dirty="0" smtClean="0"/>
              <a:t>80+80MHz</a:t>
            </a:r>
            <a:endParaRPr lang="ko-KR" altLang="ko-KR" sz="1600"/>
          </a:p>
        </p:txBody>
      </p:sp>
      <p:sp>
        <p:nvSpPr>
          <p:cNvPr id="10" name="TextBox 9"/>
          <p:cNvSpPr txBox="1"/>
          <p:nvPr/>
        </p:nvSpPr>
        <p:spPr>
          <a:xfrm>
            <a:off x="3566160" y="4468756"/>
            <a:ext cx="3977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 smtClean="0"/>
              <a:t>4</a:t>
            </a:r>
            <a:r>
              <a:rPr lang="en-US" altLang="ko-KR" sz="1600" dirty="0"/>
              <a:t>: 240MHz and </a:t>
            </a:r>
            <a:r>
              <a:rPr lang="en-US" altLang="ko-KR" sz="1600" dirty="0" smtClean="0"/>
              <a:t>160+80MHz mode 1</a:t>
            </a:r>
          </a:p>
          <a:p>
            <a:pPr lvl="1" latinLnBrk="1"/>
            <a:r>
              <a:rPr lang="en-US" altLang="ko-KR" sz="1600" dirty="0" smtClean="0"/>
              <a:t>5: </a:t>
            </a:r>
            <a:r>
              <a:rPr lang="en-US" altLang="ko-KR" sz="1600" dirty="0"/>
              <a:t>240MHz and 160+80MHz mode </a:t>
            </a:r>
            <a:r>
              <a:rPr lang="en-US" altLang="ko-KR" sz="1600" dirty="0" smtClean="0"/>
              <a:t>2</a:t>
            </a:r>
            <a:endParaRPr lang="ko-KR" altLang="ko-KR" sz="1600"/>
          </a:p>
          <a:p>
            <a:pPr lvl="1" latinLnBrk="1"/>
            <a:r>
              <a:rPr lang="en-US" altLang="ko-KR" sz="1600" dirty="0" smtClean="0"/>
              <a:t>6: </a:t>
            </a:r>
            <a:r>
              <a:rPr lang="en-US" altLang="ko-KR" sz="1600" dirty="0"/>
              <a:t>240MHz and 160+80MHz mode </a:t>
            </a:r>
            <a:r>
              <a:rPr lang="en-US" altLang="ko-KR" sz="1600" dirty="0" smtClean="0"/>
              <a:t>3</a:t>
            </a:r>
            <a:endParaRPr lang="ko-KR" altLang="ko-KR" sz="1600"/>
          </a:p>
          <a:p>
            <a:pPr lvl="1" latinLnBrk="1"/>
            <a:r>
              <a:rPr lang="en-US" altLang="ko-KR" sz="1600" dirty="0" smtClean="0"/>
              <a:t>7: </a:t>
            </a:r>
            <a:r>
              <a:rPr lang="en-US" altLang="ko-KR" sz="1600" dirty="0"/>
              <a:t>320MHz and </a:t>
            </a:r>
            <a:r>
              <a:rPr lang="en-US" altLang="ko-KR" sz="1600" dirty="0" smtClean="0"/>
              <a:t>160+160MHz</a:t>
            </a:r>
            <a:endParaRPr lang="ko-KR" altLang="ko-KR" sz="1600"/>
          </a:p>
        </p:txBody>
      </p:sp>
    </p:spTree>
    <p:extLst>
      <p:ext uri="{BB962C8B-B14F-4D97-AF65-F5344CB8AC3E}">
        <p14:creationId xmlns:p14="http://schemas.microsoft.com/office/powerpoint/2010/main" val="38519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and Preamble Puncturing </a:t>
            </a:r>
            <a:r>
              <a:rPr lang="en-US" altLang="ko-KR" dirty="0"/>
              <a:t>Indication for SU PPDU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Whether preamble puncturing is applied to the PPDU can be also indicated in the bandwidth field as shown below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As an alternative way, a certain 1 bit field (i.e., preamble puncturing field) can be defined in the</a:t>
            </a:r>
            <a:r>
              <a:rPr lang="en-US" altLang="ko-KR" sz="1800" dirty="0"/>
              <a:t> version dependent field of </a:t>
            </a:r>
            <a:r>
              <a:rPr lang="en-US" altLang="ko-KR" sz="1800" dirty="0" smtClean="0"/>
              <a:t>U-SIG</a:t>
            </a:r>
          </a:p>
          <a:p>
            <a:r>
              <a:rPr lang="en-US" altLang="ko-KR" sz="1800" dirty="0" smtClean="0"/>
              <a:t>By doing so, the preamble puncturing pattern field described in the next slide can be used for other purposes or just dropped when </a:t>
            </a:r>
            <a:r>
              <a:rPr lang="en-US" altLang="ko-KR" sz="1800" dirty="0"/>
              <a:t>preamble puncturing is not </a:t>
            </a:r>
            <a:r>
              <a:rPr lang="en-US" altLang="ko-KR" sz="1800" dirty="0" smtClean="0"/>
              <a:t>applied</a:t>
            </a:r>
          </a:p>
          <a:p>
            <a:pPr lvl="1"/>
            <a:r>
              <a:rPr lang="en-US" altLang="ko-KR" sz="1600" dirty="0" smtClean="0"/>
              <a:t>Of course, </a:t>
            </a:r>
            <a:r>
              <a:rPr lang="en-US" altLang="ko-KR" sz="1600" dirty="0"/>
              <a:t>i</a:t>
            </a:r>
            <a:r>
              <a:rPr lang="en-US" altLang="ko-KR" sz="1600" dirty="0" smtClean="0"/>
              <a:t>f preamble puncturing is not indicated early, the preamble puncturing pattern field is always required</a:t>
            </a:r>
          </a:p>
          <a:p>
            <a:pPr lvl="1"/>
            <a:r>
              <a:rPr lang="en-US" altLang="ko-KR" sz="1600" dirty="0" smtClean="0"/>
              <a:t>Note that the dynamic channel case still needs the preamble puncturing pattern field if the exact 240/160+80 MHz channel information is not indicated in the bandwidth field although preamble puncturing is indicated early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371236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1400" dirty="0"/>
              <a:t>0: 20MHz</a:t>
            </a:r>
            <a:endParaRPr lang="ko-KR" altLang="ko-KR" sz="1400"/>
          </a:p>
          <a:p>
            <a:pPr latinLnBrk="1"/>
            <a:r>
              <a:rPr lang="en-US" altLang="ko-KR" sz="1400" dirty="0"/>
              <a:t>1: 40MHz</a:t>
            </a:r>
            <a:endParaRPr lang="ko-KR" altLang="ko-KR" sz="1400"/>
          </a:p>
          <a:p>
            <a:pPr latinLnBrk="1"/>
            <a:r>
              <a:rPr lang="en-US" altLang="ko-KR" sz="1400" dirty="0"/>
              <a:t>2: 80MHz non-preamble puncturing mode</a:t>
            </a:r>
            <a:endParaRPr lang="ko-KR" altLang="ko-KR" sz="1400"/>
          </a:p>
          <a:p>
            <a:pPr latinLnBrk="1"/>
            <a:r>
              <a:rPr lang="en-US" altLang="ko-KR" sz="1400" dirty="0"/>
              <a:t>3: 160MHz and 80+80MHz non-preamble puncturing mode</a:t>
            </a:r>
            <a:endParaRPr lang="ko-KR" altLang="ko-KR" sz="1400"/>
          </a:p>
          <a:p>
            <a:pPr latinLnBrk="1"/>
            <a:r>
              <a:rPr lang="en-US" altLang="ko-KR" sz="1400" dirty="0"/>
              <a:t>4: 240MHz and 160+80MHz non-preamble puncturing mode</a:t>
            </a:r>
            <a:endParaRPr lang="ko-KR" altLang="ko-KR" sz="1400"/>
          </a:p>
          <a:p>
            <a:pPr latinLnBrk="1"/>
            <a:r>
              <a:rPr lang="en-US" altLang="ko-KR" sz="1400" dirty="0"/>
              <a:t>5: 320MHz and 160+160MHz non-preamble puncturing </a:t>
            </a:r>
            <a:r>
              <a:rPr lang="en-US" altLang="ko-KR" sz="1400" dirty="0" smtClean="0"/>
              <a:t>mode</a:t>
            </a:r>
            <a:endParaRPr lang="ko-KR" altLang="ko-KR" sz="1400"/>
          </a:p>
        </p:txBody>
      </p:sp>
      <p:sp>
        <p:nvSpPr>
          <p:cNvPr id="9" name="TextBox 8"/>
          <p:cNvSpPr txBox="1"/>
          <p:nvPr/>
        </p:nvSpPr>
        <p:spPr>
          <a:xfrm>
            <a:off x="5029200" y="2371236"/>
            <a:ext cx="403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1400" dirty="0" smtClean="0"/>
              <a:t>6</a:t>
            </a:r>
            <a:r>
              <a:rPr lang="en-US" altLang="ko-KR" sz="1400" dirty="0"/>
              <a:t>: preamble puncturing in 80 MHz</a:t>
            </a:r>
            <a:endParaRPr lang="ko-KR" altLang="ko-KR" sz="1400"/>
          </a:p>
          <a:p>
            <a:pPr latinLnBrk="1"/>
            <a:r>
              <a:rPr lang="en-US" altLang="ko-KR" sz="1400" dirty="0"/>
              <a:t>7: preamble puncturing in 160 MHz or 80+80 MHz</a:t>
            </a:r>
            <a:endParaRPr lang="ko-KR" altLang="ko-KR" sz="1400"/>
          </a:p>
          <a:p>
            <a:pPr latinLnBrk="1"/>
            <a:r>
              <a:rPr lang="en-US" altLang="ko-KR" sz="1400" dirty="0"/>
              <a:t>8: preamble puncturing in 240 MHz or 160+80 MHz</a:t>
            </a:r>
            <a:endParaRPr lang="ko-KR" altLang="ko-KR" sz="1400"/>
          </a:p>
          <a:p>
            <a:pPr latinLnBrk="1"/>
            <a:r>
              <a:rPr lang="en-US" altLang="ko-KR" sz="1400" dirty="0"/>
              <a:t>9: preamble puncturing in 320 MHz or 160+160 MHz</a:t>
            </a:r>
            <a:endParaRPr lang="ko-KR" altLang="ko-KR" sz="1400"/>
          </a:p>
          <a:p>
            <a:pPr latinLnBrk="1"/>
            <a:r>
              <a:rPr lang="en-US" altLang="ko-KR" sz="1400" dirty="0"/>
              <a:t>10~15: reserved</a:t>
            </a:r>
            <a:endParaRPr lang="ko-KR" altLang="ko-KR" sz="1400"/>
          </a:p>
        </p:txBody>
      </p:sp>
    </p:spTree>
    <p:extLst>
      <p:ext uri="{BB962C8B-B14F-4D97-AF65-F5344CB8AC3E}">
        <p14:creationId xmlns:p14="http://schemas.microsoft.com/office/powerpoint/2010/main" val="239254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258362</TotalTime>
  <Words>3512</Words>
  <Application>Microsoft Office PowerPoint</Application>
  <PresentationFormat>화면 슬라이드 쇼(4:3)</PresentationFormat>
  <Paragraphs>410</Paragraphs>
  <Slides>30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6" baseType="lpstr">
      <vt:lpstr>굴림</vt:lpstr>
      <vt:lpstr>맑은 고딕</vt:lpstr>
      <vt:lpstr>Arial</vt:lpstr>
      <vt:lpstr>Times New Roman</vt:lpstr>
      <vt:lpstr>Wingdings</vt:lpstr>
      <vt:lpstr>802-11-Submission</vt:lpstr>
      <vt:lpstr>Consideration on 240/160+80 MHz and Preamble Puncturing</vt:lpstr>
      <vt:lpstr>Introduction</vt:lpstr>
      <vt:lpstr>240/160+80 MHz Channel (1/4)</vt:lpstr>
      <vt:lpstr>240/160+80 MHz Channel (2/4)</vt:lpstr>
      <vt:lpstr>240/160+80 MHz Channel (3/4)</vt:lpstr>
      <vt:lpstr>240/160+80 MHz Channel (4/4)</vt:lpstr>
      <vt:lpstr>Bandwidth and Preamble Puncturing Indication for SU PPDU (1/4)</vt:lpstr>
      <vt:lpstr>Bandwidth and Preamble Puncturing Indication for SU PPDU (2/4)</vt:lpstr>
      <vt:lpstr>Bandwidth and Preamble Puncturing Indication for SU PPDU (3/4)</vt:lpstr>
      <vt:lpstr>Bandwidth and Preamble Puncturing Indication for SU PPDU (4/4)</vt:lpstr>
      <vt:lpstr>Bandwidth and Preamble Puncturing Indication for MU PPDU (1/4)</vt:lpstr>
      <vt:lpstr>Bandwidth and Preamble Puncturing Indication for MU PPDU (2/4)</vt:lpstr>
      <vt:lpstr>Bandwidth and Preamble Puncturing Indication for MU PPDU (3/4)</vt:lpstr>
      <vt:lpstr>Bandwidth and Preamble Puncturing Indication for MU PPDU (4/4)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References</vt:lpstr>
      <vt:lpstr>Appendix Non-Preamble Puncturing and Preamble Puncturing Patterns for MU PPDU</vt:lpstr>
      <vt:lpstr>Preamble Puncturing Patterns for Primary 80</vt:lpstr>
      <vt:lpstr>Static Channel (1/3)</vt:lpstr>
      <vt:lpstr>Static Channel (2/3)</vt:lpstr>
      <vt:lpstr>Static Channel (3/3)</vt:lpstr>
      <vt:lpstr>Dynamic Channel (1/2)</vt:lpstr>
      <vt:lpstr>Dynamic Channel (2/2)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5290</cp:revision>
  <cp:lastPrinted>2019-09-10T23:00:58Z</cp:lastPrinted>
  <dcterms:created xsi:type="dcterms:W3CDTF">2007-05-21T21:00:37Z</dcterms:created>
  <dcterms:modified xsi:type="dcterms:W3CDTF">2020-01-08T00:11:16Z</dcterms:modified>
</cp:coreProperties>
</file>