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8" r:id="rId3"/>
    <p:sldId id="296" r:id="rId4"/>
    <p:sldId id="305" r:id="rId5"/>
    <p:sldId id="306" r:id="rId6"/>
    <p:sldId id="298" r:id="rId7"/>
    <p:sldId id="310" r:id="rId8"/>
    <p:sldId id="311" r:id="rId9"/>
    <p:sldId id="293" r:id="rId10"/>
    <p:sldId id="312" r:id="rId11"/>
    <p:sldId id="313" r:id="rId12"/>
    <p:sldId id="285" r:id="rId13"/>
    <p:sldId id="314" r:id="rId14"/>
    <p:sldId id="270" r:id="rId15"/>
    <p:sldId id="315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Subir" initials="DS" lastIdx="2" clrIdx="0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2" name="singh" initials="SRP" lastIdx="1" clrIdx="1">
    <p:extLst>
      <p:ext uri="{19B8F6BF-5375-455C-9EA6-DF929625EA0E}">
        <p15:presenceInfo xmlns:p15="http://schemas.microsoft.com/office/powerpoint/2012/main" userId="singh" providerId="None"/>
      </p:ext>
    </p:extLst>
  </p:cmAuthor>
  <p:cmAuthor id="3" name="Rege, Kiran" initials="RK" lastIdx="1" clrIdx="2">
    <p:extLst>
      <p:ext uri="{19B8F6BF-5375-455C-9EA6-DF929625EA0E}">
        <p15:presenceInfo xmlns:p15="http://schemas.microsoft.com/office/powerpoint/2012/main" userId="S-1-5-21-1657834146-1657363379-822624550-87148" providerId="AD"/>
      </p:ext>
    </p:extLst>
  </p:cmAuthor>
  <p:cmAuthor id="4" name="Shaikh, Viqar A" initials="SVA" lastIdx="1" clrIdx="3">
    <p:extLst>
      <p:ext uri="{19B8F6BF-5375-455C-9EA6-DF929625EA0E}">
        <p15:presenceInfo xmlns:p15="http://schemas.microsoft.com/office/powerpoint/2012/main" userId="S-1-5-21-2516362485-2315034880-3496289929-24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49" autoAdjust="0"/>
    <p:restoredTop sz="86410" autoAdjust="0"/>
  </p:normalViewPr>
  <p:slideViewPr>
    <p:cSldViewPr>
      <p:cViewPr varScale="1">
        <p:scale>
          <a:sx n="99" d="100"/>
          <a:sy n="99" d="100"/>
        </p:scale>
        <p:origin x="39" y="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34" y="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0604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97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10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385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286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487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74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1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25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722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86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865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802.11-20/0021-00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896600" cy="12541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Priority Access Support for NS/EP Services 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5430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994988"/>
              </p:ext>
            </p:extLst>
          </p:nvPr>
        </p:nvGraphicFramePr>
        <p:xfrm>
          <a:off x="966788" y="2663825"/>
          <a:ext cx="9607550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3" name="Document" r:id="rId4" imgW="10604157" imgH="3987195" progId="Word.Document.8">
                  <p:embed/>
                </p:oleObj>
              </mc:Choice>
              <mc:Fallback>
                <p:oleObj name="Document" r:id="rId4" imgW="10604157" imgH="398719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2663825"/>
                        <a:ext cx="9607550" cy="3609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732600"/>
            <a:ext cx="9677401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QoS Mechanisms and Gaps in IEEE 802.11  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972800" cy="4951414"/>
          </a:xfrm>
        </p:spPr>
        <p:txBody>
          <a:bodyPr/>
          <a:lstStyle/>
          <a:p>
            <a:pPr lvl="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802.11 [1] defines Intra-access category prioritization for stream classification in a non-AP STA or in an AP STA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A  non-AP STA may send Intra-AC Priority element to indicate the relative priorities of streams within an AC 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This element is optionally present in ADDTS Request, QoS Map or SCS Request frames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User Priority(UP) subfield allows one to indicate the stream priority  </a:t>
            </a:r>
            <a:endParaRPr lang="en-US" altLang="en-US" sz="2800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Gaps: No mechanism is available for prioritization between traffic streams belonging to the same Access Category that originate from different </a:t>
            </a:r>
            <a:r>
              <a:rPr lang="en-US" altLang="en-US" sz="2800" dirty="0"/>
              <a:t>STAs (e.g., No means to differentiate NS/EP </a:t>
            </a:r>
            <a:r>
              <a:rPr lang="en-US" altLang="en-US" sz="2800" dirty="0" smtClean="0"/>
              <a:t>Priority Service traffic </a:t>
            </a:r>
            <a:r>
              <a:rPr lang="en-US" altLang="en-US" sz="2800" dirty="0"/>
              <a:t>from other traffic in the same </a:t>
            </a:r>
            <a:r>
              <a:rPr lang="en-US" altLang="en-US" sz="2800" dirty="0" smtClean="0"/>
              <a:t>class) </a:t>
            </a:r>
            <a:endParaRPr lang="en-US" alt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556174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732600"/>
            <a:ext cx="9677401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QoS Mechanisms and Gaps in IEEE 802.11  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11201400" cy="4800600"/>
          </a:xfrm>
        </p:spPr>
        <p:txBody>
          <a:bodyPr/>
          <a:lstStyle/>
          <a:p>
            <a:pPr lvl="0" algn="just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802.11 [1] recommends that channel access and subsequent signaling messages (e.g., Probe Request/Response, Association Request/Response) are carried as best effort (i.e., AC_BE) traffic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It also recommends that admission control not be required for AC_BE and AC_BK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However, it is recommended that any STA authenticated through an SSPN (Subscription Service  Provider Network) interface use admission control for AC_VO and AC_VI traffic   </a:t>
            </a:r>
          </a:p>
          <a:p>
            <a:pPr marL="0" lvl="0" indent="0" algn="just"/>
            <a:endParaRPr lang="en-US" altLang="en-US" sz="2800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Gaps: No mechanism exists to </a:t>
            </a:r>
            <a:r>
              <a:rPr lang="en-US" altLang="en-US" sz="2800" dirty="0" smtClean="0">
                <a:solidFill>
                  <a:schemeClr val="tx1"/>
                </a:solidFill>
              </a:rPr>
              <a:t>admit only STAs belonging to certain users</a:t>
            </a:r>
            <a:r>
              <a:rPr lang="en-US" altLang="en-US" sz="2800" dirty="0" smtClean="0"/>
              <a:t> and provide differential treatment to messages during initial channel access and subsequent signaling during congestion </a:t>
            </a:r>
            <a:endParaRPr lang="en-US" alt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1881550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116667" y="507206"/>
            <a:ext cx="8763000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Capabilities Needed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66801" y="1323172"/>
            <a:ext cx="10515600" cy="4925227"/>
          </a:xfrm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Need </a:t>
            </a:r>
            <a:r>
              <a:rPr lang="en-US" altLang="en-US" dirty="0">
                <a:solidFill>
                  <a:schemeClr val="tx1"/>
                </a:solidFill>
              </a:rPr>
              <a:t>a mechanism, during network </a:t>
            </a:r>
            <a:r>
              <a:rPr lang="en-US" altLang="en-US" dirty="0" smtClean="0">
                <a:solidFill>
                  <a:schemeClr val="tx1"/>
                </a:solidFill>
              </a:rPr>
              <a:t>congestion, to limit access to the medium only to STAs that require higher priority access than other STAs (e.g., STAs that support  NS/EP Priority Service users vs. STAs that do not)</a:t>
            </a:r>
            <a:endParaRPr lang="en-US" altLang="en-US" dirty="0">
              <a:solidFill>
                <a:schemeClr val="tx1"/>
              </a:solidFill>
            </a:endParaRP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Need a mechanism so that messages carrying the identity of STAs requiring higher priority access can be admitted to the network with low latency during network congestion  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Need a mechanism so that non-AP STAs that have a higher priority than other STAs are able to request and are allowed to associate to the network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Need a mechanism whereby AP STAs, during congestion, can grant traffic stream setup requests only from STAs with a higher priority than other STAs. The AP STAs should be able to make this distinction even when the requests are for traffic streams in the same Access Category</a:t>
            </a: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007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0" y="628908"/>
            <a:ext cx="8763000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  Summary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95400" y="1582197"/>
            <a:ext cx="10303933" cy="453418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In this presentation, we discussed the existing QoS features, identified the gaps and the capabilities that are needed to support the NS/EP Priority </a:t>
            </a:r>
            <a:r>
              <a:rPr lang="en-US" altLang="en-US" dirty="0" smtClean="0">
                <a:solidFill>
                  <a:schemeClr val="tx1"/>
                </a:solidFill>
              </a:rPr>
              <a:t>Services  </a:t>
            </a:r>
            <a:r>
              <a:rPr lang="en-US" altLang="en-US" dirty="0" smtClean="0">
                <a:solidFill>
                  <a:schemeClr val="tx1"/>
                </a:solidFill>
              </a:rPr>
              <a:t>in IEEE 802.11 access networks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NS/EP Priority Services in </a:t>
            </a:r>
            <a:r>
              <a:rPr lang="en-US" altLang="en-US" dirty="0" smtClean="0">
                <a:solidFill>
                  <a:schemeClr val="tx1"/>
                </a:solidFill>
              </a:rPr>
              <a:t>the US differ from Emergency </a:t>
            </a:r>
            <a:r>
              <a:rPr lang="en-US" altLang="en-US" dirty="0" smtClean="0">
                <a:solidFill>
                  <a:schemeClr val="tx1"/>
                </a:solidFill>
              </a:rPr>
              <a:t>calls (e.g., E911</a:t>
            </a:r>
            <a:r>
              <a:rPr lang="en-US" altLang="en-US" dirty="0">
                <a:solidFill>
                  <a:schemeClr val="tx1"/>
                </a:solidFill>
              </a:rPr>
              <a:t>) in that </a:t>
            </a:r>
            <a:r>
              <a:rPr lang="en-US" altLang="en-US" dirty="0" smtClean="0">
                <a:solidFill>
                  <a:schemeClr val="tx1"/>
                </a:solidFill>
              </a:rPr>
              <a:t>they </a:t>
            </a:r>
            <a:r>
              <a:rPr lang="en-US" altLang="en-US" dirty="0">
                <a:solidFill>
                  <a:schemeClr val="tx1"/>
                </a:solidFill>
              </a:rPr>
              <a:t>are limited to government-authorized users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No mechanism is available to identify and provide differential treatment between STAs that belong to the same Access Category (e.g., AC_VO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No mechanism is available </a:t>
            </a:r>
            <a:r>
              <a:rPr lang="en-US" altLang="en-US" dirty="0" smtClean="0">
                <a:solidFill>
                  <a:schemeClr val="tx1"/>
                </a:solidFill>
              </a:rPr>
              <a:t>to prioritize </a:t>
            </a:r>
            <a:r>
              <a:rPr lang="en-US" altLang="en-US" dirty="0">
                <a:solidFill>
                  <a:schemeClr val="tx1"/>
                </a:solidFill>
              </a:rPr>
              <a:t>streams between two non-AP STAs that belong to the same </a:t>
            </a:r>
            <a:r>
              <a:rPr lang="en-US" altLang="en-US" dirty="0" smtClean="0">
                <a:solidFill>
                  <a:schemeClr val="tx1"/>
                </a:solidFill>
              </a:rPr>
              <a:t>classification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No </a:t>
            </a:r>
            <a:r>
              <a:rPr lang="en-US" altLang="en-US" dirty="0">
                <a:solidFill>
                  <a:schemeClr val="tx1"/>
                </a:solidFill>
              </a:rPr>
              <a:t>mechanism is </a:t>
            </a:r>
            <a:r>
              <a:rPr lang="en-US" altLang="en-US" dirty="0" smtClean="0">
                <a:solidFill>
                  <a:schemeClr val="tx1"/>
                </a:solidFill>
              </a:rPr>
              <a:t>available during congestion </a:t>
            </a:r>
            <a:r>
              <a:rPr lang="en-US" altLang="en-US" dirty="0">
                <a:solidFill>
                  <a:schemeClr val="tx1"/>
                </a:solidFill>
              </a:rPr>
              <a:t>to </a:t>
            </a:r>
            <a:r>
              <a:rPr lang="en-US" altLang="en-US" dirty="0" smtClean="0">
                <a:solidFill>
                  <a:schemeClr val="tx1"/>
                </a:solidFill>
              </a:rPr>
              <a:t>distinguish different classes of STAs attempting network attachment and to </a:t>
            </a:r>
            <a:r>
              <a:rPr lang="en-US" altLang="en-US" dirty="0">
                <a:solidFill>
                  <a:schemeClr val="tx1"/>
                </a:solidFill>
              </a:rPr>
              <a:t>provide differential treatment during initial channel access </a:t>
            </a:r>
            <a:r>
              <a:rPr lang="en-US" altLang="en-US" dirty="0" smtClean="0">
                <a:solidFill>
                  <a:schemeClr val="tx1"/>
                </a:solidFill>
              </a:rPr>
              <a:t>and subsequent signaling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Additional mechanism(s) is/are required to support the NS/EP Priority Service use case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 marL="0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3961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685801"/>
            <a:ext cx="10056285" cy="914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7" y="1676400"/>
            <a:ext cx="10667999" cy="4113213"/>
          </a:xfrm>
        </p:spPr>
        <p:txBody>
          <a:bodyPr/>
          <a:lstStyle/>
          <a:p>
            <a:pPr marL="0" indent="0"/>
            <a:r>
              <a:rPr lang="en-US" sz="1800" dirty="0" smtClean="0"/>
              <a:t>[1] 11-19-1901-01-00be-priority-access-support-in-ieee-802-11be-what-and-why.pptx</a:t>
            </a:r>
          </a:p>
          <a:p>
            <a:pPr marL="0" indent="0"/>
            <a:r>
              <a:rPr lang="en-US" sz="1800" dirty="0" smtClean="0"/>
              <a:t>[2</a:t>
            </a:r>
            <a:r>
              <a:rPr lang="en-US" sz="1800" dirty="0"/>
              <a:t>] </a:t>
            </a:r>
            <a:r>
              <a:rPr lang="en-US" sz="1800" dirty="0" smtClean="0"/>
              <a:t> IEEE Std 802.11™-2016 </a:t>
            </a:r>
            <a:endParaRPr lang="en-US" sz="1800" dirty="0"/>
          </a:p>
          <a:p>
            <a:pPr marL="0" indent="0"/>
            <a:r>
              <a:rPr lang="en-US" sz="1800" dirty="0" smtClean="0"/>
              <a:t>[3</a:t>
            </a:r>
            <a:r>
              <a:rPr lang="en-US" sz="1800" dirty="0"/>
              <a:t>] TS 38.300 </a:t>
            </a:r>
            <a:r>
              <a:rPr lang="en-US" sz="1800" dirty="0" smtClean="0"/>
              <a:t>NR</a:t>
            </a:r>
            <a:r>
              <a:rPr lang="en-US" sz="1800" dirty="0"/>
              <a:t>; Overall description; </a:t>
            </a:r>
            <a:r>
              <a:rPr lang="en-US" sz="1800" dirty="0" smtClean="0"/>
              <a:t>Stage-2 (Release 15)</a:t>
            </a:r>
          </a:p>
          <a:p>
            <a:pPr marL="0" indent="0"/>
            <a:r>
              <a:rPr lang="en-US" sz="1800" dirty="0" smtClean="0"/>
              <a:t>[4] TS </a:t>
            </a:r>
            <a:r>
              <a:rPr lang="en-US" sz="1800" dirty="0"/>
              <a:t>38.331 </a:t>
            </a:r>
            <a:r>
              <a:rPr lang="en-US" sz="1800" dirty="0" smtClean="0"/>
              <a:t>NR</a:t>
            </a:r>
            <a:r>
              <a:rPr lang="en-US" sz="1800" dirty="0"/>
              <a:t>; Radio Resource Control (RRC); Protocol </a:t>
            </a:r>
            <a:r>
              <a:rPr lang="en-US" sz="1800" dirty="0" smtClean="0"/>
              <a:t>specification (Release 15)</a:t>
            </a:r>
          </a:p>
          <a:p>
            <a:pPr marL="0" indent="0"/>
            <a:r>
              <a:rPr lang="en-US" sz="1800" dirty="0" smtClean="0"/>
              <a:t>[5] TS </a:t>
            </a:r>
            <a:r>
              <a:rPr lang="en-US" sz="1800" dirty="0"/>
              <a:t>38.321 </a:t>
            </a:r>
            <a:r>
              <a:rPr lang="en-US" sz="1800" dirty="0" smtClean="0"/>
              <a:t>NR</a:t>
            </a:r>
            <a:r>
              <a:rPr lang="en-US" sz="1800" dirty="0"/>
              <a:t>; Medium Access Control (MAC) protocol </a:t>
            </a:r>
            <a:r>
              <a:rPr lang="en-US" sz="1800" dirty="0" smtClean="0"/>
              <a:t>specification (Release 15) </a:t>
            </a:r>
          </a:p>
          <a:p>
            <a:pPr marL="0" indent="0"/>
            <a:r>
              <a:rPr lang="en-US" sz="1800" dirty="0" smtClean="0"/>
              <a:t>[6] TS </a:t>
            </a:r>
            <a:r>
              <a:rPr lang="en-US" sz="1800" dirty="0"/>
              <a:t>24.501 </a:t>
            </a:r>
            <a:r>
              <a:rPr lang="en-US" sz="1800" dirty="0" smtClean="0"/>
              <a:t>Non-Access-Stratum </a:t>
            </a:r>
            <a:r>
              <a:rPr lang="en-US" sz="1800" dirty="0"/>
              <a:t>(NAS) protocol for 5G System (5GS</a:t>
            </a:r>
            <a:r>
              <a:rPr lang="en-US" sz="1800" dirty="0" smtClean="0"/>
              <a:t>) (Release 15) </a:t>
            </a:r>
          </a:p>
          <a:p>
            <a:pPr marL="0" indent="0"/>
            <a:r>
              <a:rPr lang="en-US" sz="1800" dirty="0" smtClean="0"/>
              <a:t>[7] 3GPP </a:t>
            </a:r>
            <a:r>
              <a:rPr lang="en-US" sz="1800" dirty="0"/>
              <a:t>TS 22.153: Technical Specification Group Services and System Aspects; Multimedia Priority Service (Release </a:t>
            </a:r>
            <a:r>
              <a:rPr lang="en-US" sz="1800" dirty="0" smtClean="0"/>
              <a:t>8)</a:t>
            </a:r>
            <a:endParaRPr lang="en-US" sz="1800" dirty="0"/>
          </a:p>
          <a:p>
            <a:pPr marL="0" indent="0"/>
            <a:r>
              <a:rPr lang="en-US" sz="1800" dirty="0" smtClean="0"/>
              <a:t>[8] 3GPP </a:t>
            </a:r>
            <a:r>
              <a:rPr lang="en-US" sz="1800" dirty="0"/>
              <a:t>TR 22.854: Technical Specification Group Services and System Aspects; Feasibility Study on Multimedia Priority Service - Phase 2 (Release 17</a:t>
            </a:r>
            <a:r>
              <a:rPr lang="en-US" sz="1800" dirty="0" smtClean="0"/>
              <a:t>)</a:t>
            </a:r>
            <a:endParaRPr lang="en-US" sz="1800" dirty="0"/>
          </a:p>
          <a:p>
            <a:pPr marL="0" indent="0"/>
            <a:r>
              <a:rPr lang="en-US" sz="1800" dirty="0" smtClean="0"/>
              <a:t>[9] </a:t>
            </a:r>
            <a:r>
              <a:rPr lang="en-US" sz="1800" dirty="0"/>
              <a:t>ATIS-0100009: Overview of Standards in Support of Emergency Telecommunication Service (ETS) and ATIS-01000010: Support of Emergency Telecommunications Service (ETS) in IP Networks</a:t>
            </a:r>
          </a:p>
          <a:p>
            <a:pPr marL="0" indent="0"/>
            <a:endParaRPr lang="en-US" sz="1800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8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9906000" cy="442798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consider supporting that the </a:t>
            </a:r>
            <a:r>
              <a:rPr lang="en-US" dirty="0"/>
              <a:t>802.11be amendment shall define mechanism(s) </a:t>
            </a:r>
            <a:r>
              <a:rPr lang="en-US" dirty="0" smtClean="0"/>
              <a:t>in support of priority access to NS/EP Priority Service users non-AP STAs that enables </a:t>
            </a:r>
            <a:r>
              <a:rPr lang="en-US" dirty="0"/>
              <a:t>the </a:t>
            </a:r>
            <a:r>
              <a:rPr lang="en-US" dirty="0" smtClean="0"/>
              <a:t>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 to get access to the medium so that the initial signaling messages that carry the capabilities and parameters can be admitted and </a:t>
            </a:r>
            <a:r>
              <a:rPr lang="en-US" dirty="0" smtClean="0"/>
              <a:t>forwarded*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 the capability to request higher priority for traffic specification than other STAs of the same Access Category (AC</a:t>
            </a:r>
            <a:r>
              <a:rPr lang="en-US" dirty="0" smtClean="0"/>
              <a:t>)*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 the AP STAs to admit and grant the priority access for authorized </a:t>
            </a:r>
            <a:r>
              <a:rPr lang="en-US" dirty="0" smtClean="0"/>
              <a:t>STAs* </a:t>
            </a:r>
            <a:endParaRPr lang="en-US" dirty="0"/>
          </a:p>
          <a:p>
            <a:pPr marL="457200" lvl="1" indent="0"/>
            <a:r>
              <a:rPr lang="en-US" dirty="0" smtClean="0"/>
              <a:t>*The mechanisms are TBD </a:t>
            </a:r>
            <a:endParaRPr lang="en-US" dirty="0" smtClean="0"/>
          </a:p>
          <a:p>
            <a:pPr marL="457200" lvl="1" indent="0"/>
            <a:endParaRPr lang="en-US" dirty="0"/>
          </a:p>
          <a:p>
            <a:pPr lvl="1"/>
            <a:r>
              <a:rPr lang="en-US" dirty="0" smtClean="0"/>
              <a:t>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3831068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5985"/>
          </a:xfrm>
        </p:spPr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101346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riority </a:t>
            </a:r>
            <a:r>
              <a:rPr lang="en-US" dirty="0"/>
              <a:t>access support in IEEE 802.11be for National Security and Emergency Preparedness (NS/EP)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with additional </a:t>
            </a:r>
            <a:r>
              <a:rPr lang="en-US" dirty="0" smtClean="0"/>
              <a:t>applicability were presented in November 2019 [1]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bjective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Wi-Fi access networks in scenarios where Wi-Fi access may be the only available access networks such as inside a building, airports, stadiums or places where there is no cellular radio coverage available during NS/EP events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dirty="0" smtClean="0"/>
              <a:t>standardized </a:t>
            </a:r>
            <a:r>
              <a:rPr lang="en-US" dirty="0"/>
              <a:t>mechanism to support the NS/EP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in WLAN (a.k.a. Wi-Fi access) networks without requiring additional infrastructure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Priority </a:t>
            </a:r>
            <a:r>
              <a:rPr lang="en-US" dirty="0" smtClean="0"/>
              <a:t>access </a:t>
            </a:r>
            <a:r>
              <a:rPr lang="en-US" dirty="0"/>
              <a:t>in IEEE 802.11be would also be beneficial to other </a:t>
            </a:r>
            <a:r>
              <a:rPr lang="en-US" dirty="0" smtClean="0"/>
              <a:t>services</a:t>
            </a:r>
            <a:r>
              <a:rPr lang="en-US" dirty="0"/>
              <a:t> </a:t>
            </a:r>
            <a:r>
              <a:rPr lang="en-US" dirty="0" smtClean="0"/>
              <a:t>( e.g., Mission </a:t>
            </a:r>
            <a:r>
              <a:rPr lang="en-US" dirty="0"/>
              <a:t>Critical </a:t>
            </a:r>
            <a:r>
              <a:rPr lang="en-US" dirty="0" smtClean="0"/>
              <a:t>Services used </a:t>
            </a:r>
            <a:r>
              <a:rPr lang="en-US" dirty="0"/>
              <a:t>for Public </a:t>
            </a:r>
            <a:r>
              <a:rPr lang="en-US" dirty="0" smtClean="0"/>
              <a:t>Safety), and Critical </a:t>
            </a:r>
            <a:r>
              <a:rPr lang="en-US" dirty="0"/>
              <a:t>M</a:t>
            </a:r>
            <a:r>
              <a:rPr lang="en-US" dirty="0" smtClean="0"/>
              <a:t>edical </a:t>
            </a:r>
            <a:r>
              <a:rPr lang="en-US" dirty="0"/>
              <a:t>A</a:t>
            </a:r>
            <a:r>
              <a:rPr lang="en-US" dirty="0" smtClean="0"/>
              <a:t>pplications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3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728791"/>
            <a:ext cx="10058400" cy="36814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covers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Additional information based on </a:t>
            </a:r>
            <a:r>
              <a:rPr lang="en-US" sz="2400" dirty="0" smtClean="0"/>
              <a:t>November </a:t>
            </a:r>
            <a:r>
              <a:rPr lang="en-US" sz="2400" dirty="0" smtClean="0"/>
              <a:t>2019 discussions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</a:t>
            </a:r>
            <a:r>
              <a:rPr lang="en-US" sz="2000" dirty="0" smtClean="0"/>
              <a:t>xisting IEEE 802.11 features to support Emergency Services (e.g., E911 in US)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NS/EP Priority Services are different than Emergency Services (e.g., E911 in US)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Highlights capabilities that are </a:t>
            </a:r>
            <a:r>
              <a:rPr lang="en-US" sz="2400" dirty="0"/>
              <a:t>defined in </a:t>
            </a:r>
            <a:r>
              <a:rPr lang="en-US" sz="2400" dirty="0" smtClean="0"/>
              <a:t>3GPP (4G/5G) </a:t>
            </a:r>
            <a:r>
              <a:rPr lang="en-US" sz="2400" dirty="0"/>
              <a:t>to </a:t>
            </a:r>
            <a:r>
              <a:rPr lang="en-US" sz="2400" dirty="0" smtClean="0"/>
              <a:t>support NS/EP Priority Services</a:t>
            </a:r>
            <a:r>
              <a:rPr lang="en-US" sz="22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Identifies a few gaps and capabilities that are required for supporting NS/EP Priority Services in IEEE 802.11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06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718067"/>
            <a:ext cx="9601200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  Emergency Service Support in IEEE 802.11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78467" y="1600200"/>
            <a:ext cx="10439400" cy="465113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Support of Emergency calls (e.g., E911) as part of ‘Interworking Service Support’ using a multi-layer solution approach [2]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Multi-layer indicates that emergency services will be provided by protocols developed in part by other standard bodies (e.g., IETF, 3GPP ) </a:t>
            </a:r>
          </a:p>
          <a:p>
            <a:pPr marL="0" indent="0" algn="just"/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A non-AP STA can signal to an AP STA that a call is an emergency call. The TSPEC (Traffic Specification) element used in a basic ADDTS (Add Traffic Stream) frame to request bandwidth can indicate priority using EBR (Expedited Bandwidth Request)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It is the </a:t>
            </a:r>
            <a:r>
              <a:rPr lang="en-US" altLang="en-US" b="1" dirty="0" smtClean="0">
                <a:solidFill>
                  <a:schemeClr val="tx1"/>
                </a:solidFill>
              </a:rPr>
              <a:t>STA’s responsibility </a:t>
            </a:r>
            <a:r>
              <a:rPr lang="en-US" altLang="en-US" dirty="0" smtClean="0">
                <a:solidFill>
                  <a:schemeClr val="tx1"/>
                </a:solidFill>
              </a:rPr>
              <a:t>to transmit the element in response to call signaling messages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How this is done is </a:t>
            </a:r>
            <a:r>
              <a:rPr lang="en-US" altLang="en-US" b="1" dirty="0" smtClean="0">
                <a:solidFill>
                  <a:schemeClr val="tx1"/>
                </a:solidFill>
              </a:rPr>
              <a:t>outside the scope</a:t>
            </a:r>
            <a:r>
              <a:rPr lang="en-US" altLang="en-US" dirty="0" smtClean="0">
                <a:solidFill>
                  <a:schemeClr val="tx1"/>
                </a:solidFill>
              </a:rPr>
              <a:t> of the interworking service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If WLAN is </a:t>
            </a:r>
            <a:r>
              <a:rPr lang="en-US" altLang="en-US" b="1" dirty="0" smtClean="0">
                <a:solidFill>
                  <a:schemeClr val="tx1"/>
                </a:solidFill>
              </a:rPr>
              <a:t>congested</a:t>
            </a:r>
            <a:r>
              <a:rPr lang="en-US" altLang="en-US" dirty="0" smtClean="0">
                <a:solidFill>
                  <a:schemeClr val="tx1"/>
                </a:solidFill>
              </a:rPr>
              <a:t>, then AP can deny TSPEC</a:t>
            </a:r>
          </a:p>
          <a:p>
            <a:pPr marL="0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7862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718067"/>
            <a:ext cx="10058400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  Emergency Service Support in IEEE 802.11 Contd..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78467" y="1638019"/>
            <a:ext cx="10439400" cy="4686581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If AP is </a:t>
            </a:r>
            <a:r>
              <a:rPr lang="en-US" altLang="en-US" b="1" dirty="0">
                <a:solidFill>
                  <a:schemeClr val="tx1"/>
                </a:solidFill>
              </a:rPr>
              <a:t>able to determine </a:t>
            </a:r>
            <a:r>
              <a:rPr lang="en-US" altLang="en-US" dirty="0">
                <a:solidFill>
                  <a:schemeClr val="tx1"/>
                </a:solidFill>
              </a:rPr>
              <a:t>that the call is </a:t>
            </a:r>
            <a:r>
              <a:rPr lang="en-US" altLang="en-US" dirty="0" smtClean="0">
                <a:solidFill>
                  <a:schemeClr val="tx1"/>
                </a:solidFill>
              </a:rPr>
              <a:t>an emergency </a:t>
            </a:r>
            <a:r>
              <a:rPr lang="en-US" altLang="en-US" dirty="0">
                <a:solidFill>
                  <a:schemeClr val="tx1"/>
                </a:solidFill>
              </a:rPr>
              <a:t>call, then it can invoke </a:t>
            </a:r>
            <a:r>
              <a:rPr lang="en-US" altLang="en-US" b="1" dirty="0">
                <a:solidFill>
                  <a:schemeClr val="tx1"/>
                </a:solidFill>
              </a:rPr>
              <a:t>other options </a:t>
            </a:r>
            <a:r>
              <a:rPr lang="en-US" altLang="en-US" dirty="0">
                <a:solidFill>
                  <a:schemeClr val="tx1"/>
                </a:solidFill>
              </a:rPr>
              <a:t>to admit the TSPEC request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The standard does not describe what these </a:t>
            </a:r>
            <a:r>
              <a:rPr lang="en-US" altLang="en-US" b="1" dirty="0" smtClean="0">
                <a:solidFill>
                  <a:schemeClr val="tx1"/>
                </a:solidFill>
              </a:rPr>
              <a:t>other </a:t>
            </a:r>
            <a:r>
              <a:rPr lang="en-US" altLang="en-US" b="1" dirty="0">
                <a:solidFill>
                  <a:schemeClr val="tx1"/>
                </a:solidFill>
              </a:rPr>
              <a:t>options </a:t>
            </a:r>
            <a:r>
              <a:rPr lang="en-US" altLang="en-US" dirty="0" smtClean="0">
                <a:solidFill>
                  <a:schemeClr val="tx1"/>
                </a:solidFill>
              </a:rPr>
              <a:t>are though </a:t>
            </a:r>
          </a:p>
          <a:p>
            <a:pPr marL="914400" lvl="2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EBR is optional in basic ADDTS Request/Response frame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EBR is not defined in DMG (</a:t>
            </a:r>
            <a:r>
              <a:rPr lang="en-US" altLang="en-US" dirty="0">
                <a:solidFill>
                  <a:schemeClr val="tx1"/>
                </a:solidFill>
              </a:rPr>
              <a:t>D</a:t>
            </a:r>
            <a:r>
              <a:rPr lang="en-US" altLang="en-US" dirty="0" smtClean="0">
                <a:solidFill>
                  <a:schemeClr val="tx1"/>
                </a:solidFill>
              </a:rPr>
              <a:t>irectional Multi-Gigabit) ADDTS Request/Response frame  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The STA has the </a:t>
            </a:r>
            <a:r>
              <a:rPr lang="en-US" altLang="en-US" dirty="0" smtClean="0">
                <a:solidFill>
                  <a:schemeClr val="tx1"/>
                </a:solidFill>
              </a:rPr>
              <a:t>responsibility </a:t>
            </a:r>
            <a:r>
              <a:rPr lang="en-US" altLang="en-US" dirty="0">
                <a:solidFill>
                  <a:schemeClr val="tx1"/>
                </a:solidFill>
              </a:rPr>
              <a:t>to confirm the availability of emergency services from the IEEE 802.11 </a:t>
            </a:r>
            <a:r>
              <a:rPr lang="en-US" altLang="en-US" dirty="0" smtClean="0">
                <a:solidFill>
                  <a:schemeClr val="tx1"/>
                </a:solidFill>
              </a:rPr>
              <a:t>network, including </a:t>
            </a:r>
            <a:r>
              <a:rPr lang="en-US" altLang="en-US" dirty="0">
                <a:solidFill>
                  <a:schemeClr val="tx1"/>
                </a:solidFill>
              </a:rPr>
              <a:t>that the network is authorized for emergency </a:t>
            </a:r>
            <a:r>
              <a:rPr lang="en-US" altLang="en-US" dirty="0" smtClean="0">
                <a:solidFill>
                  <a:schemeClr val="tx1"/>
                </a:solidFill>
              </a:rPr>
              <a:t>services</a:t>
            </a:r>
          </a:p>
          <a:p>
            <a:pPr marL="0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marL="0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marL="0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5434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685801"/>
            <a:ext cx="8686801" cy="761999"/>
          </a:xfrm>
        </p:spPr>
        <p:txBody>
          <a:bodyPr/>
          <a:lstStyle/>
          <a:p>
            <a:r>
              <a:rPr lang="en-US" dirty="0" smtClean="0"/>
              <a:t>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024" y="1439517"/>
            <a:ext cx="10340975" cy="4961283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NS/EP Priority </a:t>
            </a:r>
            <a:r>
              <a:rPr lang="en-US" dirty="0" smtClean="0"/>
              <a:t>Services </a:t>
            </a:r>
            <a:r>
              <a:rPr lang="en-US" dirty="0" smtClean="0"/>
              <a:t>are NOT the Emergency Services (e.g., E911 in US, 112, 110, 999, etc</a:t>
            </a:r>
            <a:r>
              <a:rPr lang="en-US" dirty="0"/>
              <a:t>.</a:t>
            </a:r>
            <a:r>
              <a:rPr lang="en-US" dirty="0" smtClean="0"/>
              <a:t> in Europe) that are normally available to every citizen for emergency calling 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Services in US </a:t>
            </a:r>
            <a:r>
              <a:rPr lang="en-US" dirty="0" smtClean="0"/>
              <a:t>are </a:t>
            </a:r>
            <a:r>
              <a:rPr lang="en-US" dirty="0"/>
              <a:t>government authorized </a:t>
            </a:r>
            <a:r>
              <a:rPr lang="en-US" dirty="0" smtClean="0"/>
              <a:t>services: </a:t>
            </a:r>
            <a:r>
              <a:rPr lang="en-US" dirty="0" smtClean="0"/>
              <a:t>Government </a:t>
            </a:r>
            <a:r>
              <a:rPr lang="en-US" dirty="0" smtClean="0"/>
              <a:t>Emergency Telecommunication Service (GETS), Wireless Priority Service (WPS) and Next Generation Network Priority Service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Services enable authorized users to gain priority access to communication network resources in support of their NS/EP mission </a:t>
            </a:r>
            <a:r>
              <a:rPr lang="en-US" dirty="0" smtClean="0"/>
              <a:t>activities</a:t>
            </a:r>
            <a:endParaRPr lang="en-US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Services are deployed by the operators using commercial network infrastructure and enabled through global standards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smtClean="0"/>
              <a:t>No</a:t>
            </a:r>
            <a:r>
              <a:rPr lang="en-US" dirty="0" smtClean="0"/>
              <a:t> unauthenticated and unauthorized user is permitted to use the NS/EP Priority </a:t>
            </a:r>
            <a:r>
              <a:rPr lang="en-US" dirty="0" smtClean="0"/>
              <a:t>Services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67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85800"/>
            <a:ext cx="10058400" cy="9905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NS/EP Priority Services Support  in 3GPP  (4G/5G)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70061"/>
            <a:ext cx="10363200" cy="4343399"/>
          </a:xfrm>
        </p:spPr>
        <p:txBody>
          <a:bodyPr>
            <a:normAutofit fontScale="85000" lnSpcReduction="20000"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3GPP defines capabilities </a:t>
            </a:r>
            <a:r>
              <a:rPr lang="en-US" dirty="0">
                <a:solidFill>
                  <a:schemeClr val="tx1"/>
                </a:solidFill>
              </a:rPr>
              <a:t>in support of NS/EP </a:t>
            </a:r>
            <a:r>
              <a:rPr lang="en-US" dirty="0" smtClean="0">
                <a:solidFill>
                  <a:schemeClr val="tx1"/>
                </a:solidFill>
              </a:rPr>
              <a:t>Priority </a:t>
            </a:r>
            <a:r>
              <a:rPr lang="en-US" dirty="0">
                <a:solidFill>
                  <a:schemeClr val="tx1"/>
                </a:solidFill>
              </a:rPr>
              <a:t>Services </a:t>
            </a:r>
            <a:r>
              <a:rPr lang="en-US" dirty="0" smtClean="0">
                <a:solidFill>
                  <a:schemeClr val="tx1"/>
                </a:solidFill>
              </a:rPr>
              <a:t>(called </a:t>
            </a:r>
            <a:r>
              <a:rPr lang="en-US" dirty="0">
                <a:solidFill>
                  <a:schemeClr val="tx1"/>
                </a:solidFill>
              </a:rPr>
              <a:t>Multimedia Priority </a:t>
            </a:r>
            <a:r>
              <a:rPr lang="en-US" dirty="0" smtClean="0">
                <a:solidFill>
                  <a:schemeClr val="tx1"/>
                </a:solidFill>
              </a:rPr>
              <a:t>Service (MPS) for 4G and 5G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 particular, 5G provides the following capabilities for Priority Channel Access:</a:t>
            </a:r>
          </a:p>
          <a:p>
            <a:pPr marL="80010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Prioritized Physical </a:t>
            </a:r>
            <a:r>
              <a:rPr lang="en-US" dirty="0">
                <a:solidFill>
                  <a:schemeClr val="tx1"/>
                </a:solidFill>
              </a:rPr>
              <a:t>Random Access Channel </a:t>
            </a:r>
            <a:r>
              <a:rPr lang="en-US" dirty="0" smtClean="0">
                <a:solidFill>
                  <a:schemeClr val="tx1"/>
                </a:solidFill>
              </a:rPr>
              <a:t>(P-PRACH): enables prioritized users to complete the Random </a:t>
            </a:r>
            <a:r>
              <a:rPr lang="en-US" dirty="0">
                <a:solidFill>
                  <a:schemeClr val="tx1"/>
                </a:solidFill>
              </a:rPr>
              <a:t>Access procedure with lower </a:t>
            </a:r>
            <a:r>
              <a:rPr lang="en-US" dirty="0" smtClean="0">
                <a:solidFill>
                  <a:schemeClr val="tx1"/>
                </a:solidFill>
              </a:rPr>
              <a:t>latency</a:t>
            </a:r>
          </a:p>
          <a:p>
            <a:pPr marL="1200150"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Devices allowed to use P-PRACH parameters can ramp up their transmit power quickly and use smaller back-off intervals in case of collision over </a:t>
            </a:r>
            <a:r>
              <a:rPr lang="en-US" dirty="0" smtClean="0">
                <a:solidFill>
                  <a:schemeClr val="tx1"/>
                </a:solidFill>
              </a:rPr>
              <a:t>PRACH</a:t>
            </a:r>
          </a:p>
          <a:p>
            <a:pPr marL="1200150"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From 3GPP Release 16 onwards, MPS (NS/EP </a:t>
            </a:r>
            <a:r>
              <a:rPr lang="en-US" dirty="0" smtClean="0">
                <a:solidFill>
                  <a:schemeClr val="tx1"/>
                </a:solidFill>
              </a:rPr>
              <a:t>Priority Services </a:t>
            </a:r>
            <a:r>
              <a:rPr lang="en-US" dirty="0">
                <a:solidFill>
                  <a:schemeClr val="tx1"/>
                </a:solidFill>
              </a:rPr>
              <a:t>in the U.S.) users will be allowed to use P-PRACH during initial access </a:t>
            </a:r>
            <a:r>
              <a:rPr lang="en-US" dirty="0" smtClean="0">
                <a:solidFill>
                  <a:schemeClr val="tx1"/>
                </a:solidFill>
              </a:rPr>
              <a:t>attempts</a:t>
            </a:r>
            <a:endParaRPr lang="en-US" dirty="0">
              <a:solidFill>
                <a:schemeClr val="tx1"/>
              </a:solidFill>
            </a:endParaRPr>
          </a:p>
          <a:p>
            <a:pPr marL="80010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Access barring: enables service providers, during congestion</a:t>
            </a:r>
            <a:r>
              <a:rPr lang="en-US" dirty="0" smtClean="0">
                <a:solidFill>
                  <a:schemeClr val="tx1"/>
                </a:solidFill>
              </a:rPr>
              <a:t>, to limit </a:t>
            </a:r>
            <a:r>
              <a:rPr lang="en-US" dirty="0">
                <a:solidFill>
                  <a:schemeClr val="tx1"/>
                </a:solidFill>
              </a:rPr>
              <a:t>access to </a:t>
            </a:r>
            <a:r>
              <a:rPr lang="en-US" dirty="0" smtClean="0">
                <a:solidFill>
                  <a:schemeClr val="tx1"/>
                </a:solidFill>
              </a:rPr>
              <a:t>PRACH for some </a:t>
            </a:r>
            <a:r>
              <a:rPr lang="en-US" dirty="0">
                <a:solidFill>
                  <a:schemeClr val="tx1"/>
                </a:solidFill>
              </a:rPr>
              <a:t>classes of users while exempting some other classes of users from access restrictions</a:t>
            </a:r>
          </a:p>
          <a:p>
            <a:pPr marL="1200150"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Access </a:t>
            </a:r>
            <a:r>
              <a:rPr lang="en-US" dirty="0">
                <a:solidFill>
                  <a:schemeClr val="tx1"/>
                </a:solidFill>
              </a:rPr>
              <a:t>barring is </a:t>
            </a:r>
            <a:r>
              <a:rPr lang="en-US" dirty="0" smtClean="0">
                <a:solidFill>
                  <a:schemeClr val="tx1"/>
                </a:solidFill>
              </a:rPr>
              <a:t>announced </a:t>
            </a:r>
            <a:r>
              <a:rPr lang="en-US" dirty="0">
                <a:solidFill>
                  <a:schemeClr val="tx1"/>
                </a:solidFill>
              </a:rPr>
              <a:t>on the basis of Access Identity (</a:t>
            </a:r>
            <a:r>
              <a:rPr lang="en-US" dirty="0" smtClean="0">
                <a:solidFill>
                  <a:schemeClr val="tx1"/>
                </a:solidFill>
              </a:rPr>
              <a:t>AI) and Access </a:t>
            </a:r>
            <a:r>
              <a:rPr lang="en-US" dirty="0">
                <a:solidFill>
                  <a:schemeClr val="tx1"/>
                </a:solidFill>
              </a:rPr>
              <a:t>Category (AC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special AI = 1 has been either assigned to NS/EP </a:t>
            </a:r>
            <a:r>
              <a:rPr lang="en-US" dirty="0" smtClean="0">
                <a:solidFill>
                  <a:schemeClr val="tx1"/>
                </a:solidFill>
              </a:rPr>
              <a:t>Priority Service </a:t>
            </a:r>
            <a:r>
              <a:rPr lang="en-US" dirty="0">
                <a:solidFill>
                  <a:schemeClr val="tx1"/>
                </a:solidFill>
              </a:rPr>
              <a:t>users during registration or configured </a:t>
            </a:r>
            <a:r>
              <a:rPr lang="en-US" dirty="0" smtClean="0">
                <a:solidFill>
                  <a:schemeClr val="tx1"/>
                </a:solidFill>
              </a:rPr>
              <a:t>a priori in NS/EP Priority Service </a:t>
            </a:r>
            <a:r>
              <a:rPr lang="en-US" dirty="0">
                <a:solidFill>
                  <a:schemeClr val="tx1"/>
                </a:solidFill>
              </a:rPr>
              <a:t>designated </a:t>
            </a:r>
            <a:r>
              <a:rPr lang="en-US" dirty="0" smtClean="0">
                <a:solidFill>
                  <a:schemeClr val="tx1"/>
                </a:solidFill>
              </a:rPr>
              <a:t>devices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Enables service providers to exempt NS/EP Priority Service devices from access barring during congestion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85800"/>
            <a:ext cx="10058400" cy="9905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NS/EP </a:t>
            </a:r>
            <a:r>
              <a:rPr lang="en-US" dirty="0" smtClean="0">
                <a:solidFill>
                  <a:schemeClr val="tx1"/>
                </a:solidFill>
              </a:rPr>
              <a:t>Priority Services </a:t>
            </a:r>
            <a:r>
              <a:rPr lang="en-US" dirty="0" smtClean="0">
                <a:solidFill>
                  <a:schemeClr val="tx1"/>
                </a:solidFill>
              </a:rPr>
              <a:t>Support  in 5G Contd..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676399"/>
            <a:ext cx="9677400" cy="4648201"/>
          </a:xfrm>
        </p:spPr>
        <p:txBody>
          <a:bodyPr>
            <a:normAutofit fontScale="70000" lnSpcReduction="20000"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5G provides the following capabilities for Priority link/data connection: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Connection (a.k.a. Radio Resource Control (RRC)) Establishment Priority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2100" dirty="0" smtClean="0"/>
              <a:t>RRC </a:t>
            </a:r>
            <a:r>
              <a:rPr lang="en-US" sz="2100" dirty="0"/>
              <a:t>Setup Request contains a field “Establishment </a:t>
            </a:r>
            <a:r>
              <a:rPr lang="en-US" sz="2100" dirty="0" smtClean="0"/>
              <a:t>Cause”</a:t>
            </a:r>
            <a:endParaRPr lang="en-US" sz="2100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2100" dirty="0" smtClean="0"/>
              <a:t>NS/EP Priority Service subscribed </a:t>
            </a:r>
            <a:r>
              <a:rPr lang="en-US" sz="2100" dirty="0"/>
              <a:t>devices </a:t>
            </a:r>
            <a:r>
              <a:rPr lang="en-US" sz="2100" dirty="0" smtClean="0"/>
              <a:t>set ‘Establishment Cause’ = </a:t>
            </a:r>
            <a:r>
              <a:rPr lang="en-US" sz="2100" dirty="0"/>
              <a:t>“mps-PriorityAccess</a:t>
            </a:r>
            <a:r>
              <a:rPr lang="en-US" sz="2100" dirty="0" smtClean="0"/>
              <a:t>,” </a:t>
            </a:r>
            <a:r>
              <a:rPr lang="en-US" sz="2100" dirty="0"/>
              <a:t>that allows signaling messages during the initial attach procedure (e.g. Registration Request) as well as subsequent connectivity establishment procedures (e.g. PDU Session Establishment Request) to be treated with higher </a:t>
            </a:r>
            <a:r>
              <a:rPr lang="en-US" sz="2100" dirty="0" smtClean="0"/>
              <a:t>priority (mps: multimedia priority service = NS/EP Priority Service in 3GPP terminology)</a:t>
            </a:r>
            <a:endParaRPr lang="en-US" sz="2100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2100" dirty="0" smtClean="0"/>
              <a:t>If </a:t>
            </a:r>
            <a:r>
              <a:rPr lang="en-US" sz="2100" dirty="0"/>
              <a:t>network functions remember the </a:t>
            </a:r>
            <a:r>
              <a:rPr lang="en-US" sz="2100" dirty="0" smtClean="0"/>
              <a:t>nature </a:t>
            </a:r>
            <a:r>
              <a:rPr lang="en-US" sz="2100" dirty="0"/>
              <a:t>of these devices, </a:t>
            </a:r>
            <a:r>
              <a:rPr lang="en-US" sz="2100" dirty="0" smtClean="0"/>
              <a:t>all </a:t>
            </a:r>
            <a:r>
              <a:rPr lang="en-US" sz="2100" dirty="0"/>
              <a:t>subsequent signaling messages associated with these </a:t>
            </a:r>
            <a:r>
              <a:rPr lang="en-US" sz="2100" dirty="0" smtClean="0"/>
              <a:t>devices can be treated with higher priority</a:t>
            </a:r>
            <a:endParaRPr lang="en-US" sz="2100" dirty="0"/>
          </a:p>
          <a:p>
            <a:pPr marL="971550" lvl="2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 smtClean="0"/>
              <a:t>Data link (a.k.a. PDU Session) Establishment Priority</a:t>
            </a:r>
          </a:p>
          <a:p>
            <a:pPr marL="1200150"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5G associates two QoS </a:t>
            </a:r>
            <a:r>
              <a:rPr lang="en-US" sz="2100" dirty="0" smtClean="0">
                <a:solidFill>
                  <a:schemeClr val="tx1"/>
                </a:solidFill>
              </a:rPr>
              <a:t>parameters: 5QI (5G </a:t>
            </a:r>
            <a:r>
              <a:rPr lang="en-US" sz="2100" dirty="0">
                <a:solidFill>
                  <a:schemeClr val="tx1"/>
                </a:solidFill>
              </a:rPr>
              <a:t>QoS Indicator) and ARP (Allocation and Retention Priority) </a:t>
            </a:r>
          </a:p>
          <a:p>
            <a:pPr marL="1657350" lvl="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5QI contains a priority level </a:t>
            </a:r>
            <a:r>
              <a:rPr lang="en-US" sz="1800" dirty="0" smtClean="0">
                <a:solidFill>
                  <a:schemeClr val="tx1"/>
                </a:solidFill>
              </a:rPr>
              <a:t>that determines </a:t>
            </a:r>
            <a:r>
              <a:rPr lang="en-US" sz="1800" dirty="0">
                <a:solidFill>
                  <a:schemeClr val="tx1"/>
                </a:solidFill>
              </a:rPr>
              <a:t>the relative priority with which user packets associated with a flow/session are </a:t>
            </a:r>
            <a:r>
              <a:rPr lang="en-US" sz="1800" dirty="0" smtClean="0">
                <a:solidFill>
                  <a:schemeClr val="tx1"/>
                </a:solidFill>
              </a:rPr>
              <a:t>handled; it may also be factored into routing decisions </a:t>
            </a:r>
            <a:endParaRPr lang="en-US" sz="1800" dirty="0">
              <a:solidFill>
                <a:schemeClr val="tx1"/>
              </a:solidFill>
            </a:endParaRPr>
          </a:p>
          <a:p>
            <a:pPr marL="1657350" lvl="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ARP determines the relative priority for admission control for flow/session establishment, and whether a flow/session can be released to accommodate a new higher priority </a:t>
            </a:r>
            <a:r>
              <a:rPr lang="en-US" sz="1800" dirty="0" smtClean="0">
                <a:solidFill>
                  <a:schemeClr val="tx1"/>
                </a:solidFill>
              </a:rPr>
              <a:t>one</a:t>
            </a:r>
            <a:endParaRPr lang="en-US" sz="1800" dirty="0">
              <a:solidFill>
                <a:schemeClr val="tx1"/>
              </a:solidFill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NS/EP devices can be allocated appropriate </a:t>
            </a:r>
            <a:r>
              <a:rPr lang="en-US" sz="2100" dirty="0">
                <a:solidFill>
                  <a:schemeClr val="tx1"/>
                </a:solidFill>
              </a:rPr>
              <a:t>5QI and ARP </a:t>
            </a:r>
            <a:r>
              <a:rPr lang="en-US" sz="2100" dirty="0" smtClean="0">
                <a:solidFill>
                  <a:schemeClr val="tx1"/>
                </a:solidFill>
              </a:rPr>
              <a:t>parameters so that they can obtain preferential </a:t>
            </a:r>
            <a:r>
              <a:rPr lang="en-US" sz="2100" dirty="0">
                <a:solidFill>
                  <a:schemeClr val="tx1"/>
                </a:solidFill>
              </a:rPr>
              <a:t>treatment in flow/session setup and user data </a:t>
            </a:r>
            <a:r>
              <a:rPr lang="en-US" sz="2100" dirty="0" smtClean="0">
                <a:solidFill>
                  <a:schemeClr val="tx1"/>
                </a:solidFill>
              </a:rPr>
              <a:t>transport</a:t>
            </a:r>
            <a:endParaRPr lang="en-US" sz="2100" dirty="0">
              <a:solidFill>
                <a:schemeClr val="tx1"/>
              </a:solidFill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12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732600"/>
            <a:ext cx="9677401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QoS Mechanisms and Gaps in IEEE 802.11  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896600" cy="4876800"/>
          </a:xfrm>
        </p:spPr>
        <p:txBody>
          <a:bodyPr/>
          <a:lstStyle/>
          <a:p>
            <a:pPr lvl="0" algn="just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802.11 [1] defines </a:t>
            </a:r>
            <a:r>
              <a:rPr lang="en-US" altLang="en-US" sz="2800" dirty="0"/>
              <a:t>four Access Categories (ACs) to give differential treatment to four traffic classes – </a:t>
            </a:r>
            <a:r>
              <a:rPr lang="en-US" altLang="en-US" sz="2800" dirty="0" smtClean="0"/>
              <a:t>Voice</a:t>
            </a:r>
            <a:r>
              <a:rPr lang="en-US" altLang="en-US" sz="2800" dirty="0"/>
              <a:t>, </a:t>
            </a:r>
            <a:r>
              <a:rPr lang="en-US" altLang="en-US" sz="2800" dirty="0" smtClean="0"/>
              <a:t>Video</a:t>
            </a:r>
            <a:r>
              <a:rPr lang="en-US" altLang="en-US" sz="2800" dirty="0"/>
              <a:t>, </a:t>
            </a:r>
            <a:r>
              <a:rPr lang="en-US" altLang="en-US" sz="2800" dirty="0" smtClean="0"/>
              <a:t>Best </a:t>
            </a:r>
            <a:r>
              <a:rPr lang="en-US" altLang="en-US" sz="2800" dirty="0"/>
              <a:t>effort and </a:t>
            </a:r>
            <a:r>
              <a:rPr lang="en-US" altLang="en-US" sz="2800" dirty="0" smtClean="0"/>
              <a:t>Background – with Voice at the </a:t>
            </a:r>
            <a:r>
              <a:rPr lang="en-US" altLang="en-US" sz="2800" dirty="0"/>
              <a:t>highest </a:t>
            </a:r>
            <a:r>
              <a:rPr lang="en-US" altLang="en-US" sz="2800" dirty="0" smtClean="0"/>
              <a:t>priority</a:t>
            </a:r>
            <a:endParaRPr lang="en-US" altLang="en-US" sz="2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400" dirty="0"/>
              <a:t>Priorities are implemented by configuring different Inter-Frame-Spaces (AIFSs) and back-off window </a:t>
            </a:r>
            <a:r>
              <a:rPr lang="en-US" altLang="en-US" sz="2400" dirty="0" smtClean="0"/>
              <a:t>limits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STA can send QoS request via TSPEC and TCLAS elements in ADDTS frame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STA may send TXOP requests using QoS Control field in QoS Data frame/Null frame</a:t>
            </a:r>
            <a:endParaRPr lang="en-US" altLang="en-US" sz="2400" dirty="0"/>
          </a:p>
          <a:p>
            <a:pPr marL="0" indent="0" algn="just"/>
            <a:r>
              <a:rPr lang="en-US" altLang="en-US" sz="2800" dirty="0" smtClean="0"/>
              <a:t>Gaps</a:t>
            </a:r>
            <a:r>
              <a:rPr lang="en-US" altLang="en-US" sz="2800" dirty="0"/>
              <a:t>: </a:t>
            </a:r>
            <a:r>
              <a:rPr lang="en-US" altLang="en-US" sz="2800" dirty="0" smtClean="0"/>
              <a:t>No mechanism is available to identify and provide differential treatment between STAs that request the TSPEC and TCLAS belonging to the same Access Category (e.g., AC_VO) </a:t>
            </a:r>
            <a:endParaRPr lang="en-US" altLang="en-US" sz="2800" b="1" dirty="0" smtClean="0"/>
          </a:p>
          <a:p>
            <a:pPr marL="0" indent="0" algn="just"/>
            <a:endParaRPr lang="en-US" alt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921432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21501</TotalTime>
  <Words>2181</Words>
  <Application>Microsoft Office PowerPoint</Application>
  <PresentationFormat>Widescreen</PresentationFormat>
  <Paragraphs>213</Paragraphs>
  <Slides>15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Document</vt:lpstr>
      <vt:lpstr>Priority Access Support for NS/EP Services  </vt:lpstr>
      <vt:lpstr>Overview </vt:lpstr>
      <vt:lpstr>Outline </vt:lpstr>
      <vt:lpstr>  Emergency Service Support in IEEE 802.11 </vt:lpstr>
      <vt:lpstr>  Emergency Service Support in IEEE 802.11 Contd..  </vt:lpstr>
      <vt:lpstr>NS/EP Priority Services</vt:lpstr>
      <vt:lpstr>NS/EP Priority Services Support  in 3GPP  (4G/5G) </vt:lpstr>
      <vt:lpstr>NS/EP Priority Services Support  in 5G Contd..</vt:lpstr>
      <vt:lpstr>QoS Mechanisms and Gaps in IEEE 802.11    </vt:lpstr>
      <vt:lpstr>QoS Mechanisms and Gaps in IEEE 802.11    </vt:lpstr>
      <vt:lpstr>QoS Mechanisms and Gaps in IEEE 802.11    </vt:lpstr>
      <vt:lpstr>Capabilities Needed </vt:lpstr>
      <vt:lpstr>  Summary  </vt:lpstr>
      <vt:lpstr>References</vt:lpstr>
      <vt:lpstr>Straw Poll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Access for IEEE 802.11be: What and Why?</dc:title>
  <dc:creator>Das, Subir</dc:creator>
  <cp:lastModifiedBy>Das, Subir</cp:lastModifiedBy>
  <cp:revision>433</cp:revision>
  <cp:lastPrinted>1601-01-01T00:00:00Z</cp:lastPrinted>
  <dcterms:created xsi:type="dcterms:W3CDTF">2019-10-02T12:54:36Z</dcterms:created>
  <dcterms:modified xsi:type="dcterms:W3CDTF">2020-01-11T15:47:42Z</dcterms:modified>
</cp:coreProperties>
</file>