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83" r:id="rId2"/>
    <p:sldId id="284" r:id="rId3"/>
    <p:sldId id="285" r:id="rId4"/>
    <p:sldId id="286" r:id="rId5"/>
    <p:sldId id="287" r:id="rId6"/>
    <p:sldId id="306" r:id="rId7"/>
    <p:sldId id="309" r:id="rId8"/>
    <p:sldId id="288" r:id="rId9"/>
    <p:sldId id="304" r:id="rId10"/>
    <p:sldId id="305" r:id="rId11"/>
    <p:sldId id="313" r:id="rId12"/>
    <p:sldId id="289" r:id="rId13"/>
    <p:sldId id="298" r:id="rId14"/>
    <p:sldId id="314" r:id="rId15"/>
    <p:sldId id="316" r:id="rId16"/>
    <p:sldId id="315" r:id="rId17"/>
    <p:sldId id="290" r:id="rId18"/>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85" autoAdjust="0"/>
    <p:restoredTop sz="96429" autoAdjust="0"/>
  </p:normalViewPr>
  <p:slideViewPr>
    <p:cSldViewPr>
      <p:cViewPr varScale="1">
        <p:scale>
          <a:sx n="112" d="100"/>
          <a:sy n="112" d="100"/>
        </p:scale>
        <p:origin x="1944" y="10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36154" cy="276999"/>
          </a:xfrm>
        </p:spPr>
        <p:txBody>
          <a:bodyPr/>
          <a:lstStyle/>
          <a:p>
            <a:pPr>
              <a:defRPr/>
            </a:pPr>
            <a:r>
              <a:rPr lang="en-US" altLang="ko-KR" dirty="0" smtClean="0"/>
              <a:t>Jan.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380494" y="332601"/>
            <a:ext cx="3065006"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802.11-20/0020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Consideration for EHT-SIG transmission</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2020-01-13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1897473464"/>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Jan.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Preamble puncturing in </a:t>
            </a:r>
            <a:r>
              <a:rPr lang="en-US" altLang="ko-KR" dirty="0" smtClean="0"/>
              <a:t>320MHz (option 3)</a:t>
            </a:r>
            <a:endParaRPr lang="ko-KR" altLang="en-US"/>
          </a:p>
        </p:txBody>
      </p:sp>
      <p:sp>
        <p:nvSpPr>
          <p:cNvPr id="3" name="내용 개체 틀 2"/>
          <p:cNvSpPr>
            <a:spLocks noGrp="1"/>
          </p:cNvSpPr>
          <p:nvPr>
            <p:ph idx="1"/>
          </p:nvPr>
        </p:nvSpPr>
        <p:spPr/>
        <p:txBody>
          <a:bodyPr>
            <a:normAutofit fontScale="92500" lnSpcReduction="20000"/>
          </a:bodyPr>
          <a:lstStyle/>
          <a:p>
            <a:endParaRPr lang="en-US" altLang="ko-KR" sz="1800" dirty="0"/>
          </a:p>
          <a:p>
            <a:endParaRPr lang="en-US" altLang="ko-KR" sz="1800" dirty="0"/>
          </a:p>
          <a:p>
            <a:endParaRPr lang="en-US" altLang="ko-KR" sz="1800" dirty="0"/>
          </a:p>
          <a:p>
            <a:endParaRPr lang="en-US" altLang="ko-KR" sz="1800" dirty="0" smtClean="0"/>
          </a:p>
          <a:p>
            <a:r>
              <a:rPr lang="en-US" altLang="ko-KR" sz="1800" dirty="0" smtClean="0"/>
              <a:t>The four different content channels are used in 80MHz and these channels are duplicated per 80MHz. </a:t>
            </a:r>
          </a:p>
          <a:p>
            <a:pPr lvl="1"/>
            <a:r>
              <a:rPr lang="en-US" altLang="ko-KR" sz="1600" dirty="0" smtClean="0"/>
              <a:t>Due to the distribution of information for EHT-SIG into the four channels, it can have low signaling overhead. </a:t>
            </a:r>
          </a:p>
          <a:p>
            <a:pPr lvl="1"/>
            <a:endParaRPr lang="en-US" altLang="ko-KR" sz="1600" dirty="0" smtClean="0"/>
          </a:p>
          <a:p>
            <a:r>
              <a:rPr lang="en-US" altLang="ko-KR" sz="1800" dirty="0" smtClean="0"/>
              <a:t>This design can be applied to the reception of EHT-SIG through 80MHz and 160MHz.</a:t>
            </a:r>
          </a:p>
          <a:p>
            <a:pPr lvl="1"/>
            <a:endParaRPr lang="en-US" altLang="ko-KR" sz="1200" dirty="0"/>
          </a:p>
          <a:p>
            <a:r>
              <a:rPr lang="en-US" altLang="ko-KR" sz="1800" dirty="0" smtClean="0"/>
              <a:t>While </a:t>
            </a:r>
            <a:r>
              <a:rPr lang="en-US" altLang="ko-KR" sz="1800" dirty="0"/>
              <a:t>i</a:t>
            </a:r>
            <a:r>
              <a:rPr lang="en-US" altLang="ko-KR" sz="1800" dirty="0" smtClean="0"/>
              <a:t>t is difficult to support a flexible preamble puncturing in 80MHz EHT-SIG reception as in [1], we can relax the restriction with wide BW EHT-SIG reception, e.g. 160MHz. </a:t>
            </a:r>
          </a:p>
          <a:p>
            <a:pPr lvl="1"/>
            <a:r>
              <a:rPr lang="en-US" altLang="ko-KR" sz="1600" dirty="0"/>
              <a:t>The receiver can get the information of punctured 20MHz channel in an 80MHz by using the 20MHz content channel which has the same information in another 80MHz.    </a:t>
            </a:r>
          </a:p>
          <a:p>
            <a:pPr lvl="1"/>
            <a:r>
              <a:rPr lang="en-US" altLang="ko-KR" sz="1600" dirty="0"/>
              <a:t>It is also able to support the various patterns of non-continuous 240MHz in 320MHz because of duplication of SIG content channels per 80MHz. </a:t>
            </a:r>
            <a:endParaRPr lang="ko-KR" altLang="en-US" sz="16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grpSp>
        <p:nvGrpSpPr>
          <p:cNvPr id="7" name="그룹 6"/>
          <p:cNvGrpSpPr/>
          <p:nvPr/>
        </p:nvGrpSpPr>
        <p:grpSpPr>
          <a:xfrm>
            <a:off x="1828800" y="1676400"/>
            <a:ext cx="5410201" cy="990613"/>
            <a:chOff x="2227840" y="5664368"/>
            <a:chExt cx="2851049" cy="476841"/>
          </a:xfrm>
        </p:grpSpPr>
        <p:sp>
          <p:nvSpPr>
            <p:cNvPr id="8" name="직사각형 7"/>
            <p:cNvSpPr/>
            <p:nvPr/>
          </p:nvSpPr>
          <p:spPr bwMode="auto">
            <a:xfrm>
              <a:off x="2528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9" name="직사각형 8"/>
            <p:cNvSpPr/>
            <p:nvPr/>
          </p:nvSpPr>
          <p:spPr bwMode="auto">
            <a:xfrm>
              <a:off x="2680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0" name="직사각형 9"/>
            <p:cNvSpPr/>
            <p:nvPr/>
          </p:nvSpPr>
          <p:spPr bwMode="auto">
            <a:xfrm>
              <a:off x="2832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1" name="직사각형 10"/>
            <p:cNvSpPr/>
            <p:nvPr/>
          </p:nvSpPr>
          <p:spPr bwMode="auto">
            <a:xfrm>
              <a:off x="29852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31376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3" name="직사각형 12"/>
            <p:cNvSpPr/>
            <p:nvPr/>
          </p:nvSpPr>
          <p:spPr bwMode="auto">
            <a:xfrm>
              <a:off x="3290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4" name="직사각형 13"/>
            <p:cNvSpPr/>
            <p:nvPr/>
          </p:nvSpPr>
          <p:spPr bwMode="auto">
            <a:xfrm>
              <a:off x="3442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5" name="직사각형 14"/>
            <p:cNvSpPr/>
            <p:nvPr/>
          </p:nvSpPr>
          <p:spPr bwMode="auto">
            <a:xfrm>
              <a:off x="3594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375417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7" name="직사각형 16"/>
            <p:cNvSpPr/>
            <p:nvPr/>
          </p:nvSpPr>
          <p:spPr bwMode="auto">
            <a:xfrm>
              <a:off x="3915041"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8" name="직사각형 17"/>
            <p:cNvSpPr/>
            <p:nvPr/>
          </p:nvSpPr>
          <p:spPr bwMode="auto">
            <a:xfrm>
              <a:off x="4075908"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9" name="직사각형 18"/>
            <p:cNvSpPr/>
            <p:nvPr/>
          </p:nvSpPr>
          <p:spPr bwMode="auto">
            <a:xfrm>
              <a:off x="4236775"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4397642"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1" name="직사각형 20"/>
            <p:cNvSpPr/>
            <p:nvPr/>
          </p:nvSpPr>
          <p:spPr bwMode="auto">
            <a:xfrm>
              <a:off x="4558509"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2" name="직사각형 21"/>
            <p:cNvSpPr/>
            <p:nvPr/>
          </p:nvSpPr>
          <p:spPr bwMode="auto">
            <a:xfrm>
              <a:off x="4719376"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3" name="직사각형 22"/>
            <p:cNvSpPr/>
            <p:nvPr/>
          </p:nvSpPr>
          <p:spPr bwMode="auto">
            <a:xfrm>
              <a:off x="4880243"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4" name="직선 화살표 연결선 23"/>
            <p:cNvCxnSpPr/>
            <p:nvPr/>
          </p:nvCxnSpPr>
          <p:spPr bwMode="auto">
            <a:xfrm flipV="1">
              <a:off x="2494439" y="5994484"/>
              <a:ext cx="2539950" cy="9047"/>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5" name="직선 화살표 연결선 24"/>
            <p:cNvCxnSpPr/>
            <p:nvPr/>
          </p:nvCxnSpPr>
          <p:spPr bwMode="auto">
            <a:xfrm>
              <a:off x="2494438" y="5926999"/>
              <a:ext cx="611188" cy="33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6" name="TextBox 25"/>
            <p:cNvSpPr txBox="1"/>
            <p:nvPr/>
          </p:nvSpPr>
          <p:spPr>
            <a:xfrm>
              <a:off x="4719376" y="6022688"/>
              <a:ext cx="359513" cy="118521"/>
            </a:xfrm>
            <a:prstGeom prst="rect">
              <a:avLst/>
            </a:prstGeom>
            <a:noFill/>
          </p:spPr>
          <p:txBody>
            <a:bodyPr wrap="square" rtlCol="0">
              <a:spAutoFit/>
            </a:bodyPr>
            <a:lstStyle/>
            <a:p>
              <a:r>
                <a:rPr lang="en-US" altLang="ko-KR" sz="1000" dirty="0" smtClean="0"/>
                <a:t>320MHz</a:t>
              </a:r>
              <a:endParaRPr lang="ko-KR" altLang="en-US" sz="1000"/>
            </a:p>
          </p:txBody>
        </p:sp>
        <p:sp>
          <p:nvSpPr>
            <p:cNvPr id="27" name="TextBox 26"/>
            <p:cNvSpPr txBox="1"/>
            <p:nvPr/>
          </p:nvSpPr>
          <p:spPr>
            <a:xfrm>
              <a:off x="2227840" y="5802604"/>
              <a:ext cx="344386" cy="118521"/>
            </a:xfrm>
            <a:prstGeom prst="rect">
              <a:avLst/>
            </a:prstGeom>
            <a:noFill/>
          </p:spPr>
          <p:txBody>
            <a:bodyPr wrap="square" rtlCol="0">
              <a:spAutoFit/>
            </a:bodyPr>
            <a:lstStyle/>
            <a:p>
              <a:r>
                <a:rPr lang="en-US" altLang="ko-KR" sz="1000" dirty="0" smtClean="0"/>
                <a:t>80MHz</a:t>
              </a:r>
              <a:endParaRPr lang="ko-KR" altLang="en-US" sz="1000"/>
            </a:p>
          </p:txBody>
        </p:sp>
      </p:grpSp>
    </p:spTree>
    <p:extLst>
      <p:ext uri="{BB962C8B-B14F-4D97-AF65-F5344CB8AC3E}">
        <p14:creationId xmlns:p14="http://schemas.microsoft.com/office/powerpoint/2010/main" val="1002819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of puncturing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In 11ax, STA can know the preamble puncturing pattern by using the BW field in HE-SIGA and RU allocation field in HE-SIGB. </a:t>
            </a:r>
          </a:p>
          <a:p>
            <a:r>
              <a:rPr lang="en-US" altLang="ko-KR" dirty="0" smtClean="0"/>
              <a:t>We can take into account a similar way with </a:t>
            </a:r>
            <a:r>
              <a:rPr lang="en-US" altLang="ko-KR" dirty="0"/>
              <a:t>11ax regardless of options for EHT-SIG </a:t>
            </a:r>
            <a:r>
              <a:rPr lang="en-US" altLang="ko-KR" dirty="0" smtClean="0"/>
              <a:t>configuration.</a:t>
            </a:r>
          </a:p>
          <a:p>
            <a:pPr lvl="1"/>
            <a:r>
              <a:rPr lang="en-US" altLang="ko-KR" dirty="0" smtClean="0"/>
              <a:t> We think that it is a simple way to indicate the puncturing pattern without increasing complexity. </a:t>
            </a:r>
          </a:p>
          <a:p>
            <a:pPr lvl="1"/>
            <a:endParaRPr lang="en-US" altLang="ko-KR" dirty="0" smtClean="0"/>
          </a:p>
          <a:p>
            <a:r>
              <a:rPr lang="en-US" altLang="ko-KR" dirty="0" smtClean="0"/>
              <a:t>So, preamble puncturing can be indicated by using the BW field in U-SIG and pattern information in EHT-SIG. </a:t>
            </a:r>
          </a:p>
          <a:p>
            <a:pPr lvl="1"/>
            <a:r>
              <a:rPr lang="en-US" altLang="ko-KR" dirty="0" smtClean="0"/>
              <a:t>For example, BW and </a:t>
            </a:r>
            <a:r>
              <a:rPr lang="en-US" altLang="ko-KR" dirty="0"/>
              <a:t>pattern </a:t>
            </a:r>
            <a:r>
              <a:rPr lang="en-US" altLang="ko-KR" dirty="0" smtClean="0"/>
              <a:t>information for preamble puncturing can be consisted of as following </a:t>
            </a:r>
          </a:p>
          <a:p>
            <a:pPr lvl="2"/>
            <a:r>
              <a:rPr lang="en-US" altLang="ko-KR" dirty="0" smtClean="0"/>
              <a:t>BW field </a:t>
            </a:r>
          </a:p>
          <a:p>
            <a:pPr lvl="3"/>
            <a:r>
              <a:rPr lang="en-US" altLang="ko-KR" dirty="0" smtClean="0"/>
              <a:t>The bits assigned for this can be equal to or more than 4 bits.  </a:t>
            </a:r>
          </a:p>
          <a:p>
            <a:pPr lvl="3"/>
            <a:r>
              <a:rPr lang="en-US" altLang="ko-KR" dirty="0" smtClean="0"/>
              <a:t>20MHz / 40MHz / 80MHz (non-punctured) / 160MHz</a:t>
            </a:r>
            <a:r>
              <a:rPr lang="en-US" altLang="ko-KR" dirty="0"/>
              <a:t> (non-punctured) </a:t>
            </a:r>
            <a:r>
              <a:rPr lang="en-US" altLang="ko-KR" dirty="0" smtClean="0"/>
              <a:t>/ 240MHz</a:t>
            </a:r>
            <a:r>
              <a:rPr lang="en-US" altLang="ko-KR" dirty="0"/>
              <a:t> (non-punctured) </a:t>
            </a:r>
            <a:r>
              <a:rPr lang="en-US" altLang="ko-KR" dirty="0" smtClean="0"/>
              <a:t>/ 320MHz</a:t>
            </a:r>
            <a:r>
              <a:rPr lang="en-US" altLang="ko-KR" dirty="0"/>
              <a:t> (non-punctured</a:t>
            </a:r>
            <a:r>
              <a:rPr lang="en-US" altLang="ko-KR" dirty="0" smtClean="0"/>
              <a:t>) / </a:t>
            </a:r>
            <a:r>
              <a:rPr lang="en-US" altLang="ko-KR" dirty="0"/>
              <a:t>80MHz </a:t>
            </a:r>
            <a:r>
              <a:rPr lang="en-US" altLang="ko-KR" dirty="0" smtClean="0"/>
              <a:t>(punctured</a:t>
            </a:r>
            <a:r>
              <a:rPr lang="en-US" altLang="ko-KR" dirty="0"/>
              <a:t>) / 160MHz </a:t>
            </a:r>
            <a:r>
              <a:rPr lang="en-US" altLang="ko-KR" dirty="0" smtClean="0"/>
              <a:t>(punctured</a:t>
            </a:r>
            <a:r>
              <a:rPr lang="en-US" altLang="ko-KR" dirty="0"/>
              <a:t>) / 240MHz </a:t>
            </a:r>
            <a:r>
              <a:rPr lang="en-US" altLang="ko-KR" dirty="0" smtClean="0"/>
              <a:t>(punctured</a:t>
            </a:r>
            <a:r>
              <a:rPr lang="en-US" altLang="ko-KR" dirty="0"/>
              <a:t>) / 320MHz </a:t>
            </a:r>
            <a:r>
              <a:rPr lang="en-US" altLang="ko-KR" dirty="0" smtClean="0"/>
              <a:t>(punctured) </a:t>
            </a:r>
          </a:p>
          <a:p>
            <a:pPr lvl="4"/>
            <a:r>
              <a:rPr lang="en-US" altLang="ko-KR" dirty="0" smtClean="0"/>
              <a:t>Details for punctured BW are TBD. </a:t>
            </a:r>
          </a:p>
          <a:p>
            <a:pPr lvl="2"/>
            <a:r>
              <a:rPr lang="en-US" altLang="ko-KR" dirty="0" smtClean="0"/>
              <a:t>Pattern information </a:t>
            </a:r>
          </a:p>
          <a:p>
            <a:pPr lvl="3"/>
            <a:r>
              <a:rPr lang="en-US" altLang="ko-KR" dirty="0" smtClean="0"/>
              <a:t>For this information, we can consider the RU allocation field which is defined in 11ax or other  information bits that is configured differently.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spTree>
    <p:extLst>
      <p:ext uri="{BB962C8B-B14F-4D97-AF65-F5344CB8AC3E}">
        <p14:creationId xmlns:p14="http://schemas.microsoft.com/office/powerpoint/2010/main" val="3190134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normAutofit fontScale="92500" lnSpcReduction="20000"/>
              </a:bodyPr>
              <a:lstStyle/>
              <a:p>
                <a:r>
                  <a:rPr lang="en-US" altLang="ko-KR" dirty="0" smtClean="0"/>
                  <a:t>We investigated the three options for configuration of EHT-SIG by considering various aspects. </a:t>
                </a:r>
              </a:p>
              <a:p>
                <a:pPr lvl="1"/>
                <a:r>
                  <a:rPr lang="en-US" altLang="ko-KR" dirty="0" smtClean="0"/>
                  <a:t>In terms of overhead, option 2 and option 3 seem better choice than option 1</a:t>
                </a:r>
              </a:p>
              <a:p>
                <a:pPr lvl="1"/>
                <a:r>
                  <a:rPr lang="en-US" altLang="ko-KR" dirty="0" smtClean="0"/>
                  <a:t>For supporting various puncturing or large-RU patterns, option 1 and option 3 have more flexibility.</a:t>
                </a:r>
              </a:p>
              <a:p>
                <a:pPr lvl="2"/>
                <a:r>
                  <a:rPr lang="en-US" altLang="ko-KR" dirty="0" smtClean="0"/>
                  <a:t>Since it is demanded to receive two different content channels in each 80MHz within 160MHz, option 2 has some restricted flexibility. </a:t>
                </a:r>
              </a:p>
              <a:p>
                <a:pPr lvl="1"/>
                <a:r>
                  <a:rPr lang="en-US" altLang="ko-KR" dirty="0" smtClean="0"/>
                  <a:t>Overall, option 3 can be a reasonable approach, particularly for a wide bandwidth </a:t>
                </a:r>
                <a:r>
                  <a:rPr lang="en-US" altLang="ko-KR" dirty="0"/>
                  <a:t>(</a:t>
                </a:r>
                <a14:m>
                  <m:oMath xmlns:m="http://schemas.openxmlformats.org/officeDocument/2006/math">
                    <m:r>
                      <a:rPr lang="en-US" altLang="ko-KR" i="1">
                        <a:latin typeface="Cambria Math" panose="02040503050406030204" pitchFamily="18" charset="0"/>
                        <a:ea typeface="Cambria Math" panose="02040503050406030204" pitchFamily="18" charset="0"/>
                      </a:rPr>
                      <m:t>≥ </m:t>
                    </m:r>
                  </m:oMath>
                </a14:m>
                <a:r>
                  <a:rPr lang="en-US" altLang="ko-KR" dirty="0"/>
                  <a:t>160MHz</a:t>
                </a:r>
                <a:r>
                  <a:rPr lang="en-US" altLang="ko-KR" dirty="0" smtClean="0"/>
                  <a:t>) transmission.</a:t>
                </a:r>
                <a:endParaRPr lang="en-US" altLang="ko-KR" dirty="0"/>
              </a:p>
              <a:p>
                <a:pPr lvl="2"/>
                <a:r>
                  <a:rPr lang="en-US" altLang="ko-KR" dirty="0"/>
                  <a:t>O</a:t>
                </a:r>
                <a:r>
                  <a:rPr lang="en-US" altLang="ko-KR" dirty="0" smtClean="0"/>
                  <a:t>ption 1 can be still considerable if the overhead is not a critical issue  </a:t>
                </a:r>
              </a:p>
              <a:p>
                <a:pPr lvl="2"/>
                <a:endParaRPr lang="en-US" altLang="ko-KR" dirty="0" smtClean="0"/>
              </a:p>
              <a:p>
                <a:r>
                  <a:rPr lang="en-US" altLang="ko-KR" dirty="0" smtClean="0"/>
                  <a:t>For the indication of puncturing, we can consider the similar way of signaling as in 11ax. </a:t>
                </a:r>
              </a:p>
              <a:p>
                <a:pPr lvl="1"/>
                <a:r>
                  <a:rPr lang="en-US" altLang="ko-KR" dirty="0" smtClean="0"/>
                  <a:t>The BW field and information for puncturing pattern can be used for indication of preamble puncturing in 11be. </a:t>
                </a:r>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863" t="-2528" r="-1804" b="-1545"/>
                </a:stretch>
              </a:blipFill>
            </p:spPr>
            <p:txBody>
              <a:bodyPr/>
              <a:lstStyle/>
              <a:p>
                <a:r>
                  <a:rPr lang="ko-KR" altLang="en-US">
                    <a:noFill/>
                  </a:rPr>
                  <a:t> </a:t>
                </a:r>
              </a:p>
            </p:txBody>
          </p:sp>
        </mc:Fallback>
      </mc:AlternateContent>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3365716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Straw poll 1</a:t>
            </a:r>
            <a:endParaRPr lang="ko-KR" altLang="en-US">
              <a:solidFill>
                <a:schemeClr val="tx1"/>
              </a:solidFill>
            </a:endParaRPr>
          </a:p>
        </p:txBody>
      </p:sp>
      <p:sp>
        <p:nvSpPr>
          <p:cNvPr id="3" name="내용 개체 틀 2"/>
          <p:cNvSpPr>
            <a:spLocks noGrp="1"/>
          </p:cNvSpPr>
          <p:nvPr>
            <p:ph idx="1"/>
          </p:nvPr>
        </p:nvSpPr>
        <p:spPr/>
        <p:txBody>
          <a:bodyPr/>
          <a:lstStyle/>
          <a:p>
            <a:r>
              <a:rPr lang="en-US" altLang="ko-KR" dirty="0" smtClean="0"/>
              <a:t>Do </a:t>
            </a:r>
            <a:r>
              <a:rPr lang="en-US" altLang="ko-KR" dirty="0"/>
              <a:t>you </a:t>
            </a:r>
            <a:r>
              <a:rPr lang="en-US" altLang="ko-KR" dirty="0" smtClean="0"/>
              <a:t>agree that </a:t>
            </a:r>
            <a:r>
              <a:rPr lang="en-US" altLang="ko-KR" dirty="0"/>
              <a:t>11be </a:t>
            </a:r>
            <a:r>
              <a:rPr lang="en-US" altLang="ko-KR" dirty="0" smtClean="0"/>
              <a:t>supports a capability of EHT-SIG reception by more than 80MHz?</a:t>
            </a:r>
          </a:p>
          <a:p>
            <a:pPr lvl="2"/>
            <a:r>
              <a:rPr lang="en-US" altLang="ko-KR" dirty="0" smtClean="0"/>
              <a:t>The configuration of EHT-SIG content channel is TBD. </a:t>
            </a:r>
          </a:p>
          <a:p>
            <a:pPr lvl="1"/>
            <a:endParaRPr lang="en-US" altLang="ko-KR" dirty="0" smtClean="0"/>
          </a:p>
          <a:p>
            <a:pPr lvl="1"/>
            <a:endParaRPr lang="en-US" altLang="ko-KR" dirty="0"/>
          </a:p>
          <a:p>
            <a:pPr lvl="1"/>
            <a:endParaRPr lang="en-US" altLang="ko-KR" dirty="0" smtClean="0"/>
          </a:p>
          <a:p>
            <a:pPr lvl="1"/>
            <a:endParaRPr lang="en-US" altLang="ko-KR" dirty="0"/>
          </a:p>
          <a:p>
            <a:pPr lvl="1"/>
            <a:r>
              <a:rPr lang="en-US" altLang="ko-KR" dirty="0" smtClean="0"/>
              <a:t>Y/N/A</a:t>
            </a:r>
            <a:endParaRPr lang="ko-KR" altLang="en-US"/>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524077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 </a:t>
            </a:r>
            <a:endParaRPr lang="ko-KR" altLang="en-US"/>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p:txBody>
              <a:bodyPr/>
              <a:lstStyle/>
              <a:p>
                <a:r>
                  <a:rPr lang="en-US" altLang="ko-KR" dirty="0"/>
                  <a:t>Do you agree that in </a:t>
                </a:r>
                <a:r>
                  <a:rPr lang="en-US" altLang="ko-KR" dirty="0" smtClean="0"/>
                  <a:t>large BW transmission (</a:t>
                </a:r>
                <a14:m>
                  <m:oMath xmlns:m="http://schemas.openxmlformats.org/officeDocument/2006/math">
                    <m:r>
                      <a:rPr lang="en-US" altLang="ko-KR" i="1">
                        <a:latin typeface="Cambria Math" panose="02040503050406030204" pitchFamily="18" charset="0"/>
                        <a:ea typeface="Cambria Math" panose="02040503050406030204" pitchFamily="18" charset="0"/>
                      </a:rPr>
                      <m:t>≥ </m:t>
                    </m:r>
                  </m:oMath>
                </a14:m>
                <a:r>
                  <a:rPr lang="en-US" altLang="ko-KR" dirty="0" smtClean="0"/>
                  <a:t>160MHz), </a:t>
                </a:r>
                <a:r>
                  <a:rPr lang="en-US" altLang="ko-KR" dirty="0"/>
                  <a:t>EHT-SIG content channels are configured </a:t>
                </a:r>
                <a:r>
                  <a:rPr lang="en-US" altLang="ko-KR" dirty="0" smtClean="0"/>
                  <a:t>as option 3 described in slide 10?  </a:t>
                </a:r>
                <a:endParaRPr lang="en-US" altLang="ko-KR" dirty="0"/>
              </a:p>
              <a:p>
                <a:pPr marL="0" indent="0">
                  <a:buNone/>
                </a:pPr>
                <a:r>
                  <a:rPr lang="en-US" altLang="ko-KR" dirty="0"/>
                  <a:t> </a:t>
                </a:r>
                <a:endParaRPr lang="ko-KR" altLang="en-US"/>
              </a:p>
              <a:p>
                <a:pPr lvl="1"/>
                <a:endParaRPr lang="en-US" altLang="ko-KR" dirty="0" smtClean="0"/>
              </a:p>
              <a:p>
                <a:pPr lvl="1"/>
                <a:endParaRPr lang="en-US" altLang="ko-KR" dirty="0"/>
              </a:p>
              <a:p>
                <a:pPr lvl="1"/>
                <a:endParaRPr lang="en-US" altLang="ko-KR" dirty="0" smtClean="0"/>
              </a:p>
              <a:p>
                <a:pPr lvl="1"/>
                <a:r>
                  <a:rPr lang="en-US" altLang="ko-KR" dirty="0" smtClean="0"/>
                  <a:t>Duplicating </a:t>
                </a:r>
                <a:r>
                  <a:rPr lang="en-US" altLang="ko-KR" dirty="0"/>
                  <a:t>EHT-SIG information per 80MHz, with different EHT-SIG information in each 20MHz within </a:t>
                </a:r>
                <a:r>
                  <a:rPr lang="en-US" altLang="ko-KR" dirty="0" smtClean="0"/>
                  <a:t>80MHz.</a:t>
                </a:r>
              </a:p>
              <a:p>
                <a:pPr lvl="1"/>
                <a:endParaRPr lang="en-US" altLang="ko-KR" dirty="0"/>
              </a:p>
              <a:p>
                <a:pPr lvl="1"/>
                <a:r>
                  <a:rPr lang="en-US" altLang="ko-KR" dirty="0"/>
                  <a:t>Y/N/A</a:t>
                </a:r>
                <a:endParaRPr lang="ko-KR" altLang="en-US"/>
              </a:p>
              <a:p>
                <a:pPr lvl="1"/>
                <a:endParaRPr lang="en-US" altLang="ko-KR" dirty="0" smtClean="0"/>
              </a:p>
              <a:p>
                <a:pPr lvl="1"/>
                <a:endParaRPr lang="ko-KR" altLang="en-US"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blipFill rotWithShape="0">
                <a:blip r:embed="rId2"/>
                <a:stretch>
                  <a:fillRect l="-1098" t="-1124"/>
                </a:stretch>
              </a:blipFill>
            </p:spPr>
            <p:txBody>
              <a:bodyPr/>
              <a:lstStyle/>
              <a:p>
                <a:r>
                  <a:rPr lang="ko-KR" altLang="en-US">
                    <a:noFill/>
                  </a:rPr>
                  <a:t> </a:t>
                </a:r>
              </a:p>
            </p:txBody>
          </p:sp>
        </mc:Fallback>
      </mc:AlternateContent>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grpSp>
        <p:nvGrpSpPr>
          <p:cNvPr id="28" name="그룹 27"/>
          <p:cNvGrpSpPr/>
          <p:nvPr/>
        </p:nvGrpSpPr>
        <p:grpSpPr>
          <a:xfrm>
            <a:off x="1524000" y="3542500"/>
            <a:ext cx="5410201" cy="990613"/>
            <a:chOff x="1524000" y="3542500"/>
            <a:chExt cx="5410201" cy="990613"/>
          </a:xfrm>
        </p:grpSpPr>
        <p:sp>
          <p:nvSpPr>
            <p:cNvPr id="8" name="직사각형 7"/>
            <p:cNvSpPr/>
            <p:nvPr/>
          </p:nvSpPr>
          <p:spPr bwMode="auto">
            <a:xfrm>
              <a:off x="2093767"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9" name="직사각형 8"/>
            <p:cNvSpPr/>
            <p:nvPr/>
          </p:nvSpPr>
          <p:spPr bwMode="auto">
            <a:xfrm>
              <a:off x="2382964"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0" name="직사각형 9"/>
            <p:cNvSpPr/>
            <p:nvPr/>
          </p:nvSpPr>
          <p:spPr bwMode="auto">
            <a:xfrm>
              <a:off x="2672161"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1" name="직사각형 10"/>
            <p:cNvSpPr/>
            <p:nvPr/>
          </p:nvSpPr>
          <p:spPr bwMode="auto">
            <a:xfrm>
              <a:off x="2961358"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3250555"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3" name="직사각형 12"/>
            <p:cNvSpPr/>
            <p:nvPr/>
          </p:nvSpPr>
          <p:spPr bwMode="auto">
            <a:xfrm>
              <a:off x="3539752"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4" name="직사각형 13"/>
            <p:cNvSpPr/>
            <p:nvPr/>
          </p:nvSpPr>
          <p:spPr bwMode="auto">
            <a:xfrm>
              <a:off x="3828949"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5" name="직사각형 14"/>
            <p:cNvSpPr/>
            <p:nvPr/>
          </p:nvSpPr>
          <p:spPr bwMode="auto">
            <a:xfrm>
              <a:off x="4118146"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직사각형 15"/>
            <p:cNvSpPr/>
            <p:nvPr/>
          </p:nvSpPr>
          <p:spPr bwMode="auto">
            <a:xfrm>
              <a:off x="4420398"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7" name="직사각형 16"/>
            <p:cNvSpPr/>
            <p:nvPr/>
          </p:nvSpPr>
          <p:spPr bwMode="auto">
            <a:xfrm>
              <a:off x="4717036"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8" name="직사각형 17"/>
            <p:cNvSpPr/>
            <p:nvPr/>
          </p:nvSpPr>
          <p:spPr bwMode="auto">
            <a:xfrm>
              <a:off x="5022301"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9" name="직사각형 18"/>
            <p:cNvSpPr/>
            <p:nvPr/>
          </p:nvSpPr>
          <p:spPr bwMode="auto">
            <a:xfrm>
              <a:off x="5318939"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0" name="직사각형 19"/>
            <p:cNvSpPr/>
            <p:nvPr/>
          </p:nvSpPr>
          <p:spPr bwMode="auto">
            <a:xfrm>
              <a:off x="5615576"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1" name="직사각형 20"/>
            <p:cNvSpPr/>
            <p:nvPr/>
          </p:nvSpPr>
          <p:spPr bwMode="auto">
            <a:xfrm>
              <a:off x="5920840"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2" name="직사각형 21"/>
            <p:cNvSpPr/>
            <p:nvPr/>
          </p:nvSpPr>
          <p:spPr bwMode="auto">
            <a:xfrm>
              <a:off x="6217478"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3" name="직사각형 22"/>
            <p:cNvSpPr/>
            <p:nvPr/>
          </p:nvSpPr>
          <p:spPr bwMode="auto">
            <a:xfrm>
              <a:off x="6522742" y="3542500"/>
              <a:ext cx="292510" cy="41664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24" name="직선 화살표 연결선 23"/>
            <p:cNvCxnSpPr/>
            <p:nvPr/>
          </p:nvCxnSpPr>
          <p:spPr bwMode="auto">
            <a:xfrm flipV="1">
              <a:off x="2029903" y="4228299"/>
              <a:ext cx="4819854" cy="18795"/>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25" name="직선 화살표 연결선 24"/>
            <p:cNvCxnSpPr/>
            <p:nvPr/>
          </p:nvCxnSpPr>
          <p:spPr bwMode="auto">
            <a:xfrm>
              <a:off x="2029901" y="4088103"/>
              <a:ext cx="1159801" cy="69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26" name="TextBox 25"/>
            <p:cNvSpPr txBox="1"/>
            <p:nvPr/>
          </p:nvSpPr>
          <p:spPr>
            <a:xfrm>
              <a:off x="6251983" y="4286892"/>
              <a:ext cx="682218" cy="246221"/>
            </a:xfrm>
            <a:prstGeom prst="rect">
              <a:avLst/>
            </a:prstGeom>
            <a:noFill/>
          </p:spPr>
          <p:txBody>
            <a:bodyPr wrap="square" rtlCol="0">
              <a:spAutoFit/>
            </a:bodyPr>
            <a:lstStyle/>
            <a:p>
              <a:r>
                <a:rPr lang="en-US" altLang="ko-KR" sz="1000" dirty="0" smtClean="0"/>
                <a:t>320MHz</a:t>
              </a:r>
              <a:endParaRPr lang="ko-KR" altLang="en-US" sz="1000"/>
            </a:p>
          </p:txBody>
        </p:sp>
        <p:sp>
          <p:nvSpPr>
            <p:cNvPr id="27" name="TextBox 26"/>
            <p:cNvSpPr txBox="1"/>
            <p:nvPr/>
          </p:nvSpPr>
          <p:spPr>
            <a:xfrm>
              <a:off x="1524000" y="3829678"/>
              <a:ext cx="653513" cy="246221"/>
            </a:xfrm>
            <a:prstGeom prst="rect">
              <a:avLst/>
            </a:prstGeom>
            <a:noFill/>
          </p:spPr>
          <p:txBody>
            <a:bodyPr wrap="square" rtlCol="0">
              <a:spAutoFit/>
            </a:bodyPr>
            <a:lstStyle/>
            <a:p>
              <a:r>
                <a:rPr lang="en-US" altLang="ko-KR" sz="1000" dirty="0" smtClean="0"/>
                <a:t>80MHz</a:t>
              </a:r>
              <a:endParaRPr lang="ko-KR" altLang="en-US" sz="1000"/>
            </a:p>
          </p:txBody>
        </p:sp>
      </p:grpSp>
    </p:spTree>
    <p:extLst>
      <p:ext uri="{BB962C8B-B14F-4D97-AF65-F5344CB8AC3E}">
        <p14:creationId xmlns:p14="http://schemas.microsoft.com/office/powerpoint/2010/main" val="31775783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that the EHT-SIG content channel consists of the same configuration defined in 11ax? </a:t>
            </a:r>
          </a:p>
          <a:p>
            <a:endParaRPr lang="en-US" altLang="ko-KR" dirty="0"/>
          </a:p>
          <a:p>
            <a:endParaRPr lang="en-US" altLang="ko-KR" dirty="0" smtClean="0"/>
          </a:p>
          <a:p>
            <a:endParaRPr lang="en-US" altLang="ko-KR" dirty="0"/>
          </a:p>
          <a:p>
            <a:endParaRPr lang="en-US" altLang="ko-KR" dirty="0" smtClean="0"/>
          </a:p>
          <a:p>
            <a:pPr lvl="1"/>
            <a:r>
              <a:rPr lang="en-US" altLang="ko-KR" dirty="0"/>
              <a:t>Y/N/A</a:t>
            </a:r>
            <a:endParaRPr lang="ko-KR" altLang="en-US"/>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37048369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4</a:t>
            </a:r>
            <a:endParaRPr lang="ko-KR" altLang="en-US"/>
          </a:p>
        </p:txBody>
      </p:sp>
      <p:sp>
        <p:nvSpPr>
          <p:cNvPr id="3" name="내용 개체 틀 2"/>
          <p:cNvSpPr>
            <a:spLocks noGrp="1"/>
          </p:cNvSpPr>
          <p:nvPr>
            <p:ph idx="1"/>
          </p:nvPr>
        </p:nvSpPr>
        <p:spPr/>
        <p:txBody>
          <a:bodyPr/>
          <a:lstStyle/>
          <a:p>
            <a:r>
              <a:rPr lang="en-US" altLang="ko-KR" dirty="0" smtClean="0"/>
              <a:t>Do you agree that the preamble puncturing can be indicated by using the BW field and puncturing pattern field?</a:t>
            </a:r>
          </a:p>
          <a:p>
            <a:pPr lvl="1"/>
            <a:r>
              <a:rPr lang="en-US" altLang="ko-KR" dirty="0" smtClean="0"/>
              <a:t>The details on configuration for the preamble puncturing are TBD.</a:t>
            </a:r>
          </a:p>
          <a:p>
            <a:pPr lvl="1"/>
            <a:endParaRPr lang="en-US" altLang="ko-KR" dirty="0"/>
          </a:p>
          <a:p>
            <a:pPr lvl="1"/>
            <a:endParaRPr lang="en-US" altLang="ko-KR" dirty="0" smtClean="0"/>
          </a:p>
          <a:p>
            <a:pPr lvl="1"/>
            <a:endParaRPr lang="en-US" altLang="ko-KR" dirty="0"/>
          </a:p>
          <a:p>
            <a:pPr lvl="1"/>
            <a:endParaRPr lang="en-US" altLang="ko-KR" dirty="0" smtClean="0"/>
          </a:p>
          <a:p>
            <a:pPr lvl="1"/>
            <a:r>
              <a:rPr lang="en-US" altLang="ko-KR" dirty="0"/>
              <a:t>Y/N/A</a:t>
            </a:r>
            <a:endParaRPr lang="ko-KR" altLang="en-US"/>
          </a:p>
          <a:p>
            <a:pPr lvl="1"/>
            <a:r>
              <a:rPr lang="en-US" altLang="ko-KR" dirty="0" smtClean="0"/>
              <a:t>  </a:t>
            </a:r>
            <a:endParaRPr lang="ko-KR" altLang="en-US"/>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25739127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a:t>
            </a:r>
            <a:r>
              <a:rPr lang="en-US" altLang="ko-KR" dirty="0"/>
              <a:t>] </a:t>
            </a:r>
            <a:r>
              <a:rPr lang="en-US" altLang="ko-KR" dirty="0" smtClean="0"/>
              <a:t>11-19/1606r0, </a:t>
            </a:r>
            <a:r>
              <a:rPr lang="en-US" altLang="ko-KR" dirty="0"/>
              <a:t>Preamble Puncturing and SIG-B Signaling</a:t>
            </a:r>
            <a:endParaRPr lang="en-US" altLang="ko-KR" dirty="0" smtClean="0"/>
          </a:p>
          <a:p>
            <a:r>
              <a:rPr lang="en-US" altLang="ko-KR" dirty="0" smtClean="0"/>
              <a:t>[2</a:t>
            </a:r>
            <a:r>
              <a:rPr lang="en-US" altLang="ko-KR" dirty="0"/>
              <a:t>] </a:t>
            </a:r>
            <a:r>
              <a:rPr lang="en-US" altLang="ko-KR" dirty="0" smtClean="0"/>
              <a:t>11-18/1231r6, </a:t>
            </a:r>
            <a:r>
              <a:rPr lang="en-US" altLang="ko-KR" dirty="0" err="1" smtClean="0"/>
              <a:t>eht</a:t>
            </a:r>
            <a:r>
              <a:rPr lang="en-US" altLang="ko-KR" dirty="0" smtClean="0"/>
              <a:t>-draft-proposed-par</a:t>
            </a:r>
          </a:p>
          <a:p>
            <a:r>
              <a:rPr lang="en-US" altLang="ko-KR" dirty="0" smtClean="0"/>
              <a:t>[3] 11-19/1908r0, </a:t>
            </a:r>
            <a:r>
              <a:rPr lang="en-GB" altLang="ko-KR" dirty="0"/>
              <a:t>Multi-RU Support </a:t>
            </a:r>
            <a:endParaRPr lang="en-GB" altLang="ko-KR" dirty="0" smtClean="0"/>
          </a:p>
          <a:p>
            <a:r>
              <a:rPr lang="en-GB" altLang="ko-KR" dirty="0" smtClean="0"/>
              <a:t>[4] 12-19/1907r0, </a:t>
            </a:r>
            <a:r>
              <a:rPr lang="en-US" altLang="ko-KR" dirty="0"/>
              <a:t>Multiple RU Combinations for EHT</a:t>
            </a:r>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spTree>
    <p:extLst>
      <p:ext uri="{BB962C8B-B14F-4D97-AF65-F5344CB8AC3E}">
        <p14:creationId xmlns:p14="http://schemas.microsoft.com/office/powerpoint/2010/main" val="3847808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a:bodyPr>
          <a:lstStyle/>
          <a:p>
            <a:r>
              <a:rPr lang="en-US" altLang="ko-KR" sz="2000" dirty="0" smtClean="0"/>
              <a:t>In</a:t>
            </a:r>
            <a:r>
              <a:rPr lang="en-US" altLang="ko-KR" dirty="0" smtClean="0"/>
              <a:t> </a:t>
            </a:r>
            <a:r>
              <a:rPr lang="en-US" altLang="ko-KR" sz="2000" dirty="0"/>
              <a:t>the previous meeting, for the enhancement of spectral efficiency, we agreed that EHT supports the preamble puncturing </a:t>
            </a:r>
            <a:r>
              <a:rPr lang="en-US" altLang="ko-KR" sz="2000" dirty="0" smtClean="0"/>
              <a:t>mechanism.</a:t>
            </a:r>
          </a:p>
          <a:p>
            <a:pPr lvl="1"/>
            <a:r>
              <a:rPr lang="en-US" altLang="ko-KR" sz="1800" dirty="0"/>
              <a:t>It </a:t>
            </a:r>
            <a:r>
              <a:rPr lang="en-US" altLang="ko-KR" sz="1800" dirty="0" smtClean="0"/>
              <a:t>was </a:t>
            </a:r>
            <a:r>
              <a:rPr lang="en-US" altLang="ko-KR" sz="1800" dirty="0"/>
              <a:t>not </a:t>
            </a:r>
            <a:r>
              <a:rPr lang="en-US" altLang="ko-KR" sz="1800" dirty="0" smtClean="0"/>
              <a:t>determined yet, </a:t>
            </a:r>
            <a:r>
              <a:rPr lang="en-US" altLang="ko-KR" sz="1800" dirty="0"/>
              <a:t>but various patterns </a:t>
            </a:r>
            <a:r>
              <a:rPr lang="en-US" altLang="ko-KR" sz="1800" dirty="0" smtClean="0"/>
              <a:t>and the large size of unit(i.e., 40MHz) for puncturing were discussed.</a:t>
            </a:r>
          </a:p>
          <a:p>
            <a:pPr lvl="2"/>
            <a:endParaRPr lang="en-US" altLang="ko-KR" sz="1400" dirty="0" smtClean="0"/>
          </a:p>
          <a:p>
            <a:r>
              <a:rPr lang="en-US" altLang="ko-KR" sz="2000" dirty="0" smtClean="0"/>
              <a:t>And, some of options considering the preamble puncturing for EHT-SIG content channel were introduced in [1].</a:t>
            </a:r>
          </a:p>
          <a:p>
            <a:pPr lvl="1"/>
            <a:r>
              <a:rPr lang="en-US" altLang="ko-KR" sz="1800" dirty="0" smtClean="0"/>
              <a:t>Where in, the preamble pattern as in 11ax was considered. </a:t>
            </a:r>
          </a:p>
          <a:p>
            <a:endParaRPr lang="en-US" altLang="ko-KR" sz="2000" dirty="0"/>
          </a:p>
          <a:p>
            <a:r>
              <a:rPr lang="en-US" altLang="ko-KR" sz="2000" dirty="0" smtClean="0"/>
              <a:t>In this contribution, we discuss the EHT-SIG content channel options for supporting of flexible preamble puncturing and </a:t>
            </a:r>
            <a:r>
              <a:rPr lang="en-US" altLang="ko-KR" sz="2000" dirty="0"/>
              <a:t>reduction of signaling overhead. </a:t>
            </a:r>
          </a:p>
          <a:p>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4654862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BW and STA capability </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smtClean="0"/>
              <a:t>As described in [2], to support the high throughput, EHT will mainly use the wide bandwidth such as 160MHz, 240MHz, and 320MHz in 6GHz band. </a:t>
            </a:r>
          </a:p>
          <a:p>
            <a:pPr lvl="1"/>
            <a:r>
              <a:rPr lang="en-US" altLang="ko-KR" dirty="0" smtClean="0"/>
              <a:t>Channelization of 6GHz</a:t>
            </a:r>
          </a:p>
          <a:p>
            <a:pPr lvl="2"/>
            <a:endParaRPr lang="en-US" altLang="ko-KR" dirty="0"/>
          </a:p>
          <a:p>
            <a:pPr lvl="1"/>
            <a:endParaRPr lang="en-US" altLang="ko-KR" dirty="0" smtClean="0"/>
          </a:p>
          <a:p>
            <a:pPr lvl="1"/>
            <a:endParaRPr lang="en-US" altLang="ko-KR" dirty="0" smtClean="0"/>
          </a:p>
          <a:p>
            <a:pPr lvl="1"/>
            <a:endParaRPr lang="en-US" altLang="ko-KR" dirty="0"/>
          </a:p>
          <a:p>
            <a:pPr lvl="1"/>
            <a:r>
              <a:rPr lang="en-US" altLang="ko-KR" dirty="0" smtClean="0"/>
              <a:t>Also, to protect the incumbent STA that operates in 6GHz band, the various preamble puncturing patterns may be considered.</a:t>
            </a:r>
          </a:p>
          <a:p>
            <a:pPr lvl="2"/>
            <a:r>
              <a:rPr lang="en-US" altLang="ko-KR" dirty="0" smtClean="0"/>
              <a:t>The 40MHz size of puncturing was considered to accommodate 30MHz incumbent link in [3] </a:t>
            </a:r>
          </a:p>
          <a:p>
            <a:pPr lvl="3"/>
            <a:endParaRPr lang="en-US" altLang="ko-KR" dirty="0" smtClean="0"/>
          </a:p>
          <a:p>
            <a:r>
              <a:rPr lang="en-US" altLang="ko-KR" dirty="0" smtClean="0"/>
              <a:t>And, to utilize the wide bandwidth efficiently, EHT STA may have the enhanced receiver capability to support the decoding of the signal field which is transmitted through on the BW larger than 80MHz. </a:t>
            </a:r>
          </a:p>
          <a:p>
            <a:pPr lvl="1"/>
            <a:r>
              <a:rPr lang="en-US" altLang="ko-KR" dirty="0" smtClean="0"/>
              <a:t>We can take into account for the decoding of the HE-SIGB transmitted through on 160MHz.</a:t>
            </a:r>
          </a:p>
          <a:p>
            <a:pPr lvl="1"/>
            <a:endParaRPr lang="en-US" altLang="ko-KR" dirty="0" smtClean="0"/>
          </a:p>
          <a:p>
            <a:r>
              <a:rPr lang="en-US" altLang="ko-KR" dirty="0" smtClean="0"/>
              <a:t>We will consider the three options for EHT-SIG transmission by taking into account enhanced STA capability and various preamble puncturing patterns.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3628542"/>
              </p:ext>
            </p:extLst>
          </p:nvPr>
        </p:nvGraphicFramePr>
        <p:xfrm>
          <a:off x="914401" y="2514600"/>
          <a:ext cx="7391399" cy="658142"/>
        </p:xfrm>
        <a:graphic>
          <a:graphicData uri="http://schemas.openxmlformats.org/drawingml/2006/table">
            <a:tbl>
              <a:tblPr firstRow="1" bandRow="1">
                <a:tableStyleId>{5940675A-B579-460E-94D1-54222C63F5DA}</a:tableStyleId>
              </a:tblPr>
              <a:tblGrid>
                <a:gridCol w="914400"/>
                <a:gridCol w="1600200"/>
                <a:gridCol w="1676400"/>
                <a:gridCol w="1600200"/>
                <a:gridCol w="1600199"/>
              </a:tblGrid>
              <a:tr h="225778">
                <a:tc>
                  <a:txBody>
                    <a:bodyPr/>
                    <a:lstStyle/>
                    <a:p>
                      <a:pPr algn="ctr" latinLnBrk="1"/>
                      <a:endParaRPr lang="ko-KR" altLang="en-US" sz="1200" dirty="0"/>
                    </a:p>
                  </a:txBody>
                  <a:tcPr anchor="ctr"/>
                </a:tc>
                <a:tc>
                  <a:txBody>
                    <a:bodyPr/>
                    <a:lstStyle/>
                    <a:p>
                      <a:pPr algn="ctr" latinLnBrk="1"/>
                      <a:r>
                        <a:rPr lang="en-US" altLang="ko-KR" sz="1200" dirty="0" smtClean="0"/>
                        <a:t>UNII5</a:t>
                      </a:r>
                      <a:endParaRPr lang="ko-KR" altLang="en-US" sz="1200"/>
                    </a:p>
                  </a:txBody>
                  <a:tcPr anchor="ctr"/>
                </a:tc>
                <a:tc>
                  <a:txBody>
                    <a:bodyPr/>
                    <a:lstStyle/>
                    <a:p>
                      <a:pPr algn="ctr" latinLnBrk="1"/>
                      <a:r>
                        <a:rPr lang="en-US" altLang="ko-KR" sz="1200" dirty="0" smtClean="0"/>
                        <a:t>UNII6</a:t>
                      </a:r>
                      <a:endParaRPr lang="ko-KR" altLang="en-US" sz="1200"/>
                    </a:p>
                  </a:txBody>
                  <a:tcPr anchor="ctr"/>
                </a:tc>
                <a:tc>
                  <a:txBody>
                    <a:bodyPr/>
                    <a:lstStyle/>
                    <a:p>
                      <a:pPr algn="ctr" latinLnBrk="1"/>
                      <a:r>
                        <a:rPr lang="en-US" altLang="ko-KR" sz="1200" dirty="0" smtClean="0"/>
                        <a:t>UNII7</a:t>
                      </a:r>
                      <a:endParaRPr lang="ko-KR" altLang="en-US" sz="1200"/>
                    </a:p>
                  </a:txBody>
                  <a:tcPr anchor="ctr"/>
                </a:tc>
                <a:tc>
                  <a:txBody>
                    <a:bodyPr/>
                    <a:lstStyle/>
                    <a:p>
                      <a:pPr algn="ctr" latinLnBrk="1"/>
                      <a:r>
                        <a:rPr lang="en-US" altLang="ko-KR" sz="1200" dirty="0" smtClean="0"/>
                        <a:t>UNII8</a:t>
                      </a:r>
                      <a:endParaRPr lang="ko-KR" altLang="en-US" sz="1200"/>
                    </a:p>
                  </a:txBody>
                  <a:tcPr anchor="ctr"/>
                </a:tc>
              </a:tr>
              <a:tr h="383822">
                <a:tc>
                  <a:txBody>
                    <a:bodyPr/>
                    <a:lstStyle/>
                    <a:p>
                      <a:pPr algn="ctr" latinLnBrk="1"/>
                      <a:r>
                        <a:rPr lang="en-US" altLang="ko-KR" sz="1200" dirty="0" smtClean="0"/>
                        <a:t>Band(GHz)</a:t>
                      </a:r>
                      <a:endParaRPr lang="ko-KR" altLang="en-US" sz="1200"/>
                    </a:p>
                  </a:txBody>
                  <a:tcPr anchor="ctr"/>
                </a:tc>
                <a:tc>
                  <a:txBody>
                    <a:bodyPr/>
                    <a:lstStyle/>
                    <a:p>
                      <a:pPr algn="ctr" latinLnBrk="1"/>
                      <a:r>
                        <a:rPr lang="en-US" altLang="ko-KR" sz="1200" dirty="0" smtClean="0"/>
                        <a:t>5.925-6.425 (500MHZ)</a:t>
                      </a:r>
                      <a:endParaRPr lang="ko-KR" altLang="en-US" sz="1200"/>
                    </a:p>
                  </a:txBody>
                  <a:tcPr anchor="ctr"/>
                </a:tc>
                <a:tc>
                  <a:txBody>
                    <a:bodyPr/>
                    <a:lstStyle/>
                    <a:p>
                      <a:pPr algn="ctr" latinLnBrk="1"/>
                      <a:r>
                        <a:rPr lang="en-US" altLang="ko-KR" sz="1200" dirty="0" smtClean="0"/>
                        <a:t>6.425-6.525 ( 100MHz)</a:t>
                      </a:r>
                      <a:endParaRPr lang="ko-KR" altLang="en-US" sz="1200"/>
                    </a:p>
                  </a:txBody>
                  <a:tcPr anchor="ctr"/>
                </a:tc>
                <a:tc>
                  <a:txBody>
                    <a:bodyPr/>
                    <a:lstStyle/>
                    <a:p>
                      <a:pPr algn="ctr" latinLnBrk="1"/>
                      <a:r>
                        <a:rPr lang="en-US" altLang="ko-KR" sz="1200" dirty="0" smtClean="0"/>
                        <a:t>6.525-6.875 (350MHz)</a:t>
                      </a:r>
                      <a:r>
                        <a:rPr lang="en-US" altLang="ko-KR" sz="1200" baseline="0" dirty="0" smtClean="0"/>
                        <a:t> </a:t>
                      </a:r>
                      <a:endParaRPr lang="ko-KR" altLang="en-US" sz="1200"/>
                    </a:p>
                  </a:txBody>
                  <a:tcPr anchor="ctr"/>
                </a:tc>
                <a:tc>
                  <a:txBody>
                    <a:bodyPr/>
                    <a:lstStyle/>
                    <a:p>
                      <a:pPr algn="ctr" latinLnBrk="1"/>
                      <a:r>
                        <a:rPr lang="en-US" altLang="ko-KR" sz="1200" dirty="0" smtClean="0"/>
                        <a:t>6.875-7.125 (250MHz)</a:t>
                      </a:r>
                      <a:endParaRPr lang="ko-KR" altLang="en-US" sz="1200" dirty="0"/>
                    </a:p>
                  </a:txBody>
                  <a:tcPr anchor="ctr"/>
                </a:tc>
              </a:tr>
            </a:tbl>
          </a:graphicData>
        </a:graphic>
      </p:graphicFrame>
    </p:spTree>
    <p:extLst>
      <p:ext uri="{BB962C8B-B14F-4D97-AF65-F5344CB8AC3E}">
        <p14:creationId xmlns:p14="http://schemas.microsoft.com/office/powerpoint/2010/main" val="3528096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EHT-SIG content channel </a:t>
            </a:r>
            <a:endParaRPr lang="ko-KR" altLang="en-US"/>
          </a:p>
        </p:txBody>
      </p:sp>
      <p:sp>
        <p:nvSpPr>
          <p:cNvPr id="3" name="내용 개체 틀 2"/>
          <p:cNvSpPr>
            <a:spLocks noGrp="1"/>
          </p:cNvSpPr>
          <p:nvPr>
            <p:ph idx="1"/>
          </p:nvPr>
        </p:nvSpPr>
        <p:spPr>
          <a:xfrm>
            <a:off x="619122" y="1752600"/>
            <a:ext cx="7772400" cy="43434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r>
              <a:rPr lang="en-US" altLang="ko-KR" sz="2000" dirty="0"/>
              <a:t>W</a:t>
            </a:r>
            <a:r>
              <a:rPr lang="en-US" altLang="ko-KR" sz="2000" dirty="0" smtClean="0"/>
              <a:t>e </a:t>
            </a:r>
            <a:r>
              <a:rPr lang="en-US" altLang="ko-KR" sz="2000" dirty="0"/>
              <a:t>can consider the following three options for EHT-SIG content channel.</a:t>
            </a:r>
          </a:p>
          <a:p>
            <a:pPr lvl="1"/>
            <a:r>
              <a:rPr lang="en-US" altLang="ko-KR" sz="1800" dirty="0"/>
              <a:t>Option 1 </a:t>
            </a:r>
            <a:r>
              <a:rPr lang="en-US" altLang="ko-KR" sz="1800" dirty="0" smtClean="0"/>
              <a:t>(1,2,1,2,1,2,1,2</a:t>
            </a:r>
            <a:r>
              <a:rPr lang="en-US" altLang="ko-KR" sz="1800" dirty="0"/>
              <a:t>) </a:t>
            </a:r>
            <a:r>
              <a:rPr lang="en-US" altLang="ko-KR" sz="1800" dirty="0" smtClean="0"/>
              <a:t>: same with 11ax </a:t>
            </a:r>
            <a:endParaRPr lang="en-US" altLang="ko-KR" sz="1800" dirty="0"/>
          </a:p>
          <a:p>
            <a:pPr lvl="1"/>
            <a:endParaRPr lang="en-US" altLang="ko-KR" sz="1800" dirty="0"/>
          </a:p>
          <a:p>
            <a:pPr lvl="1"/>
            <a:endParaRPr lang="en-US" altLang="ko-KR" sz="1800" dirty="0"/>
          </a:p>
          <a:p>
            <a:pPr lvl="1"/>
            <a:r>
              <a:rPr lang="en-US" altLang="ko-KR" sz="1800" dirty="0" smtClean="0"/>
              <a:t>Option </a:t>
            </a:r>
            <a:r>
              <a:rPr lang="en-US" altLang="ko-KR" sz="1800" dirty="0"/>
              <a:t>2 </a:t>
            </a:r>
            <a:r>
              <a:rPr lang="en-US" altLang="ko-KR" sz="1800" dirty="0" smtClean="0"/>
              <a:t>(1,2,1,2,3,4,3,4) : duplicating the EHT-SIG information per 40MHz in each 80MHz separately, with different EHT-SIG information in each 20MHz within 40MHz.</a:t>
            </a:r>
            <a:endParaRPr lang="en-US" altLang="ko-KR" sz="1800" dirty="0"/>
          </a:p>
          <a:p>
            <a:pPr lvl="1"/>
            <a:endParaRPr lang="en-US" altLang="ko-KR" sz="1800" dirty="0"/>
          </a:p>
          <a:p>
            <a:pPr lvl="1"/>
            <a:endParaRPr lang="en-US" altLang="ko-KR" sz="1800" dirty="0" smtClean="0"/>
          </a:p>
          <a:p>
            <a:pPr lvl="1"/>
            <a:r>
              <a:rPr lang="en-US" altLang="ko-KR" sz="1800" dirty="0" smtClean="0"/>
              <a:t>Option </a:t>
            </a:r>
            <a:r>
              <a:rPr lang="en-US" altLang="ko-KR" sz="1800" dirty="0"/>
              <a:t>3 (1,2,3,4,1,2,3,4</a:t>
            </a:r>
            <a:r>
              <a:rPr lang="en-US" altLang="ko-KR" sz="1800" dirty="0" smtClean="0"/>
              <a:t>) : duplicating EHT-SIG information per 80MHz, with different EHT-SIG information in each 20MHz within 80MHz </a:t>
            </a:r>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grpSp>
        <p:nvGrpSpPr>
          <p:cNvPr id="60" name="그룹 59"/>
          <p:cNvGrpSpPr/>
          <p:nvPr/>
        </p:nvGrpSpPr>
        <p:grpSpPr>
          <a:xfrm>
            <a:off x="1946751" y="5664368"/>
            <a:ext cx="3132138" cy="660232"/>
            <a:chOff x="1946751" y="5664368"/>
            <a:chExt cx="3132138" cy="660232"/>
          </a:xfrm>
        </p:grpSpPr>
        <p:sp>
          <p:nvSpPr>
            <p:cNvPr id="23" name="직사각형 22"/>
            <p:cNvSpPr/>
            <p:nvPr/>
          </p:nvSpPr>
          <p:spPr bwMode="auto">
            <a:xfrm>
              <a:off x="2528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4" name="직사각형 23"/>
            <p:cNvSpPr/>
            <p:nvPr/>
          </p:nvSpPr>
          <p:spPr bwMode="auto">
            <a:xfrm>
              <a:off x="2680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5" name="직사각형 24"/>
            <p:cNvSpPr/>
            <p:nvPr/>
          </p:nvSpPr>
          <p:spPr bwMode="auto">
            <a:xfrm>
              <a:off x="2832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6" name="직사각형 25"/>
            <p:cNvSpPr/>
            <p:nvPr/>
          </p:nvSpPr>
          <p:spPr bwMode="auto">
            <a:xfrm>
              <a:off x="29852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직사각형 26"/>
            <p:cNvSpPr/>
            <p:nvPr/>
          </p:nvSpPr>
          <p:spPr bwMode="auto">
            <a:xfrm>
              <a:off x="31376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28" name="직사각형 27"/>
            <p:cNvSpPr/>
            <p:nvPr/>
          </p:nvSpPr>
          <p:spPr bwMode="auto">
            <a:xfrm>
              <a:off x="32900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29" name="직사각형 28"/>
            <p:cNvSpPr/>
            <p:nvPr/>
          </p:nvSpPr>
          <p:spPr bwMode="auto">
            <a:xfrm>
              <a:off x="34424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0" name="직사각형 29"/>
            <p:cNvSpPr/>
            <p:nvPr/>
          </p:nvSpPr>
          <p:spPr bwMode="auto">
            <a:xfrm>
              <a:off x="359489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1" name="직사각형 30"/>
            <p:cNvSpPr/>
            <p:nvPr/>
          </p:nvSpPr>
          <p:spPr bwMode="auto">
            <a:xfrm>
              <a:off x="3754174"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2" name="직사각형 31"/>
            <p:cNvSpPr/>
            <p:nvPr/>
          </p:nvSpPr>
          <p:spPr bwMode="auto">
            <a:xfrm>
              <a:off x="3915041"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3" name="직사각형 32"/>
            <p:cNvSpPr/>
            <p:nvPr/>
          </p:nvSpPr>
          <p:spPr bwMode="auto">
            <a:xfrm>
              <a:off x="4075908"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4" name="직사각형 33"/>
            <p:cNvSpPr/>
            <p:nvPr/>
          </p:nvSpPr>
          <p:spPr bwMode="auto">
            <a:xfrm>
              <a:off x="4236775"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4397642"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6" name="직사각형 35"/>
            <p:cNvSpPr/>
            <p:nvPr/>
          </p:nvSpPr>
          <p:spPr bwMode="auto">
            <a:xfrm>
              <a:off x="4558509"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7" name="직사각형 36"/>
            <p:cNvSpPr/>
            <p:nvPr/>
          </p:nvSpPr>
          <p:spPr bwMode="auto">
            <a:xfrm>
              <a:off x="4719376"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8" name="직사각형 37"/>
            <p:cNvSpPr/>
            <p:nvPr/>
          </p:nvSpPr>
          <p:spPr bwMode="auto">
            <a:xfrm>
              <a:off x="4880243" y="5664368"/>
              <a:ext cx="154146" cy="20055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4" name="직선 화살표 연결선 63"/>
            <p:cNvCxnSpPr/>
            <p:nvPr/>
          </p:nvCxnSpPr>
          <p:spPr bwMode="auto">
            <a:xfrm>
              <a:off x="2494439" y="6003531"/>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5" name="직선 화살표 연결선 64"/>
            <p:cNvCxnSpPr/>
            <p:nvPr/>
          </p:nvCxnSpPr>
          <p:spPr bwMode="auto">
            <a:xfrm>
              <a:off x="2494438" y="5926999"/>
              <a:ext cx="611188" cy="332"/>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9" name="TextBox 68"/>
            <p:cNvSpPr txBox="1"/>
            <p:nvPr/>
          </p:nvSpPr>
          <p:spPr>
            <a:xfrm>
              <a:off x="4329589" y="6078379"/>
              <a:ext cx="749300" cy="246221"/>
            </a:xfrm>
            <a:prstGeom prst="rect">
              <a:avLst/>
            </a:prstGeom>
            <a:noFill/>
          </p:spPr>
          <p:txBody>
            <a:bodyPr wrap="square" rtlCol="0">
              <a:spAutoFit/>
            </a:bodyPr>
            <a:lstStyle/>
            <a:p>
              <a:r>
                <a:rPr lang="en-US" altLang="ko-KR" sz="1000" dirty="0" smtClean="0"/>
                <a:t>320MHz</a:t>
              </a:r>
              <a:endParaRPr lang="ko-KR" altLang="en-US" sz="1000"/>
            </a:p>
          </p:txBody>
        </p:sp>
        <p:sp>
          <p:nvSpPr>
            <p:cNvPr id="70" name="TextBox 69"/>
            <p:cNvSpPr txBox="1"/>
            <p:nvPr/>
          </p:nvSpPr>
          <p:spPr>
            <a:xfrm>
              <a:off x="1946751" y="5774931"/>
              <a:ext cx="625475" cy="246221"/>
            </a:xfrm>
            <a:prstGeom prst="rect">
              <a:avLst/>
            </a:prstGeom>
            <a:noFill/>
          </p:spPr>
          <p:txBody>
            <a:bodyPr wrap="square" rtlCol="0">
              <a:spAutoFit/>
            </a:bodyPr>
            <a:lstStyle/>
            <a:p>
              <a:r>
                <a:rPr lang="en-US" altLang="ko-KR" sz="1000" dirty="0" smtClean="0"/>
                <a:t>80MHz</a:t>
              </a:r>
              <a:endParaRPr lang="ko-KR" altLang="en-US" sz="1000"/>
            </a:p>
          </p:txBody>
        </p:sp>
      </p:grpSp>
      <p:grpSp>
        <p:nvGrpSpPr>
          <p:cNvPr id="58" name="그룹 57"/>
          <p:cNvGrpSpPr/>
          <p:nvPr/>
        </p:nvGrpSpPr>
        <p:grpSpPr>
          <a:xfrm>
            <a:off x="1970088" y="4419600"/>
            <a:ext cx="3130551" cy="610952"/>
            <a:chOff x="1970088" y="4419600"/>
            <a:chExt cx="3130551" cy="610952"/>
          </a:xfrm>
        </p:grpSpPr>
        <p:sp>
          <p:nvSpPr>
            <p:cNvPr id="7" name="직사각형 6"/>
            <p:cNvSpPr/>
            <p:nvPr/>
          </p:nvSpPr>
          <p:spPr bwMode="auto">
            <a:xfrm>
              <a:off x="2528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8" name="직사각형 7"/>
            <p:cNvSpPr/>
            <p:nvPr/>
          </p:nvSpPr>
          <p:spPr bwMode="auto">
            <a:xfrm>
              <a:off x="2680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9" name="직사각형 8"/>
            <p:cNvSpPr/>
            <p:nvPr/>
          </p:nvSpPr>
          <p:spPr bwMode="auto">
            <a:xfrm>
              <a:off x="2832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0" name="직사각형 9"/>
            <p:cNvSpPr/>
            <p:nvPr/>
          </p:nvSpPr>
          <p:spPr bwMode="auto">
            <a:xfrm>
              <a:off x="29852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1" name="직사각형 10"/>
            <p:cNvSpPr/>
            <p:nvPr/>
          </p:nvSpPr>
          <p:spPr bwMode="auto">
            <a:xfrm>
              <a:off x="31376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3290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직사각형 12"/>
            <p:cNvSpPr/>
            <p:nvPr/>
          </p:nvSpPr>
          <p:spPr bwMode="auto">
            <a:xfrm>
              <a:off x="3442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14" name="직사각형 13"/>
            <p:cNvSpPr/>
            <p:nvPr/>
          </p:nvSpPr>
          <p:spPr bwMode="auto">
            <a:xfrm>
              <a:off x="3594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14"/>
            <p:cNvSpPr/>
            <p:nvPr/>
          </p:nvSpPr>
          <p:spPr bwMode="auto">
            <a:xfrm>
              <a:off x="3754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6" name="직사각형 15"/>
            <p:cNvSpPr/>
            <p:nvPr/>
          </p:nvSpPr>
          <p:spPr bwMode="auto">
            <a:xfrm>
              <a:off x="3906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7" name="직사각형 16"/>
            <p:cNvSpPr/>
            <p:nvPr/>
          </p:nvSpPr>
          <p:spPr bwMode="auto">
            <a:xfrm>
              <a:off x="4058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18" name="직사각형 17"/>
            <p:cNvSpPr/>
            <p:nvPr/>
          </p:nvSpPr>
          <p:spPr bwMode="auto">
            <a:xfrm>
              <a:off x="42113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19" name="직사각형 18"/>
            <p:cNvSpPr/>
            <p:nvPr/>
          </p:nvSpPr>
          <p:spPr bwMode="auto">
            <a:xfrm>
              <a:off x="43637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0" name="직사각형 19"/>
            <p:cNvSpPr/>
            <p:nvPr/>
          </p:nvSpPr>
          <p:spPr bwMode="auto">
            <a:xfrm>
              <a:off x="4516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1" name="직사각형 20"/>
            <p:cNvSpPr/>
            <p:nvPr/>
          </p:nvSpPr>
          <p:spPr bwMode="auto">
            <a:xfrm>
              <a:off x="4668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22" name="직사각형 21"/>
            <p:cNvSpPr/>
            <p:nvPr/>
          </p:nvSpPr>
          <p:spPr bwMode="auto">
            <a:xfrm>
              <a:off x="4820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62" name="직선 화살표 연결선 61"/>
            <p:cNvCxnSpPr/>
            <p:nvPr/>
          </p:nvCxnSpPr>
          <p:spPr bwMode="auto">
            <a:xfrm>
              <a:off x="2528094" y="4789798"/>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3" name="직선 화살표 연결선 62"/>
            <p:cNvCxnSpPr/>
            <p:nvPr/>
          </p:nvCxnSpPr>
          <p:spPr bwMode="auto">
            <a:xfrm>
              <a:off x="2528094" y="4713266"/>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67" name="직선 화살표 연결선 66"/>
            <p:cNvCxnSpPr/>
            <p:nvPr/>
          </p:nvCxnSpPr>
          <p:spPr bwMode="auto">
            <a:xfrm>
              <a:off x="3137694" y="471359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8" name="TextBox 67"/>
            <p:cNvSpPr txBox="1"/>
            <p:nvPr/>
          </p:nvSpPr>
          <p:spPr>
            <a:xfrm>
              <a:off x="4351339" y="4784331"/>
              <a:ext cx="749300" cy="246221"/>
            </a:xfrm>
            <a:prstGeom prst="rect">
              <a:avLst/>
            </a:prstGeom>
            <a:noFill/>
          </p:spPr>
          <p:txBody>
            <a:bodyPr wrap="square" rtlCol="0">
              <a:spAutoFit/>
            </a:bodyPr>
            <a:lstStyle/>
            <a:p>
              <a:r>
                <a:rPr lang="en-US" altLang="ko-KR" sz="1000" dirty="0" smtClean="0"/>
                <a:t>320MHz</a:t>
              </a:r>
              <a:endParaRPr lang="ko-KR" altLang="en-US" sz="1000"/>
            </a:p>
          </p:txBody>
        </p:sp>
        <p:sp>
          <p:nvSpPr>
            <p:cNvPr id="71" name="TextBox 70"/>
            <p:cNvSpPr txBox="1"/>
            <p:nvPr/>
          </p:nvSpPr>
          <p:spPr>
            <a:xfrm>
              <a:off x="1970088" y="4570718"/>
              <a:ext cx="625475" cy="246221"/>
            </a:xfrm>
            <a:prstGeom prst="rect">
              <a:avLst/>
            </a:prstGeom>
            <a:noFill/>
          </p:spPr>
          <p:txBody>
            <a:bodyPr wrap="square" rtlCol="0">
              <a:spAutoFit/>
            </a:bodyPr>
            <a:lstStyle/>
            <a:p>
              <a:r>
                <a:rPr lang="en-US" altLang="ko-KR" sz="1000" dirty="0" smtClean="0"/>
                <a:t>40MHz</a:t>
              </a:r>
              <a:endParaRPr lang="ko-KR" altLang="en-US" sz="1000"/>
            </a:p>
          </p:txBody>
        </p:sp>
      </p:grpSp>
      <p:grpSp>
        <p:nvGrpSpPr>
          <p:cNvPr id="55" name="그룹 54"/>
          <p:cNvGrpSpPr/>
          <p:nvPr/>
        </p:nvGrpSpPr>
        <p:grpSpPr>
          <a:xfrm>
            <a:off x="1970088" y="2819400"/>
            <a:ext cx="3221037" cy="627221"/>
            <a:chOff x="1970088" y="2819400"/>
            <a:chExt cx="3221037" cy="627221"/>
          </a:xfrm>
        </p:grpSpPr>
        <p:sp>
          <p:nvSpPr>
            <p:cNvPr id="39" name="직사각형 38"/>
            <p:cNvSpPr/>
            <p:nvPr/>
          </p:nvSpPr>
          <p:spPr bwMode="auto">
            <a:xfrm>
              <a:off x="2590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직사각형 39"/>
            <p:cNvSpPr/>
            <p:nvPr/>
          </p:nvSpPr>
          <p:spPr bwMode="auto">
            <a:xfrm>
              <a:off x="2743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1" name="직사각형 40"/>
            <p:cNvSpPr/>
            <p:nvPr/>
          </p:nvSpPr>
          <p:spPr bwMode="auto">
            <a:xfrm>
              <a:off x="2895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2" name="직사각형 41"/>
            <p:cNvSpPr/>
            <p:nvPr/>
          </p:nvSpPr>
          <p:spPr bwMode="auto">
            <a:xfrm>
              <a:off x="30480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3" name="직사각형 42"/>
            <p:cNvSpPr/>
            <p:nvPr/>
          </p:nvSpPr>
          <p:spPr bwMode="auto">
            <a:xfrm>
              <a:off x="32004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4" name="직사각형 43"/>
            <p:cNvSpPr/>
            <p:nvPr/>
          </p:nvSpPr>
          <p:spPr bwMode="auto">
            <a:xfrm>
              <a:off x="3352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5" name="직사각형 44"/>
            <p:cNvSpPr/>
            <p:nvPr/>
          </p:nvSpPr>
          <p:spPr bwMode="auto">
            <a:xfrm>
              <a:off x="3505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6" name="직사각형 45"/>
            <p:cNvSpPr/>
            <p:nvPr/>
          </p:nvSpPr>
          <p:spPr bwMode="auto">
            <a:xfrm>
              <a:off x="3657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7" name="직사각형 46"/>
            <p:cNvSpPr/>
            <p:nvPr/>
          </p:nvSpPr>
          <p:spPr bwMode="auto">
            <a:xfrm>
              <a:off x="3808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8" name="직사각형 47"/>
            <p:cNvSpPr/>
            <p:nvPr/>
          </p:nvSpPr>
          <p:spPr bwMode="auto">
            <a:xfrm>
              <a:off x="3960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9" name="직사각형 48"/>
            <p:cNvSpPr/>
            <p:nvPr/>
          </p:nvSpPr>
          <p:spPr bwMode="auto">
            <a:xfrm>
              <a:off x="4113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0" name="직사각형 49"/>
            <p:cNvSpPr/>
            <p:nvPr/>
          </p:nvSpPr>
          <p:spPr bwMode="auto">
            <a:xfrm>
              <a:off x="42656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51" name="직사각형 50"/>
            <p:cNvSpPr/>
            <p:nvPr/>
          </p:nvSpPr>
          <p:spPr bwMode="auto">
            <a:xfrm>
              <a:off x="44180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2" name="직사각형 51"/>
            <p:cNvSpPr/>
            <p:nvPr/>
          </p:nvSpPr>
          <p:spPr bwMode="auto">
            <a:xfrm>
              <a:off x="4570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53" name="직사각형 52"/>
            <p:cNvSpPr/>
            <p:nvPr/>
          </p:nvSpPr>
          <p:spPr bwMode="auto">
            <a:xfrm>
              <a:off x="4722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54" name="직사각형 53"/>
            <p:cNvSpPr/>
            <p:nvPr/>
          </p:nvSpPr>
          <p:spPr bwMode="auto">
            <a:xfrm>
              <a:off x="4875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cxnSp>
          <p:nvCxnSpPr>
            <p:cNvPr id="56" name="직선 화살표 연결선 55"/>
            <p:cNvCxnSpPr/>
            <p:nvPr/>
          </p:nvCxnSpPr>
          <p:spPr bwMode="auto">
            <a:xfrm>
              <a:off x="2590800" y="3205490"/>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57" name="TextBox 56"/>
            <p:cNvSpPr txBox="1"/>
            <p:nvPr/>
          </p:nvSpPr>
          <p:spPr>
            <a:xfrm>
              <a:off x="4441825" y="3200400"/>
              <a:ext cx="749300" cy="246221"/>
            </a:xfrm>
            <a:prstGeom prst="rect">
              <a:avLst/>
            </a:prstGeom>
            <a:noFill/>
          </p:spPr>
          <p:txBody>
            <a:bodyPr wrap="square" rtlCol="0">
              <a:spAutoFit/>
            </a:bodyPr>
            <a:lstStyle/>
            <a:p>
              <a:r>
                <a:rPr lang="en-US" altLang="ko-KR" sz="1000" dirty="0" smtClean="0"/>
                <a:t>320MHz</a:t>
              </a:r>
              <a:endParaRPr lang="ko-KR" altLang="en-US" sz="1000"/>
            </a:p>
          </p:txBody>
        </p:sp>
        <p:cxnSp>
          <p:nvCxnSpPr>
            <p:cNvPr id="59" name="직선 화살표 연결선 58"/>
            <p:cNvCxnSpPr/>
            <p:nvPr/>
          </p:nvCxnSpPr>
          <p:spPr bwMode="auto">
            <a:xfrm>
              <a:off x="2590800" y="312895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72" name="TextBox 71"/>
            <p:cNvSpPr txBox="1"/>
            <p:nvPr/>
          </p:nvSpPr>
          <p:spPr>
            <a:xfrm>
              <a:off x="1970088" y="2971800"/>
              <a:ext cx="625475" cy="246221"/>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21649634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overhead </a:t>
            </a:r>
            <a:endParaRPr lang="ko-KR" altLang="en-US"/>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685800" y="1752599"/>
                <a:ext cx="7772400" cy="4425905"/>
              </a:xfrm>
            </p:spPr>
            <p:txBody>
              <a:bodyPr>
                <a:normAutofit fontScale="85000" lnSpcReduction="10000"/>
              </a:bodyPr>
              <a:lstStyle/>
              <a:p>
                <a:r>
                  <a:rPr lang="en-US" altLang="ko-KR" sz="1800" dirty="0" smtClean="0"/>
                  <a:t>For the calculation of signaling overhead, we assume the followings.</a:t>
                </a:r>
              </a:p>
              <a:p>
                <a:pPr lvl="1"/>
                <a:r>
                  <a:rPr lang="en-US" altLang="ko-KR" sz="1600" dirty="0" smtClean="0"/>
                  <a:t>Same contents as in HE-SIGB. </a:t>
                </a:r>
              </a:p>
              <a:p>
                <a:pPr lvl="2"/>
                <a:r>
                  <a:rPr lang="en-US" altLang="ko-KR" sz="1400" dirty="0" smtClean="0"/>
                  <a:t>Number of bits for Common field </a:t>
                </a:r>
              </a:p>
              <a:p>
                <a:pPr lvl="3"/>
                <a:r>
                  <a:rPr lang="en-US" altLang="ko-KR" sz="1200" dirty="0" smtClean="0"/>
                  <a:t>8</a:t>
                </a:r>
                <a14:m>
                  <m:oMath xmlns:m="http://schemas.openxmlformats.org/officeDocument/2006/math">
                    <m:r>
                      <a:rPr lang="en-US" altLang="ko-KR" sz="1200" i="1" smtClean="0">
                        <a:latin typeface="Cambria Math" panose="02040503050406030204" pitchFamily="18" charset="0"/>
                        <a:ea typeface="Cambria Math" panose="02040503050406030204" pitchFamily="18" charset="0"/>
                      </a:rPr>
                      <m:t>×</m:t>
                    </m:r>
                  </m:oMath>
                </a14:m>
                <a:r>
                  <a:rPr lang="en-US" altLang="ko-KR" sz="1200" dirty="0" smtClean="0"/>
                  <a:t>N</a:t>
                </a:r>
                <a:r>
                  <a:rPr lang="en-US" altLang="ko-KR" sz="1200" baseline="30000" dirty="0" smtClean="0"/>
                  <a:t>*</a:t>
                </a:r>
                <a:r>
                  <a:rPr lang="en-US" altLang="ko-KR" sz="1200" dirty="0" smtClean="0"/>
                  <a:t> + 1 + CRC(4) + tail(6)</a:t>
                </a:r>
              </a:p>
              <a:p>
                <a:pPr lvl="2"/>
                <a:r>
                  <a:rPr lang="en-US" altLang="ko-KR" sz="1400" dirty="0" smtClean="0"/>
                  <a:t>Number of bits for User specific field </a:t>
                </a:r>
              </a:p>
              <a:p>
                <a:pPr lvl="3"/>
                <a:r>
                  <a:rPr lang="en-US" altLang="ko-KR" sz="1200" dirty="0" smtClean="0"/>
                  <a:t> 21</a:t>
                </a:r>
                <a14:m>
                  <m:oMath xmlns:m="http://schemas.openxmlformats.org/officeDocument/2006/math">
                    <m:r>
                      <a:rPr lang="en-US" altLang="ko-KR" sz="1200" i="1">
                        <a:latin typeface="Cambria Math" panose="02040503050406030204" pitchFamily="18" charset="0"/>
                        <a:ea typeface="Cambria Math" panose="02040503050406030204" pitchFamily="18" charset="0"/>
                      </a:rPr>
                      <m:t>×</m:t>
                    </m:r>
                  </m:oMath>
                </a14:m>
                <a:r>
                  <a:rPr lang="en-US" altLang="ko-KR" sz="1200" dirty="0" smtClean="0"/>
                  <a:t>n</a:t>
                </a:r>
                <a:r>
                  <a:rPr lang="en-US" altLang="ko-KR" sz="1200" baseline="30000" dirty="0" smtClean="0"/>
                  <a:t>**</a:t>
                </a:r>
                <a:r>
                  <a:rPr lang="en-US" altLang="ko-KR" sz="1200" dirty="0" smtClean="0"/>
                  <a:t>+ CRC(4) + tail(6)</a:t>
                </a:r>
              </a:p>
              <a:p>
                <a:pPr lvl="1"/>
                <a:r>
                  <a:rPr lang="en-US" altLang="ko-KR" sz="1600" dirty="0" smtClean="0"/>
                  <a:t>MCS of EHT-SIG: MCS0</a:t>
                </a:r>
              </a:p>
              <a:p>
                <a:pPr lvl="1"/>
                <a:r>
                  <a:rPr lang="en-US" altLang="ko-KR" sz="1600" dirty="0" smtClean="0"/>
                  <a:t>RU allocation in 20MHz (number of RU, size of RU): (9, 26) </a:t>
                </a:r>
              </a:p>
              <a:p>
                <a:pPr lvl="2"/>
                <a:r>
                  <a:rPr lang="en-US" altLang="ko-KR" sz="1400" dirty="0" smtClean="0"/>
                  <a:t>Considering the worst case that has max signaling overhead</a:t>
                </a:r>
              </a:p>
              <a:p>
                <a:pPr lvl="1"/>
                <a:r>
                  <a:rPr lang="en-US" altLang="ko-KR" sz="1600" dirty="0" smtClean="0"/>
                  <a:t>Bandwidth : 160MHz and 320MHz </a:t>
                </a:r>
              </a:p>
              <a:p>
                <a:pPr lvl="2"/>
                <a:endParaRPr lang="en-US" altLang="ko-KR" sz="1200" dirty="0" smtClean="0"/>
              </a:p>
              <a:p>
                <a:r>
                  <a:rPr lang="en-US" altLang="ko-KR" sz="1800" dirty="0" smtClean="0"/>
                  <a:t>The number of symbols for EHT-SIG </a:t>
                </a:r>
              </a:p>
              <a:p>
                <a:endParaRPr lang="en-US" altLang="ko-KR" sz="1800" dirty="0" smtClean="0"/>
              </a:p>
              <a:p>
                <a:endParaRPr lang="en-US" altLang="ko-KR" sz="1800" dirty="0"/>
              </a:p>
              <a:p>
                <a:endParaRPr lang="en-US" altLang="ko-KR" sz="1800" dirty="0" smtClean="0"/>
              </a:p>
              <a:p>
                <a:pPr lvl="1"/>
                <a:r>
                  <a:rPr lang="en-US" altLang="ko-KR" sz="1400" dirty="0" smtClean="0"/>
                  <a:t>Note that the number of symbols for EHT-SIG can be reduced by assuming higher MCSs or less users.</a:t>
                </a:r>
              </a:p>
              <a:p>
                <a:endParaRPr lang="en-US" altLang="ko-KR" sz="1800" dirty="0" smtClean="0"/>
              </a:p>
              <a:p>
                <a:r>
                  <a:rPr lang="en-US" altLang="ko-KR" sz="1800" dirty="0" smtClean="0"/>
                  <a:t>As shown in the above results, option 1 has a twice signaling overhead than other cases. </a:t>
                </a:r>
              </a:p>
              <a:p>
                <a:pPr lvl="1"/>
                <a:r>
                  <a:rPr lang="en-US" altLang="ko-KR" sz="1400" dirty="0" smtClean="0"/>
                  <a:t>Since the signaling overhead of multiple STAs is distributed into 4 contents channel, option 2 and option3 have smaller overhead than option1.</a:t>
                </a:r>
                <a:endParaRPr lang="ko-KR" altLang="en-US" sz="1400" dirty="0"/>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685800" y="1752599"/>
                <a:ext cx="7772400" cy="4425905"/>
              </a:xfrm>
              <a:blipFill rotWithShape="0">
                <a:blip r:embed="rId2"/>
                <a:stretch>
                  <a:fillRect l="-235" t="-825" r="-78" b="-963"/>
                </a:stretch>
              </a:blipFill>
            </p:spPr>
            <p:txBody>
              <a:bodyPr/>
              <a:lstStyle/>
              <a:p>
                <a:r>
                  <a:rPr lang="ko-KR" altLang="en-US">
                    <a:noFill/>
                  </a:rPr>
                  <a:t> </a:t>
                </a:r>
              </a:p>
            </p:txBody>
          </p:sp>
        </mc:Fallback>
      </mc:AlternateContent>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412094889"/>
              </p:ext>
            </p:extLst>
          </p:nvPr>
        </p:nvGraphicFramePr>
        <p:xfrm>
          <a:off x="1371600" y="4343400"/>
          <a:ext cx="6096000" cy="731520"/>
        </p:xfrm>
        <a:graphic>
          <a:graphicData uri="http://schemas.openxmlformats.org/drawingml/2006/table">
            <a:tbl>
              <a:tblPr firstRow="1" bandRow="1">
                <a:tableStyleId>{5940675A-B579-460E-94D1-54222C63F5DA}</a:tableStyleId>
              </a:tblPr>
              <a:tblGrid>
                <a:gridCol w="1524000"/>
                <a:gridCol w="1524000"/>
                <a:gridCol w="1524000"/>
                <a:gridCol w="1524000"/>
              </a:tblGrid>
              <a:tr h="228600">
                <a:tc>
                  <a:txBody>
                    <a:bodyPr/>
                    <a:lstStyle/>
                    <a:p>
                      <a:pPr algn="ctr" latinLnBrk="1"/>
                      <a:endParaRPr lang="ko-KR" altLang="en-US" sz="1000" dirty="0"/>
                    </a:p>
                  </a:txBody>
                  <a:tcPr anchor="ctr"/>
                </a:tc>
                <a:tc>
                  <a:txBody>
                    <a:bodyPr/>
                    <a:lstStyle/>
                    <a:p>
                      <a:pPr algn="ctr" latinLnBrk="1"/>
                      <a:r>
                        <a:rPr lang="en-US" altLang="ko-KR" sz="1000" dirty="0" smtClean="0"/>
                        <a:t>Option 1</a:t>
                      </a:r>
                      <a:endParaRPr lang="ko-KR" altLang="en-US" sz="1000"/>
                    </a:p>
                  </a:txBody>
                  <a:tcPr anchor="ctr"/>
                </a:tc>
                <a:tc>
                  <a:txBody>
                    <a:bodyPr/>
                    <a:lstStyle/>
                    <a:p>
                      <a:pPr algn="ctr" latinLnBrk="1"/>
                      <a:r>
                        <a:rPr lang="en-US" altLang="ko-KR" sz="1000" dirty="0" smtClean="0"/>
                        <a:t>Option 2</a:t>
                      </a:r>
                      <a:endParaRPr lang="ko-KR" altLang="en-US" sz="1000"/>
                    </a:p>
                  </a:txBody>
                  <a:tcPr anchor="ctr"/>
                </a:tc>
                <a:tc>
                  <a:txBody>
                    <a:bodyPr/>
                    <a:lstStyle/>
                    <a:p>
                      <a:pPr algn="ctr" latinLnBrk="1"/>
                      <a:r>
                        <a:rPr lang="en-US" altLang="ko-KR" sz="1000" dirty="0" smtClean="0"/>
                        <a:t>Option 3</a:t>
                      </a:r>
                      <a:endParaRPr lang="ko-KR" altLang="en-US" sz="1000"/>
                    </a:p>
                  </a:txBody>
                  <a:tcPr anchor="ctr"/>
                </a:tc>
              </a:tr>
              <a:tr h="228600">
                <a:tc>
                  <a:txBody>
                    <a:bodyPr/>
                    <a:lstStyle/>
                    <a:p>
                      <a:pPr algn="ctr" latinLnBrk="1"/>
                      <a:r>
                        <a:rPr lang="en-US" altLang="ko-KR" sz="1000" dirty="0" smtClean="0"/>
                        <a:t>160MHz</a:t>
                      </a:r>
                    </a:p>
                  </a:txBody>
                  <a:tcPr anchor="ctr"/>
                </a:tc>
                <a:tc>
                  <a:txBody>
                    <a:bodyPr/>
                    <a:lstStyle/>
                    <a:p>
                      <a:pPr algn="ctr" latinLnBrk="1"/>
                      <a:r>
                        <a:rPr lang="en-US" altLang="ko-KR" sz="1000" dirty="0" smtClean="0"/>
                        <a:t>74 (296us)</a:t>
                      </a:r>
                      <a:endParaRPr lang="ko-KR" altLang="en-US" sz="1000" dirty="0"/>
                    </a:p>
                  </a:txBody>
                  <a:tcPr anchor="ctr"/>
                </a:tc>
                <a:tc>
                  <a:txBody>
                    <a:bodyPr/>
                    <a:lstStyle/>
                    <a:p>
                      <a:pPr algn="ctr" latinLnBrk="1"/>
                      <a:r>
                        <a:rPr lang="en-US" altLang="ko-KR" sz="1000" dirty="0" smtClean="0"/>
                        <a:t>38(152us)</a:t>
                      </a:r>
                      <a:endParaRPr lang="ko-KR" altLang="en-US" sz="10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38(152us)</a:t>
                      </a:r>
                      <a:endParaRPr lang="ko-KR" altLang="en-US" sz="1000" smtClean="0"/>
                    </a:p>
                  </a:txBody>
                  <a:tcPr anchor="ctr"/>
                </a:tc>
              </a:tr>
              <a:tr h="228600">
                <a:tc>
                  <a:txBody>
                    <a:bodyPr/>
                    <a:lstStyle/>
                    <a:p>
                      <a:pPr algn="ctr" latinLnBrk="1"/>
                      <a:r>
                        <a:rPr lang="en-US" altLang="ko-KR" sz="1000" dirty="0" smtClean="0"/>
                        <a:t>320MHz</a:t>
                      </a:r>
                      <a:endParaRPr lang="ko-KR" altLang="en-US" sz="1000" dirty="0"/>
                    </a:p>
                  </a:txBody>
                  <a:tcPr anchor="ctr"/>
                </a:tc>
                <a:tc>
                  <a:txBody>
                    <a:bodyPr/>
                    <a:lstStyle/>
                    <a:p>
                      <a:pPr algn="ctr" latinLnBrk="1"/>
                      <a:r>
                        <a:rPr lang="en-US" altLang="ko-KR" sz="1000" dirty="0" smtClean="0"/>
                        <a:t>147(588us)</a:t>
                      </a:r>
                      <a:endParaRPr lang="ko-KR" altLang="en-US" sz="1000" dirty="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74(296us)</a:t>
                      </a:r>
                      <a:endParaRPr lang="ko-KR" altLang="en-US" sz="1000" smtClean="0"/>
                    </a:p>
                  </a:txBody>
                  <a:tcPr anchor="ctr"/>
                </a:tc>
                <a:tc>
                  <a:txBody>
                    <a:bodyPr/>
                    <a:lstStyle/>
                    <a:p>
                      <a:pPr marL="0" marR="0" lvl="0" indent="0" algn="ctr" defTabSz="914400" rtl="0" eaLnBrk="1" fontAlgn="auto" latinLnBrk="1" hangingPunct="1">
                        <a:lnSpc>
                          <a:spcPct val="100000"/>
                        </a:lnSpc>
                        <a:spcBef>
                          <a:spcPts val="0"/>
                        </a:spcBef>
                        <a:spcAft>
                          <a:spcPts val="0"/>
                        </a:spcAft>
                        <a:buClrTx/>
                        <a:buSzTx/>
                        <a:buFontTx/>
                        <a:buNone/>
                        <a:tabLst/>
                        <a:defRPr/>
                      </a:pPr>
                      <a:r>
                        <a:rPr lang="en-US" altLang="ko-KR" sz="1000" dirty="0" smtClean="0"/>
                        <a:t>74(296us)</a:t>
                      </a:r>
                      <a:endParaRPr lang="ko-KR" altLang="en-US" sz="1000" smtClean="0"/>
                    </a:p>
                  </a:txBody>
                  <a:tcPr anchor="ctr"/>
                </a:tc>
              </a:tr>
            </a:tbl>
          </a:graphicData>
        </a:graphic>
      </p:graphicFrame>
      <p:sp>
        <p:nvSpPr>
          <p:cNvPr id="8" name="TextBox 7"/>
          <p:cNvSpPr txBox="1"/>
          <p:nvPr/>
        </p:nvSpPr>
        <p:spPr>
          <a:xfrm>
            <a:off x="696913" y="6200001"/>
            <a:ext cx="6126998" cy="253916"/>
          </a:xfrm>
          <a:prstGeom prst="rect">
            <a:avLst/>
          </a:prstGeom>
          <a:noFill/>
        </p:spPr>
        <p:txBody>
          <a:bodyPr wrap="none" rtlCol="0">
            <a:spAutoFit/>
          </a:bodyPr>
          <a:lstStyle/>
          <a:p>
            <a:r>
              <a:rPr lang="en-US" altLang="ko-KR" sz="1050" dirty="0" smtClean="0"/>
              <a:t>* N: number of RU allocation field in HE-SIGB content channel, ** n : number of user field in user block field</a:t>
            </a:r>
            <a:endParaRPr lang="ko-KR" altLang="en-US" sz="1050" dirty="0"/>
          </a:p>
        </p:txBody>
      </p:sp>
    </p:spTree>
    <p:extLst>
      <p:ext uri="{BB962C8B-B14F-4D97-AF65-F5344CB8AC3E}">
        <p14:creationId xmlns:p14="http://schemas.microsoft.com/office/powerpoint/2010/main" val="2496297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puncturing pattern(1/2)</a:t>
            </a:r>
            <a:endParaRPr lang="ko-KR" altLang="en-US"/>
          </a:p>
        </p:txBody>
      </p:sp>
      <p:sp>
        <p:nvSpPr>
          <p:cNvPr id="3" name="내용 개체 틀 2"/>
          <p:cNvSpPr>
            <a:spLocks noGrp="1"/>
          </p:cNvSpPr>
          <p:nvPr>
            <p:ph idx="1"/>
          </p:nvPr>
        </p:nvSpPr>
        <p:spPr/>
        <p:txBody>
          <a:bodyPr>
            <a:normAutofit fontScale="70000" lnSpcReduction="20000"/>
          </a:bodyPr>
          <a:lstStyle/>
          <a:p>
            <a:r>
              <a:rPr lang="en-US" altLang="ko-KR" dirty="0" smtClean="0"/>
              <a:t>Unlike supporting of limited puncturing patterns in 11ax, various puncturing patterns based on 20MHz can be considered in 11be due to the enhancement of STA capability. </a:t>
            </a:r>
          </a:p>
          <a:p>
            <a:pPr lvl="1"/>
            <a:r>
              <a:rPr lang="en-US" altLang="ko-KR" dirty="0"/>
              <a:t>For example, we can support the </a:t>
            </a:r>
            <a:r>
              <a:rPr lang="en-US" altLang="ko-KR" dirty="0" smtClean="0"/>
              <a:t>[</a:t>
            </a:r>
            <a:r>
              <a:rPr lang="en-US" altLang="ko-KR" dirty="0"/>
              <a:t>1 0 0 </a:t>
            </a:r>
            <a:r>
              <a:rPr lang="en-US" altLang="ko-KR" dirty="0" smtClean="0"/>
              <a:t>0], [</a:t>
            </a:r>
            <a:r>
              <a:rPr lang="en-US" altLang="ko-KR" dirty="0"/>
              <a:t>1 0 1 </a:t>
            </a:r>
            <a:r>
              <a:rPr lang="en-US" altLang="ko-KR" dirty="0" smtClean="0"/>
              <a:t>0], and [1 0 0 1] configurations in 80MHz for 160MHz operating mode device</a:t>
            </a:r>
          </a:p>
          <a:p>
            <a:pPr lvl="2"/>
            <a:r>
              <a:rPr lang="en-US" altLang="ko-KR" dirty="0" smtClean="0"/>
              <a:t>Where in, Primary 20 is assumed as the first 20MHz channel</a:t>
            </a:r>
          </a:p>
          <a:p>
            <a:pPr lvl="2"/>
            <a:endParaRPr lang="en-US" altLang="ko-KR" dirty="0" smtClean="0"/>
          </a:p>
          <a:p>
            <a:r>
              <a:rPr lang="en-US" altLang="ko-KR" dirty="0" smtClean="0"/>
              <a:t>Also, for the protection of the incumbent link (ex., 30MHz in [3]), we can consider the 40MHz size of puncturing cases as wall as 20MHz size of puncturing cases.</a:t>
            </a:r>
          </a:p>
          <a:p>
            <a:pPr lvl="1"/>
            <a:r>
              <a:rPr lang="en-US" altLang="ko-KR" sz="2400" dirty="0" smtClean="0"/>
              <a:t>The 40MHz size of puncturing can be considered in primary 80/primary 160. </a:t>
            </a:r>
          </a:p>
          <a:p>
            <a:pPr lvl="2"/>
            <a:r>
              <a:rPr lang="en-US" altLang="ko-KR" sz="2000" dirty="0"/>
              <a:t>F</a:t>
            </a:r>
            <a:r>
              <a:rPr lang="en-US" altLang="ko-KR" sz="2000" dirty="0" smtClean="0"/>
              <a:t>or example, the punctured 40MHz is located in 160MHz as following</a:t>
            </a:r>
          </a:p>
          <a:p>
            <a:pPr lvl="2"/>
            <a:endParaRPr lang="en-US" altLang="ko-KR" sz="2000" dirty="0" smtClean="0"/>
          </a:p>
          <a:p>
            <a:pPr lvl="2"/>
            <a:endParaRPr lang="en-US" altLang="ko-KR" sz="1400" dirty="0"/>
          </a:p>
          <a:p>
            <a:pPr lvl="2"/>
            <a:endParaRPr lang="en-US" altLang="ko-KR" sz="1400" dirty="0" smtClean="0"/>
          </a:p>
          <a:p>
            <a:pPr lvl="2"/>
            <a:endParaRPr lang="en-US" altLang="ko-KR" sz="1400" dirty="0"/>
          </a:p>
          <a:p>
            <a:pPr lvl="2"/>
            <a:endParaRPr lang="en-US" altLang="ko-KR" sz="1400" dirty="0" smtClean="0"/>
          </a:p>
          <a:p>
            <a:pPr lvl="2"/>
            <a:endParaRPr lang="en-US" altLang="ko-KR" sz="1400" dirty="0"/>
          </a:p>
          <a:p>
            <a:r>
              <a:rPr lang="en-US" altLang="ko-KR" dirty="0" smtClean="0"/>
              <a:t>And, we may further take into account larger size of puncturing than 40MHz if there are incumbent links larger than 40MHz or not use the aligned channelization in 6GHz.</a:t>
            </a:r>
            <a:r>
              <a:rPr lang="en-US" altLang="ko-KR" sz="1600" dirty="0" smtClean="0"/>
              <a:t>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grpSp>
        <p:nvGrpSpPr>
          <p:cNvPr id="49" name="그룹 48"/>
          <p:cNvGrpSpPr/>
          <p:nvPr/>
        </p:nvGrpSpPr>
        <p:grpSpPr>
          <a:xfrm>
            <a:off x="1828800" y="4402035"/>
            <a:ext cx="4648200" cy="838200"/>
            <a:chOff x="-1704258" y="3743314"/>
            <a:chExt cx="4620122" cy="1595509"/>
          </a:xfrm>
        </p:grpSpPr>
        <p:sp>
          <p:nvSpPr>
            <p:cNvPr id="10" name="직사각형 9"/>
            <p:cNvSpPr/>
            <p:nvPr/>
          </p:nvSpPr>
          <p:spPr bwMode="auto">
            <a:xfrm>
              <a:off x="-1704257" y="3752524"/>
              <a:ext cx="379056" cy="304800"/>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11" name="직사각형 10"/>
            <p:cNvSpPr/>
            <p:nvPr/>
          </p:nvSpPr>
          <p:spPr bwMode="auto">
            <a:xfrm>
              <a:off x="-1325201"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2" name="직사각형 11"/>
            <p:cNvSpPr/>
            <p:nvPr/>
          </p:nvSpPr>
          <p:spPr bwMode="auto">
            <a:xfrm>
              <a:off x="-946146" y="3752524"/>
              <a:ext cx="379056" cy="304800"/>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3" name="직사각형 12"/>
            <p:cNvSpPr/>
            <p:nvPr/>
          </p:nvSpPr>
          <p:spPr bwMode="auto">
            <a:xfrm>
              <a:off x="-571152" y="3752524"/>
              <a:ext cx="379056" cy="304800"/>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4" name="직사각형 13"/>
            <p:cNvSpPr/>
            <p:nvPr/>
          </p:nvSpPr>
          <p:spPr bwMode="auto">
            <a:xfrm>
              <a:off x="-192097"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5" name="직사각형 14"/>
            <p:cNvSpPr/>
            <p:nvPr/>
          </p:nvSpPr>
          <p:spPr bwMode="auto">
            <a:xfrm>
              <a:off x="186959"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6" name="직사각형 15"/>
            <p:cNvSpPr/>
            <p:nvPr/>
          </p:nvSpPr>
          <p:spPr bwMode="auto">
            <a:xfrm>
              <a:off x="566015"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7" name="직사각형 16"/>
            <p:cNvSpPr/>
            <p:nvPr/>
          </p:nvSpPr>
          <p:spPr bwMode="auto">
            <a:xfrm>
              <a:off x="940565" y="3752524"/>
              <a:ext cx="379056" cy="304800"/>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18" name="직사각형 17"/>
            <p:cNvSpPr/>
            <p:nvPr/>
          </p:nvSpPr>
          <p:spPr bwMode="auto">
            <a:xfrm>
              <a:off x="-1704258" y="4285924"/>
              <a:ext cx="377515" cy="280574"/>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19" name="직사각형 18"/>
            <p:cNvSpPr/>
            <p:nvPr/>
          </p:nvSpPr>
          <p:spPr bwMode="auto">
            <a:xfrm>
              <a:off x="-1326743" y="4285924"/>
              <a:ext cx="377515" cy="280574"/>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0" name="직사각형 19"/>
            <p:cNvSpPr/>
            <p:nvPr/>
          </p:nvSpPr>
          <p:spPr bwMode="auto">
            <a:xfrm>
              <a:off x="-949228" y="4285924"/>
              <a:ext cx="377515" cy="280574"/>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1" name="직사각형 20"/>
            <p:cNvSpPr/>
            <p:nvPr/>
          </p:nvSpPr>
          <p:spPr bwMode="auto">
            <a:xfrm>
              <a:off x="-568560"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2" name="직사각형 21"/>
            <p:cNvSpPr/>
            <p:nvPr/>
          </p:nvSpPr>
          <p:spPr bwMode="auto">
            <a:xfrm>
              <a:off x="-185919"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3" name="직사각형 22"/>
            <p:cNvSpPr/>
            <p:nvPr/>
          </p:nvSpPr>
          <p:spPr bwMode="auto">
            <a:xfrm>
              <a:off x="191596"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4" name="직사각형 23"/>
            <p:cNvSpPr/>
            <p:nvPr/>
          </p:nvSpPr>
          <p:spPr bwMode="auto">
            <a:xfrm>
              <a:off x="569111"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5" name="직사각형 24"/>
            <p:cNvSpPr/>
            <p:nvPr/>
          </p:nvSpPr>
          <p:spPr bwMode="auto">
            <a:xfrm>
              <a:off x="941070" y="4285924"/>
              <a:ext cx="377515" cy="280574"/>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28" name="직사각형 27"/>
            <p:cNvSpPr/>
            <p:nvPr/>
          </p:nvSpPr>
          <p:spPr bwMode="auto">
            <a:xfrm>
              <a:off x="-1704258" y="4819324"/>
              <a:ext cx="378022" cy="254541"/>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29" name="직사각형 28"/>
            <p:cNvSpPr/>
            <p:nvPr/>
          </p:nvSpPr>
          <p:spPr bwMode="auto">
            <a:xfrm>
              <a:off x="-1326236"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0" name="직사각형 29"/>
            <p:cNvSpPr/>
            <p:nvPr/>
          </p:nvSpPr>
          <p:spPr bwMode="auto">
            <a:xfrm>
              <a:off x="-948213"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1" name="직사각형 30"/>
            <p:cNvSpPr/>
            <p:nvPr/>
          </p:nvSpPr>
          <p:spPr bwMode="auto">
            <a:xfrm>
              <a:off x="-567034" y="4819324"/>
              <a:ext cx="378022" cy="254541"/>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2" name="직사각형 31"/>
            <p:cNvSpPr/>
            <p:nvPr/>
          </p:nvSpPr>
          <p:spPr bwMode="auto">
            <a:xfrm>
              <a:off x="-189011" y="4819324"/>
              <a:ext cx="378022" cy="254541"/>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3" name="직사각형 32"/>
            <p:cNvSpPr/>
            <p:nvPr/>
          </p:nvSpPr>
          <p:spPr bwMode="auto">
            <a:xfrm>
              <a:off x="189011"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4" name="직사각형 33"/>
            <p:cNvSpPr/>
            <p:nvPr/>
          </p:nvSpPr>
          <p:spPr bwMode="auto">
            <a:xfrm>
              <a:off x="567034"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35" name="직사각형 34"/>
            <p:cNvSpPr/>
            <p:nvPr/>
          </p:nvSpPr>
          <p:spPr bwMode="auto">
            <a:xfrm>
              <a:off x="940563" y="4819324"/>
              <a:ext cx="378022" cy="254541"/>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41" name="직사각형 40"/>
            <p:cNvSpPr/>
            <p:nvPr/>
          </p:nvSpPr>
          <p:spPr bwMode="auto">
            <a:xfrm>
              <a:off x="1661475" y="3770158"/>
              <a:ext cx="317943" cy="193335"/>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44" name="TextBox 43"/>
            <p:cNvSpPr txBox="1"/>
            <p:nvPr/>
          </p:nvSpPr>
          <p:spPr>
            <a:xfrm>
              <a:off x="2007378" y="3743314"/>
              <a:ext cx="908486" cy="276999"/>
            </a:xfrm>
            <a:prstGeom prst="rect">
              <a:avLst/>
            </a:prstGeom>
            <a:noFill/>
          </p:spPr>
          <p:txBody>
            <a:bodyPr wrap="square" rtlCol="0">
              <a:spAutoFit/>
            </a:bodyPr>
            <a:lstStyle/>
            <a:p>
              <a:r>
                <a:rPr lang="en-US" altLang="ko-KR" dirty="0" smtClean="0"/>
                <a:t>Punctured </a:t>
              </a:r>
              <a:endParaRPr lang="ko-KR" altLang="en-US"/>
            </a:p>
          </p:txBody>
        </p:sp>
        <p:cxnSp>
          <p:nvCxnSpPr>
            <p:cNvPr id="47" name="직선 화살표 연결선 46"/>
            <p:cNvCxnSpPr/>
            <p:nvPr/>
          </p:nvCxnSpPr>
          <p:spPr bwMode="auto">
            <a:xfrm>
              <a:off x="-1704258" y="5200324"/>
              <a:ext cx="2993791"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8" name="TextBox 47"/>
            <p:cNvSpPr txBox="1"/>
            <p:nvPr/>
          </p:nvSpPr>
          <p:spPr>
            <a:xfrm>
              <a:off x="1345301" y="5061824"/>
              <a:ext cx="731290" cy="276999"/>
            </a:xfrm>
            <a:prstGeom prst="rect">
              <a:avLst/>
            </a:prstGeom>
            <a:noFill/>
          </p:spPr>
          <p:txBody>
            <a:bodyPr wrap="none" rtlCol="0">
              <a:spAutoFit/>
            </a:bodyPr>
            <a:lstStyle/>
            <a:p>
              <a:r>
                <a:rPr lang="en-US" altLang="ko-KR" dirty="0" smtClean="0"/>
                <a:t>160MHz</a:t>
              </a:r>
              <a:endParaRPr lang="ko-KR" altLang="en-US"/>
            </a:p>
          </p:txBody>
        </p:sp>
      </p:grpSp>
      <p:grpSp>
        <p:nvGrpSpPr>
          <p:cNvPr id="68" name="그룹 67"/>
          <p:cNvGrpSpPr/>
          <p:nvPr/>
        </p:nvGrpSpPr>
        <p:grpSpPr>
          <a:xfrm>
            <a:off x="1834974" y="6076546"/>
            <a:ext cx="3803826" cy="299810"/>
            <a:chOff x="1834974" y="5791200"/>
            <a:chExt cx="3803826" cy="299810"/>
          </a:xfrm>
        </p:grpSpPr>
        <p:sp>
          <p:nvSpPr>
            <p:cNvPr id="50" name="직사각형 49"/>
            <p:cNvSpPr/>
            <p:nvPr/>
          </p:nvSpPr>
          <p:spPr bwMode="auto">
            <a:xfrm>
              <a:off x="1834974" y="5791200"/>
              <a:ext cx="379809" cy="147399"/>
            </a:xfrm>
            <a:prstGeom prst="rect">
              <a:avLst/>
            </a:prstGeom>
            <a:noFill/>
            <a:ln w="9525">
              <a:solidFill>
                <a:schemeClr val="tx1"/>
              </a:solidFill>
              <a:miter lim="800000"/>
              <a:headEnd/>
              <a:tailEnd/>
            </a:ln>
          </p:spPr>
          <p:txBody>
            <a:bodyPr wrap="square" rtlCol="0" anchor="ctr">
              <a:noAutofit/>
            </a:bodyPr>
            <a:lstStyle/>
            <a:p>
              <a:pPr algn="l"/>
              <a:r>
                <a:rPr lang="en-US" altLang="ko-KR" sz="900" dirty="0" smtClean="0">
                  <a:solidFill>
                    <a:srgbClr val="000000"/>
                  </a:solidFill>
                </a:rPr>
                <a:t>P20</a:t>
              </a:r>
              <a:endParaRPr lang="ko-KR" altLang="en-US" sz="900" dirty="0" smtClean="0">
                <a:solidFill>
                  <a:srgbClr val="000000"/>
                </a:solidFill>
              </a:endParaRPr>
            </a:p>
          </p:txBody>
        </p:sp>
        <p:sp>
          <p:nvSpPr>
            <p:cNvPr id="51" name="직사각형 50"/>
            <p:cNvSpPr/>
            <p:nvPr/>
          </p:nvSpPr>
          <p:spPr bwMode="auto">
            <a:xfrm>
              <a:off x="2214783"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2" name="직사각형 51"/>
            <p:cNvSpPr/>
            <p:nvPr/>
          </p:nvSpPr>
          <p:spPr bwMode="auto">
            <a:xfrm>
              <a:off x="2594593"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3" name="직사각형 52"/>
            <p:cNvSpPr/>
            <p:nvPr/>
          </p:nvSpPr>
          <p:spPr bwMode="auto">
            <a:xfrm>
              <a:off x="2977574" y="5791200"/>
              <a:ext cx="379809" cy="147399"/>
            </a:xfrm>
            <a:prstGeom prst="rect">
              <a:avLst/>
            </a:prstGeom>
            <a:pattFill prst="dkVert">
              <a:fgClr>
                <a:schemeClr val="tx1"/>
              </a:fgClr>
              <a:bgClr>
                <a:schemeClr val="bg1"/>
              </a:bgClr>
            </a:patt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4" name="직사각형 53"/>
            <p:cNvSpPr/>
            <p:nvPr/>
          </p:nvSpPr>
          <p:spPr bwMode="auto">
            <a:xfrm>
              <a:off x="3362540"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5" name="직사각형 54"/>
            <p:cNvSpPr/>
            <p:nvPr/>
          </p:nvSpPr>
          <p:spPr bwMode="auto">
            <a:xfrm>
              <a:off x="3742350"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6" name="직사각형 55"/>
            <p:cNvSpPr/>
            <p:nvPr/>
          </p:nvSpPr>
          <p:spPr bwMode="auto">
            <a:xfrm>
              <a:off x="4122159"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sp>
          <p:nvSpPr>
            <p:cNvPr id="57" name="직사각형 56"/>
            <p:cNvSpPr/>
            <p:nvPr/>
          </p:nvSpPr>
          <p:spPr bwMode="auto">
            <a:xfrm>
              <a:off x="4496379" y="5791200"/>
              <a:ext cx="379809" cy="147399"/>
            </a:xfrm>
            <a:prstGeom prst="rect">
              <a:avLst/>
            </a:prstGeom>
            <a:noFill/>
            <a:ln w="9525">
              <a:solidFill>
                <a:schemeClr val="tx1"/>
              </a:solidFill>
              <a:miter lim="800000"/>
              <a:headEnd/>
              <a:tailEnd/>
            </a:ln>
          </p:spPr>
          <p:txBody>
            <a:bodyPr wrap="square" rtlCol="0" anchor="ctr">
              <a:noAutofit/>
            </a:bodyPr>
            <a:lstStyle/>
            <a:p>
              <a:pPr marL="90488" indent="-90488" algn="l">
                <a:buFontTx/>
                <a:buChar char="•"/>
              </a:pPr>
              <a:endParaRPr lang="ko-KR" altLang="en-US" sz="1200" dirty="0" smtClean="0">
                <a:solidFill>
                  <a:srgbClr val="000000"/>
                </a:solidFill>
              </a:endParaRPr>
            </a:p>
          </p:txBody>
        </p:sp>
        <p:cxnSp>
          <p:nvCxnSpPr>
            <p:cNvPr id="66" name="직선 화살표 연결선 65"/>
            <p:cNvCxnSpPr/>
            <p:nvPr/>
          </p:nvCxnSpPr>
          <p:spPr bwMode="auto">
            <a:xfrm>
              <a:off x="1834974" y="6018250"/>
              <a:ext cx="3011985"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67" name="TextBox 66"/>
            <p:cNvSpPr txBox="1"/>
            <p:nvPr/>
          </p:nvSpPr>
          <p:spPr>
            <a:xfrm>
              <a:off x="4903066" y="5945489"/>
              <a:ext cx="735734" cy="145521"/>
            </a:xfrm>
            <a:prstGeom prst="rect">
              <a:avLst/>
            </a:prstGeom>
            <a:noFill/>
          </p:spPr>
          <p:txBody>
            <a:bodyPr wrap="none" rtlCol="0">
              <a:spAutoFit/>
            </a:bodyPr>
            <a:lstStyle/>
            <a:p>
              <a:r>
                <a:rPr lang="en-US" altLang="ko-KR" dirty="0" smtClean="0"/>
                <a:t>160MHz</a:t>
              </a:r>
              <a:endParaRPr lang="ko-KR" altLang="en-US"/>
            </a:p>
          </p:txBody>
        </p:sp>
      </p:grpSp>
    </p:spTree>
    <p:extLst>
      <p:ext uri="{BB962C8B-B14F-4D97-AF65-F5344CB8AC3E}">
        <p14:creationId xmlns:p14="http://schemas.microsoft.com/office/powerpoint/2010/main" val="13996123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Consideration for puncturing </a:t>
            </a:r>
            <a:r>
              <a:rPr lang="en-US" altLang="ko-KR" dirty="0" smtClean="0"/>
              <a:t>pattern(2/2)</a:t>
            </a:r>
            <a:endParaRPr lang="ko-KR" altLang="en-US"/>
          </a:p>
        </p:txBody>
      </p:sp>
      <p:sp>
        <p:nvSpPr>
          <p:cNvPr id="3" name="내용 개체 틀 2"/>
          <p:cNvSpPr>
            <a:spLocks noGrp="1"/>
          </p:cNvSpPr>
          <p:nvPr>
            <p:ph idx="1"/>
          </p:nvPr>
        </p:nvSpPr>
        <p:spPr/>
        <p:txBody>
          <a:bodyPr/>
          <a:lstStyle/>
          <a:p>
            <a:r>
              <a:rPr lang="en-US" altLang="ko-KR" sz="1800" dirty="0" smtClean="0"/>
              <a:t>In </a:t>
            </a:r>
            <a:r>
              <a:rPr lang="en-US" altLang="ko-KR" sz="1800" dirty="0"/>
              <a:t>[3][4], for the efficient utilization of BW, the various </a:t>
            </a:r>
            <a:r>
              <a:rPr lang="en-US" altLang="ko-KR" sz="1800" dirty="0" smtClean="0"/>
              <a:t>large-RU </a:t>
            </a:r>
            <a:r>
              <a:rPr lang="en-US" altLang="ko-KR" sz="1800" dirty="0"/>
              <a:t>combinations were introduced in 11be. </a:t>
            </a:r>
            <a:endParaRPr lang="en-US" altLang="ko-KR" sz="1800" dirty="0" smtClean="0"/>
          </a:p>
          <a:p>
            <a:pPr lvl="1"/>
            <a:r>
              <a:rPr lang="en-US" altLang="ko-KR" sz="1600" dirty="0" smtClean="0"/>
              <a:t>It assumed the large-RU size is configured based on 20MHz (i.e., RU 242). </a:t>
            </a:r>
            <a:endParaRPr lang="en-US" altLang="ko-KR" sz="1600" dirty="0"/>
          </a:p>
          <a:p>
            <a:r>
              <a:rPr lang="en-US" altLang="ko-KR" sz="1800" dirty="0" smtClean="0"/>
              <a:t>So, for </a:t>
            </a:r>
            <a:r>
              <a:rPr lang="en-US" altLang="ko-KR" sz="1800" dirty="0"/>
              <a:t>the consistent operation with multiple </a:t>
            </a:r>
            <a:r>
              <a:rPr lang="en-US" altLang="ko-KR" sz="1800" dirty="0" smtClean="0"/>
              <a:t>RUs, </a:t>
            </a:r>
            <a:r>
              <a:rPr lang="en-US" altLang="ko-KR" sz="1800" dirty="0"/>
              <a:t>the preamble puncturing pattern can be designed by considering the multiple RU </a:t>
            </a:r>
            <a:r>
              <a:rPr lang="en-US" altLang="ko-KR" sz="1800" dirty="0" smtClean="0"/>
              <a:t>combinations. </a:t>
            </a:r>
          </a:p>
          <a:p>
            <a:pPr lvl="1"/>
            <a:r>
              <a:rPr lang="en-US" altLang="ko-KR" sz="1400" dirty="0"/>
              <a:t>F</a:t>
            </a:r>
            <a:r>
              <a:rPr lang="en-US" altLang="ko-KR" sz="1400" dirty="0" smtClean="0"/>
              <a:t>or example, we may take into account following multiple RU combinations as the puncturing patterns in 160MHz.</a:t>
            </a:r>
            <a:endParaRPr lang="en-US" altLang="ko-KR" sz="105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4220795841"/>
              </p:ext>
            </p:extLst>
          </p:nvPr>
        </p:nvGraphicFramePr>
        <p:xfrm>
          <a:off x="1600200" y="4114800"/>
          <a:ext cx="5210994" cy="1981200"/>
        </p:xfrm>
        <a:graphic>
          <a:graphicData uri="http://schemas.openxmlformats.org/drawingml/2006/table">
            <a:tbl>
              <a:tblPr firstRow="1" bandRow="1">
                <a:tableStyleId>{5940675A-B579-460E-94D1-54222C63F5DA}</a:tableStyleId>
              </a:tblPr>
              <a:tblGrid>
                <a:gridCol w="1676400"/>
                <a:gridCol w="1797596"/>
                <a:gridCol w="1736998"/>
              </a:tblGrid>
              <a:tr h="304800">
                <a:tc>
                  <a:txBody>
                    <a:bodyPr/>
                    <a:lstStyle/>
                    <a:p>
                      <a:pPr algn="ctr" latinLnBrk="1"/>
                      <a:r>
                        <a:rPr lang="en-US" altLang="ko-KR" sz="1200" dirty="0" smtClean="0"/>
                        <a:t>Possible transmission</a:t>
                      </a:r>
                      <a:r>
                        <a:rPr lang="en-US" altLang="ko-KR" sz="1200" baseline="0" dirty="0" smtClean="0"/>
                        <a:t> </a:t>
                      </a:r>
                      <a:r>
                        <a:rPr lang="en-US" altLang="ko-KR" sz="1200" dirty="0" smtClean="0"/>
                        <a:t>BW</a:t>
                      </a:r>
                      <a:endParaRPr lang="ko-KR" altLang="en-US" sz="1200" dirty="0"/>
                    </a:p>
                  </a:txBody>
                  <a:tcPr anchor="ctr"/>
                </a:tc>
                <a:tc>
                  <a:txBody>
                    <a:bodyPr/>
                    <a:lstStyle/>
                    <a:p>
                      <a:pPr algn="ctr" latinLnBrk="1"/>
                      <a:r>
                        <a:rPr lang="en-US" altLang="ko-KR" sz="1200" dirty="0" smtClean="0"/>
                        <a:t>RU in one 80MHz</a:t>
                      </a:r>
                      <a:endParaRPr lang="ko-KR" altLang="en-US" sz="1200"/>
                    </a:p>
                  </a:txBody>
                  <a:tcPr anchor="ctr"/>
                </a:tc>
                <a:tc>
                  <a:txBody>
                    <a:bodyPr/>
                    <a:lstStyle/>
                    <a:p>
                      <a:pPr algn="ctr" latinLnBrk="1"/>
                      <a:r>
                        <a:rPr lang="en-US" altLang="ko-KR" sz="1200" dirty="0" smtClean="0"/>
                        <a:t>RU in another</a:t>
                      </a:r>
                      <a:r>
                        <a:rPr lang="en-US" altLang="ko-KR" sz="1200" baseline="0" dirty="0" smtClean="0"/>
                        <a:t> </a:t>
                      </a:r>
                      <a:r>
                        <a:rPr lang="en-US" altLang="ko-KR" sz="1200" dirty="0" smtClean="0"/>
                        <a:t>80MHz</a:t>
                      </a:r>
                      <a:endParaRPr lang="ko-KR" altLang="en-US" sz="1200"/>
                    </a:p>
                  </a:txBody>
                  <a:tcPr anchor="ctr"/>
                </a:tc>
              </a:tr>
              <a:tr h="304800">
                <a:tc>
                  <a:txBody>
                    <a:bodyPr/>
                    <a:lstStyle/>
                    <a:p>
                      <a:pPr algn="ctr" latinLnBrk="1"/>
                      <a:r>
                        <a:rPr lang="en-US" altLang="ko-KR" sz="1200" dirty="0" smtClean="0"/>
                        <a:t>100MHz</a:t>
                      </a:r>
                      <a:endParaRPr lang="ko-KR" altLang="en-US" sz="1200" dirty="0"/>
                    </a:p>
                  </a:txBody>
                  <a:tcPr anchor="ctr"/>
                </a:tc>
                <a:tc>
                  <a:txBody>
                    <a:bodyPr/>
                    <a:lstStyle/>
                    <a:p>
                      <a:pPr algn="ctr" latinLnBrk="1"/>
                      <a:r>
                        <a:rPr lang="en-US" altLang="ko-KR" sz="1200" dirty="0" smtClean="0"/>
                        <a:t>242</a:t>
                      </a:r>
                      <a:endParaRPr lang="ko-KR" altLang="en-US" sz="1200" dirty="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dirty="0"/>
                    </a:p>
                  </a:txBody>
                  <a:tcPr anchor="ctr"/>
                </a:tc>
                <a:tc>
                  <a:txBody>
                    <a:bodyPr/>
                    <a:lstStyle/>
                    <a:p>
                      <a:pPr algn="ctr" latinLnBrk="1"/>
                      <a:r>
                        <a:rPr lang="en-US" altLang="ko-KR" sz="1200" dirty="0" smtClean="0"/>
                        <a:t>484</a:t>
                      </a:r>
                      <a:endParaRPr lang="ko-KR" altLang="en-US" sz="120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dirty="0"/>
                    </a:p>
                  </a:txBody>
                  <a:tcPr anchor="ctr"/>
                </a:tc>
                <a:tc>
                  <a:txBody>
                    <a:bodyPr/>
                    <a:lstStyle/>
                    <a:p>
                      <a:pPr algn="ctr" latinLnBrk="1"/>
                      <a:r>
                        <a:rPr lang="en-US" altLang="ko-KR" sz="1200" dirty="0" smtClean="0"/>
                        <a:t>242+242*</a:t>
                      </a:r>
                      <a:endParaRPr lang="ko-KR" altLang="en-US" sz="1200"/>
                    </a:p>
                  </a:txBody>
                  <a:tcPr anchor="ctr"/>
                </a:tc>
                <a:tc>
                  <a:txBody>
                    <a:bodyPr/>
                    <a:lstStyle/>
                    <a:p>
                      <a:pPr algn="ctr" latinLnBrk="1"/>
                      <a:r>
                        <a:rPr lang="en-US" altLang="ko-KR" sz="1200" dirty="0" smtClean="0"/>
                        <a:t>996</a:t>
                      </a:r>
                      <a:endParaRPr lang="ko-KR" altLang="en-US" sz="1200" dirty="0"/>
                    </a:p>
                  </a:txBody>
                  <a:tcPr anchor="ctr"/>
                </a:tc>
              </a:tr>
              <a:tr h="304800">
                <a:tc>
                  <a:txBody>
                    <a:bodyPr/>
                    <a:lstStyle/>
                    <a:p>
                      <a:pPr algn="ctr" latinLnBrk="1"/>
                      <a:r>
                        <a:rPr lang="en-US" altLang="ko-KR" sz="1200" dirty="0" smtClean="0"/>
                        <a:t>120MHz</a:t>
                      </a:r>
                      <a:endParaRPr lang="ko-KR" altLang="en-US" sz="1200"/>
                    </a:p>
                  </a:txBody>
                  <a:tcPr anchor="ctr"/>
                </a:tc>
                <a:tc>
                  <a:txBody>
                    <a:bodyPr/>
                    <a:lstStyle/>
                    <a:p>
                      <a:pPr algn="ctr" latinLnBrk="1"/>
                      <a:r>
                        <a:rPr lang="en-US" altLang="ko-KR" sz="1200" dirty="0" smtClean="0"/>
                        <a:t>484+242**</a:t>
                      </a:r>
                      <a:endParaRPr lang="ko-KR" altLang="en-US" sz="1200"/>
                    </a:p>
                  </a:txBody>
                  <a:tcPr anchor="ctr"/>
                </a:tc>
                <a:tc>
                  <a:txBody>
                    <a:bodyPr/>
                    <a:lstStyle/>
                    <a:p>
                      <a:pPr algn="ctr" latinLnBrk="1"/>
                      <a:r>
                        <a:rPr lang="en-US" altLang="ko-KR" sz="1200" dirty="0" smtClean="0"/>
                        <a:t>484+242</a:t>
                      </a:r>
                      <a:endParaRPr lang="ko-KR" altLang="en-US" sz="1200" dirty="0"/>
                    </a:p>
                  </a:txBody>
                  <a:tcPr anchor="ctr"/>
                </a:tc>
              </a:tr>
              <a:tr h="304800">
                <a:tc>
                  <a:txBody>
                    <a:bodyPr/>
                    <a:lstStyle/>
                    <a:p>
                      <a:pPr algn="ctr" latinLnBrk="1"/>
                      <a:r>
                        <a:rPr lang="en-US" altLang="ko-KR" sz="1200" dirty="0" smtClean="0"/>
                        <a:t>140MHz</a:t>
                      </a:r>
                      <a:endParaRPr lang="ko-KR" altLang="en-US" sz="1200" dirty="0"/>
                    </a:p>
                  </a:txBody>
                  <a:tcPr anchor="ctr"/>
                </a:tc>
                <a:tc>
                  <a:txBody>
                    <a:bodyPr/>
                    <a:lstStyle/>
                    <a:p>
                      <a:pPr algn="ctr" latinLnBrk="1"/>
                      <a:r>
                        <a:rPr lang="en-US" altLang="ko-KR" sz="1200" dirty="0" smtClean="0"/>
                        <a:t>242+484</a:t>
                      </a:r>
                      <a:endParaRPr lang="ko-KR" altLang="en-US" sz="1200" dirty="0"/>
                    </a:p>
                  </a:txBody>
                  <a:tcPr anchor="ctr"/>
                </a:tc>
                <a:tc>
                  <a:txBody>
                    <a:bodyPr/>
                    <a:lstStyle/>
                    <a:p>
                      <a:pPr algn="ctr" latinLnBrk="1"/>
                      <a:r>
                        <a:rPr lang="en-US" altLang="ko-KR" sz="1200" dirty="0" smtClean="0"/>
                        <a:t>996</a:t>
                      </a:r>
                      <a:endParaRPr lang="ko-KR" altLang="en-US" sz="1200" dirty="0"/>
                    </a:p>
                  </a:txBody>
                  <a:tcPr anchor="ctr"/>
                </a:tc>
              </a:tr>
            </a:tbl>
          </a:graphicData>
        </a:graphic>
      </p:graphicFrame>
      <p:sp>
        <p:nvSpPr>
          <p:cNvPr id="8" name="TextBox 7"/>
          <p:cNvSpPr txBox="1"/>
          <p:nvPr/>
        </p:nvSpPr>
        <p:spPr>
          <a:xfrm>
            <a:off x="1066800" y="6173014"/>
            <a:ext cx="7454285" cy="276999"/>
          </a:xfrm>
          <a:prstGeom prst="rect">
            <a:avLst/>
          </a:prstGeom>
          <a:noFill/>
        </p:spPr>
        <p:txBody>
          <a:bodyPr wrap="none" rtlCol="0">
            <a:spAutoFit/>
          </a:bodyPr>
          <a:lstStyle/>
          <a:p>
            <a:r>
              <a:rPr lang="en-US" altLang="ko-KR" dirty="0" smtClean="0"/>
              <a:t>*: non-continuous combination is considered, ** : both continuous and non-continuous combinations are considered   </a:t>
            </a:r>
            <a:endParaRPr lang="ko-KR" altLang="en-US"/>
          </a:p>
        </p:txBody>
      </p:sp>
    </p:spTree>
    <p:extLst>
      <p:ext uri="{BB962C8B-B14F-4D97-AF65-F5344CB8AC3E}">
        <p14:creationId xmlns:p14="http://schemas.microsoft.com/office/powerpoint/2010/main" val="33399310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in 320MHz (option 1)</a:t>
            </a:r>
            <a:endParaRPr lang="ko-KR" altLang="en-US"/>
          </a:p>
        </p:txBody>
      </p:sp>
      <p:sp>
        <p:nvSpPr>
          <p:cNvPr id="3" name="내용 개체 틀 2"/>
          <p:cNvSpPr>
            <a:spLocks noGrp="1"/>
          </p:cNvSpPr>
          <p:nvPr>
            <p:ph idx="1"/>
          </p:nvPr>
        </p:nvSpPr>
        <p:spPr/>
        <p:txBody>
          <a:bodyPr>
            <a:normAutofit lnSpcReduction="10000"/>
          </a:bodyPr>
          <a:lstStyle/>
          <a:p>
            <a:endParaRPr lang="en-US" altLang="ko-KR" sz="1800" dirty="0" smtClean="0"/>
          </a:p>
          <a:p>
            <a:endParaRPr lang="en-US" altLang="ko-KR" sz="1800" dirty="0"/>
          </a:p>
          <a:p>
            <a:endParaRPr lang="en-US" altLang="ko-KR" sz="1800" dirty="0" smtClean="0"/>
          </a:p>
          <a:p>
            <a:endParaRPr lang="en-US" altLang="ko-KR" sz="1800" dirty="0" smtClean="0"/>
          </a:p>
          <a:p>
            <a:r>
              <a:rPr lang="en-US" altLang="ko-KR" sz="1800" dirty="0" smtClean="0"/>
              <a:t>EHT-SIG content channel is configured as same as HE-SIGB content channel. </a:t>
            </a:r>
          </a:p>
          <a:p>
            <a:pPr lvl="1"/>
            <a:r>
              <a:rPr lang="en-US" altLang="ko-KR" sz="1400" dirty="0"/>
              <a:t>And, since the two content channels are used, the transmission on wide bandwidth incurs large signaling overhead.</a:t>
            </a:r>
          </a:p>
          <a:p>
            <a:pPr lvl="1"/>
            <a:endParaRPr lang="en-US" altLang="ko-KR" sz="1400" dirty="0" smtClean="0"/>
          </a:p>
          <a:p>
            <a:r>
              <a:rPr lang="en-US" altLang="ko-KR" sz="1800" dirty="0"/>
              <a:t>This content channel </a:t>
            </a:r>
            <a:r>
              <a:rPr lang="en-US" altLang="ko-KR" sz="1800" dirty="0" smtClean="0"/>
              <a:t>design is </a:t>
            </a:r>
            <a:r>
              <a:rPr lang="en-US" altLang="ko-KR" sz="1800" dirty="0"/>
              <a:t>able to </a:t>
            </a:r>
            <a:r>
              <a:rPr lang="en-US" altLang="ko-KR" sz="1800" dirty="0" smtClean="0"/>
              <a:t>be applied </a:t>
            </a:r>
            <a:r>
              <a:rPr lang="en-US" altLang="ko-KR" sz="1800" dirty="0"/>
              <a:t>both 80MHz and 160MHz that STAs are capable </a:t>
            </a:r>
            <a:r>
              <a:rPr lang="en-US" altLang="ko-KR" sz="1800" dirty="0" smtClean="0"/>
              <a:t>to receive EHT-SIG. </a:t>
            </a:r>
          </a:p>
          <a:p>
            <a:pPr lvl="1"/>
            <a:endParaRPr lang="en-US" altLang="ko-KR" sz="1400" dirty="0" smtClean="0"/>
          </a:p>
          <a:p>
            <a:r>
              <a:rPr lang="en-US" altLang="ko-KR" sz="1800" dirty="0" smtClean="0"/>
              <a:t>It is possible to support the preamble puncturing in wide bandwidth by using the extension of the preamble puncturing pattern defined in 11ax.</a:t>
            </a:r>
          </a:p>
          <a:p>
            <a:pPr lvl="1"/>
            <a:r>
              <a:rPr lang="en-US" altLang="ko-KR" sz="1600" dirty="0"/>
              <a:t>H</a:t>
            </a:r>
            <a:r>
              <a:rPr lang="en-US" altLang="ko-KR" sz="1600" dirty="0" smtClean="0"/>
              <a:t>owever, due to the limited </a:t>
            </a:r>
            <a:r>
              <a:rPr lang="en-US" altLang="ko-KR" sz="1600" dirty="0"/>
              <a:t>puncturing pattern </a:t>
            </a:r>
            <a:r>
              <a:rPr lang="en-US" altLang="ko-KR" sz="1600" dirty="0" smtClean="0"/>
              <a:t>in P80, it is difficult to support some of the patterns described in slide 6 and 7. </a:t>
            </a:r>
          </a:p>
          <a:p>
            <a:pPr lvl="1"/>
            <a:endParaRPr lang="en-US" altLang="ko-KR" sz="16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grpSp>
        <p:nvGrpSpPr>
          <p:cNvPr id="62" name="그룹 61"/>
          <p:cNvGrpSpPr/>
          <p:nvPr/>
        </p:nvGrpSpPr>
        <p:grpSpPr>
          <a:xfrm>
            <a:off x="1605555" y="1904998"/>
            <a:ext cx="5785844" cy="914402"/>
            <a:chOff x="2193925" y="2819400"/>
            <a:chExt cx="2997200" cy="507669"/>
          </a:xfrm>
        </p:grpSpPr>
        <p:sp>
          <p:nvSpPr>
            <p:cNvPr id="63" name="직사각형 62"/>
            <p:cNvSpPr/>
            <p:nvPr/>
          </p:nvSpPr>
          <p:spPr bwMode="auto">
            <a:xfrm>
              <a:off x="2590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1</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직사각형 63"/>
            <p:cNvSpPr/>
            <p:nvPr/>
          </p:nvSpPr>
          <p:spPr bwMode="auto">
            <a:xfrm>
              <a:off x="2743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2</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5" name="직사각형 64"/>
            <p:cNvSpPr/>
            <p:nvPr/>
          </p:nvSpPr>
          <p:spPr bwMode="auto">
            <a:xfrm>
              <a:off x="2895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66" name="직사각형 65"/>
            <p:cNvSpPr/>
            <p:nvPr/>
          </p:nvSpPr>
          <p:spPr bwMode="auto">
            <a:xfrm>
              <a:off x="30480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67" name="직사각형 66"/>
            <p:cNvSpPr/>
            <p:nvPr/>
          </p:nvSpPr>
          <p:spPr bwMode="auto">
            <a:xfrm>
              <a:off x="32004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68" name="직사각형 67"/>
            <p:cNvSpPr/>
            <p:nvPr/>
          </p:nvSpPr>
          <p:spPr bwMode="auto">
            <a:xfrm>
              <a:off x="33528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69" name="직사각형 68"/>
            <p:cNvSpPr/>
            <p:nvPr/>
          </p:nvSpPr>
          <p:spPr bwMode="auto">
            <a:xfrm>
              <a:off x="35052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0" name="직사각형 69"/>
            <p:cNvSpPr/>
            <p:nvPr/>
          </p:nvSpPr>
          <p:spPr bwMode="auto">
            <a:xfrm>
              <a:off x="3657600"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1" name="직사각형 70"/>
            <p:cNvSpPr/>
            <p:nvPr/>
          </p:nvSpPr>
          <p:spPr bwMode="auto">
            <a:xfrm>
              <a:off x="3808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2" name="직사각형 71"/>
            <p:cNvSpPr/>
            <p:nvPr/>
          </p:nvSpPr>
          <p:spPr bwMode="auto">
            <a:xfrm>
              <a:off x="3960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3" name="직사각형 72"/>
            <p:cNvSpPr/>
            <p:nvPr/>
          </p:nvSpPr>
          <p:spPr bwMode="auto">
            <a:xfrm>
              <a:off x="4113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4" name="직사각형 73"/>
            <p:cNvSpPr/>
            <p:nvPr/>
          </p:nvSpPr>
          <p:spPr bwMode="auto">
            <a:xfrm>
              <a:off x="42656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5" name="직사각형 74"/>
            <p:cNvSpPr/>
            <p:nvPr/>
          </p:nvSpPr>
          <p:spPr bwMode="auto">
            <a:xfrm>
              <a:off x="44180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6" name="직사각형 75"/>
            <p:cNvSpPr/>
            <p:nvPr/>
          </p:nvSpPr>
          <p:spPr bwMode="auto">
            <a:xfrm>
              <a:off x="45704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77" name="직사각형 76"/>
            <p:cNvSpPr/>
            <p:nvPr/>
          </p:nvSpPr>
          <p:spPr bwMode="auto">
            <a:xfrm>
              <a:off x="47228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78" name="직사각형 77"/>
            <p:cNvSpPr/>
            <p:nvPr/>
          </p:nvSpPr>
          <p:spPr bwMode="auto">
            <a:xfrm>
              <a:off x="4875213" y="2819400"/>
              <a:ext cx="152400" cy="2387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cxnSp>
          <p:nvCxnSpPr>
            <p:cNvPr id="79" name="직선 화살표 연결선 78"/>
            <p:cNvCxnSpPr/>
            <p:nvPr/>
          </p:nvCxnSpPr>
          <p:spPr bwMode="auto">
            <a:xfrm>
              <a:off x="2590800" y="3205490"/>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0" name="TextBox 79"/>
            <p:cNvSpPr txBox="1"/>
            <p:nvPr/>
          </p:nvSpPr>
          <p:spPr>
            <a:xfrm>
              <a:off x="4756919" y="3200400"/>
              <a:ext cx="434206" cy="126669"/>
            </a:xfrm>
            <a:prstGeom prst="rect">
              <a:avLst/>
            </a:prstGeom>
            <a:noFill/>
          </p:spPr>
          <p:txBody>
            <a:bodyPr wrap="square" rtlCol="0">
              <a:spAutoFit/>
            </a:bodyPr>
            <a:lstStyle/>
            <a:p>
              <a:r>
                <a:rPr lang="en-US" altLang="ko-KR" sz="1000" dirty="0" smtClean="0"/>
                <a:t>320MHz</a:t>
              </a:r>
              <a:endParaRPr lang="ko-KR" altLang="en-US" sz="1000"/>
            </a:p>
          </p:txBody>
        </p:sp>
        <p:cxnSp>
          <p:nvCxnSpPr>
            <p:cNvPr id="81" name="직선 화살표 연결선 80"/>
            <p:cNvCxnSpPr/>
            <p:nvPr/>
          </p:nvCxnSpPr>
          <p:spPr bwMode="auto">
            <a:xfrm>
              <a:off x="2590800" y="312895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82" name="TextBox 81"/>
            <p:cNvSpPr txBox="1"/>
            <p:nvPr/>
          </p:nvSpPr>
          <p:spPr>
            <a:xfrm>
              <a:off x="2193925" y="3058181"/>
              <a:ext cx="625475" cy="246221"/>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9064155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Preamble puncturing in </a:t>
            </a:r>
            <a:r>
              <a:rPr lang="en-US" altLang="ko-KR" dirty="0" smtClean="0"/>
              <a:t>320MHz (option 2)</a:t>
            </a:r>
            <a:endParaRPr lang="ko-KR" altLang="en-US"/>
          </a:p>
        </p:txBody>
      </p:sp>
      <p:sp>
        <p:nvSpPr>
          <p:cNvPr id="3" name="내용 개체 틀 2"/>
          <p:cNvSpPr>
            <a:spLocks noGrp="1"/>
          </p:cNvSpPr>
          <p:nvPr>
            <p:ph idx="1"/>
          </p:nvPr>
        </p:nvSpPr>
        <p:spPr/>
        <p:txBody>
          <a:bodyPr>
            <a:normAutofit fontScale="62500" lnSpcReduction="20000"/>
          </a:bodyPr>
          <a:lstStyle/>
          <a:p>
            <a:endParaRPr lang="en-US" altLang="ko-KR" sz="2500" dirty="0"/>
          </a:p>
          <a:p>
            <a:endParaRPr lang="en-US" altLang="ko-KR" sz="2500" dirty="0"/>
          </a:p>
          <a:p>
            <a:endParaRPr lang="en-US" altLang="ko-KR" sz="2500" dirty="0"/>
          </a:p>
          <a:p>
            <a:endParaRPr lang="en-US" altLang="ko-KR" sz="2500" dirty="0"/>
          </a:p>
          <a:p>
            <a:endParaRPr lang="en-US" altLang="ko-KR" dirty="0" smtClean="0"/>
          </a:p>
          <a:p>
            <a:r>
              <a:rPr lang="en-US" altLang="ko-KR" sz="2500" dirty="0" smtClean="0"/>
              <a:t>Four content channels are used for EHT-SIG transmission in 320MHz</a:t>
            </a:r>
          </a:p>
          <a:p>
            <a:pPr lvl="1"/>
            <a:r>
              <a:rPr lang="en-US" altLang="ko-KR" sz="2300" dirty="0" smtClean="0"/>
              <a:t>The two different content channels are included in each 80MHz within 160MHz.</a:t>
            </a:r>
          </a:p>
          <a:p>
            <a:pPr lvl="1"/>
            <a:r>
              <a:rPr lang="en-US" altLang="ko-KR" sz="2200" dirty="0"/>
              <a:t>So, It has low signaling overhead because the information for EHT-SIG is distributed to four content channels. </a:t>
            </a:r>
            <a:endParaRPr lang="en-US" altLang="ko-KR" sz="2200" dirty="0" smtClean="0"/>
          </a:p>
          <a:p>
            <a:pPr lvl="1"/>
            <a:endParaRPr lang="en-US" altLang="ko-KR" sz="2200" dirty="0"/>
          </a:p>
          <a:p>
            <a:r>
              <a:rPr lang="en-US" altLang="ko-KR" sz="2500" dirty="0" smtClean="0"/>
              <a:t>And</a:t>
            </a:r>
            <a:r>
              <a:rPr lang="en-US" altLang="ko-KR" sz="2500" dirty="0"/>
              <a:t>, since </a:t>
            </a:r>
            <a:r>
              <a:rPr lang="en-US" altLang="ko-KR" sz="2500" dirty="0" smtClean="0"/>
              <a:t>the receiver </a:t>
            </a:r>
            <a:r>
              <a:rPr lang="en-US" altLang="ko-KR" sz="2500" dirty="0"/>
              <a:t>should decode the two content channels in each 80MHz within 160MHz, </a:t>
            </a:r>
            <a:r>
              <a:rPr lang="en-US" altLang="ko-KR" sz="2500" dirty="0" smtClean="0"/>
              <a:t>in 320MHz, there is some restriction to </a:t>
            </a:r>
            <a:r>
              <a:rPr lang="en-US" altLang="ko-KR" sz="2500" dirty="0"/>
              <a:t>support the flexible puncturing pattern </a:t>
            </a:r>
            <a:r>
              <a:rPr lang="en-US" altLang="ko-KR" sz="2500" dirty="0" smtClean="0"/>
              <a:t>and the reception of 160MHz for EHT-SIG is demanded. </a:t>
            </a:r>
          </a:p>
          <a:p>
            <a:endParaRPr lang="en-US" altLang="ko-KR" sz="2500" dirty="0" smtClean="0"/>
          </a:p>
          <a:p>
            <a:r>
              <a:rPr lang="en-US" altLang="ko-KR" sz="2500" dirty="0" smtClean="0"/>
              <a:t>Also, it is difficult to support the non-continuous 240MHz such as 80+160 in 320MHz because STA can’t decode the content channel 3 and 4 even though STA has a capability for decoding 160MHz for EHT-SIG. </a:t>
            </a:r>
          </a:p>
          <a:p>
            <a:endParaRPr lang="en-US" altLang="ko-KR" sz="25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grpSp>
        <p:nvGrpSpPr>
          <p:cNvPr id="28" name="그룹 27"/>
          <p:cNvGrpSpPr/>
          <p:nvPr/>
        </p:nvGrpSpPr>
        <p:grpSpPr>
          <a:xfrm>
            <a:off x="1718422" y="1845330"/>
            <a:ext cx="5672979" cy="974070"/>
            <a:chOff x="2223294" y="4419600"/>
            <a:chExt cx="2877345" cy="488115"/>
          </a:xfrm>
        </p:grpSpPr>
        <p:sp>
          <p:nvSpPr>
            <p:cNvPr id="29" name="직사각형 28"/>
            <p:cNvSpPr/>
            <p:nvPr/>
          </p:nvSpPr>
          <p:spPr bwMode="auto">
            <a:xfrm>
              <a:off x="2528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0" name="직사각형 29"/>
            <p:cNvSpPr/>
            <p:nvPr/>
          </p:nvSpPr>
          <p:spPr bwMode="auto">
            <a:xfrm>
              <a:off x="2680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1" name="직사각형 30"/>
            <p:cNvSpPr/>
            <p:nvPr/>
          </p:nvSpPr>
          <p:spPr bwMode="auto">
            <a:xfrm>
              <a:off x="2832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2" name="직사각형 31"/>
            <p:cNvSpPr/>
            <p:nvPr/>
          </p:nvSpPr>
          <p:spPr bwMode="auto">
            <a:xfrm>
              <a:off x="29852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3" name="직사각형 32"/>
            <p:cNvSpPr/>
            <p:nvPr/>
          </p:nvSpPr>
          <p:spPr bwMode="auto">
            <a:xfrm>
              <a:off x="31376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3</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4" name="직사각형 33"/>
            <p:cNvSpPr/>
            <p:nvPr/>
          </p:nvSpPr>
          <p:spPr bwMode="auto">
            <a:xfrm>
              <a:off x="32900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a:off x="34424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36" name="직사각형 35"/>
            <p:cNvSpPr/>
            <p:nvPr/>
          </p:nvSpPr>
          <p:spPr bwMode="auto">
            <a:xfrm>
              <a:off x="3594894"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7" name="직사각형 36"/>
            <p:cNvSpPr/>
            <p:nvPr/>
          </p:nvSpPr>
          <p:spPr bwMode="auto">
            <a:xfrm>
              <a:off x="3754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38" name="직사각형 37"/>
            <p:cNvSpPr/>
            <p:nvPr/>
          </p:nvSpPr>
          <p:spPr bwMode="auto">
            <a:xfrm>
              <a:off x="3906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39" name="직사각형 38"/>
            <p:cNvSpPr/>
            <p:nvPr/>
          </p:nvSpPr>
          <p:spPr bwMode="auto">
            <a:xfrm>
              <a:off x="4058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1</a:t>
              </a:r>
              <a:endParaRPr kumimoji="0" lang="ko-KR" altLang="en-US"/>
            </a:p>
          </p:txBody>
        </p:sp>
        <p:sp>
          <p:nvSpPr>
            <p:cNvPr id="40" name="직사각형 39"/>
            <p:cNvSpPr/>
            <p:nvPr/>
          </p:nvSpPr>
          <p:spPr bwMode="auto">
            <a:xfrm>
              <a:off x="42113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2</a:t>
              </a:r>
              <a:endParaRPr kumimoji="0" lang="ko-KR" altLang="en-US"/>
            </a:p>
          </p:txBody>
        </p:sp>
        <p:sp>
          <p:nvSpPr>
            <p:cNvPr id="41" name="직사각형 40"/>
            <p:cNvSpPr/>
            <p:nvPr/>
          </p:nvSpPr>
          <p:spPr bwMode="auto">
            <a:xfrm>
              <a:off x="43637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42" name="직사각형 41"/>
            <p:cNvSpPr/>
            <p:nvPr/>
          </p:nvSpPr>
          <p:spPr bwMode="auto">
            <a:xfrm>
              <a:off x="45161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직사각형 42"/>
            <p:cNvSpPr/>
            <p:nvPr/>
          </p:nvSpPr>
          <p:spPr bwMode="auto">
            <a:xfrm>
              <a:off x="46685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altLang="ko-KR" dirty="0"/>
                <a:t>3</a:t>
              </a:r>
              <a:endParaRPr kumimoji="0" lang="ko-KR" altLang="en-US"/>
            </a:p>
          </p:txBody>
        </p:sp>
        <p:sp>
          <p:nvSpPr>
            <p:cNvPr id="44" name="직사각형 43"/>
            <p:cNvSpPr/>
            <p:nvPr/>
          </p:nvSpPr>
          <p:spPr bwMode="auto">
            <a:xfrm>
              <a:off x="4820973" y="4419600"/>
              <a:ext cx="152400" cy="21779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rPr>
                <a:t>4</a:t>
              </a: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5" name="직선 화살표 연결선 44"/>
            <p:cNvCxnSpPr/>
            <p:nvPr/>
          </p:nvCxnSpPr>
          <p:spPr bwMode="auto">
            <a:xfrm>
              <a:off x="2528094" y="4789798"/>
              <a:ext cx="24384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6" name="직선 화살표 연결선 45"/>
            <p:cNvCxnSpPr/>
            <p:nvPr/>
          </p:nvCxnSpPr>
          <p:spPr bwMode="auto">
            <a:xfrm>
              <a:off x="2528094" y="4713266"/>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47" name="직선 화살표 연결선 46"/>
            <p:cNvCxnSpPr/>
            <p:nvPr/>
          </p:nvCxnSpPr>
          <p:spPr bwMode="auto">
            <a:xfrm>
              <a:off x="3137694" y="4713598"/>
              <a:ext cx="30480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48" name="TextBox 47"/>
            <p:cNvSpPr txBox="1"/>
            <p:nvPr/>
          </p:nvSpPr>
          <p:spPr>
            <a:xfrm>
              <a:off x="4729059" y="4784331"/>
              <a:ext cx="371580" cy="123384"/>
            </a:xfrm>
            <a:prstGeom prst="rect">
              <a:avLst/>
            </a:prstGeom>
            <a:noFill/>
          </p:spPr>
          <p:txBody>
            <a:bodyPr wrap="square" rtlCol="0">
              <a:spAutoFit/>
            </a:bodyPr>
            <a:lstStyle/>
            <a:p>
              <a:r>
                <a:rPr lang="en-US" altLang="ko-KR" sz="1000" dirty="0" smtClean="0"/>
                <a:t>320MHz</a:t>
              </a:r>
              <a:endParaRPr lang="ko-KR" altLang="en-US" sz="1000"/>
            </a:p>
          </p:txBody>
        </p:sp>
        <p:sp>
          <p:nvSpPr>
            <p:cNvPr id="49" name="TextBox 48"/>
            <p:cNvSpPr txBox="1"/>
            <p:nvPr/>
          </p:nvSpPr>
          <p:spPr>
            <a:xfrm>
              <a:off x="2223294" y="4639876"/>
              <a:ext cx="372269" cy="123383"/>
            </a:xfrm>
            <a:prstGeom prst="rect">
              <a:avLst/>
            </a:prstGeom>
            <a:noFill/>
          </p:spPr>
          <p:txBody>
            <a:bodyPr wrap="square" rtlCol="0">
              <a:spAutoFit/>
            </a:bodyPr>
            <a:lstStyle/>
            <a:p>
              <a:r>
                <a:rPr lang="en-US" altLang="ko-KR" sz="1000" dirty="0" smtClean="0"/>
                <a:t>40MHz</a:t>
              </a:r>
              <a:endParaRPr lang="ko-KR" altLang="en-US" sz="1000"/>
            </a:p>
          </p:txBody>
        </p:sp>
      </p:grpSp>
    </p:spTree>
    <p:extLst>
      <p:ext uri="{BB962C8B-B14F-4D97-AF65-F5344CB8AC3E}">
        <p14:creationId xmlns:p14="http://schemas.microsoft.com/office/powerpoint/2010/main" val="2609023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297767</TotalTime>
  <Words>2072</Words>
  <Application>Microsoft Office PowerPoint</Application>
  <PresentationFormat>화면 슬라이드 쇼(4:3)</PresentationFormat>
  <Paragraphs>415</Paragraphs>
  <Slides>17</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17</vt:i4>
      </vt:variant>
    </vt:vector>
  </HeadingPairs>
  <TitlesOfParts>
    <vt:vector size="23" baseType="lpstr">
      <vt:lpstr>굴림</vt:lpstr>
      <vt:lpstr>맑은 고딕</vt:lpstr>
      <vt:lpstr>Arial</vt:lpstr>
      <vt:lpstr>Cambria Math</vt:lpstr>
      <vt:lpstr>Times New Roman</vt:lpstr>
      <vt:lpstr>802-11-Submission</vt:lpstr>
      <vt:lpstr>Consideration for EHT-SIG transmission</vt:lpstr>
      <vt:lpstr>Introduction </vt:lpstr>
      <vt:lpstr>BW and STA capability </vt:lpstr>
      <vt:lpstr>EHT-SIG content channel </vt:lpstr>
      <vt:lpstr>Signaling overhead </vt:lpstr>
      <vt:lpstr>Consideration for puncturing pattern(1/2)</vt:lpstr>
      <vt:lpstr>Consideration for puncturing pattern(2/2)</vt:lpstr>
      <vt:lpstr>Preamble puncturing in 320MHz (option 1)</vt:lpstr>
      <vt:lpstr>Preamble puncturing in 320MHz (option 2)</vt:lpstr>
      <vt:lpstr>Preamble puncturing in 320MHz (option 3)</vt:lpstr>
      <vt:lpstr>Indication of puncturing </vt:lpstr>
      <vt:lpstr>Conclusion </vt:lpstr>
      <vt:lpstr>Straw poll 1</vt:lpstr>
      <vt:lpstr>Straw poll 2 </vt:lpstr>
      <vt:lpstr>Straw poll 3</vt:lpstr>
      <vt:lpstr>Straw poll 4</vt:lpstr>
      <vt:lpstr>Reference </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5061</cp:revision>
  <cp:lastPrinted>2017-07-07T02:11:09Z</cp:lastPrinted>
  <dcterms:created xsi:type="dcterms:W3CDTF">2007-05-21T21:00:37Z</dcterms:created>
  <dcterms:modified xsi:type="dcterms:W3CDTF">2020-01-13T01:51:34Z</dcterms:modified>
</cp:coreProperties>
</file>