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83" r:id="rId2"/>
    <p:sldId id="284" r:id="rId3"/>
    <p:sldId id="301" r:id="rId4"/>
    <p:sldId id="291" r:id="rId5"/>
    <p:sldId id="286" r:id="rId6"/>
    <p:sldId id="305" r:id="rId7"/>
    <p:sldId id="303" r:id="rId8"/>
    <p:sldId id="287" r:id="rId9"/>
    <p:sldId id="312" r:id="rId10"/>
    <p:sldId id="289" r:id="rId11"/>
    <p:sldId id="290" r:id="rId12"/>
    <p:sldId id="292" r:id="rId13"/>
    <p:sldId id="294" r:id="rId14"/>
    <p:sldId id="313" r:id="rId15"/>
    <p:sldId id="322" r:id="rId16"/>
    <p:sldId id="323" r:id="rId17"/>
    <p:sldId id="324" r:id="rId18"/>
    <p:sldId id="299" r:id="rId19"/>
    <p:sldId id="300" r:id="rId20"/>
    <p:sldId id="302" r:id="rId21"/>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66833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802.11-20/0019r2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11be PPDU format </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766951192"/>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TB PPDU </a:t>
            </a:r>
            <a:r>
              <a:rPr lang="en-US" altLang="ko-KR" dirty="0"/>
              <a:t>format</a:t>
            </a:r>
            <a:r>
              <a:rPr lang="en-US" altLang="ko-KR" dirty="0" smtClean="0"/>
              <a:t> </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HE-SIGA </a:t>
            </a:r>
            <a:r>
              <a:rPr lang="en-US" altLang="ko-KR" sz="2000" dirty="0"/>
              <a:t>in </a:t>
            </a:r>
            <a:r>
              <a:rPr lang="en-US" altLang="ko-KR" sz="2000" dirty="0" smtClean="0"/>
              <a:t>11ax TB </a:t>
            </a:r>
            <a:r>
              <a:rPr lang="en-US" altLang="ko-KR" sz="2000" dirty="0"/>
              <a:t>PPDU </a:t>
            </a:r>
            <a:r>
              <a:rPr lang="en-US" altLang="ko-KR" sz="2000" dirty="0" smtClean="0"/>
              <a:t>already </a:t>
            </a:r>
            <a:r>
              <a:rPr lang="en-US" altLang="ko-KR" sz="2000" dirty="0"/>
              <a:t>has the 10 reserved </a:t>
            </a:r>
            <a:r>
              <a:rPr lang="en-US" altLang="ko-KR" sz="2000" dirty="0" smtClean="0"/>
              <a:t>bits. </a:t>
            </a:r>
          </a:p>
          <a:p>
            <a:r>
              <a:rPr lang="en-US" altLang="ko-KR" sz="2000" dirty="0" smtClean="0"/>
              <a:t>In 11be, to compose the U-SIG, this </a:t>
            </a:r>
            <a:r>
              <a:rPr lang="en-US" altLang="ko-KR" sz="2000" dirty="0"/>
              <a:t>free </a:t>
            </a:r>
            <a:r>
              <a:rPr lang="en-US" altLang="ko-KR" sz="2000" dirty="0" smtClean="0"/>
              <a:t>room can be used for containing new </a:t>
            </a:r>
            <a:r>
              <a:rPr lang="en-US" altLang="ko-KR" sz="2000" dirty="0"/>
              <a:t>information </a:t>
            </a:r>
            <a:r>
              <a:rPr lang="en-US" altLang="ko-KR" sz="2000" dirty="0" smtClean="0"/>
              <a:t>bits and extension of some information bits, for example, TXOP,BSS color, BW.</a:t>
            </a:r>
          </a:p>
          <a:p>
            <a:pPr lvl="1"/>
            <a:r>
              <a:rPr lang="en-US" altLang="ko-KR" sz="1800" dirty="0" smtClean="0"/>
              <a:t>And, some existing information may be excluded to allow more bits. </a:t>
            </a:r>
          </a:p>
          <a:p>
            <a:pPr lvl="2"/>
            <a:r>
              <a:rPr lang="en-US" altLang="ko-KR" sz="1600" dirty="0" smtClean="0"/>
              <a:t>Need more discussion on which information is included or excluded in 11be</a:t>
            </a:r>
          </a:p>
          <a:p>
            <a:pPr lvl="2"/>
            <a:endParaRPr lang="pt-BR" altLang="ko-KR" sz="1600" dirty="0" smtClean="0"/>
          </a:p>
          <a:p>
            <a:r>
              <a:rPr lang="en-US" altLang="ko-KR" sz="2000" dirty="0" smtClean="0"/>
              <a:t>So, since we can contain all needed information in U-SIG, EHT </a:t>
            </a:r>
            <a:r>
              <a:rPr lang="en-US" altLang="ko-KR" sz="2000" dirty="0"/>
              <a:t>TB PPDU can be constructed </a:t>
            </a:r>
            <a:r>
              <a:rPr lang="en-US" altLang="ko-KR" sz="2000" dirty="0" smtClean="0"/>
              <a:t>by the following format. </a:t>
            </a:r>
          </a:p>
          <a:p>
            <a:pPr lvl="1"/>
            <a:endParaRPr lang="en-US" altLang="ko-KR" sz="1800" dirty="0" smtClean="0"/>
          </a:p>
          <a:p>
            <a:pPr lvl="1"/>
            <a:endParaRPr lang="en-US" altLang="ko-KR" sz="1800" dirty="0" smtClean="0"/>
          </a:p>
          <a:p>
            <a:pPr lvl="1"/>
            <a:r>
              <a:rPr lang="en-US" altLang="ko-KR" sz="1800" dirty="0" smtClean="0"/>
              <a:t>EHT TB PPDU only contains the U-SIG as the Signal field. </a:t>
            </a:r>
          </a:p>
          <a:p>
            <a:pPr lvl="1"/>
            <a:r>
              <a:rPr lang="en-US" altLang="ko-KR" sz="1800" dirty="0" smtClean="0"/>
              <a:t>It has equal signaling overhead compared to 11ax.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8" name="그림 7"/>
          <p:cNvPicPr>
            <a:picLocks noChangeAspect="1"/>
          </p:cNvPicPr>
          <p:nvPr/>
        </p:nvPicPr>
        <p:blipFill>
          <a:blip r:embed="rId2"/>
          <a:stretch>
            <a:fillRect/>
          </a:stretch>
        </p:blipFill>
        <p:spPr>
          <a:xfrm>
            <a:off x="1267781" y="4800600"/>
            <a:ext cx="6608438" cy="460000"/>
          </a:xfrm>
          <a:prstGeom prst="rect">
            <a:avLst/>
          </a:prstGeom>
        </p:spPr>
      </p:pic>
    </p:spTree>
    <p:extLst>
      <p:ext uri="{BB962C8B-B14F-4D97-AF65-F5344CB8AC3E}">
        <p14:creationId xmlns:p14="http://schemas.microsoft.com/office/powerpoint/2010/main" val="2768975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ER SU PPDU </a:t>
            </a:r>
            <a:r>
              <a:rPr lang="en-US" altLang="ko-KR" dirty="0"/>
              <a:t>format</a:t>
            </a:r>
            <a:endParaRPr lang="ko-KR" altLang="en-US" b="0"/>
          </a:p>
        </p:txBody>
      </p:sp>
      <p:sp>
        <p:nvSpPr>
          <p:cNvPr id="3" name="내용 개체 틀 2"/>
          <p:cNvSpPr>
            <a:spLocks noGrp="1"/>
          </p:cNvSpPr>
          <p:nvPr>
            <p:ph idx="1"/>
          </p:nvPr>
        </p:nvSpPr>
        <p:spPr/>
        <p:txBody>
          <a:bodyPr>
            <a:normAutofit/>
          </a:bodyPr>
          <a:lstStyle/>
          <a:p>
            <a:r>
              <a:rPr lang="en-US" altLang="ko-KR" sz="2000" dirty="0" smtClean="0"/>
              <a:t>To provide at least equivalent coverage with 11ax, we can consider the EHT ER SU PPDU format in 11be transmission. </a:t>
            </a:r>
          </a:p>
          <a:p>
            <a:pPr lvl="1"/>
            <a:r>
              <a:rPr lang="en-US" altLang="ko-KR" sz="1800" dirty="0" smtClean="0"/>
              <a:t>Similar with 11ax, the SIG fields in EHT SU PPDU can be repeated for range extension.</a:t>
            </a:r>
          </a:p>
          <a:p>
            <a:pPr lvl="1"/>
            <a:endParaRPr lang="en-US" altLang="ko-KR" sz="1800" dirty="0" smtClean="0"/>
          </a:p>
          <a:p>
            <a:r>
              <a:rPr lang="en-US" altLang="ko-KR" sz="2000" dirty="0" smtClean="0"/>
              <a:t>So, for the ER SU PPDU format, we can consider the following configuration. </a:t>
            </a:r>
            <a:r>
              <a:rPr lang="ko-KR" altLang="en-US" sz="2000" smtClean="0"/>
              <a:t> </a:t>
            </a:r>
            <a:endParaRPr lang="en-US" altLang="ko-KR" sz="2000" dirty="0" smtClean="0"/>
          </a:p>
          <a:p>
            <a:pPr marL="457200" lvl="1" indent="0">
              <a:buNone/>
            </a:pPr>
            <a:r>
              <a:rPr lang="en-US" altLang="ko-KR" sz="1800" dirty="0" smtClean="0"/>
              <a:t> </a:t>
            </a:r>
          </a:p>
          <a:p>
            <a:pPr lvl="2"/>
            <a:endParaRPr lang="en-US" altLang="ko-KR" sz="1600" dirty="0" smtClean="0"/>
          </a:p>
          <a:p>
            <a:pPr lvl="2"/>
            <a:r>
              <a:rPr lang="en-US" altLang="ko-KR" sz="1600" dirty="0" smtClean="0"/>
              <a:t>In</a:t>
            </a:r>
            <a:r>
              <a:rPr lang="ko-KR" altLang="en-US" sz="1600" smtClean="0"/>
              <a:t> </a:t>
            </a:r>
            <a:r>
              <a:rPr lang="en-US" altLang="ko-KR" sz="1600" dirty="0"/>
              <a:t>this format, the </a:t>
            </a:r>
            <a:r>
              <a:rPr lang="en-US" altLang="ko-KR" sz="1600" dirty="0" smtClean="0"/>
              <a:t>sizes of U-SIG </a:t>
            </a:r>
            <a:r>
              <a:rPr lang="en-US" altLang="ko-KR" sz="1600" dirty="0"/>
              <a:t>field and EHT-SIG field </a:t>
            </a:r>
            <a:r>
              <a:rPr lang="en-US" altLang="ko-KR" sz="1600" dirty="0" smtClean="0"/>
              <a:t>are </a:t>
            </a:r>
            <a:r>
              <a:rPr lang="en-US" altLang="ko-KR" sz="1600" dirty="0"/>
              <a:t>twice </a:t>
            </a:r>
            <a:r>
              <a:rPr lang="en-US" altLang="ko-KR" sz="1600" dirty="0" smtClean="0"/>
              <a:t>as the </a:t>
            </a:r>
            <a:r>
              <a:rPr lang="en-US" altLang="ko-KR" sz="1600" dirty="0"/>
              <a:t>U-SIG field and EHT-SIG field in EHT SU PPDU format, </a:t>
            </a:r>
            <a:r>
              <a:rPr lang="en-US" altLang="ko-KR" sz="1600" dirty="0" smtClean="0"/>
              <a:t>respectively. </a:t>
            </a:r>
          </a:p>
          <a:p>
            <a:pPr lvl="2"/>
            <a:r>
              <a:rPr lang="en-US" altLang="ko-KR" sz="1600" dirty="0" smtClean="0"/>
              <a:t>The details on the repetition of U-SIG and EHT-SIG are TBD.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pic>
        <p:nvPicPr>
          <p:cNvPr id="7" name="그림 6"/>
          <p:cNvPicPr>
            <a:picLocks noChangeAspect="1"/>
          </p:cNvPicPr>
          <p:nvPr/>
        </p:nvPicPr>
        <p:blipFill>
          <a:blip r:embed="rId2"/>
          <a:stretch>
            <a:fillRect/>
          </a:stretch>
        </p:blipFill>
        <p:spPr>
          <a:xfrm>
            <a:off x="911104" y="4071670"/>
            <a:ext cx="7470896" cy="546075"/>
          </a:xfrm>
          <a:prstGeom prst="rect">
            <a:avLst/>
          </a:prstGeom>
        </p:spPr>
      </p:pic>
    </p:spTree>
    <p:extLst>
      <p:ext uri="{BB962C8B-B14F-4D97-AF65-F5344CB8AC3E}">
        <p14:creationId xmlns:p14="http://schemas.microsoft.com/office/powerpoint/2010/main" val="916238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a:xfrm>
            <a:off x="685800" y="1752600"/>
            <a:ext cx="7772400" cy="4648200"/>
          </a:xfrm>
        </p:spPr>
        <p:txBody>
          <a:bodyPr>
            <a:normAutofit fontScale="85000" lnSpcReduction="20000"/>
          </a:bodyPr>
          <a:lstStyle/>
          <a:p>
            <a:r>
              <a:rPr lang="en-US" altLang="ko-KR" dirty="0" smtClean="0"/>
              <a:t>11be </a:t>
            </a:r>
            <a:r>
              <a:rPr lang="en-US" altLang="ko-KR" sz="2200" dirty="0" smtClean="0"/>
              <a:t>can have various PPDU formats such as SU, MU, TB, ER-SU as in 11ax. </a:t>
            </a:r>
          </a:p>
          <a:p>
            <a:r>
              <a:rPr lang="en-US" altLang="ko-KR" sz="2200" dirty="0" smtClean="0"/>
              <a:t>For the indication of these PPDU formats, U-SIG includes the information bits for differentiating PPDU formats.</a:t>
            </a:r>
          </a:p>
          <a:p>
            <a:pPr lvl="1"/>
            <a:r>
              <a:rPr lang="en-US" altLang="ko-KR" sz="1900" dirty="0" smtClean="0"/>
              <a:t>PPDU format</a:t>
            </a:r>
            <a:r>
              <a:rPr lang="ko-KR" altLang="en-US" sz="1900" smtClean="0"/>
              <a:t> </a:t>
            </a:r>
            <a:r>
              <a:rPr lang="en-US" altLang="ko-KR" sz="1900" dirty="0" smtClean="0"/>
              <a:t>indication field can consist of 2 or 3 bits.</a:t>
            </a:r>
          </a:p>
          <a:p>
            <a:pPr lvl="1"/>
            <a:r>
              <a:rPr lang="en-US" altLang="ko-KR" sz="1900" dirty="0" smtClean="0"/>
              <a:t>If the unified PPDU format is used for SU and MU transmission, it can configure the composition of the EHT-SIG field. </a:t>
            </a:r>
          </a:p>
          <a:p>
            <a:pPr lvl="1"/>
            <a:endParaRPr lang="en-US" altLang="ko-KR" sz="1900" dirty="0" smtClean="0"/>
          </a:p>
          <a:p>
            <a:r>
              <a:rPr lang="en-US" altLang="ko-KR" sz="2200" dirty="0" smtClean="0"/>
              <a:t>We proposed the following EHT PPDU formats for SU, MU, TB, ER-SU. </a:t>
            </a:r>
          </a:p>
          <a:p>
            <a:pPr lvl="1"/>
            <a:r>
              <a:rPr lang="en-US" altLang="ko-KR" sz="1900" dirty="0" smtClean="0"/>
              <a:t>EHT SU PPDU</a:t>
            </a:r>
          </a:p>
          <a:p>
            <a:pPr lvl="2"/>
            <a:r>
              <a:rPr lang="en-US" altLang="ko-KR" sz="1600" dirty="0" smtClean="0"/>
              <a:t>L-STF/L-LTF/L-SIG/RL-SIG/U-SIG/EHT-SIG/EHT-STF/EHT-LTF/DATA </a:t>
            </a:r>
          </a:p>
          <a:p>
            <a:pPr lvl="1"/>
            <a:r>
              <a:rPr lang="en-US" altLang="ko-KR" sz="1900" dirty="0" smtClean="0"/>
              <a:t>EHT MU PPDU</a:t>
            </a:r>
          </a:p>
          <a:p>
            <a:pPr lvl="2"/>
            <a:r>
              <a:rPr lang="en-US" altLang="ko-KR" sz="1600" dirty="0" smtClean="0"/>
              <a:t>L-STF/L-LTF/L-SIG/RL-SIG/U-SIG/EHT-SIG/EHT-STF/EHT-LTF/DATA </a:t>
            </a:r>
          </a:p>
          <a:p>
            <a:pPr lvl="1"/>
            <a:r>
              <a:rPr lang="en-US" altLang="ko-KR" sz="1900" dirty="0" smtClean="0"/>
              <a:t>EHT TB PPDU</a:t>
            </a:r>
          </a:p>
          <a:p>
            <a:pPr lvl="2"/>
            <a:r>
              <a:rPr lang="en-US" altLang="ko-KR" sz="1600" dirty="0" smtClean="0"/>
              <a:t>L-STF/L-LTF/L-SIG/RL-SIG/U-SIG/EHT-STF/EHT-LTF/DATA </a:t>
            </a:r>
          </a:p>
          <a:p>
            <a:pPr lvl="1"/>
            <a:r>
              <a:rPr lang="en-US" altLang="ko-KR" sz="1900" dirty="0"/>
              <a:t>EHT </a:t>
            </a:r>
            <a:r>
              <a:rPr lang="en-US" altLang="ko-KR" sz="1900" dirty="0" smtClean="0"/>
              <a:t>ER SU PPDU</a:t>
            </a:r>
          </a:p>
          <a:p>
            <a:pPr lvl="2"/>
            <a:r>
              <a:rPr lang="en-US" altLang="ko-KR" sz="1600" dirty="0" smtClean="0"/>
              <a:t>L-STF/L-LTF/L-SIG/RL-SIG/U-SIG/EHT-SIG/EHT-STF/EHT-LTF/DATA</a:t>
            </a:r>
          </a:p>
          <a:p>
            <a:pPr lvl="3"/>
            <a:r>
              <a:rPr lang="en-US" altLang="ko-KR" sz="1400" dirty="0" smtClean="0"/>
              <a:t>The size of U-SIG and EHT-SIG are twice as the ones in EHT SU PPDU</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714539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a:t>The following subfields exist in U-SIG and/or EHT-SIG of an EHT PPDU sent to single user:</a:t>
            </a:r>
          </a:p>
          <a:p>
            <a:pPr lvl="2"/>
            <a:r>
              <a:rPr lang="en-US" altLang="ko-KR" dirty="0"/>
              <a:t>LDPC Extra </a:t>
            </a:r>
            <a:r>
              <a:rPr lang="en-US" altLang="ko-KR" dirty="0" smtClean="0"/>
              <a:t>symbol</a:t>
            </a:r>
          </a:p>
          <a:p>
            <a:pPr lvl="2"/>
            <a:r>
              <a:rPr lang="en-US" altLang="ko-KR" dirty="0" smtClean="0"/>
              <a:t>STBC</a:t>
            </a:r>
          </a:p>
          <a:p>
            <a:pPr lvl="2"/>
            <a:r>
              <a:rPr lang="en-US" altLang="ko-KR" dirty="0" err="1"/>
              <a:t>Beamformed</a:t>
            </a:r>
            <a:endParaRPr lang="en-US" altLang="ko-KR" dirty="0" smtClean="0"/>
          </a:p>
          <a:p>
            <a:pPr lvl="2"/>
            <a:r>
              <a:rPr lang="en-US" altLang="ko-KR" dirty="0"/>
              <a:t>Pre-FEC </a:t>
            </a:r>
            <a:r>
              <a:rPr lang="en-US" altLang="ko-KR" dirty="0" smtClean="0"/>
              <a:t>padding</a:t>
            </a:r>
          </a:p>
          <a:p>
            <a:pPr lvl="2"/>
            <a:r>
              <a:rPr lang="en-US" altLang="ko-KR" dirty="0"/>
              <a:t>PE </a:t>
            </a:r>
            <a:r>
              <a:rPr lang="en-US" altLang="ko-KR" dirty="0" err="1"/>
              <a:t>Disambiguity</a:t>
            </a:r>
            <a:endParaRPr lang="en-US" altLang="ko-KR" dirty="0"/>
          </a:p>
          <a:p>
            <a:pPr lvl="1"/>
            <a:endParaRPr lang="en-US" altLang="ko-KR" dirty="0" smtClean="0"/>
          </a:p>
          <a:p>
            <a:pPr lvl="1"/>
            <a:r>
              <a:rPr lang="en-US" altLang="ko-KR" dirty="0" smtClean="0"/>
              <a:t>Y/N/A</a:t>
            </a:r>
            <a:endParaRPr lang="en-US" altLang="ko-KR" dirty="0"/>
          </a:p>
          <a:p>
            <a:pPr lvl="2"/>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3712405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smtClean="0"/>
              <a:t>The EHT PPDU sent</a:t>
            </a:r>
            <a:r>
              <a:rPr lang="ko-KR" altLang="en-US"/>
              <a:t> </a:t>
            </a:r>
            <a:r>
              <a:rPr lang="en-US" altLang="ko-KR" dirty="0" smtClean="0"/>
              <a:t>to a single user has the EHT-SIG field. </a:t>
            </a:r>
          </a:p>
          <a:p>
            <a:pPr lvl="2"/>
            <a:r>
              <a:rPr lang="en-US" altLang="ko-KR" dirty="0" smtClean="0"/>
              <a:t>EHT-SIG field has a common field (TBD for user-specific field) </a:t>
            </a:r>
          </a:p>
          <a:p>
            <a:pPr lvl="3"/>
            <a:r>
              <a:rPr lang="en-US" altLang="ko-KR" dirty="0" smtClean="0"/>
              <a:t>A subfield that indicates preamble puncturing pattern can be present </a:t>
            </a:r>
            <a:r>
              <a:rPr lang="en-US" altLang="ko-KR" dirty="0"/>
              <a:t>in the </a:t>
            </a:r>
            <a:r>
              <a:rPr lang="en-US" altLang="ko-KR" dirty="0" smtClean="0"/>
              <a:t>EHT-SIG field. </a:t>
            </a:r>
          </a:p>
          <a:p>
            <a:pPr lvl="3"/>
            <a:endParaRPr lang="en-US" altLang="ko-KR" dirty="0" smtClean="0"/>
          </a:p>
          <a:p>
            <a:pPr lvl="2"/>
            <a:endParaRPr lang="en-US" altLang="ko-KR" dirty="0"/>
          </a:p>
          <a:p>
            <a:pPr lvl="1"/>
            <a:r>
              <a:rPr lang="en-US" altLang="ko-KR" dirty="0" smtClean="0"/>
              <a:t>Y/N/A</a:t>
            </a:r>
          </a:p>
          <a:p>
            <a:pPr lvl="2"/>
            <a:endParaRPr lang="en-US" altLang="ko-KR" dirty="0" smtClean="0"/>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958341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that 11be supports the extend range SU mode? </a:t>
            </a:r>
          </a:p>
          <a:p>
            <a:pPr lvl="1"/>
            <a:endParaRPr lang="en-US" altLang="ko-KR" dirty="0"/>
          </a:p>
          <a:p>
            <a:pPr lvl="1"/>
            <a:endParaRPr lang="en-US" altLang="ko-KR" dirty="0" smtClean="0"/>
          </a:p>
          <a:p>
            <a:pPr lvl="1"/>
            <a:r>
              <a:rPr lang="en-US" altLang="ko-KR" dirty="0" smtClean="0"/>
              <a:t>Y/N/A</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470015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 </a:t>
            </a:r>
            <a:endParaRPr lang="ko-KR" altLang="en-US"/>
          </a:p>
        </p:txBody>
      </p:sp>
      <p:sp>
        <p:nvSpPr>
          <p:cNvPr id="3" name="내용 개체 틀 2"/>
          <p:cNvSpPr>
            <a:spLocks noGrp="1"/>
          </p:cNvSpPr>
          <p:nvPr>
            <p:ph idx="1"/>
          </p:nvPr>
        </p:nvSpPr>
        <p:spPr/>
        <p:txBody>
          <a:bodyPr/>
          <a:lstStyle/>
          <a:p>
            <a:r>
              <a:rPr lang="en-US" altLang="ko-KR" dirty="0"/>
              <a:t>Move to add the following text into 11be SFD:</a:t>
            </a:r>
          </a:p>
          <a:p>
            <a:pPr lvl="1"/>
            <a:r>
              <a:rPr lang="en-US" altLang="ko-KR" dirty="0"/>
              <a:t>One PPDU format that is sent to multiple users is configured as L-STF, L-LTF, L-SIG, RL-SIG, U-SIG, EHT-SIG, EHT-STF, EHT-LTF, DATA</a:t>
            </a:r>
          </a:p>
          <a:p>
            <a:pPr lvl="1"/>
            <a:endParaRPr lang="en-US" altLang="ko-KR" dirty="0"/>
          </a:p>
          <a:p>
            <a:pPr lvl="1"/>
            <a:endParaRPr lang="en-US" altLang="ko-KR" dirty="0"/>
          </a:p>
          <a:p>
            <a:pPr lvl="2"/>
            <a:r>
              <a:rPr lang="en-US" altLang="ko-KR" dirty="0" smtClean="0"/>
              <a:t>Additional </a:t>
            </a:r>
            <a:r>
              <a:rPr lang="en-US" altLang="ko-KR" dirty="0"/>
              <a:t>fields are </a:t>
            </a:r>
            <a:r>
              <a:rPr lang="en-US" altLang="ko-KR" dirty="0" smtClean="0"/>
              <a:t>TBD</a:t>
            </a:r>
          </a:p>
          <a:p>
            <a:pPr lvl="2"/>
            <a:endParaRPr lang="en-US" altLang="ko-KR" dirty="0"/>
          </a:p>
          <a:p>
            <a:pPr lvl="1"/>
            <a:r>
              <a:rPr lang="en-US" altLang="ko-KR" dirty="0"/>
              <a:t>Mover : </a:t>
            </a:r>
            <a:r>
              <a:rPr lang="en-US" altLang="ko-KR" dirty="0" err="1"/>
              <a:t>Dongguk</a:t>
            </a:r>
            <a:r>
              <a:rPr lang="en-US" altLang="ko-KR" dirty="0"/>
              <a:t> Lim</a:t>
            </a:r>
            <a:endParaRPr lang="ko-KR" altLang="en-US"/>
          </a:p>
          <a:p>
            <a:pPr lvl="1"/>
            <a:endParaRPr lang="en-US" altLang="ko-KR" dirty="0" smtClean="0"/>
          </a:p>
          <a:p>
            <a:pPr lvl="1"/>
            <a:endParaRPr lang="en-US" altLang="ko-KR" dirty="0"/>
          </a:p>
          <a:p>
            <a:pPr lvl="1"/>
            <a:r>
              <a:rPr lang="en-US" altLang="ko-KR" dirty="0" smtClean="0"/>
              <a:t>SP results (33Y/0N/1A, deferred by requesting of </a:t>
            </a:r>
            <a:r>
              <a:rPr lang="en-US" altLang="ko-KR" dirty="0" err="1" smtClean="0"/>
              <a:t>Youhan</a:t>
            </a:r>
            <a:r>
              <a:rPr lang="en-US" altLang="ko-KR" dirty="0" smtClean="0"/>
              <a:t> </a:t>
            </a:r>
            <a:r>
              <a:rPr lang="en-US" altLang="ko-KR" dirty="0" smtClean="0"/>
              <a:t>) </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pic>
        <p:nvPicPr>
          <p:cNvPr id="7" name="그림 6"/>
          <p:cNvPicPr>
            <a:picLocks noChangeAspect="1"/>
          </p:cNvPicPr>
          <p:nvPr/>
        </p:nvPicPr>
        <p:blipFill>
          <a:blip r:embed="rId2"/>
          <a:stretch>
            <a:fillRect/>
          </a:stretch>
        </p:blipFill>
        <p:spPr>
          <a:xfrm>
            <a:off x="1456469" y="3352800"/>
            <a:ext cx="6837488" cy="406816"/>
          </a:xfrm>
          <a:prstGeom prst="rect">
            <a:avLst/>
          </a:prstGeom>
        </p:spPr>
      </p:pic>
    </p:spTree>
    <p:extLst>
      <p:ext uri="{BB962C8B-B14F-4D97-AF65-F5344CB8AC3E}">
        <p14:creationId xmlns:p14="http://schemas.microsoft.com/office/powerpoint/2010/main" val="486053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 </a:t>
            </a:r>
            <a:endParaRPr lang="ko-KR" altLang="en-US"/>
          </a:p>
        </p:txBody>
      </p:sp>
      <p:sp>
        <p:nvSpPr>
          <p:cNvPr id="3" name="내용 개체 틀 2"/>
          <p:cNvSpPr>
            <a:spLocks noGrp="1"/>
          </p:cNvSpPr>
          <p:nvPr>
            <p:ph idx="1"/>
          </p:nvPr>
        </p:nvSpPr>
        <p:spPr/>
        <p:txBody>
          <a:bodyPr/>
          <a:lstStyle/>
          <a:p>
            <a:r>
              <a:rPr lang="en-US" altLang="ko-KR" dirty="0" smtClean="0"/>
              <a:t>Move to add the following text into 11be SFD :</a:t>
            </a:r>
          </a:p>
          <a:p>
            <a:pPr lvl="1"/>
            <a:r>
              <a:rPr lang="en-US" altLang="ko-KR" dirty="0" smtClean="0"/>
              <a:t>EHT </a:t>
            </a:r>
            <a:r>
              <a:rPr lang="en-US" altLang="ko-KR" dirty="0"/>
              <a:t>TB PPDU consist of L-STF, L-LTF, L-SIG, RL-SIG, U-SIG, EHT-STF, EHT-LTF, DATA</a:t>
            </a:r>
          </a:p>
          <a:p>
            <a:pPr lvl="1"/>
            <a:endParaRPr lang="en-US" altLang="ko-KR" dirty="0"/>
          </a:p>
          <a:p>
            <a:pPr lvl="1"/>
            <a:endParaRPr lang="en-US" altLang="ko-KR" dirty="0"/>
          </a:p>
          <a:p>
            <a:pPr lvl="2"/>
            <a:r>
              <a:rPr lang="en-US" altLang="ko-KR" dirty="0"/>
              <a:t>Additional fields are </a:t>
            </a:r>
            <a:r>
              <a:rPr lang="en-US" altLang="ko-KR" dirty="0" smtClean="0"/>
              <a:t>TBD</a:t>
            </a:r>
          </a:p>
          <a:p>
            <a:pPr lvl="1"/>
            <a:endParaRPr lang="en-US" altLang="ko-KR" dirty="0"/>
          </a:p>
          <a:p>
            <a:pPr lvl="1"/>
            <a:endParaRPr lang="en-US" altLang="ko-KR" dirty="0" smtClean="0"/>
          </a:p>
          <a:p>
            <a:pPr lvl="1"/>
            <a:r>
              <a:rPr lang="en-US" altLang="ko-KR" dirty="0"/>
              <a:t>Mover : </a:t>
            </a:r>
            <a:r>
              <a:rPr lang="en-US" altLang="ko-KR" dirty="0" err="1"/>
              <a:t>Dongguk</a:t>
            </a:r>
            <a:r>
              <a:rPr lang="en-US" altLang="ko-KR" dirty="0"/>
              <a:t> Lim</a:t>
            </a:r>
            <a:endParaRPr lang="ko-KR" altLang="en-US"/>
          </a:p>
          <a:p>
            <a:pPr lvl="1"/>
            <a:endParaRPr lang="en-US" altLang="ko-KR" dirty="0" smtClean="0"/>
          </a:p>
          <a:p>
            <a:pPr lvl="1"/>
            <a:r>
              <a:rPr lang="en-US" altLang="ko-KR" dirty="0"/>
              <a:t>SP </a:t>
            </a:r>
            <a:r>
              <a:rPr lang="en-US" altLang="ko-KR" dirty="0" smtClean="0"/>
              <a:t>results(19Y/2N/7A</a:t>
            </a:r>
            <a:r>
              <a:rPr lang="en-US" altLang="ko-KR" dirty="0"/>
              <a:t>, deferred by requesting of </a:t>
            </a:r>
            <a:r>
              <a:rPr lang="en-US" altLang="ko-KR" dirty="0" err="1" smtClean="0"/>
              <a:t>Youhan</a:t>
            </a:r>
            <a:r>
              <a:rPr lang="en-US" altLang="ko-KR" dirty="0" smtClean="0"/>
              <a:t> </a:t>
            </a:r>
            <a:r>
              <a:rPr lang="en-US" altLang="ko-KR" dirty="0" smtClean="0"/>
              <a:t>and </a:t>
            </a:r>
            <a:r>
              <a:rPr lang="en-US" altLang="ko-KR" dirty="0" smtClean="0"/>
              <a:t>Ron) </a:t>
            </a:r>
            <a:endParaRPr lang="en-US" altLang="ko-KR" dirty="0"/>
          </a:p>
          <a:p>
            <a:pPr lvl="1"/>
            <a:endParaRPr lang="ko-KR" altLang="en-US" dirty="0"/>
          </a:p>
          <a:p>
            <a:pPr lvl="1"/>
            <a:endParaRPr lang="en-US" altLang="ko-KR" dirty="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pic>
        <p:nvPicPr>
          <p:cNvPr id="7" name="그림 6"/>
          <p:cNvPicPr>
            <a:picLocks noChangeAspect="1"/>
          </p:cNvPicPr>
          <p:nvPr/>
        </p:nvPicPr>
        <p:blipFill>
          <a:blip r:embed="rId2"/>
          <a:stretch>
            <a:fillRect/>
          </a:stretch>
        </p:blipFill>
        <p:spPr>
          <a:xfrm>
            <a:off x="1686881" y="2994791"/>
            <a:ext cx="6237919" cy="434209"/>
          </a:xfrm>
          <a:prstGeom prst="rect">
            <a:avLst/>
          </a:prstGeom>
        </p:spPr>
      </p:pic>
    </p:spTree>
    <p:extLst>
      <p:ext uri="{BB962C8B-B14F-4D97-AF65-F5344CB8AC3E}">
        <p14:creationId xmlns:p14="http://schemas.microsoft.com/office/powerpoint/2010/main" val="2060249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a:t>
            </a:r>
            <a:r>
              <a:rPr lang="en-GB" altLang="ko-KR" dirty="0"/>
              <a:t>IEEE </a:t>
            </a:r>
            <a:r>
              <a:rPr lang="en-GB" altLang="ko-KR" dirty="0" smtClean="0"/>
              <a:t>802.11-19/1262r6, </a:t>
            </a:r>
            <a:r>
              <a:rPr lang="en-US" altLang="ko-KR" dirty="0"/>
              <a:t>Specification Framework for </a:t>
            </a:r>
            <a:r>
              <a:rPr lang="en-US" altLang="ko-KR" dirty="0" err="1"/>
              <a:t>TGbe</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spTree>
    <p:extLst>
      <p:ext uri="{BB962C8B-B14F-4D97-AF65-F5344CB8AC3E}">
        <p14:creationId xmlns:p14="http://schemas.microsoft.com/office/powerpoint/2010/main" val="2319358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(1/2)</a:t>
            </a:r>
            <a:endParaRPr lang="ko-KR" altLang="en-US"/>
          </a:p>
        </p:txBody>
      </p:sp>
      <p:sp>
        <p:nvSpPr>
          <p:cNvPr id="3" name="내용 개체 틀 2"/>
          <p:cNvSpPr>
            <a:spLocks noGrp="1"/>
          </p:cNvSpPr>
          <p:nvPr>
            <p:ph idx="1"/>
          </p:nvPr>
        </p:nvSpPr>
        <p:spPr>
          <a:xfrm>
            <a:off x="685799" y="1752600"/>
            <a:ext cx="7772401" cy="4343400"/>
          </a:xfrm>
        </p:spPr>
        <p:txBody>
          <a:bodyPr/>
          <a:lstStyle/>
          <a:p>
            <a:r>
              <a:rPr lang="en-US" altLang="ko-KR" dirty="0" smtClean="0"/>
              <a:t>SU PPDU and ER SU PPDU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385423458"/>
              </p:ext>
            </p:extLst>
          </p:nvPr>
        </p:nvGraphicFramePr>
        <p:xfrm>
          <a:off x="1143000" y="2209800"/>
          <a:ext cx="2705743" cy="4038590"/>
        </p:xfrm>
        <a:graphic>
          <a:graphicData uri="http://schemas.openxmlformats.org/drawingml/2006/table">
            <a:tbl>
              <a:tblPr>
                <a:tableStyleId>{5C22544A-7EE6-4342-B048-85BDC9FD1C3A}</a:tableStyleId>
              </a:tblPr>
              <a:tblGrid>
                <a:gridCol w="1683994"/>
                <a:gridCol w="1021749"/>
              </a:tblGrid>
              <a:tr h="172355">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sz="1000" u="none" strike="noStrike" dirty="0">
                          <a:effectLst/>
                        </a:rPr>
                        <a:t>bit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Format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beam change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DL/UL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BSS Color</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reserved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spatial reuse</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BW</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1" i="0" u="none" strike="noStrike">
                        <a:solidFill>
                          <a:srgbClr val="00B05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NSTS and MP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Coding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246780">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Beamformed</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PE Disambiguity</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1</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bl>
          </a:graphicData>
        </a:graphic>
      </p:graphicFrame>
    </p:spTree>
    <p:extLst>
      <p:ext uri="{BB962C8B-B14F-4D97-AF65-F5344CB8AC3E}">
        <p14:creationId xmlns:p14="http://schemas.microsoft.com/office/powerpoint/2010/main" val="159532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a:t>In the previous F2F meeting, we made </a:t>
            </a:r>
            <a:r>
              <a:rPr lang="en-US" altLang="ko-KR" dirty="0" smtClean="0"/>
              <a:t>decisions </a:t>
            </a:r>
            <a:r>
              <a:rPr lang="en-US" altLang="ko-KR" dirty="0"/>
              <a:t>about the </a:t>
            </a:r>
            <a:r>
              <a:rPr lang="en-US" altLang="ko-KR" dirty="0" smtClean="0"/>
              <a:t>Signal field such </a:t>
            </a:r>
            <a:r>
              <a:rPr lang="en-US" altLang="ko-KR" dirty="0"/>
              <a:t>as following. </a:t>
            </a:r>
            <a:endParaRPr lang="en-US" altLang="ko-KR" dirty="0" smtClean="0"/>
          </a:p>
          <a:p>
            <a:pPr lvl="1"/>
            <a:r>
              <a:rPr lang="en-US" altLang="ko-KR" dirty="0" smtClean="0"/>
              <a:t>RL-SIG field </a:t>
            </a:r>
          </a:p>
          <a:p>
            <a:pPr lvl="2"/>
            <a:r>
              <a:rPr lang="en-US" altLang="ko-KR" dirty="0"/>
              <a:t>immediately following the L-SIG </a:t>
            </a:r>
            <a:r>
              <a:rPr lang="en-US" altLang="ko-KR" dirty="0" smtClean="0"/>
              <a:t>field.</a:t>
            </a:r>
          </a:p>
          <a:p>
            <a:pPr lvl="1"/>
            <a:r>
              <a:rPr lang="en-US" altLang="ko-KR" dirty="0" smtClean="0"/>
              <a:t>U-SIG field </a:t>
            </a:r>
          </a:p>
          <a:p>
            <a:pPr lvl="2"/>
            <a:r>
              <a:rPr lang="en-US" altLang="ko-KR" dirty="0"/>
              <a:t>immediately after the RL-SIG in 11be preamble </a:t>
            </a:r>
            <a:endParaRPr lang="en-US" altLang="ko-KR" dirty="0" smtClean="0"/>
          </a:p>
          <a:p>
            <a:pPr lvl="2"/>
            <a:r>
              <a:rPr lang="en-US" altLang="ko-KR" dirty="0" smtClean="0"/>
              <a:t>is consists of 2 OFDM symbols jointly encoded. </a:t>
            </a:r>
          </a:p>
          <a:p>
            <a:pPr lvl="2"/>
            <a:r>
              <a:rPr lang="en-US" altLang="ko-KR" dirty="0" smtClean="0"/>
              <a:t>contains both version independent fields and version dependent fields</a:t>
            </a:r>
          </a:p>
          <a:p>
            <a:pPr lvl="1"/>
            <a:r>
              <a:rPr lang="en-US" altLang="ko-KR" dirty="0" smtClean="0"/>
              <a:t>EHT-SIG field</a:t>
            </a:r>
          </a:p>
          <a:p>
            <a:pPr lvl="2"/>
            <a:r>
              <a:rPr lang="en-US" altLang="ko-KR" dirty="0"/>
              <a:t>immediately after the </a:t>
            </a:r>
            <a:r>
              <a:rPr lang="en-US" altLang="ko-KR" dirty="0" smtClean="0"/>
              <a:t>U-SIG</a:t>
            </a:r>
          </a:p>
          <a:p>
            <a:pPr lvl="2"/>
            <a:r>
              <a:rPr lang="en-US" altLang="ko-KR" dirty="0" smtClean="0"/>
              <a:t>in </a:t>
            </a:r>
            <a:r>
              <a:rPr lang="en-US" altLang="ko-KR" dirty="0"/>
              <a:t>an EHT PPDU sent to multiple </a:t>
            </a:r>
            <a:r>
              <a:rPr lang="en-US" altLang="ko-KR" dirty="0" smtClean="0"/>
              <a:t>users </a:t>
            </a:r>
            <a:r>
              <a:rPr lang="en-US" altLang="ko-KR" dirty="0"/>
              <a:t>shall have a common field and user-specific field(s)</a:t>
            </a:r>
            <a:r>
              <a:rPr lang="en-US" altLang="ko-KR" dirty="0" smtClean="0"/>
              <a:t> </a:t>
            </a:r>
          </a:p>
          <a:p>
            <a:pPr lvl="2"/>
            <a:endParaRPr lang="en-US" altLang="ko-KR" dirty="0"/>
          </a:p>
          <a:p>
            <a:r>
              <a:rPr lang="en-US" altLang="ko-KR" dirty="0" smtClean="0"/>
              <a:t>In 11be PPDU, we</a:t>
            </a:r>
            <a:r>
              <a:rPr lang="ko-KR" altLang="en-US"/>
              <a:t> </a:t>
            </a:r>
            <a:r>
              <a:rPr lang="en-US" altLang="ko-KR" dirty="0" smtClean="0"/>
              <a:t>can consider the various type of PPDU formats such as SU, MU, TB, ER-SU as in 11ax.</a:t>
            </a:r>
          </a:p>
          <a:p>
            <a:r>
              <a:rPr lang="en-US" altLang="ko-KR" dirty="0" smtClean="0"/>
              <a:t>Thus, in this contribution, we discuss consideration for the signal field according to 11be PPDU format as well as an indication of PPDU format.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(2/2)</a:t>
            </a:r>
            <a:endParaRPr lang="ko-KR" altLang="en-US"/>
          </a:p>
        </p:txBody>
      </p:sp>
      <p:sp>
        <p:nvSpPr>
          <p:cNvPr id="3" name="내용 개체 틀 2"/>
          <p:cNvSpPr>
            <a:spLocks noGrp="1"/>
          </p:cNvSpPr>
          <p:nvPr>
            <p:ph idx="1"/>
          </p:nvPr>
        </p:nvSpPr>
        <p:spPr>
          <a:xfrm>
            <a:off x="685800" y="1752600"/>
            <a:ext cx="4189413" cy="4343400"/>
          </a:xfrm>
        </p:spPr>
        <p:txBody>
          <a:bodyPr/>
          <a:lstStyle/>
          <a:p>
            <a:r>
              <a:rPr lang="en-US" altLang="ko-KR" dirty="0" smtClean="0"/>
              <a:t>MU PPDU </a:t>
            </a:r>
          </a:p>
          <a:p>
            <a:pPr lvl="1"/>
            <a:endParaRPr lang="en-US" altLang="ko-KR" dirty="0"/>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20</a:t>
            </a:fld>
            <a:endParaRPr lang="en-US" altLang="ko-KR"/>
          </a:p>
        </p:txBody>
      </p:sp>
      <p:sp>
        <p:nvSpPr>
          <p:cNvPr id="7" name="내용 개체 틀 2"/>
          <p:cNvSpPr txBox="1">
            <a:spLocks/>
          </p:cNvSpPr>
          <p:nvPr/>
        </p:nvSpPr>
        <p:spPr bwMode="auto">
          <a:xfrm>
            <a:off x="4800600" y="1752600"/>
            <a:ext cx="418941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0" lang="en-US" altLang="ko-KR" kern="0" dirty="0"/>
              <a:t>TB PPDU </a:t>
            </a:r>
          </a:p>
          <a:p>
            <a:pPr lvl="1"/>
            <a:endParaRPr kumimoji="0" lang="en-US" altLang="ko-KR" kern="0" dirty="0" smtClean="0"/>
          </a:p>
          <a:p>
            <a:endParaRPr kumimoji="0" lang="en-US" altLang="ko-KR" kern="0" dirty="0" smtClean="0"/>
          </a:p>
          <a:p>
            <a:endParaRPr kumimoji="0" lang="en-US" altLang="ko-KR" kern="0" dirty="0" smtClean="0"/>
          </a:p>
        </p:txBody>
      </p:sp>
      <p:graphicFrame>
        <p:nvGraphicFramePr>
          <p:cNvPr id="8" name="표 7"/>
          <p:cNvGraphicFramePr>
            <a:graphicFrameLocks noGrp="1"/>
          </p:cNvGraphicFramePr>
          <p:nvPr>
            <p:extLst>
              <p:ext uri="{D42A27DB-BD31-4B8C-83A1-F6EECF244321}">
                <p14:modId xmlns:p14="http://schemas.microsoft.com/office/powerpoint/2010/main" val="1554465892"/>
              </p:ext>
            </p:extLst>
          </p:nvPr>
        </p:nvGraphicFramePr>
        <p:xfrm>
          <a:off x="1066800" y="2266548"/>
          <a:ext cx="2514600" cy="3905652"/>
        </p:xfrm>
        <a:graphic>
          <a:graphicData uri="http://schemas.openxmlformats.org/drawingml/2006/table">
            <a:tbl>
              <a:tblPr>
                <a:tableStyleId>{5C22544A-7EE6-4342-B048-85BDC9FD1C3A}</a:tableStyleId>
              </a:tblPr>
              <a:tblGrid>
                <a:gridCol w="1691640"/>
                <a:gridCol w="822960"/>
              </a:tblGrid>
              <a:tr h="176799">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sz="1000" u="none" strike="noStrike">
                          <a:effectLst/>
                        </a:rPr>
                        <a:t>bit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UL/DL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SIGB-MCS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a:effectLst/>
                        </a:rPr>
                        <a:t>BSS color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BW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432355">
                <a:tc>
                  <a:txBody>
                    <a:bodyPr/>
                    <a:lstStyle/>
                    <a:p>
                      <a:pPr algn="l" fontAlgn="ctr"/>
                      <a:r>
                        <a:rPr lang="en-US" sz="1000" u="none" strike="noStrike" dirty="0">
                          <a:effectLst/>
                        </a:rPr>
                        <a:t>Number of SIGB symbols or MU-MIMO users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 compression</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290915">
                <a:tc>
                  <a:txBody>
                    <a:bodyPr/>
                    <a:lstStyle/>
                    <a:p>
                      <a:pPr algn="l" fontAlgn="ctr"/>
                      <a:r>
                        <a:rPr lang="en-US" sz="1000" u="none" strike="noStrike" dirty="0">
                          <a:effectLst/>
                        </a:rPr>
                        <a:t>number of LTF symbols and MP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PE </a:t>
                      </a:r>
                      <a:r>
                        <a:rPr lang="en-US" sz="1000" u="none" strike="noStrike" dirty="0" err="1">
                          <a:effectLst/>
                        </a:rPr>
                        <a:t>Disambiguity</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bl>
          </a:graphicData>
        </a:graphic>
      </p:graphicFrame>
      <p:graphicFrame>
        <p:nvGraphicFramePr>
          <p:cNvPr id="9" name="표 8"/>
          <p:cNvGraphicFramePr>
            <a:graphicFrameLocks noGrp="1"/>
          </p:cNvGraphicFramePr>
          <p:nvPr>
            <p:extLst>
              <p:ext uri="{D42A27DB-BD31-4B8C-83A1-F6EECF244321}">
                <p14:modId xmlns:p14="http://schemas.microsoft.com/office/powerpoint/2010/main" val="410236787"/>
              </p:ext>
            </p:extLst>
          </p:nvPr>
        </p:nvGraphicFramePr>
        <p:xfrm>
          <a:off x="5180013" y="2205660"/>
          <a:ext cx="1803400" cy="2724150"/>
        </p:xfrm>
        <a:graphic>
          <a:graphicData uri="http://schemas.openxmlformats.org/drawingml/2006/table">
            <a:tbl>
              <a:tblPr>
                <a:tableStyleId>{5C22544A-7EE6-4342-B048-85BDC9FD1C3A}</a:tableStyleId>
              </a:tblPr>
              <a:tblGrid>
                <a:gridCol w="1117600"/>
                <a:gridCol w="685800"/>
              </a:tblGrid>
              <a:tr h="209550">
                <a:tc>
                  <a:txBody>
                    <a:bodyPr/>
                    <a:lstStyle/>
                    <a:p>
                      <a:pPr algn="ctr" fontAlgn="ctr"/>
                      <a:r>
                        <a:rPr lang="en-US" sz="1100" u="none" strike="noStrike" dirty="0">
                          <a:effectLst/>
                        </a:rPr>
                        <a:t>field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sz="1100" u="none" strike="noStrike" dirty="0">
                          <a:effectLst/>
                        </a:rPr>
                        <a:t>bit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Format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BSS color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SR1</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SR2</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SR3</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SR4</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BW</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2</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dirty="0">
                          <a:effectLst/>
                        </a:rPr>
                        <a:t>TXOP</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7</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9</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CRC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Tail</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bl>
          </a:graphicData>
        </a:graphic>
      </p:graphicFrame>
    </p:spTree>
    <p:extLst>
      <p:ext uri="{BB962C8B-B14F-4D97-AF65-F5344CB8AC3E}">
        <p14:creationId xmlns:p14="http://schemas.microsoft.com/office/powerpoint/2010/main" val="237803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preamble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Basic concept of 11be preamble</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U-SIG is similar to HE-SIGA in 11ax PPDU</a:t>
            </a:r>
          </a:p>
          <a:p>
            <a:r>
              <a:rPr lang="en-US" altLang="ko-KR" dirty="0" smtClean="0"/>
              <a:t>For multiple user transmission </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Here, EHT-SIG field is similar to HE-SIGB in 11ax PPDU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7" name="그림 6"/>
          <p:cNvPicPr>
            <a:picLocks noChangeAspect="1"/>
          </p:cNvPicPr>
          <p:nvPr/>
        </p:nvPicPr>
        <p:blipFill>
          <a:blip r:embed="rId2"/>
          <a:stretch>
            <a:fillRect/>
          </a:stretch>
        </p:blipFill>
        <p:spPr>
          <a:xfrm>
            <a:off x="822637" y="2057400"/>
            <a:ext cx="6111563" cy="1580000"/>
          </a:xfrm>
          <a:prstGeom prst="rect">
            <a:avLst/>
          </a:prstGeom>
        </p:spPr>
      </p:pic>
      <p:pic>
        <p:nvPicPr>
          <p:cNvPr id="8" name="그림 7"/>
          <p:cNvPicPr>
            <a:picLocks noChangeAspect="1"/>
          </p:cNvPicPr>
          <p:nvPr/>
        </p:nvPicPr>
        <p:blipFill>
          <a:blip r:embed="rId3"/>
          <a:stretch>
            <a:fillRect/>
          </a:stretch>
        </p:blipFill>
        <p:spPr>
          <a:xfrm>
            <a:off x="992849" y="4267200"/>
            <a:ext cx="7234501" cy="1520000"/>
          </a:xfrm>
          <a:prstGeom prst="rect">
            <a:avLst/>
          </a:prstGeom>
        </p:spPr>
      </p:pic>
    </p:spTree>
    <p:extLst>
      <p:ext uri="{BB962C8B-B14F-4D97-AF65-F5344CB8AC3E}">
        <p14:creationId xmlns:p14="http://schemas.microsoft.com/office/powerpoint/2010/main" val="325606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PPDU Format indication </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11be targets a </a:t>
            </a:r>
            <a:r>
              <a:rPr lang="en-US" altLang="ko-KR" sz="1800" dirty="0"/>
              <a:t>variety of </a:t>
            </a:r>
            <a:r>
              <a:rPr lang="en-US" altLang="ko-KR" sz="1800" dirty="0" smtClean="0"/>
              <a:t>use cases/applications so may require different PPDU </a:t>
            </a:r>
            <a:r>
              <a:rPr lang="en-US" altLang="ko-KR" sz="1800" dirty="0"/>
              <a:t>formats similar to 11ax, i.e. SU/MU/TB/ER-SU</a:t>
            </a:r>
            <a:r>
              <a:rPr lang="en-US" altLang="ko-KR" sz="1800" dirty="0" smtClean="0"/>
              <a:t>.</a:t>
            </a:r>
          </a:p>
          <a:p>
            <a:pPr lvl="1"/>
            <a:r>
              <a:rPr lang="en-US" altLang="ko-KR" sz="1600" dirty="0" smtClean="0"/>
              <a:t>Other PPDU format is</a:t>
            </a:r>
            <a:r>
              <a:rPr lang="ko-KR" altLang="en-US" sz="1600" smtClean="0"/>
              <a:t> </a:t>
            </a:r>
            <a:r>
              <a:rPr lang="en-US" altLang="ko-KR" sz="1600" dirty="0" smtClean="0"/>
              <a:t>TBD.</a:t>
            </a:r>
          </a:p>
          <a:p>
            <a:r>
              <a:rPr lang="en-US" altLang="ko-KR" sz="1800" dirty="0" smtClean="0"/>
              <a:t>Because PPDU has a different configuration according to PPDU format, the PPDU format should be indicated for the correct decoding of received PPDU.</a:t>
            </a:r>
          </a:p>
          <a:p>
            <a:r>
              <a:rPr lang="en-US" altLang="ko-KR" sz="1800" dirty="0" smtClean="0"/>
              <a:t>In 11ax, for the indication of PPDU format, step by step indication is applied by using the value of Length mod 3 and format indication bit in HE-SIGA. </a:t>
            </a:r>
          </a:p>
          <a:p>
            <a:r>
              <a:rPr lang="en-US" altLang="ko-KR" sz="1800" dirty="0" smtClean="0"/>
              <a:t>But, since the Length field value in L-SIG sets to Length </a:t>
            </a:r>
            <a:r>
              <a:rPr lang="en-US" altLang="ko-KR" sz="1800" dirty="0"/>
              <a:t>mod </a:t>
            </a:r>
            <a:r>
              <a:rPr lang="en-US" altLang="ko-KR" sz="1800" dirty="0" smtClean="0"/>
              <a:t>3 = 0, the similar indication way can not be used in 11be. </a:t>
            </a:r>
          </a:p>
          <a:p>
            <a:r>
              <a:rPr lang="en-US" altLang="ko-KR" sz="1800" dirty="0" smtClean="0"/>
              <a:t>So, for the indication of PPDU format, we suggest using some bits in the U-SIG. </a:t>
            </a:r>
          </a:p>
          <a:p>
            <a:pPr lvl="1"/>
            <a:r>
              <a:rPr lang="en-US" altLang="ko-KR" sz="1600" dirty="0" smtClean="0"/>
              <a:t>The bits for indication of PPDU format may consist of 2 or 3 bits and included in version dependent fields of U-SIG field.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3385359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(1/2)</a:t>
            </a:r>
            <a:endParaRPr lang="ko-KR" altLang="en-US"/>
          </a:p>
        </p:txBody>
      </p:sp>
      <p:sp>
        <p:nvSpPr>
          <p:cNvPr id="3" name="내용 개체 틀 2"/>
          <p:cNvSpPr>
            <a:spLocks noGrp="1"/>
          </p:cNvSpPr>
          <p:nvPr>
            <p:ph idx="1"/>
          </p:nvPr>
        </p:nvSpPr>
        <p:spPr/>
        <p:txBody>
          <a:bodyPr>
            <a:normAutofit fontScale="92500" lnSpcReduction="20000"/>
          </a:bodyPr>
          <a:lstStyle/>
          <a:p>
            <a:r>
              <a:rPr lang="en-US" altLang="ko-KR" dirty="0" smtClean="0"/>
              <a:t>As described in [1], U-SIG is</a:t>
            </a:r>
            <a:r>
              <a:rPr lang="ko-KR" altLang="en-US" smtClean="0"/>
              <a:t> </a:t>
            </a:r>
            <a:r>
              <a:rPr lang="en-US" altLang="ko-KR" dirty="0" smtClean="0"/>
              <a:t>composed of 2 OFDM symbols and contains following fields. </a:t>
            </a:r>
          </a:p>
          <a:p>
            <a:pPr lvl="1"/>
            <a:r>
              <a:rPr lang="en-US" altLang="ko-KR" dirty="0" smtClean="0"/>
              <a:t>Version independent fields can be composed including below information  </a:t>
            </a:r>
          </a:p>
          <a:p>
            <a:pPr lvl="2"/>
            <a:r>
              <a:rPr lang="en-US" altLang="ko-KR" dirty="0"/>
              <a:t>PHY version identifier: 3 </a:t>
            </a:r>
            <a:r>
              <a:rPr lang="en-US" altLang="ko-KR" dirty="0" smtClean="0"/>
              <a:t>bits</a:t>
            </a:r>
          </a:p>
          <a:p>
            <a:pPr lvl="2"/>
            <a:r>
              <a:rPr lang="en-US" altLang="ko-KR" dirty="0"/>
              <a:t>UL/DL flag: 1 bit</a:t>
            </a:r>
            <a:r>
              <a:rPr lang="en-US" altLang="ko-KR" dirty="0" smtClean="0"/>
              <a:t>.</a:t>
            </a:r>
          </a:p>
          <a:p>
            <a:pPr lvl="2"/>
            <a:r>
              <a:rPr lang="en-US" altLang="ko-KR" dirty="0"/>
              <a:t>BSS </a:t>
            </a:r>
            <a:r>
              <a:rPr lang="en-US" altLang="ko-KR" dirty="0" smtClean="0"/>
              <a:t>color</a:t>
            </a:r>
            <a:r>
              <a:rPr lang="en-US" altLang="ko-KR" dirty="0"/>
              <a:t> </a:t>
            </a:r>
            <a:r>
              <a:rPr lang="en-US" altLang="ko-KR" dirty="0" smtClean="0"/>
              <a:t>: more than 6bits considered.  </a:t>
            </a:r>
          </a:p>
          <a:p>
            <a:pPr lvl="2"/>
            <a:r>
              <a:rPr lang="en-US" altLang="ko-KR" dirty="0"/>
              <a:t>TXOP </a:t>
            </a:r>
            <a:r>
              <a:rPr lang="en-US" altLang="ko-KR" dirty="0" smtClean="0"/>
              <a:t>duration : more than 7bits considered.    </a:t>
            </a:r>
          </a:p>
          <a:p>
            <a:pPr lvl="1"/>
            <a:r>
              <a:rPr lang="en-US" altLang="ko-KR" dirty="0" smtClean="0"/>
              <a:t>At least more than 17 bits are </a:t>
            </a:r>
            <a:r>
              <a:rPr lang="en-US" altLang="ko-KR" dirty="0"/>
              <a:t>required </a:t>
            </a:r>
            <a:r>
              <a:rPr lang="en-US" altLang="ko-KR" dirty="0" smtClean="0"/>
              <a:t>to </a:t>
            </a:r>
            <a:r>
              <a:rPr lang="en-US" altLang="ko-KR" dirty="0"/>
              <a:t>accommodate above </a:t>
            </a:r>
            <a:r>
              <a:rPr lang="en-US" altLang="ko-KR" dirty="0" smtClean="0"/>
              <a:t>information. </a:t>
            </a:r>
          </a:p>
          <a:p>
            <a:pPr lvl="1"/>
            <a:r>
              <a:rPr lang="en-US" altLang="ko-KR" dirty="0" smtClean="0"/>
              <a:t>Also, the version </a:t>
            </a:r>
            <a:r>
              <a:rPr lang="en-US" altLang="ko-KR" dirty="0"/>
              <a:t>dependent fields </a:t>
            </a:r>
            <a:r>
              <a:rPr lang="en-US" altLang="ko-KR" dirty="0" smtClean="0"/>
              <a:t>can consist of the similar information included in HE-SIGA </a:t>
            </a:r>
            <a:r>
              <a:rPr lang="en-US" altLang="ko-KR" dirty="0"/>
              <a:t>except </a:t>
            </a:r>
            <a:r>
              <a:rPr lang="en-US" altLang="ko-KR" dirty="0" smtClean="0"/>
              <a:t>the information </a:t>
            </a:r>
            <a:r>
              <a:rPr lang="en-US" altLang="ko-KR" dirty="0"/>
              <a:t>included in the independent </a:t>
            </a:r>
            <a:r>
              <a:rPr lang="en-US" altLang="ko-KR" dirty="0" smtClean="0"/>
              <a:t>fields as well as new information fields.</a:t>
            </a:r>
          </a:p>
          <a:p>
            <a:pPr lvl="2"/>
            <a:r>
              <a:rPr lang="en-US" altLang="ko-KR" dirty="0" smtClean="0"/>
              <a:t>Except for the tail and CRC, it is possible to use equal to or less than 25 bits to accommodate the version dependent information if we reuse the concept of extra tones as in 11ax.  </a:t>
            </a:r>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978016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(2/2)</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We can consider following various information as the version dependent fields.</a:t>
            </a:r>
          </a:p>
          <a:p>
            <a:pPr lvl="1"/>
            <a:r>
              <a:rPr lang="en-US" altLang="ko-KR" dirty="0" smtClean="0"/>
              <a:t>For example, </a:t>
            </a:r>
          </a:p>
          <a:p>
            <a:pPr lvl="2"/>
            <a:r>
              <a:rPr lang="en-US" altLang="ko-KR" dirty="0" smtClean="0"/>
              <a:t> HE-SIGA like information in SU</a:t>
            </a:r>
          </a:p>
          <a:p>
            <a:pPr lvl="3"/>
            <a:r>
              <a:rPr lang="en-US" altLang="ko-KR" dirty="0"/>
              <a:t> </a:t>
            </a:r>
            <a:r>
              <a:rPr lang="en-US" altLang="ko-KR" dirty="0" smtClean="0"/>
              <a:t>BW(</a:t>
            </a:r>
            <a:r>
              <a:rPr lang="en-US" altLang="ko-KR" dirty="0" smtClean="0">
                <a:solidFill>
                  <a:srgbClr val="00B050"/>
                </a:solidFill>
              </a:rPr>
              <a:t>&gt;2</a:t>
            </a:r>
            <a:r>
              <a:rPr lang="en-US" altLang="ko-KR" dirty="0" smtClean="0"/>
              <a:t>), MCS(4), STBC(1), Spatial Reuse(4), Beam Change(1), DCM(1), GI+LTF(2), NSTS </a:t>
            </a:r>
            <a:r>
              <a:rPr lang="en-US" altLang="ko-KR" dirty="0"/>
              <a:t>and </a:t>
            </a:r>
            <a:r>
              <a:rPr lang="en-US" altLang="ko-KR" dirty="0" smtClean="0"/>
              <a:t>MP(</a:t>
            </a:r>
            <a:r>
              <a:rPr lang="en-US" altLang="ko-KR" dirty="0" smtClean="0">
                <a:solidFill>
                  <a:srgbClr val="00B050"/>
                </a:solidFill>
              </a:rPr>
              <a:t>&gt;3</a:t>
            </a:r>
            <a:r>
              <a:rPr lang="en-US" altLang="ko-KR" dirty="0" smtClean="0"/>
              <a:t>), Coding(1), LDPC </a:t>
            </a:r>
            <a:r>
              <a:rPr lang="en-US" altLang="ko-KR" dirty="0"/>
              <a:t>Extra </a:t>
            </a:r>
            <a:r>
              <a:rPr lang="en-US" altLang="ko-KR" dirty="0" smtClean="0"/>
              <a:t>Symbol(1), </a:t>
            </a:r>
            <a:r>
              <a:rPr lang="en-US" altLang="ko-KR" dirty="0" err="1" smtClean="0"/>
              <a:t>Beamformed</a:t>
            </a:r>
            <a:r>
              <a:rPr lang="en-US" altLang="ko-KR" dirty="0" smtClean="0"/>
              <a:t>(1), Pre-FEC Padding(2), PE </a:t>
            </a:r>
            <a:r>
              <a:rPr lang="en-US" altLang="ko-KR" dirty="0" err="1" smtClean="0"/>
              <a:t>Disambiguity</a:t>
            </a:r>
            <a:r>
              <a:rPr lang="en-US" altLang="ko-KR" dirty="0" smtClean="0"/>
              <a:t>(1), Doppler(1)</a:t>
            </a:r>
          </a:p>
          <a:p>
            <a:pPr lvl="3"/>
            <a:endParaRPr lang="en-US" altLang="ko-KR" dirty="0" smtClean="0"/>
          </a:p>
          <a:p>
            <a:pPr lvl="2"/>
            <a:r>
              <a:rPr lang="en-US" altLang="ko-KR" dirty="0" smtClean="0"/>
              <a:t>New information</a:t>
            </a:r>
          </a:p>
          <a:p>
            <a:pPr lvl="3"/>
            <a:r>
              <a:rPr lang="en-US" altLang="ko-KR" dirty="0" smtClean="0"/>
              <a:t>Format</a:t>
            </a:r>
            <a:r>
              <a:rPr lang="ko-KR" altLang="en-US" smtClean="0"/>
              <a:t> </a:t>
            </a:r>
            <a:r>
              <a:rPr lang="en-US" altLang="ko-KR" dirty="0" smtClean="0"/>
              <a:t>indication, functionality (e.g., HARQ, Multi-AP operation), etc. </a:t>
            </a:r>
          </a:p>
          <a:p>
            <a:pPr lvl="1"/>
            <a:r>
              <a:rPr lang="en-US" altLang="ko-KR" dirty="0" smtClean="0"/>
              <a:t>and, as described in appendix(slides 21-22), according to PPDU format, the contents and size of bits for version dependent information can be different. </a:t>
            </a:r>
          </a:p>
          <a:p>
            <a:endParaRPr lang="en-US" altLang="ko-KR" dirty="0" smtClean="0"/>
          </a:p>
          <a:p>
            <a:r>
              <a:rPr lang="en-US" altLang="ko-KR" dirty="0" smtClean="0"/>
              <a:t>But, </a:t>
            </a:r>
            <a:r>
              <a:rPr lang="en-US" altLang="ko-KR" dirty="0"/>
              <a:t>due to the limitation of room for U-SIG, U-SIG can not contain </a:t>
            </a:r>
            <a:r>
              <a:rPr lang="en-US" altLang="ko-KR" dirty="0" smtClean="0"/>
              <a:t>all information addressed above.</a:t>
            </a:r>
          </a:p>
          <a:p>
            <a:r>
              <a:rPr lang="en-US" altLang="ko-KR" dirty="0"/>
              <a:t>Therefore, to accommodate all common signaling considered in 11be transmission, we need to </a:t>
            </a:r>
            <a:r>
              <a:rPr lang="en-US" altLang="ko-KR" dirty="0" smtClean="0"/>
              <a:t>consider the additional method in </a:t>
            </a:r>
            <a:r>
              <a:rPr lang="en-US" altLang="ko-KR" dirty="0"/>
              <a:t>addition to the U-SIG field. </a:t>
            </a: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104783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additional signaling method </a:t>
            </a:r>
            <a:endParaRPr lang="ko-KR" altLang="en-US"/>
          </a:p>
        </p:txBody>
      </p:sp>
      <p:sp>
        <p:nvSpPr>
          <p:cNvPr id="3" name="내용 개체 틀 2"/>
          <p:cNvSpPr>
            <a:spLocks noGrp="1"/>
          </p:cNvSpPr>
          <p:nvPr>
            <p:ph idx="1"/>
          </p:nvPr>
        </p:nvSpPr>
        <p:spPr/>
        <p:txBody>
          <a:bodyPr>
            <a:normAutofit fontScale="92500"/>
          </a:bodyPr>
          <a:lstStyle/>
          <a:p>
            <a:r>
              <a:rPr lang="en-US" altLang="ko-KR" dirty="0" smtClean="0"/>
              <a:t>We can consider the following way to contain the information that is not included in the U-SIG. </a:t>
            </a:r>
          </a:p>
          <a:p>
            <a:pPr lvl="1"/>
            <a:r>
              <a:rPr lang="en-US" altLang="ko-KR" dirty="0" smtClean="0"/>
              <a:t>Reusing the EHT-SIG field which is defined for multiple user transmission in 11be SFD.</a:t>
            </a:r>
          </a:p>
          <a:p>
            <a:pPr lvl="2"/>
            <a:r>
              <a:rPr lang="en-US" altLang="ko-KR" dirty="0"/>
              <a:t>The overflowed version </a:t>
            </a:r>
            <a:r>
              <a:rPr lang="en-US" altLang="ko-KR" dirty="0" smtClean="0"/>
              <a:t>dependent information from U-SIG can be included in common fields of EHT-SIG. </a:t>
            </a:r>
          </a:p>
          <a:p>
            <a:pPr lvl="3"/>
            <a:r>
              <a:rPr lang="en-US" altLang="ko-KR" dirty="0" smtClean="0"/>
              <a:t>The common fields include one CRC and tail bits 	</a:t>
            </a:r>
          </a:p>
          <a:p>
            <a:pPr lvl="2"/>
            <a:r>
              <a:rPr lang="en-US" altLang="ko-KR" dirty="0" smtClean="0"/>
              <a:t>It is possible to unify PPDU formats for some PPDU types, for example, SU PPDU and MU PPDU, by using the EHT-SIG field after U-SIG.</a:t>
            </a:r>
          </a:p>
          <a:p>
            <a:pPr lvl="3"/>
            <a:r>
              <a:rPr lang="en-US" altLang="ko-KR" dirty="0" smtClean="0"/>
              <a:t>The composition of EHT-SIG can be different depending on the PPDU format sent because SU doesn’t require user-specific fields.</a:t>
            </a:r>
          </a:p>
          <a:p>
            <a:pPr lvl="3"/>
            <a:endParaRPr lang="en-US" altLang="ko-KR" dirty="0" smtClean="0"/>
          </a:p>
          <a:p>
            <a:r>
              <a:rPr lang="en-US" altLang="ko-KR" dirty="0" smtClean="0"/>
              <a:t>In the next slides, we more discuss how to design the PPDU format of EHT by considering the SIG field configuration.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0138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SU PPDU format</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1800" dirty="0" smtClean="0"/>
              <a:t>For the SU transmission, SU PPDU can have the following format by taking into account the SIG configuration.</a:t>
            </a:r>
            <a:endParaRPr lang="en-US" altLang="ko-KR"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r>
              <a:rPr lang="en-US" altLang="ko-KR" sz="1600" dirty="0" smtClean="0"/>
              <a:t>Similar to multiple user transmission, SU PPDU includes the EHT-SIG field after U-SIG. </a:t>
            </a:r>
          </a:p>
          <a:p>
            <a:pPr lvl="1"/>
            <a:r>
              <a:rPr lang="en-US" altLang="ko-KR" sz="1600" dirty="0" smtClean="0"/>
              <a:t>But, EHT-SIG field is composed of only the common field part without user-specific fields. </a:t>
            </a:r>
          </a:p>
          <a:p>
            <a:pPr lvl="2"/>
            <a:r>
              <a:rPr lang="en-US" altLang="ko-KR" sz="1400" dirty="0" smtClean="0"/>
              <a:t>The common field can consist of version dependent information and common information. </a:t>
            </a:r>
          </a:p>
          <a:p>
            <a:pPr lvl="2"/>
            <a:r>
              <a:rPr lang="en-US" altLang="ko-KR" sz="1400" dirty="0" smtClean="0"/>
              <a:t>This field shall be BCC encoded at rate, R=1/2, and modulated with the BPSK and includes one CRC and tail bits. </a:t>
            </a:r>
            <a:endParaRPr lang="en-US" altLang="ko-KR" sz="1400" dirty="0" smtClean="0">
              <a:solidFill>
                <a:srgbClr val="FF0000"/>
              </a:solidFill>
            </a:endParaRPr>
          </a:p>
          <a:p>
            <a:pPr lvl="2"/>
            <a:r>
              <a:rPr lang="en-US" altLang="ko-KR" sz="1400" dirty="0" smtClean="0"/>
              <a:t>In addition, it can support the multi-RU allocation or preamble puncturing in SU transmission without additional signal field. </a:t>
            </a:r>
          </a:p>
          <a:p>
            <a:pPr lvl="2"/>
            <a:r>
              <a:rPr lang="en-US" altLang="ko-KR" sz="1400" dirty="0" smtClean="0"/>
              <a:t>This field is TBD in size, but may consist of 1 or 2 OFDM symbols considering the information included. </a:t>
            </a:r>
            <a:endParaRPr lang="en-US" altLang="ko-KR" sz="1200" dirty="0" smtClean="0"/>
          </a:p>
          <a:p>
            <a:pPr lvl="1"/>
            <a:r>
              <a:rPr lang="en-US" altLang="ko-KR" sz="1600" dirty="0" smtClean="0"/>
              <a:t>The composition of the EHT-SIG field can be configured by using the format indication bits in U-SIG. </a:t>
            </a:r>
            <a:endParaRPr lang="en-US" altLang="ko-KR" sz="14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8" name="그림 7"/>
          <p:cNvPicPr>
            <a:picLocks noChangeAspect="1"/>
          </p:cNvPicPr>
          <p:nvPr/>
        </p:nvPicPr>
        <p:blipFill>
          <a:blip r:embed="rId2"/>
          <a:stretch>
            <a:fillRect/>
          </a:stretch>
        </p:blipFill>
        <p:spPr>
          <a:xfrm>
            <a:off x="1524000" y="2251833"/>
            <a:ext cx="6030338" cy="1481967"/>
          </a:xfrm>
          <a:prstGeom prst="rect">
            <a:avLst/>
          </a:prstGeom>
        </p:spPr>
      </p:pic>
    </p:spTree>
    <p:extLst>
      <p:ext uri="{BB962C8B-B14F-4D97-AF65-F5344CB8AC3E}">
        <p14:creationId xmlns:p14="http://schemas.microsoft.com/office/powerpoint/2010/main" val="3268462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MU PPDU format</a:t>
            </a:r>
            <a:endParaRPr lang="ko-KR" altLang="en-US"/>
          </a:p>
        </p:txBody>
      </p:sp>
      <p:sp>
        <p:nvSpPr>
          <p:cNvPr id="3" name="내용 개체 틀 2"/>
          <p:cNvSpPr>
            <a:spLocks noGrp="1"/>
          </p:cNvSpPr>
          <p:nvPr>
            <p:ph idx="1"/>
          </p:nvPr>
        </p:nvSpPr>
        <p:spPr/>
        <p:txBody>
          <a:bodyPr/>
          <a:lstStyle/>
          <a:p>
            <a:r>
              <a:rPr lang="en-US" altLang="ko-KR" sz="1800" dirty="0"/>
              <a:t>For EHT MU PPDU, we</a:t>
            </a:r>
            <a:r>
              <a:rPr lang="ko-KR" altLang="en-US" sz="1800"/>
              <a:t> </a:t>
            </a:r>
            <a:r>
              <a:rPr lang="en-US" altLang="ko-KR" sz="1800" dirty="0"/>
              <a:t>can consider the following </a:t>
            </a:r>
            <a:r>
              <a:rPr lang="en-US" altLang="ko-KR" sz="1800" dirty="0" smtClean="0"/>
              <a:t>structure.</a:t>
            </a:r>
            <a:endParaRPr lang="en-US" altLang="ko-KR" sz="2000" dirty="0" smtClean="0"/>
          </a:p>
          <a:p>
            <a:pPr lvl="1"/>
            <a:r>
              <a:rPr lang="en-US" altLang="ko-KR" sz="1600" dirty="0" smtClean="0"/>
              <a:t>MU </a:t>
            </a:r>
            <a:r>
              <a:rPr lang="en-US" altLang="ko-KR" sz="1600" dirty="0"/>
              <a:t>PPDU contains the 2 SIG fields (U-SIG and </a:t>
            </a:r>
            <a:r>
              <a:rPr lang="en-US" altLang="ko-KR" sz="1600" dirty="0" smtClean="0"/>
              <a:t>HE-SIG)</a:t>
            </a:r>
            <a:endParaRPr lang="en-US" altLang="ko-KR" sz="1600" dirty="0"/>
          </a:p>
          <a:p>
            <a:pPr lvl="2"/>
            <a:r>
              <a:rPr lang="en-US" altLang="ko-KR" sz="1400" dirty="0" smtClean="0"/>
              <a:t>As in [1], the EHT-SIG field consists of Common fields and User-specific fields.</a:t>
            </a:r>
          </a:p>
          <a:p>
            <a:pPr lvl="3"/>
            <a:r>
              <a:rPr lang="en-US" altLang="ko-KR" sz="1200" dirty="0" smtClean="0"/>
              <a:t>EHT-SIG can be composed of various number of OFDM symbols. </a:t>
            </a:r>
          </a:p>
          <a:p>
            <a:pPr lvl="2"/>
            <a:r>
              <a:rPr lang="en-US" altLang="ko-KR" sz="1400" dirty="0"/>
              <a:t>EHT-SIG </a:t>
            </a:r>
            <a:r>
              <a:rPr lang="en-US" altLang="ko-KR" sz="1400" dirty="0" smtClean="0"/>
              <a:t>shall be encoded by BCC and can </a:t>
            </a:r>
            <a:r>
              <a:rPr lang="en-US" altLang="ko-KR" sz="1400" dirty="0"/>
              <a:t>be modulated </a:t>
            </a:r>
            <a:r>
              <a:rPr lang="en-US" altLang="ko-KR" sz="1400" dirty="0" smtClean="0"/>
              <a:t>with various MCSs.</a:t>
            </a:r>
          </a:p>
          <a:p>
            <a:pPr lvl="3"/>
            <a:r>
              <a:rPr lang="en-US" altLang="ko-KR" sz="1200" dirty="0"/>
              <a:t>MCS of EHT-SIG is indicated by using the </a:t>
            </a:r>
            <a:r>
              <a:rPr lang="en-US" altLang="ko-KR" sz="1200" dirty="0" smtClean="0"/>
              <a:t>version dependent bits </a:t>
            </a:r>
            <a:r>
              <a:rPr lang="en-US" altLang="ko-KR" sz="1200" dirty="0"/>
              <a:t>in U-SIG. </a:t>
            </a:r>
            <a:endParaRPr lang="en-US" altLang="ko-KR" sz="1200" dirty="0" smtClean="0"/>
          </a:p>
          <a:p>
            <a:pPr lvl="2"/>
            <a:r>
              <a:rPr lang="en-US" altLang="ko-KR" sz="1400" dirty="0" smtClean="0"/>
              <a:t>As described in slide 7, some of version dependent information should be included in common field of EHT-SIG. </a:t>
            </a:r>
          </a:p>
          <a:p>
            <a:pPr lvl="3"/>
            <a:r>
              <a:rPr lang="en-US" altLang="ko-KR" sz="1200" dirty="0" smtClean="0"/>
              <a:t>The common field can consist of two information bits (i.e., version depend bits and common bits for MU)</a:t>
            </a:r>
          </a:p>
          <a:p>
            <a:pPr lvl="3"/>
            <a:r>
              <a:rPr lang="en-US" altLang="ko-KR" sz="1200" dirty="0" smtClean="0"/>
              <a:t>The One CRC and tail bits can be applied to the common field. </a:t>
            </a:r>
          </a:p>
          <a:p>
            <a:pPr lvl="2"/>
            <a:r>
              <a:rPr lang="en-US" altLang="ko-KR" sz="1400" dirty="0" smtClean="0"/>
              <a:t>The user specific field consists of zero or several user block fields</a:t>
            </a:r>
          </a:p>
          <a:p>
            <a:pPr lvl="3"/>
            <a:r>
              <a:rPr lang="en-US" altLang="ko-KR" sz="1200" dirty="0" smtClean="0"/>
              <a:t>Each user block (e.g. like in 11ax) includes one CRC and tail bits</a:t>
            </a:r>
            <a:r>
              <a:rPr lang="en-US" altLang="ko-KR" sz="14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pic>
        <p:nvPicPr>
          <p:cNvPr id="11" name="그림 10"/>
          <p:cNvPicPr>
            <a:picLocks noChangeAspect="1"/>
          </p:cNvPicPr>
          <p:nvPr/>
        </p:nvPicPr>
        <p:blipFill>
          <a:blip r:embed="rId2"/>
          <a:stretch>
            <a:fillRect/>
          </a:stretch>
        </p:blipFill>
        <p:spPr>
          <a:xfrm>
            <a:off x="1633067" y="4957933"/>
            <a:ext cx="6024003" cy="1480410"/>
          </a:xfrm>
          <a:prstGeom prst="rect">
            <a:avLst/>
          </a:prstGeom>
        </p:spPr>
      </p:pic>
    </p:spTree>
    <p:extLst>
      <p:ext uri="{BB962C8B-B14F-4D97-AF65-F5344CB8AC3E}">
        <p14:creationId xmlns:p14="http://schemas.microsoft.com/office/powerpoint/2010/main" val="3347257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302591</TotalTime>
  <Words>1966</Words>
  <Application>Microsoft Office PowerPoint</Application>
  <PresentationFormat>화면 슬라이드 쇼(4:3)</PresentationFormat>
  <Paragraphs>381</Paragraphs>
  <Slides>20</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20</vt:i4>
      </vt:variant>
    </vt:vector>
  </HeadingPairs>
  <TitlesOfParts>
    <vt:vector size="25" baseType="lpstr">
      <vt:lpstr>굴림</vt:lpstr>
      <vt:lpstr>맑은 고딕</vt:lpstr>
      <vt:lpstr>Arial</vt:lpstr>
      <vt:lpstr>Times New Roman</vt:lpstr>
      <vt:lpstr>802-11-Submission</vt:lpstr>
      <vt:lpstr>11be PPDU format </vt:lpstr>
      <vt:lpstr>Introduction </vt:lpstr>
      <vt:lpstr>11be preamble </vt:lpstr>
      <vt:lpstr>PPDU Format indication </vt:lpstr>
      <vt:lpstr>U-SIG (1/2)</vt:lpstr>
      <vt:lpstr>U-SIG (2/2)</vt:lpstr>
      <vt:lpstr>Consideration for additional signaling method </vt:lpstr>
      <vt:lpstr>EHT SU PPDU format</vt:lpstr>
      <vt:lpstr>EHT MU PPDU format</vt:lpstr>
      <vt:lpstr>EHT TB PPDU format </vt:lpstr>
      <vt:lpstr>EHT ER SU PPDU format</vt:lpstr>
      <vt:lpstr>Conclusion </vt:lpstr>
      <vt:lpstr>Straw poll 1</vt:lpstr>
      <vt:lpstr>Straw poll 2</vt:lpstr>
      <vt:lpstr>Straw poll 3</vt:lpstr>
      <vt:lpstr>Motion 1 </vt:lpstr>
      <vt:lpstr>Motion 2 </vt:lpstr>
      <vt:lpstr>Reference </vt:lpstr>
      <vt:lpstr>Appendix-HE-SIGA contents (1/2)</vt:lpstr>
      <vt:lpstr>Appendix-HE-SIGA contents (2/2)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4887</cp:revision>
  <cp:lastPrinted>2017-07-07T02:11:09Z</cp:lastPrinted>
  <dcterms:created xsi:type="dcterms:W3CDTF">2007-05-21T21:00:37Z</dcterms:created>
  <dcterms:modified xsi:type="dcterms:W3CDTF">2020-03-11T07:46:02Z</dcterms:modified>
</cp:coreProperties>
</file>