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1" r:id="rId2"/>
    <p:sldId id="378" r:id="rId3"/>
    <p:sldId id="491" r:id="rId4"/>
    <p:sldId id="493" r:id="rId5"/>
    <p:sldId id="505" r:id="rId6"/>
    <p:sldId id="518" r:id="rId7"/>
    <p:sldId id="520" r:id="rId8"/>
    <p:sldId id="517" r:id="rId9"/>
    <p:sldId id="521" r:id="rId10"/>
    <p:sldId id="440" r:id="rId11"/>
    <p:sldId id="526" r:id="rId12"/>
    <p:sldId id="524" r:id="rId1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64BA9971-52E8-4602-90F1-A6D84C57D381}">
          <p14:sldIdLst>
            <p14:sldId id="351"/>
            <p14:sldId id="378"/>
            <p14:sldId id="491"/>
            <p14:sldId id="493"/>
            <p14:sldId id="505"/>
            <p14:sldId id="518"/>
            <p14:sldId id="520"/>
            <p14:sldId id="517"/>
            <p14:sldId id="521"/>
            <p14:sldId id="440"/>
            <p14:sldId id="526"/>
            <p14:sldId id="5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08" autoAdjust="0"/>
    <p:restoredTop sz="95128" autoAdjust="0"/>
  </p:normalViewPr>
  <p:slideViewPr>
    <p:cSldViewPr>
      <p:cViewPr varScale="1">
        <p:scale>
          <a:sx n="120" d="100"/>
          <a:sy n="120" d="100"/>
        </p:scale>
        <p:origin x="84" y="10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762" y="19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endParaRPr lang="en-US" dirty="0"/>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smtClean="0"/>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1800"/>
            </a:lvl1pPr>
            <a:lvl2pPr marL="742950" indent="-285750">
              <a:buFont typeface="Times New Roman" panose="02020603050405020304" pitchFamily="18" charset="0"/>
              <a:buChar char="–"/>
              <a:defRPr sz="1600"/>
            </a:lvl2pPr>
            <a:lvl3pPr marL="1200150" indent="-285750">
              <a:buFont typeface="Wingdings" panose="05000000000000000000" pitchFamily="2" charset="2"/>
              <a:buChar char="ü"/>
              <a:defRPr sz="1400"/>
            </a:lvl3pPr>
            <a:lvl4pPr marL="1657350" indent="-285750">
              <a:buFont typeface="Wingdings" panose="05000000000000000000" pitchFamily="2" charset="2"/>
              <a:buChar char="Ø"/>
              <a:defRPr sz="1200"/>
            </a:lvl4pPr>
            <a:lvl5pPr marL="2114550" indent="-285750">
              <a:buFont typeface="Arial" panose="020B0604020202020204" pitchFamily="34" charset="0"/>
              <a:buChar char="•"/>
              <a:defRPr sz="12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smtClean="0"/>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a:t>January, 2020</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a:t>January, 2020</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smtClean="0"/>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January, 2020</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January, 2020</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0012r2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6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4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5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a:t>Multi-link Acknowledgement Follow Up</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2020-01-13</a:t>
            </a:r>
            <a:endParaRPr lang="en-GB" sz="2000" b="0" kern="0" dirty="0"/>
          </a:p>
        </p:txBody>
      </p:sp>
      <p:sp>
        <p:nvSpPr>
          <p:cNvPr id="9" name="Rectangle 4"/>
          <p:cNvSpPr>
            <a:spLocks noChangeArrowheads="1"/>
          </p:cNvSpPr>
          <p:nvPr/>
        </p:nvSpPr>
        <p:spPr bwMode="auto">
          <a:xfrm>
            <a:off x="533400" y="23082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3256506580"/>
              </p:ext>
            </p:extLst>
          </p:nvPr>
        </p:nvGraphicFramePr>
        <p:xfrm>
          <a:off x="703181" y="2708920"/>
          <a:ext cx="7620000" cy="3576132"/>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Namyeong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namyeong.kim@lge.com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슬라이드 번호 개체 틀 1"/>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z="1800"/>
              <a:t>[1] 19/1887r0, “Multi-link Acknowledgement”</a:t>
            </a:r>
          </a:p>
          <a:p>
            <a:pPr marL="0" indent="0">
              <a:buNone/>
            </a:pPr>
            <a:r>
              <a:rPr lang="en-US" altLang="ko-KR"/>
              <a:t>[2] 19/1512r6, “Multi-link acknowledgement”</a:t>
            </a:r>
          </a:p>
          <a:p>
            <a:pPr marL="0" indent="0">
              <a:buNone/>
            </a:pPr>
            <a:r>
              <a:rPr lang="en-US" altLang="ko-KR"/>
              <a:t>[3] 19/1532r1, “Discussion on multi-link acknowledgement”</a:t>
            </a:r>
          </a:p>
          <a:p>
            <a:pPr marL="0" lvl="0" indent="0">
              <a:buNone/>
            </a:pPr>
            <a:r>
              <a:rPr lang="en-US" altLang="ko-KR"/>
              <a:t>[4] 19/1405r7, “Multi-link Channel Access Discussion”</a:t>
            </a:r>
          </a:p>
          <a:p>
            <a:pPr marL="0" lvl="0" indent="0">
              <a:buNone/>
            </a:pPr>
            <a:r>
              <a:rPr lang="en-US" altLang="ko-KR"/>
              <a:t>[5] 19/1836r0, “Multi-link Channel Access Discussion Follow-up”</a:t>
            </a:r>
          </a:p>
          <a:p>
            <a:pPr marL="0" lvl="0" indent="0">
              <a:buNone/>
            </a:pPr>
            <a:endParaRPr lang="en-US" altLang="ko-KR" sz="180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7933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SP #1</a:t>
            </a:r>
            <a:endParaRPr lang="ko-KR" altLang="en-US"/>
          </a:p>
        </p:txBody>
      </p:sp>
      <p:sp>
        <p:nvSpPr>
          <p:cNvPr id="3" name="내용 개체 틀 2"/>
          <p:cNvSpPr>
            <a:spLocks noGrp="1"/>
          </p:cNvSpPr>
          <p:nvPr>
            <p:ph idx="1"/>
          </p:nvPr>
        </p:nvSpPr>
        <p:spPr/>
        <p:txBody>
          <a:bodyPr/>
          <a:lstStyle/>
          <a:p>
            <a:r>
              <a:rPr lang="en-US" altLang="ko-KR" sz="2400" dirty="0"/>
              <a:t>Do you agree to add the following text to the 11be SFD?</a:t>
            </a:r>
          </a:p>
          <a:p>
            <a:pPr lvl="1"/>
            <a:r>
              <a:rPr lang="en-US" altLang="ko-KR" sz="2000" dirty="0"/>
              <a:t>If end times </a:t>
            </a:r>
            <a:r>
              <a:rPr lang="en-US" altLang="ko-KR" sz="2000"/>
              <a:t>of DL PPDUs, </a:t>
            </a:r>
            <a:r>
              <a:rPr lang="en-US" altLang="ko-KR" sz="2000" dirty="0"/>
              <a:t>each of which is destined to </a:t>
            </a:r>
            <a:r>
              <a:rPr lang="en-US" altLang="ko-KR" sz="2000"/>
              <a:t>a STA affiliated with a same non-STR non-AP MLD, are </a:t>
            </a:r>
            <a:r>
              <a:rPr lang="en-US" altLang="ko-KR" sz="2000" dirty="0"/>
              <a:t>not aligned, </a:t>
            </a:r>
            <a:r>
              <a:rPr lang="en-US" altLang="ko-KR" sz="2000" dirty="0" err="1"/>
              <a:t>ack</a:t>
            </a:r>
            <a:r>
              <a:rPr lang="en-US" altLang="ko-KR" sz="2000" dirty="0"/>
              <a:t> policies of the PPDUs shall be restricted to avoid STR situation.</a:t>
            </a:r>
          </a:p>
          <a:p>
            <a:pPr lvl="2"/>
            <a:r>
              <a:rPr lang="en-US" altLang="ko-KR" sz="1800" dirty="0"/>
              <a:t>How to restrict </a:t>
            </a:r>
            <a:r>
              <a:rPr lang="en-US" altLang="ko-KR" sz="1800" dirty="0" err="1"/>
              <a:t>ack</a:t>
            </a:r>
            <a:r>
              <a:rPr lang="en-US" altLang="ko-KR" sz="1800" dirty="0"/>
              <a:t> policy is TBD.</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2669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SP #2</a:t>
            </a:r>
            <a:endParaRPr lang="ko-KR" altLang="en-US"/>
          </a:p>
        </p:txBody>
      </p:sp>
      <p:sp>
        <p:nvSpPr>
          <p:cNvPr id="3" name="내용 개체 틀 2"/>
          <p:cNvSpPr>
            <a:spLocks noGrp="1"/>
          </p:cNvSpPr>
          <p:nvPr>
            <p:ph idx="1"/>
          </p:nvPr>
        </p:nvSpPr>
        <p:spPr/>
        <p:txBody>
          <a:bodyPr/>
          <a:lstStyle/>
          <a:p>
            <a:r>
              <a:rPr lang="en-US" altLang="ko-KR" sz="2400" dirty="0"/>
              <a:t>Do you agree to add the following text to the 11be SFD?</a:t>
            </a:r>
          </a:p>
          <a:p>
            <a:pPr lvl="1"/>
            <a:r>
              <a:rPr lang="en-US" altLang="ko-KR" sz="2000"/>
              <a:t>A non-AP MLD can inform AP MLD of capability whether </a:t>
            </a:r>
            <a:r>
              <a:rPr lang="en-US" altLang="ko-KR" sz="2000" dirty="0"/>
              <a:t>it can support </a:t>
            </a:r>
            <a:r>
              <a:rPr lang="en-US" altLang="ko-KR" sz="2000" u="sng" dirty="0" err="1"/>
              <a:t>ack</a:t>
            </a:r>
            <a:r>
              <a:rPr lang="en-US" altLang="ko-KR" sz="2000" u="sng" dirty="0"/>
              <a:t> information </a:t>
            </a:r>
            <a:r>
              <a:rPr lang="en-US" altLang="ko-KR" sz="2000" u="sng"/>
              <a:t>sharing</a:t>
            </a:r>
            <a:r>
              <a:rPr lang="en-US" altLang="ko-KR" sz="2000"/>
              <a:t>.</a:t>
            </a:r>
            <a:endParaRPr lang="en-US" altLang="ko-KR" sz="2000" dirty="0"/>
          </a:p>
          <a:p>
            <a:pPr lvl="2"/>
            <a:r>
              <a:rPr lang="en-US" altLang="ko-KR" sz="1800" u="sng" dirty="0" err="1"/>
              <a:t>Ack</a:t>
            </a:r>
            <a:r>
              <a:rPr lang="en-US" altLang="ko-KR" sz="1800" u="sng" dirty="0"/>
              <a:t> information </a:t>
            </a:r>
            <a:r>
              <a:rPr lang="en-US" altLang="ko-KR" sz="1800" u="sng"/>
              <a:t>sharing </a:t>
            </a:r>
            <a:r>
              <a:rPr lang="en-US" altLang="ko-KR" sz="1800"/>
              <a:t>inform that a STA </a:t>
            </a:r>
            <a:r>
              <a:rPr lang="en-US" altLang="ko-KR" sz="1800" dirty="0"/>
              <a:t>can get acknowledge </a:t>
            </a:r>
            <a:r>
              <a:rPr lang="en-US" altLang="ko-KR" sz="1800"/>
              <a:t>information (e.g., </a:t>
            </a:r>
            <a:r>
              <a:rPr lang="en-US" altLang="ko-KR" sz="1800" dirty="0" err="1"/>
              <a:t>scoreboarding</a:t>
            </a:r>
            <a:r>
              <a:rPr lang="en-US" altLang="ko-KR" sz="1800" dirty="0"/>
              <a:t>) from </a:t>
            </a:r>
            <a:r>
              <a:rPr lang="en-US" altLang="ko-KR" sz="1800"/>
              <a:t>other STAs </a:t>
            </a:r>
            <a:r>
              <a:rPr lang="en-US" altLang="ko-KR" sz="1800" dirty="0"/>
              <a:t>affiliated with </a:t>
            </a:r>
            <a:r>
              <a:rPr lang="en-US" altLang="ko-KR" sz="1800"/>
              <a:t>the same MLD and can form an aggregated acknowledgement frame within </a:t>
            </a:r>
            <a:r>
              <a:rPr lang="en-US" altLang="ko-KR" sz="1800" dirty="0"/>
              <a:t>the TBD </a:t>
            </a:r>
            <a:r>
              <a:rPr lang="en-US" altLang="ko-KR" sz="1800"/>
              <a:t>period.</a:t>
            </a:r>
            <a:endParaRPr lang="en-US" altLang="ko-KR" sz="1800"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6500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Overview</a:t>
            </a:r>
            <a:endParaRPr lang="ko-KR" altLang="en-US"/>
          </a:p>
        </p:txBody>
      </p:sp>
      <p:sp>
        <p:nvSpPr>
          <p:cNvPr id="3" name="내용 개체 틀 2"/>
          <p:cNvSpPr>
            <a:spLocks noGrp="1"/>
          </p:cNvSpPr>
          <p:nvPr>
            <p:ph idx="1"/>
          </p:nvPr>
        </p:nvSpPr>
        <p:spPr/>
        <p:txBody>
          <a:bodyPr/>
          <a:lstStyle/>
          <a:p>
            <a:r>
              <a:rPr lang="en-US" altLang="ko-KR" sz="2000"/>
              <a:t>We have addressed multi-link acknowledgement methods in multi-link environment in [1-3]</a:t>
            </a:r>
          </a:p>
          <a:p>
            <a:r>
              <a:rPr lang="en-US" altLang="ko-KR" sz="2000">
                <a:solidFill>
                  <a:schemeClr val="tx1"/>
                </a:solidFill>
              </a:rPr>
              <a:t>On the other hand, multi-link operation constraint issue has been raised in [4, 5]</a:t>
            </a:r>
          </a:p>
          <a:p>
            <a:endParaRPr lang="en-US" altLang="ko-KR" sz="2000">
              <a:solidFill>
                <a:schemeClr val="tx1"/>
              </a:solidFill>
            </a:endParaRPr>
          </a:p>
          <a:p>
            <a:r>
              <a:rPr lang="en-US" altLang="ko-KR" sz="2000">
                <a:solidFill>
                  <a:schemeClr val="tx1"/>
                </a:solidFill>
              </a:rPr>
              <a:t>In this contribution...</a:t>
            </a:r>
          </a:p>
          <a:p>
            <a:pPr lvl="1"/>
            <a:r>
              <a:rPr lang="en-US" altLang="ko-KR">
                <a:solidFill>
                  <a:schemeClr val="tx1"/>
                </a:solidFill>
              </a:rPr>
              <a:t>We address potential internal tx/rx interference situations for non-STR non-AP MLD</a:t>
            </a:r>
          </a:p>
          <a:p>
            <a:pPr lvl="1"/>
            <a:r>
              <a:rPr lang="en-US" altLang="ko-KR">
                <a:solidFill>
                  <a:schemeClr val="tx1"/>
                </a:solidFill>
              </a:rPr>
              <a:t>We then suggest practical proposals to mitigate the problem mentioned above</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Recap on candidate multi-link ack methods [1]</a:t>
            </a:r>
            <a:endParaRPr lang="ko-KR" altLang="en-US"/>
          </a:p>
        </p:txBody>
      </p:sp>
      <p:sp>
        <p:nvSpPr>
          <p:cNvPr id="3" name="내용 개체 틀 2"/>
          <p:cNvSpPr>
            <a:spLocks noGrp="1"/>
          </p:cNvSpPr>
          <p:nvPr>
            <p:ph idx="1"/>
          </p:nvPr>
        </p:nvSpPr>
        <p:spPr/>
        <p:txBody>
          <a:bodyPr/>
          <a:lstStyle/>
          <a:p>
            <a:r>
              <a:rPr lang="en-US" altLang="ko-KR">
                <a:solidFill>
                  <a:schemeClr val="tx1"/>
                </a:solidFill>
              </a:rPr>
              <a:t>Per-link </a:t>
            </a:r>
            <a:r>
              <a:rPr lang="en-US" altLang="ko-KR"/>
              <a:t>acknowledgement</a:t>
            </a:r>
          </a:p>
          <a:p>
            <a:pPr lvl="1"/>
            <a:r>
              <a:rPr lang="en-US" altLang="ko-KR"/>
              <a:t>A recipient responds with an acknowledgement on the same link where the reception operation occurred</a:t>
            </a:r>
          </a:p>
          <a:p>
            <a:pPr lvl="1"/>
            <a:r>
              <a:rPr lang="en-US" altLang="ko-KR"/>
              <a:t>It is independent of multi-link environment and synchronization mode</a:t>
            </a:r>
          </a:p>
          <a:p>
            <a:r>
              <a:rPr lang="en-US" altLang="ko-KR"/>
              <a:t>Single aggregated acknowledgement</a:t>
            </a:r>
            <a:endParaRPr lang="en-US" altLang="ko-KR">
              <a:solidFill>
                <a:srgbClr val="FF0000"/>
              </a:solidFill>
            </a:endParaRPr>
          </a:p>
          <a:p>
            <a:pPr lvl="1"/>
            <a:r>
              <a:rPr lang="en-US" altLang="ko-KR">
                <a:solidFill>
                  <a:schemeClr val="tx1"/>
                </a:solidFill>
              </a:rPr>
              <a:t>An acknowledgement frame can contain ack information of multiple links</a:t>
            </a:r>
          </a:p>
          <a:p>
            <a:pPr lvl="1"/>
            <a:r>
              <a:rPr lang="en-US" altLang="ko-KR"/>
              <a:t>A recipient may or may not respond with the aggregated acknowledgements on its own link</a:t>
            </a:r>
          </a:p>
          <a:p>
            <a:pPr lvl="1"/>
            <a:r>
              <a:rPr lang="en-US" altLang="ko-KR"/>
              <a:t>Relatively low reliability and high throughput gain</a:t>
            </a:r>
          </a:p>
          <a:p>
            <a:r>
              <a:rPr lang="en-US" altLang="ko-KR"/>
              <a:t>Aggregated acknowledgement with duplication</a:t>
            </a:r>
          </a:p>
          <a:p>
            <a:pPr lvl="1"/>
            <a:r>
              <a:rPr lang="en-US" altLang="ko-KR">
                <a:solidFill>
                  <a:schemeClr val="tx1"/>
                </a:solidFill>
              </a:rPr>
              <a:t>Duplicated acknowledgement frames containing ack information of multiple links are transmitted simultaneously over multiple links</a:t>
            </a:r>
          </a:p>
          <a:p>
            <a:pPr lvl="1"/>
            <a:r>
              <a:rPr lang="en-US" altLang="ko-KR"/>
              <a:t>High reliability due to the redundant acknowledgement information</a:t>
            </a:r>
            <a:endParaRPr lang="en-US" altLang="ko-KR" sz="1400"/>
          </a:p>
          <a:p>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3759244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Recap on non-AP’s constraints [4, 5]</a:t>
            </a:r>
            <a:endParaRPr lang="ko-KR" altLang="en-US"/>
          </a:p>
        </p:txBody>
      </p:sp>
      <p:sp>
        <p:nvSpPr>
          <p:cNvPr id="3" name="내용 개체 틀 2"/>
          <p:cNvSpPr>
            <a:spLocks noGrp="1"/>
          </p:cNvSpPr>
          <p:nvPr>
            <p:ph idx="1"/>
          </p:nvPr>
        </p:nvSpPr>
        <p:spPr/>
        <p:txBody>
          <a:bodyPr/>
          <a:lstStyle/>
          <a:p>
            <a:r>
              <a:rPr lang="en-US" altLang="ko-KR"/>
              <a:t>Simultaneous transmit-receive (STR) constraint</a:t>
            </a:r>
          </a:p>
          <a:p>
            <a:pPr lvl="1"/>
            <a:r>
              <a:rPr lang="en-US" altLang="ko-KR"/>
              <a:t>Non-AP may not be capable due to in-device power leakage from insufficient frequency separation</a:t>
            </a:r>
          </a:p>
          <a:p>
            <a:pPr lvl="1"/>
            <a:r>
              <a:rPr lang="en-US" altLang="ko-KR"/>
              <a:t>Example: Link A operating in lower 5 GHz and link B operating in upper 5 GHz</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1316313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Assumptions</a:t>
            </a:r>
            <a:endParaRPr lang="ko-KR" altLang="en-US"/>
          </a:p>
        </p:txBody>
      </p:sp>
      <p:sp>
        <p:nvSpPr>
          <p:cNvPr id="3" name="내용 개체 틀 2"/>
          <p:cNvSpPr>
            <a:spLocks noGrp="1"/>
          </p:cNvSpPr>
          <p:nvPr>
            <p:ph idx="1"/>
          </p:nvPr>
        </p:nvSpPr>
        <p:spPr/>
        <p:txBody>
          <a:bodyPr/>
          <a:lstStyle/>
          <a:p>
            <a:r>
              <a:rPr lang="en-US" altLang="ko-KR"/>
              <a:t>We assume that AP MLD is capable of STR</a:t>
            </a:r>
            <a:endParaRPr lang="en-US" altLang="ko-KR" strike="sngStrike"/>
          </a:p>
          <a:p>
            <a:r>
              <a:rPr lang="en-US" altLang="ko-KR"/>
              <a:t>On the other hand, we assume that non-AP MLD is not capable of STR</a:t>
            </a:r>
          </a:p>
          <a:p>
            <a:r>
              <a:rPr lang="en-US" altLang="ko-KR"/>
              <a:t>We only consider downlink traffic; from AP MLD to non-AP MLD</a:t>
            </a:r>
          </a:p>
          <a:p>
            <a:r>
              <a:rPr lang="en-US" altLang="ko-KR"/>
              <a:t>In this scenario, starting time of PPDU on each link does not need to be necessarily aligned</a:t>
            </a:r>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992447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7028" y="685801"/>
            <a:ext cx="8948358" cy="654968"/>
          </a:xfrm>
        </p:spPr>
        <p:txBody>
          <a:bodyPr/>
          <a:lstStyle/>
          <a:p>
            <a:r>
              <a:rPr lang="en-US" altLang="ko-KR"/>
              <a:t>Problem: STR situation may occur during transmission</a:t>
            </a:r>
            <a:endParaRPr lang="ko-KR" altLang="en-US"/>
          </a:p>
        </p:txBody>
      </p:sp>
      <p:sp>
        <p:nvSpPr>
          <p:cNvPr id="3" name="내용 개체 틀 2"/>
          <p:cNvSpPr>
            <a:spLocks noGrp="1"/>
          </p:cNvSpPr>
          <p:nvPr>
            <p:ph idx="1"/>
          </p:nvPr>
        </p:nvSpPr>
        <p:spPr/>
        <p:txBody>
          <a:bodyPr/>
          <a:lstStyle/>
          <a:p>
            <a:r>
              <a:rPr lang="en-US" altLang="ko-KR"/>
              <a:t>In case of immediate response (e.g., implicit BAR ack policy), internal tx/rx interference may occur without any alignment of the transmissions (See left figure)</a:t>
            </a:r>
          </a:p>
          <a:p>
            <a:r>
              <a:rPr lang="en-US" altLang="ko-KR"/>
              <a:t>Even if all data frames have to solicit delayed response (e.g., Block Ack ack policy), internal tx/rx interference can also occur during the exchange of BlockAckReq frame and BlockAck frame (See right figure)</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28" name="직사각형 27"/>
          <p:cNvSpPr/>
          <p:nvPr/>
        </p:nvSpPr>
        <p:spPr bwMode="auto">
          <a:xfrm>
            <a:off x="1685683" y="6094413"/>
            <a:ext cx="171362" cy="284762"/>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p:cNvSpPr txBox="1"/>
          <p:nvPr/>
        </p:nvSpPr>
        <p:spPr>
          <a:xfrm>
            <a:off x="1811333" y="6122047"/>
            <a:ext cx="1704314" cy="246221"/>
          </a:xfrm>
          <a:prstGeom prst="rect">
            <a:avLst/>
          </a:prstGeom>
          <a:noFill/>
        </p:spPr>
        <p:txBody>
          <a:bodyPr wrap="none" rtlCol="0">
            <a:spAutoFit/>
          </a:bodyPr>
          <a:lstStyle/>
          <a:p>
            <a:r>
              <a:rPr lang="en-US" altLang="zh-CN" sz="1000" b="1">
                <a:solidFill>
                  <a:schemeClr val="tx1"/>
                </a:solidFill>
              </a:rPr>
              <a:t>: Internal tx/rx interference</a:t>
            </a:r>
            <a:endParaRPr lang="zh-CN" altLang="en-US" sz="1000" b="1" dirty="0">
              <a:solidFill>
                <a:schemeClr val="tx1"/>
              </a:solidFill>
            </a:endParaRPr>
          </a:p>
        </p:txBody>
      </p:sp>
      <p:cxnSp>
        <p:nvCxnSpPr>
          <p:cNvPr id="30" name="直接连接符 6"/>
          <p:cNvCxnSpPr/>
          <p:nvPr/>
        </p:nvCxnSpPr>
        <p:spPr bwMode="auto">
          <a:xfrm>
            <a:off x="1579126" y="5409864"/>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11394" y="5379465"/>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32" name="TextBox 31"/>
          <p:cNvSpPr txBox="1"/>
          <p:nvPr/>
        </p:nvSpPr>
        <p:spPr>
          <a:xfrm>
            <a:off x="77569" y="4278674"/>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33" name="直接连接符 6"/>
          <p:cNvCxnSpPr/>
          <p:nvPr/>
        </p:nvCxnSpPr>
        <p:spPr bwMode="auto">
          <a:xfrm>
            <a:off x="1579126" y="578245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4" name="直接连接符 6"/>
          <p:cNvCxnSpPr/>
          <p:nvPr/>
        </p:nvCxnSpPr>
        <p:spPr bwMode="auto">
          <a:xfrm>
            <a:off x="1579126" y="4364657"/>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连接符 6"/>
          <p:cNvCxnSpPr/>
          <p:nvPr/>
        </p:nvCxnSpPr>
        <p:spPr bwMode="auto">
          <a:xfrm>
            <a:off x="1579126" y="473110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6" name="矩形 7"/>
          <p:cNvSpPr/>
          <p:nvPr/>
        </p:nvSpPr>
        <p:spPr bwMode="auto">
          <a:xfrm>
            <a:off x="1805842" y="5406681"/>
            <a:ext cx="987004"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37" name="矩形 7"/>
          <p:cNvSpPr/>
          <p:nvPr/>
        </p:nvSpPr>
        <p:spPr bwMode="auto">
          <a:xfrm>
            <a:off x="1805842" y="4149080"/>
            <a:ext cx="987004"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38" name="矩形 7"/>
          <p:cNvSpPr/>
          <p:nvPr/>
        </p:nvSpPr>
        <p:spPr bwMode="auto">
          <a:xfrm>
            <a:off x="2003279" y="4510052"/>
            <a:ext cx="138830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39" name="矩形 7"/>
          <p:cNvSpPr/>
          <p:nvPr/>
        </p:nvSpPr>
        <p:spPr bwMode="auto">
          <a:xfrm>
            <a:off x="2003279" y="5786683"/>
            <a:ext cx="138830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40" name="TextBox 39"/>
          <p:cNvSpPr txBox="1"/>
          <p:nvPr/>
        </p:nvSpPr>
        <p:spPr>
          <a:xfrm>
            <a:off x="103419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41" name="TextBox 40"/>
          <p:cNvSpPr txBox="1"/>
          <p:nvPr/>
        </p:nvSpPr>
        <p:spPr>
          <a:xfrm>
            <a:off x="103820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42" name="TextBox 41"/>
          <p:cNvSpPr txBox="1"/>
          <p:nvPr/>
        </p:nvSpPr>
        <p:spPr>
          <a:xfrm>
            <a:off x="1034200" y="4221088"/>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43" name="TextBox 42"/>
          <p:cNvSpPr txBox="1"/>
          <p:nvPr/>
        </p:nvSpPr>
        <p:spPr>
          <a:xfrm>
            <a:off x="103820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44" name="矩形 7"/>
          <p:cNvSpPr/>
          <p:nvPr/>
        </p:nvSpPr>
        <p:spPr bwMode="auto">
          <a:xfrm>
            <a:off x="2921766" y="436663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45" name="矩形 7"/>
          <p:cNvSpPr/>
          <p:nvPr/>
        </p:nvSpPr>
        <p:spPr bwMode="auto">
          <a:xfrm>
            <a:off x="2921766" y="519464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46" name="직사각형 45"/>
          <p:cNvSpPr/>
          <p:nvPr/>
        </p:nvSpPr>
        <p:spPr bwMode="auto">
          <a:xfrm>
            <a:off x="2932369" y="5175937"/>
            <a:ext cx="36362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TextBox 47"/>
          <p:cNvSpPr txBox="1"/>
          <p:nvPr/>
        </p:nvSpPr>
        <p:spPr>
          <a:xfrm>
            <a:off x="3804216" y="6122047"/>
            <a:ext cx="1568058" cy="246221"/>
          </a:xfrm>
          <a:prstGeom prst="rect">
            <a:avLst/>
          </a:prstGeom>
          <a:noFill/>
        </p:spPr>
        <p:txBody>
          <a:bodyPr wrap="none" rtlCol="0">
            <a:spAutoFit/>
          </a:bodyPr>
          <a:lstStyle/>
          <a:p>
            <a:r>
              <a:rPr lang="en-US" altLang="zh-CN" sz="1000" b="1">
                <a:solidFill>
                  <a:schemeClr val="tx1"/>
                </a:solidFill>
              </a:rPr>
              <a:t>: Short inter-frame space</a:t>
            </a:r>
            <a:endParaRPr lang="zh-CN" altLang="en-US" sz="1000" b="1" dirty="0">
              <a:solidFill>
                <a:schemeClr val="tx1"/>
              </a:solidFill>
            </a:endParaRPr>
          </a:p>
        </p:txBody>
      </p:sp>
      <p:cxnSp>
        <p:nvCxnSpPr>
          <p:cNvPr id="54" name="직선 연결선 53"/>
          <p:cNvCxnSpPr/>
          <p:nvPr/>
        </p:nvCxnSpPr>
        <p:spPr bwMode="auto">
          <a:xfrm>
            <a:off x="2792846" y="4353609"/>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5" name="직선 연결선 54"/>
          <p:cNvCxnSpPr/>
          <p:nvPr/>
        </p:nvCxnSpPr>
        <p:spPr bwMode="auto">
          <a:xfrm>
            <a:off x="2792846" y="5407132"/>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6" name="직선 연결선 55"/>
          <p:cNvCxnSpPr/>
          <p:nvPr/>
        </p:nvCxnSpPr>
        <p:spPr bwMode="auto">
          <a:xfrm>
            <a:off x="3673803" y="624515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49" name="直接连接符 6"/>
          <p:cNvCxnSpPr/>
          <p:nvPr/>
        </p:nvCxnSpPr>
        <p:spPr bwMode="auto">
          <a:xfrm>
            <a:off x="5985385" y="5409864"/>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4224142" y="5379465"/>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51" name="TextBox 50"/>
          <p:cNvSpPr txBox="1"/>
          <p:nvPr/>
        </p:nvSpPr>
        <p:spPr>
          <a:xfrm>
            <a:off x="4313104" y="4278674"/>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57" name="直接连接符 6"/>
          <p:cNvCxnSpPr/>
          <p:nvPr/>
        </p:nvCxnSpPr>
        <p:spPr bwMode="auto">
          <a:xfrm>
            <a:off x="5985385" y="578245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6"/>
          <p:cNvCxnSpPr/>
          <p:nvPr/>
        </p:nvCxnSpPr>
        <p:spPr bwMode="auto">
          <a:xfrm>
            <a:off x="5985385" y="4364657"/>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9" name="直接连接符 6"/>
          <p:cNvCxnSpPr/>
          <p:nvPr/>
        </p:nvCxnSpPr>
        <p:spPr bwMode="auto">
          <a:xfrm>
            <a:off x="5985385" y="473110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0" name="矩形 7"/>
          <p:cNvSpPr/>
          <p:nvPr/>
        </p:nvSpPr>
        <p:spPr bwMode="auto">
          <a:xfrm>
            <a:off x="6212101" y="5406681"/>
            <a:ext cx="520139"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61" name="矩形 7"/>
          <p:cNvSpPr/>
          <p:nvPr/>
        </p:nvSpPr>
        <p:spPr bwMode="auto">
          <a:xfrm>
            <a:off x="6212101" y="4149080"/>
            <a:ext cx="520139"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62" name="矩形 7"/>
          <p:cNvSpPr/>
          <p:nvPr/>
        </p:nvSpPr>
        <p:spPr bwMode="auto">
          <a:xfrm>
            <a:off x="6409538" y="4510052"/>
            <a:ext cx="547565"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63" name="矩形 7"/>
          <p:cNvSpPr/>
          <p:nvPr/>
        </p:nvSpPr>
        <p:spPr bwMode="auto">
          <a:xfrm>
            <a:off x="6409538" y="5786683"/>
            <a:ext cx="547565"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64" name="TextBox 63"/>
          <p:cNvSpPr txBox="1"/>
          <p:nvPr/>
        </p:nvSpPr>
        <p:spPr>
          <a:xfrm>
            <a:off x="544032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5" name="TextBox 64"/>
          <p:cNvSpPr txBox="1"/>
          <p:nvPr/>
        </p:nvSpPr>
        <p:spPr>
          <a:xfrm>
            <a:off x="544433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6" name="TextBox 65"/>
          <p:cNvSpPr txBox="1"/>
          <p:nvPr/>
        </p:nvSpPr>
        <p:spPr>
          <a:xfrm>
            <a:off x="5440330" y="4221088"/>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7" name="TextBox 66"/>
          <p:cNvSpPr txBox="1"/>
          <p:nvPr/>
        </p:nvSpPr>
        <p:spPr>
          <a:xfrm>
            <a:off x="544433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grpSp>
        <p:nvGrpSpPr>
          <p:cNvPr id="23" name="그룹 22"/>
          <p:cNvGrpSpPr/>
          <p:nvPr/>
        </p:nvGrpSpPr>
        <p:grpSpPr>
          <a:xfrm>
            <a:off x="7043147" y="4234334"/>
            <a:ext cx="349667" cy="129594"/>
            <a:chOff x="9396536" y="4149080"/>
            <a:chExt cx="349667" cy="129594"/>
          </a:xfrm>
        </p:grpSpPr>
        <p:sp>
          <p:nvSpPr>
            <p:cNvPr id="22" name="평행 사변형 21"/>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평행 사변형 72"/>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평행 사변형 73"/>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5" name="그룹 74"/>
          <p:cNvGrpSpPr/>
          <p:nvPr/>
        </p:nvGrpSpPr>
        <p:grpSpPr>
          <a:xfrm>
            <a:off x="7043147" y="4596458"/>
            <a:ext cx="349667" cy="129594"/>
            <a:chOff x="9396536" y="4149080"/>
            <a:chExt cx="349667" cy="129594"/>
          </a:xfrm>
        </p:grpSpPr>
        <p:sp>
          <p:nvSpPr>
            <p:cNvPr id="76" name="평행 사변형 7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평행 사변형 7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평행 사변형 7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9" name="그룹 78"/>
          <p:cNvGrpSpPr/>
          <p:nvPr/>
        </p:nvGrpSpPr>
        <p:grpSpPr>
          <a:xfrm>
            <a:off x="7360016" y="4596458"/>
            <a:ext cx="349667" cy="129594"/>
            <a:chOff x="9396536" y="4149080"/>
            <a:chExt cx="349667" cy="129594"/>
          </a:xfrm>
        </p:grpSpPr>
        <p:sp>
          <p:nvSpPr>
            <p:cNvPr id="80" name="평행 사변형 79"/>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평행 사변형 80"/>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평행 사변형 81"/>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3" name="矩形 7"/>
          <p:cNvSpPr/>
          <p:nvPr/>
        </p:nvSpPr>
        <p:spPr bwMode="auto">
          <a:xfrm>
            <a:off x="7392814" y="414908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4" name="矩形 7"/>
          <p:cNvSpPr/>
          <p:nvPr/>
        </p:nvSpPr>
        <p:spPr bwMode="auto">
          <a:xfrm>
            <a:off x="7708922" y="4515106"/>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5" name="矩形 7"/>
          <p:cNvSpPr/>
          <p:nvPr/>
        </p:nvSpPr>
        <p:spPr bwMode="auto">
          <a:xfrm>
            <a:off x="7392814" y="540668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6" name="矩形 7"/>
          <p:cNvSpPr/>
          <p:nvPr/>
        </p:nvSpPr>
        <p:spPr bwMode="auto">
          <a:xfrm>
            <a:off x="7708922" y="5772707"/>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cxnSp>
        <p:nvCxnSpPr>
          <p:cNvPr id="87" name="직선 연결선 86"/>
          <p:cNvCxnSpPr/>
          <p:nvPr/>
        </p:nvCxnSpPr>
        <p:spPr bwMode="auto">
          <a:xfrm>
            <a:off x="7767040" y="43657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8" name="직선 연결선 87"/>
          <p:cNvCxnSpPr/>
          <p:nvPr/>
        </p:nvCxnSpPr>
        <p:spPr bwMode="auto">
          <a:xfrm>
            <a:off x="7767040" y="54066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9" name="직선 연결선 88"/>
          <p:cNvCxnSpPr/>
          <p:nvPr/>
        </p:nvCxnSpPr>
        <p:spPr bwMode="auto">
          <a:xfrm>
            <a:off x="8083148" y="47408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90" name="직선 연결선 89"/>
          <p:cNvCxnSpPr/>
          <p:nvPr/>
        </p:nvCxnSpPr>
        <p:spPr bwMode="auto">
          <a:xfrm>
            <a:off x="8083148" y="57817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91" name="矩形 7"/>
          <p:cNvSpPr/>
          <p:nvPr/>
        </p:nvSpPr>
        <p:spPr bwMode="auto">
          <a:xfrm>
            <a:off x="8220952" y="5566865"/>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2" name="矩形 7"/>
          <p:cNvSpPr/>
          <p:nvPr/>
        </p:nvSpPr>
        <p:spPr bwMode="auto">
          <a:xfrm>
            <a:off x="7891040" y="519401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3" name="矩形 7"/>
          <p:cNvSpPr/>
          <p:nvPr/>
        </p:nvSpPr>
        <p:spPr bwMode="auto">
          <a:xfrm>
            <a:off x="8220952" y="4738896"/>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4" name="矩形 7"/>
          <p:cNvSpPr/>
          <p:nvPr/>
        </p:nvSpPr>
        <p:spPr bwMode="auto">
          <a:xfrm>
            <a:off x="7891040" y="436604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70" name="직사각형 69"/>
          <p:cNvSpPr/>
          <p:nvPr/>
        </p:nvSpPr>
        <p:spPr bwMode="auto">
          <a:xfrm>
            <a:off x="7896035" y="5175937"/>
            <a:ext cx="18711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5" name="그룹 94"/>
          <p:cNvGrpSpPr/>
          <p:nvPr/>
        </p:nvGrpSpPr>
        <p:grpSpPr>
          <a:xfrm>
            <a:off x="5528111" y="6171997"/>
            <a:ext cx="349667" cy="129594"/>
            <a:chOff x="9396536" y="4149080"/>
            <a:chExt cx="349667" cy="129594"/>
          </a:xfrm>
        </p:grpSpPr>
        <p:sp>
          <p:nvSpPr>
            <p:cNvPr id="96" name="평행 사변형 9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평행 사변형 9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평행 사변형 9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99" name="TextBox 98"/>
          <p:cNvSpPr txBox="1"/>
          <p:nvPr/>
        </p:nvSpPr>
        <p:spPr>
          <a:xfrm>
            <a:off x="5885188" y="6122047"/>
            <a:ext cx="688009" cy="246221"/>
          </a:xfrm>
          <a:prstGeom prst="rect">
            <a:avLst/>
          </a:prstGeom>
          <a:noFill/>
        </p:spPr>
        <p:txBody>
          <a:bodyPr wrap="none" rtlCol="0">
            <a:spAutoFit/>
          </a:bodyPr>
          <a:lstStyle/>
          <a:p>
            <a:r>
              <a:rPr lang="en-US" altLang="zh-CN" sz="1000" b="1">
                <a:solidFill>
                  <a:schemeClr val="tx1"/>
                </a:solidFill>
              </a:rPr>
              <a:t>: Backoff</a:t>
            </a:r>
            <a:endParaRPr lang="zh-CN" altLang="en-US" sz="1000" b="1" dirty="0">
              <a:solidFill>
                <a:schemeClr val="tx1"/>
              </a:solidFill>
            </a:endParaRPr>
          </a:p>
        </p:txBody>
      </p:sp>
    </p:spTree>
    <p:extLst>
      <p:ext uri="{BB962C8B-B14F-4D97-AF65-F5344CB8AC3E}">
        <p14:creationId xmlns:p14="http://schemas.microsoft.com/office/powerpoint/2010/main" val="14657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Proposal 1: End time alignment</a:t>
            </a:r>
            <a:endParaRPr lang="ko-KR" altLang="en-US"/>
          </a:p>
        </p:txBody>
      </p:sp>
      <p:sp>
        <p:nvSpPr>
          <p:cNvPr id="3" name="내용 개체 틀 2"/>
          <p:cNvSpPr>
            <a:spLocks noGrp="1"/>
          </p:cNvSpPr>
          <p:nvPr>
            <p:ph idx="1"/>
          </p:nvPr>
        </p:nvSpPr>
        <p:spPr/>
        <p:txBody>
          <a:bodyPr/>
          <a:lstStyle/>
          <a:p>
            <a:r>
              <a:rPr lang="en-US" altLang="ko-KR" sz="1400"/>
              <a:t>STR situation can be alleviated with end time alignment of transmissions on the links</a:t>
            </a:r>
          </a:p>
          <a:p>
            <a:pPr lvl="1"/>
            <a:r>
              <a:rPr lang="en-US" altLang="ko-KR" sz="1200"/>
              <a:t>With the aligned transmissions, immediate responses become available</a:t>
            </a:r>
          </a:p>
          <a:p>
            <a:r>
              <a:rPr lang="en-US" altLang="ko-KR" sz="1400"/>
              <a:t>Transmission information (E.g., PPDU transmission start time of other links, PPDU duration of other links) should be shared between the STAs of the AP MLD to append padding or limit the length of following data frame</a:t>
            </a:r>
          </a:p>
          <a:p>
            <a:r>
              <a:rPr lang="en-US" altLang="ko-KR" sz="1400"/>
              <a:t>Due to the additional padding, channel efficiency may decrease</a:t>
            </a:r>
          </a:p>
          <a:p>
            <a:r>
              <a:rPr lang="en-US" altLang="ko-KR" sz="1400">
                <a:solidFill>
                  <a:schemeClr val="tx1"/>
                </a:solidFill>
              </a:rPr>
              <a:t>Fragmentation may be happen in case when the end time of the latter data frame is later than the former data frame (See right figure)</a:t>
            </a:r>
          </a:p>
          <a:p>
            <a:r>
              <a:rPr lang="en-US" altLang="ko-KR" sz="1400"/>
              <a:t>Per-link acknowledgement is suitable for this proposal</a:t>
            </a:r>
          </a:p>
          <a:p>
            <a:pPr lvl="1"/>
            <a:r>
              <a:rPr lang="en-US" altLang="ko-KR" sz="1200"/>
              <a:t>Aggregated acknowledgement can also be used as long as non-AP MLD is capable of ack aggregation</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cxnSp>
        <p:nvCxnSpPr>
          <p:cNvPr id="55" name="直接连接符 6"/>
          <p:cNvCxnSpPr/>
          <p:nvPr/>
        </p:nvCxnSpPr>
        <p:spPr bwMode="auto">
          <a:xfrm>
            <a:off x="1637374"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2" name="直接连接符 6"/>
          <p:cNvCxnSpPr/>
          <p:nvPr/>
        </p:nvCxnSpPr>
        <p:spPr bwMode="auto">
          <a:xfrm>
            <a:off x="1637374"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3" name="直接连接符 6"/>
          <p:cNvCxnSpPr/>
          <p:nvPr/>
        </p:nvCxnSpPr>
        <p:spPr bwMode="auto">
          <a:xfrm>
            <a:off x="1637374"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4" name="直接连接符 6"/>
          <p:cNvCxnSpPr/>
          <p:nvPr/>
        </p:nvCxnSpPr>
        <p:spPr bwMode="auto">
          <a:xfrm>
            <a:off x="1637374"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矩形 7"/>
          <p:cNvSpPr/>
          <p:nvPr/>
        </p:nvSpPr>
        <p:spPr bwMode="auto">
          <a:xfrm>
            <a:off x="1864090" y="5857970"/>
            <a:ext cx="151216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76" name="矩形 7"/>
          <p:cNvSpPr/>
          <p:nvPr/>
        </p:nvSpPr>
        <p:spPr bwMode="auto">
          <a:xfrm>
            <a:off x="1864090" y="4618464"/>
            <a:ext cx="151216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77" name="矩形 7"/>
          <p:cNvSpPr/>
          <p:nvPr/>
        </p:nvSpPr>
        <p:spPr bwMode="auto">
          <a:xfrm>
            <a:off x="2061528" y="4987674"/>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78" name="矩形 7"/>
          <p:cNvSpPr/>
          <p:nvPr/>
        </p:nvSpPr>
        <p:spPr bwMode="auto">
          <a:xfrm>
            <a:off x="2061528" y="6229734"/>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83" name="矩形 7"/>
          <p:cNvSpPr/>
          <p:nvPr/>
        </p:nvSpPr>
        <p:spPr bwMode="auto">
          <a:xfrm>
            <a:off x="3520896" y="520171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84" name="矩形 7"/>
          <p:cNvSpPr/>
          <p:nvPr/>
        </p:nvSpPr>
        <p:spPr bwMode="auto">
          <a:xfrm>
            <a:off x="3520896" y="601987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87" name="直接连接符 6"/>
          <p:cNvCxnSpPr/>
          <p:nvPr/>
        </p:nvCxnSpPr>
        <p:spPr bwMode="auto">
          <a:xfrm>
            <a:off x="6458305"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0" name="直接连接符 6"/>
          <p:cNvCxnSpPr/>
          <p:nvPr/>
        </p:nvCxnSpPr>
        <p:spPr bwMode="auto">
          <a:xfrm>
            <a:off x="6458305"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1" name="直接连接符 6"/>
          <p:cNvCxnSpPr/>
          <p:nvPr/>
        </p:nvCxnSpPr>
        <p:spPr bwMode="auto">
          <a:xfrm>
            <a:off x="6458305"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2" name="直接连接符 6"/>
          <p:cNvCxnSpPr/>
          <p:nvPr/>
        </p:nvCxnSpPr>
        <p:spPr bwMode="auto">
          <a:xfrm>
            <a:off x="6458305"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4" name="직선 연결선 103"/>
          <p:cNvCxnSpPr/>
          <p:nvPr/>
        </p:nvCxnSpPr>
        <p:spPr bwMode="auto">
          <a:xfrm>
            <a:off x="3383092"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05" name="직선 연결선 104"/>
          <p:cNvCxnSpPr/>
          <p:nvPr/>
        </p:nvCxnSpPr>
        <p:spPr bwMode="auto">
          <a:xfrm>
            <a:off x="3383092"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09" name="矩形 7"/>
          <p:cNvSpPr/>
          <p:nvPr/>
        </p:nvSpPr>
        <p:spPr bwMode="auto">
          <a:xfrm>
            <a:off x="2779411" y="4987674"/>
            <a:ext cx="596847" cy="216000"/>
          </a:xfrm>
          <a:prstGeom prst="rect">
            <a:avLst/>
          </a:prstGeom>
          <a:pattFill prst="wdUpDiag">
            <a:fgClr>
              <a:schemeClr val="bg1">
                <a:lumMod val="85000"/>
              </a:schemeClr>
            </a:fgClr>
            <a:bgClr>
              <a:schemeClr val="bg1"/>
            </a:bgClr>
          </a:patt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Padding</a:t>
            </a:r>
            <a:endParaRPr lang="zh-CN" altLang="en-US" sz="800" dirty="0">
              <a:solidFill>
                <a:schemeClr val="tx1"/>
              </a:solidFill>
              <a:latin typeface="맑은 고딕" panose="020B0503020000020004" pitchFamily="50" charset="-127"/>
              <a:ea typeface="宋体" charset="-122"/>
            </a:endParaRPr>
          </a:p>
        </p:txBody>
      </p:sp>
      <p:sp>
        <p:nvSpPr>
          <p:cNvPr id="110" name="矩形 7"/>
          <p:cNvSpPr/>
          <p:nvPr/>
        </p:nvSpPr>
        <p:spPr bwMode="auto">
          <a:xfrm>
            <a:off x="2779411" y="6229734"/>
            <a:ext cx="596847" cy="216000"/>
          </a:xfrm>
          <a:prstGeom prst="rect">
            <a:avLst/>
          </a:prstGeom>
          <a:pattFill prst="wdUpDiag">
            <a:fgClr>
              <a:schemeClr val="bg1">
                <a:lumMod val="85000"/>
              </a:schemeClr>
            </a:fgClr>
            <a:bgClr>
              <a:schemeClr val="bg1"/>
            </a:bgClr>
          </a:patt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Padding</a:t>
            </a:r>
            <a:endParaRPr lang="zh-CN" altLang="en-US" sz="800" dirty="0">
              <a:solidFill>
                <a:schemeClr val="tx1"/>
              </a:solidFill>
              <a:latin typeface="맑은 고딕" panose="020B0503020000020004" pitchFamily="50" charset="-127"/>
              <a:ea typeface="宋体" charset="-122"/>
            </a:endParaRPr>
          </a:p>
        </p:txBody>
      </p:sp>
      <p:sp>
        <p:nvSpPr>
          <p:cNvPr id="111" name="矩形 7"/>
          <p:cNvSpPr/>
          <p:nvPr/>
        </p:nvSpPr>
        <p:spPr bwMode="auto">
          <a:xfrm>
            <a:off x="3520896" y="482869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12" name="矩形 7"/>
          <p:cNvSpPr/>
          <p:nvPr/>
        </p:nvSpPr>
        <p:spPr bwMode="auto">
          <a:xfrm>
            <a:off x="3520896" y="564685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13" name="직선 연결선 112"/>
          <p:cNvCxnSpPr/>
          <p:nvPr/>
        </p:nvCxnSpPr>
        <p:spPr bwMode="auto">
          <a:xfrm>
            <a:off x="3383092"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14" name="직선 연결선 113"/>
          <p:cNvCxnSpPr/>
          <p:nvPr/>
        </p:nvCxnSpPr>
        <p:spPr bwMode="auto">
          <a:xfrm>
            <a:off x="3383092"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15" name="矩形 7"/>
          <p:cNvSpPr/>
          <p:nvPr/>
        </p:nvSpPr>
        <p:spPr bwMode="auto">
          <a:xfrm>
            <a:off x="6655477" y="5856709"/>
            <a:ext cx="1188526"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116" name="矩形 7"/>
          <p:cNvSpPr/>
          <p:nvPr/>
        </p:nvSpPr>
        <p:spPr bwMode="auto">
          <a:xfrm>
            <a:off x="6655477" y="4618041"/>
            <a:ext cx="1188526"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117" name="矩形 7"/>
          <p:cNvSpPr/>
          <p:nvPr/>
        </p:nvSpPr>
        <p:spPr bwMode="auto">
          <a:xfrm>
            <a:off x="7124003" y="4987251"/>
            <a:ext cx="720000"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118" name="矩形 7"/>
          <p:cNvSpPr/>
          <p:nvPr/>
        </p:nvSpPr>
        <p:spPr bwMode="auto">
          <a:xfrm>
            <a:off x="7124003" y="6228473"/>
            <a:ext cx="720000"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cxnSp>
        <p:nvCxnSpPr>
          <p:cNvPr id="119" name="직선 연결선 118"/>
          <p:cNvCxnSpPr/>
          <p:nvPr/>
        </p:nvCxnSpPr>
        <p:spPr bwMode="auto">
          <a:xfrm>
            <a:off x="7844003" y="4989805"/>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cxnSp>
        <p:nvCxnSpPr>
          <p:cNvPr id="120" name="직선 연결선 119"/>
          <p:cNvCxnSpPr/>
          <p:nvPr/>
        </p:nvCxnSpPr>
        <p:spPr bwMode="auto">
          <a:xfrm>
            <a:off x="7844003" y="6231897"/>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sp>
        <p:nvSpPr>
          <p:cNvPr id="121" name="矩形 7"/>
          <p:cNvSpPr/>
          <p:nvPr/>
        </p:nvSpPr>
        <p:spPr bwMode="auto">
          <a:xfrm>
            <a:off x="7981163" y="520171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22" name="矩形 7"/>
          <p:cNvSpPr/>
          <p:nvPr/>
        </p:nvSpPr>
        <p:spPr bwMode="auto">
          <a:xfrm>
            <a:off x="7981163" y="601987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23" name="직선 연결선 122"/>
          <p:cNvCxnSpPr/>
          <p:nvPr/>
        </p:nvCxnSpPr>
        <p:spPr bwMode="auto">
          <a:xfrm>
            <a:off x="7843359"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4" name="직선 연결선 123"/>
          <p:cNvCxnSpPr/>
          <p:nvPr/>
        </p:nvCxnSpPr>
        <p:spPr bwMode="auto">
          <a:xfrm>
            <a:off x="7843359"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5" name="矩形 7"/>
          <p:cNvSpPr/>
          <p:nvPr/>
        </p:nvSpPr>
        <p:spPr bwMode="auto">
          <a:xfrm>
            <a:off x="7981163" y="482869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26" name="矩形 7"/>
          <p:cNvSpPr/>
          <p:nvPr/>
        </p:nvSpPr>
        <p:spPr bwMode="auto">
          <a:xfrm>
            <a:off x="7981163" y="564685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27" name="직선 연결선 126"/>
          <p:cNvCxnSpPr/>
          <p:nvPr/>
        </p:nvCxnSpPr>
        <p:spPr bwMode="auto">
          <a:xfrm>
            <a:off x="7843359"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8" name="직선 연결선 127"/>
          <p:cNvCxnSpPr/>
          <p:nvPr/>
        </p:nvCxnSpPr>
        <p:spPr bwMode="auto">
          <a:xfrm>
            <a:off x="7843359"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9" name="직사각형 128"/>
          <p:cNvSpPr/>
          <p:nvPr/>
        </p:nvSpPr>
        <p:spPr>
          <a:xfrm>
            <a:off x="1780781" y="4437112"/>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0" name="직사각형 129"/>
          <p:cNvSpPr/>
          <p:nvPr/>
        </p:nvSpPr>
        <p:spPr>
          <a:xfrm>
            <a:off x="6584901" y="4437112"/>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1" name="직사각형 130"/>
          <p:cNvSpPr/>
          <p:nvPr/>
        </p:nvSpPr>
        <p:spPr>
          <a:xfrm>
            <a:off x="7056629" y="4814748"/>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2" name="직사각형 131"/>
          <p:cNvSpPr/>
          <p:nvPr/>
        </p:nvSpPr>
        <p:spPr>
          <a:xfrm>
            <a:off x="2010246" y="4814748"/>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60" name="TextBox 59"/>
          <p:cNvSpPr txBox="1"/>
          <p:nvPr/>
        </p:nvSpPr>
        <p:spPr>
          <a:xfrm>
            <a:off x="-11394" y="585670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61" name="TextBox 60"/>
          <p:cNvSpPr txBox="1"/>
          <p:nvPr/>
        </p:nvSpPr>
        <p:spPr>
          <a:xfrm>
            <a:off x="77569" y="475591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2" name="TextBox 61"/>
          <p:cNvSpPr txBox="1"/>
          <p:nvPr/>
        </p:nvSpPr>
        <p:spPr>
          <a:xfrm>
            <a:off x="1034199"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3" name="TextBox 62"/>
          <p:cNvSpPr txBox="1"/>
          <p:nvPr/>
        </p:nvSpPr>
        <p:spPr>
          <a:xfrm>
            <a:off x="1038207" y="611887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4" name="TextBox 63"/>
          <p:cNvSpPr txBox="1"/>
          <p:nvPr/>
        </p:nvSpPr>
        <p:spPr>
          <a:xfrm>
            <a:off x="1034200" y="469833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5" name="TextBox 64"/>
          <p:cNvSpPr txBox="1"/>
          <p:nvPr/>
        </p:nvSpPr>
        <p:spPr>
          <a:xfrm>
            <a:off x="1038209" y="506752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6" name="TextBox 65"/>
          <p:cNvSpPr txBox="1"/>
          <p:nvPr/>
        </p:nvSpPr>
        <p:spPr>
          <a:xfrm>
            <a:off x="4686054" y="585670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67" name="TextBox 66"/>
          <p:cNvSpPr txBox="1"/>
          <p:nvPr/>
        </p:nvSpPr>
        <p:spPr>
          <a:xfrm>
            <a:off x="4775016" y="475591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8" name="TextBox 67"/>
          <p:cNvSpPr txBox="1"/>
          <p:nvPr/>
        </p:nvSpPr>
        <p:spPr>
          <a:xfrm>
            <a:off x="5902241"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9" name="TextBox 68"/>
          <p:cNvSpPr txBox="1"/>
          <p:nvPr/>
        </p:nvSpPr>
        <p:spPr>
          <a:xfrm>
            <a:off x="5906249" y="611887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70" name="TextBox 69"/>
          <p:cNvSpPr txBox="1"/>
          <p:nvPr/>
        </p:nvSpPr>
        <p:spPr>
          <a:xfrm>
            <a:off x="5902242" y="469833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85" name="TextBox 84"/>
          <p:cNvSpPr txBox="1"/>
          <p:nvPr/>
        </p:nvSpPr>
        <p:spPr>
          <a:xfrm>
            <a:off x="5906251" y="506752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Tree>
    <p:extLst>
      <p:ext uri="{BB962C8B-B14F-4D97-AF65-F5344CB8AC3E}">
        <p14:creationId xmlns:p14="http://schemas.microsoft.com/office/powerpoint/2010/main" val="427076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Proposal 2: Restriction on ack policy</a:t>
            </a:r>
            <a:endParaRPr lang="ko-KR" altLang="en-US"/>
          </a:p>
        </p:txBody>
      </p:sp>
      <p:sp>
        <p:nvSpPr>
          <p:cNvPr id="3" name="내용 개체 틀 2"/>
          <p:cNvSpPr>
            <a:spLocks noGrp="1"/>
          </p:cNvSpPr>
          <p:nvPr>
            <p:ph idx="1"/>
          </p:nvPr>
        </p:nvSpPr>
        <p:spPr/>
        <p:txBody>
          <a:bodyPr/>
          <a:lstStyle/>
          <a:p>
            <a:r>
              <a:rPr lang="en-US" altLang="ko-KR" sz="1400"/>
              <a:t>If end times are not aligned, ack policy may need to be restricted</a:t>
            </a:r>
            <a:endParaRPr lang="en-US" altLang="ko-KR" sz="1400" dirty="0"/>
          </a:p>
          <a:p>
            <a:pPr lvl="1"/>
            <a:r>
              <a:rPr lang="en-US" altLang="ko-KR" sz="1200"/>
              <a:t>Specifically, normal </a:t>
            </a:r>
            <a:r>
              <a:rPr lang="en-US" altLang="ko-KR" sz="1200" dirty="0" err="1"/>
              <a:t>Ack</a:t>
            </a:r>
            <a:r>
              <a:rPr lang="en-US" altLang="ko-KR" sz="1200" dirty="0"/>
              <a:t> and Implicit BAR </a:t>
            </a:r>
            <a:r>
              <a:rPr lang="en-US" altLang="ko-KR" sz="1200" dirty="0" err="1"/>
              <a:t>ack</a:t>
            </a:r>
            <a:r>
              <a:rPr lang="en-US" altLang="ko-KR" sz="1200" dirty="0"/>
              <a:t> </a:t>
            </a:r>
            <a:r>
              <a:rPr lang="en-US" altLang="ko-KR" sz="1200"/>
              <a:t>policies may </a:t>
            </a:r>
            <a:r>
              <a:rPr lang="en-US" altLang="ko-KR" sz="1200" dirty="0"/>
              <a:t>be prohibited when the non-AP MLD does not support </a:t>
            </a:r>
            <a:r>
              <a:rPr lang="en-US" altLang="ko-KR" sz="1200"/>
              <a:t>STR capability since they require immediate responses</a:t>
            </a:r>
            <a:endParaRPr lang="en-US" altLang="ko-KR" sz="1200" dirty="0"/>
          </a:p>
          <a:p>
            <a:r>
              <a:rPr lang="en-US" altLang="ko-KR" sz="1400" dirty="0">
                <a:sym typeface="Wingdings" panose="05000000000000000000" pitchFamily="2" charset="2"/>
              </a:rPr>
              <a:t>Since </a:t>
            </a:r>
            <a:r>
              <a:rPr lang="en-US" altLang="ko-KR" sz="1400" dirty="0" err="1">
                <a:sym typeface="Wingdings" panose="05000000000000000000" pitchFamily="2" charset="2"/>
              </a:rPr>
              <a:t>asynchronized</a:t>
            </a:r>
            <a:r>
              <a:rPr lang="en-US" altLang="ko-KR" sz="1400" dirty="0">
                <a:sym typeface="Wingdings" panose="05000000000000000000" pitchFamily="2" charset="2"/>
              </a:rPr>
              <a:t> per-link acknowledgement may cause STR situation as well, BAR – BA exchange on the only one link can reduce </a:t>
            </a:r>
            <a:r>
              <a:rPr lang="en-US" altLang="ko-KR" sz="1400" dirty="0"/>
              <a:t>internal </a:t>
            </a:r>
            <a:r>
              <a:rPr lang="en-US" altLang="ko-KR" sz="1400" dirty="0" err="1"/>
              <a:t>tx</a:t>
            </a:r>
            <a:r>
              <a:rPr lang="en-US" altLang="ko-KR" sz="1400" dirty="0"/>
              <a:t>/</a:t>
            </a:r>
            <a:r>
              <a:rPr lang="en-US" altLang="ko-KR" sz="1400" dirty="0" err="1"/>
              <a:t>rx</a:t>
            </a:r>
            <a:r>
              <a:rPr lang="en-US" altLang="ko-KR" sz="1400" dirty="0"/>
              <a:t> interference</a:t>
            </a:r>
          </a:p>
          <a:p>
            <a:pPr lvl="1"/>
            <a:r>
              <a:rPr lang="en-US" altLang="ko-KR" sz="1200" dirty="0" err="1">
                <a:sym typeface="Wingdings" panose="05000000000000000000" pitchFamily="2" charset="2"/>
              </a:rPr>
              <a:t>Ack</a:t>
            </a:r>
            <a:r>
              <a:rPr lang="en-US" altLang="ko-KR" sz="1200" dirty="0">
                <a:sym typeface="Wingdings" panose="05000000000000000000" pitchFamily="2" charset="2"/>
              </a:rPr>
              <a:t> designated link can be negotiated in advance or on each occasion</a:t>
            </a:r>
          </a:p>
          <a:p>
            <a:r>
              <a:rPr lang="en-US" altLang="ko-KR" sz="1400" dirty="0">
                <a:sym typeface="Wingdings" panose="05000000000000000000" pitchFamily="2" charset="2"/>
              </a:rPr>
              <a:t>Therefore, in this proposal, acknowledgement information sharing among </a:t>
            </a:r>
            <a:r>
              <a:rPr lang="en-US" altLang="ko-KR" sz="1400">
                <a:sym typeface="Wingdings" panose="05000000000000000000" pitchFamily="2" charset="2"/>
              </a:rPr>
              <a:t>the STAs </a:t>
            </a:r>
            <a:r>
              <a:rPr lang="en-US" altLang="ko-KR" sz="1400" dirty="0">
                <a:sym typeface="Wingdings" panose="05000000000000000000" pitchFamily="2" charset="2"/>
              </a:rPr>
              <a:t>of non-AP MLD and </a:t>
            </a:r>
            <a:r>
              <a:rPr lang="en-US" altLang="ko-KR" sz="1400">
                <a:sym typeface="Wingdings" panose="05000000000000000000" pitchFamily="2" charset="2"/>
              </a:rPr>
              <a:t>allowing the non-AP </a:t>
            </a:r>
            <a:r>
              <a:rPr lang="en-US" altLang="ko-KR" sz="1400" dirty="0">
                <a:sym typeface="Wingdings" panose="05000000000000000000" pitchFamily="2" charset="2"/>
              </a:rPr>
              <a:t>MLD to response other links’ acknowledgement information can help increase channel efficiency by releasing channel</a:t>
            </a:r>
          </a:p>
          <a:p>
            <a:pPr lvl="1"/>
            <a:r>
              <a:rPr lang="en-US" altLang="ko-KR" sz="1200" dirty="0">
                <a:sym typeface="Wingdings" panose="05000000000000000000" pitchFamily="2" charset="2"/>
              </a:rPr>
              <a:t>Non-AP MLD may have plenty of time to share </a:t>
            </a:r>
            <a:r>
              <a:rPr lang="en-US" altLang="ko-KR" sz="1200">
                <a:sym typeface="Wingdings" panose="05000000000000000000" pitchFamily="2" charset="2"/>
              </a:rPr>
              <a:t>acknowledgement information (e.g., scoreboarding)</a:t>
            </a:r>
            <a:endParaRPr lang="en-US" altLang="ko-KR" sz="1200" dirty="0">
              <a:sym typeface="Wingdings" panose="05000000000000000000" pitchFamily="2" charset="2"/>
            </a:endParaRPr>
          </a:p>
          <a:p>
            <a:pPr lvl="1"/>
            <a:r>
              <a:rPr lang="en-US" altLang="ko-KR" sz="1200" dirty="0">
                <a:sym typeface="Wingdings" panose="05000000000000000000" pitchFamily="2" charset="2"/>
              </a:rPr>
              <a:t>Negotiating </a:t>
            </a:r>
            <a:r>
              <a:rPr lang="en-US" altLang="ko-KR" sz="1200" dirty="0" err="1">
                <a:sym typeface="Wingdings" panose="05000000000000000000" pitchFamily="2" charset="2"/>
              </a:rPr>
              <a:t>ack</a:t>
            </a:r>
            <a:r>
              <a:rPr lang="en-US" altLang="ko-KR" sz="1200" dirty="0">
                <a:sym typeface="Wingdings" panose="05000000000000000000" pitchFamily="2" charset="2"/>
              </a:rPr>
              <a:t> information sharing capability between AP MLD and non-AP MLD may also be helpful</a:t>
            </a:r>
          </a:p>
          <a:p>
            <a:pPr lvl="1"/>
            <a:r>
              <a:rPr lang="en-US" altLang="ko-KR" sz="1200" dirty="0"/>
              <a:t>Immediate </a:t>
            </a:r>
            <a:r>
              <a:rPr lang="en-US" altLang="ko-KR" sz="1200"/>
              <a:t>aggregated response without BAR frame is </a:t>
            </a:r>
            <a:r>
              <a:rPr lang="en-US" altLang="ko-KR" sz="1200" dirty="0"/>
              <a:t>possible if acknowledgement information can be </a:t>
            </a:r>
            <a:r>
              <a:rPr lang="en-US" altLang="ko-KR" sz="1200"/>
              <a:t>aggregated and formed within </a:t>
            </a:r>
            <a:r>
              <a:rPr lang="en-US" altLang="ko-KR" sz="1200" dirty="0"/>
              <a:t>SIFS period</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cxnSp>
        <p:nvCxnSpPr>
          <p:cNvPr id="7" name="直接连接符 6"/>
          <p:cNvCxnSpPr/>
          <p:nvPr/>
        </p:nvCxnSpPr>
        <p:spPr bwMode="auto">
          <a:xfrm>
            <a:off x="3433625" y="5869409"/>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 name="直接连接符 6"/>
          <p:cNvCxnSpPr/>
          <p:nvPr/>
        </p:nvCxnSpPr>
        <p:spPr bwMode="auto">
          <a:xfrm>
            <a:off x="3433625" y="624200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6"/>
          <p:cNvCxnSpPr/>
          <p:nvPr/>
        </p:nvCxnSpPr>
        <p:spPr bwMode="auto">
          <a:xfrm>
            <a:off x="3433625" y="494072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2" name="直接连接符 6"/>
          <p:cNvCxnSpPr/>
          <p:nvPr/>
        </p:nvCxnSpPr>
        <p:spPr bwMode="auto">
          <a:xfrm>
            <a:off x="3433625" y="5307170"/>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3" name="矩形 7"/>
          <p:cNvSpPr/>
          <p:nvPr/>
        </p:nvSpPr>
        <p:spPr bwMode="auto">
          <a:xfrm>
            <a:off x="3660341" y="5874464"/>
            <a:ext cx="119752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14" name="矩形 7"/>
          <p:cNvSpPr/>
          <p:nvPr/>
        </p:nvSpPr>
        <p:spPr bwMode="auto">
          <a:xfrm>
            <a:off x="3660341" y="4725144"/>
            <a:ext cx="119752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15" name="矩形 7"/>
          <p:cNvSpPr/>
          <p:nvPr/>
        </p:nvSpPr>
        <p:spPr bwMode="auto">
          <a:xfrm>
            <a:off x="3857779" y="5086116"/>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16" name="矩形 7"/>
          <p:cNvSpPr/>
          <p:nvPr/>
        </p:nvSpPr>
        <p:spPr bwMode="auto">
          <a:xfrm>
            <a:off x="3857779" y="6246228"/>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25" name="矩形 7"/>
          <p:cNvSpPr/>
          <p:nvPr/>
        </p:nvSpPr>
        <p:spPr bwMode="auto">
          <a:xfrm>
            <a:off x="5897737" y="565470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26" name="矩形 7"/>
          <p:cNvSpPr/>
          <p:nvPr/>
        </p:nvSpPr>
        <p:spPr bwMode="auto">
          <a:xfrm>
            <a:off x="5365902" y="4727602"/>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cxnSp>
        <p:nvCxnSpPr>
          <p:cNvPr id="52" name="직선 연결선 51"/>
          <p:cNvCxnSpPr/>
          <p:nvPr/>
        </p:nvCxnSpPr>
        <p:spPr bwMode="auto">
          <a:xfrm>
            <a:off x="5748180" y="587350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49" name="矩形 7"/>
          <p:cNvSpPr/>
          <p:nvPr/>
        </p:nvSpPr>
        <p:spPr bwMode="auto">
          <a:xfrm>
            <a:off x="5365902" y="587087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50" name="직사각형 49"/>
          <p:cNvSpPr/>
          <p:nvPr/>
        </p:nvSpPr>
        <p:spPr>
          <a:xfrm>
            <a:off x="3599844" y="4538982"/>
            <a:ext cx="6832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Block Ack</a:t>
            </a:r>
            <a:endParaRPr lang="zh-CN" altLang="en-US" sz="800" b="1" dirty="0">
              <a:solidFill>
                <a:srgbClr val="FF0000"/>
              </a:solidFill>
              <a:latin typeface="맑은 고딕" panose="020B0503020000020004" pitchFamily="50" charset="-127"/>
              <a:ea typeface="宋体" charset="-122"/>
            </a:endParaRPr>
          </a:p>
        </p:txBody>
      </p:sp>
      <p:sp>
        <p:nvSpPr>
          <p:cNvPr id="51" name="직사각형 50"/>
          <p:cNvSpPr/>
          <p:nvPr/>
        </p:nvSpPr>
        <p:spPr>
          <a:xfrm>
            <a:off x="3818828" y="4929673"/>
            <a:ext cx="6832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Block Ack</a:t>
            </a:r>
            <a:endParaRPr lang="zh-CN" altLang="en-US" sz="800" b="1" dirty="0">
              <a:solidFill>
                <a:srgbClr val="FF0000"/>
              </a:solidFill>
              <a:latin typeface="맑은 고딕" panose="020B0503020000020004" pitchFamily="50" charset="-127"/>
              <a:ea typeface="宋体" charset="-122"/>
            </a:endParaRPr>
          </a:p>
        </p:txBody>
      </p:sp>
      <p:grpSp>
        <p:nvGrpSpPr>
          <p:cNvPr id="63" name="그룹 62"/>
          <p:cNvGrpSpPr/>
          <p:nvPr/>
        </p:nvGrpSpPr>
        <p:grpSpPr>
          <a:xfrm>
            <a:off x="4999308" y="4811127"/>
            <a:ext cx="349667" cy="129594"/>
            <a:chOff x="9396536" y="4149080"/>
            <a:chExt cx="349667" cy="129594"/>
          </a:xfrm>
        </p:grpSpPr>
        <p:sp>
          <p:nvSpPr>
            <p:cNvPr id="64" name="평행 사변형 63"/>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평행 사변형 64"/>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평행 사변형 65"/>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55" name="矩形 7"/>
          <p:cNvSpPr/>
          <p:nvPr/>
        </p:nvSpPr>
        <p:spPr bwMode="auto">
          <a:xfrm>
            <a:off x="5897737" y="493784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56" name="직선 연결선 55"/>
          <p:cNvCxnSpPr/>
          <p:nvPr/>
        </p:nvCxnSpPr>
        <p:spPr bwMode="auto">
          <a:xfrm>
            <a:off x="5748180" y="494123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3" name="TextBox 72"/>
          <p:cNvSpPr txBox="1"/>
          <p:nvPr/>
        </p:nvSpPr>
        <p:spPr>
          <a:xfrm>
            <a:off x="1884866" y="591494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74" name="TextBox 73"/>
          <p:cNvSpPr txBox="1"/>
          <p:nvPr/>
        </p:nvSpPr>
        <p:spPr>
          <a:xfrm>
            <a:off x="1973829" y="481415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75" name="TextBox 74"/>
          <p:cNvSpPr txBox="1"/>
          <p:nvPr/>
        </p:nvSpPr>
        <p:spPr>
          <a:xfrm>
            <a:off x="2930459" y="580177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76" name="TextBox 75"/>
          <p:cNvSpPr txBox="1"/>
          <p:nvPr/>
        </p:nvSpPr>
        <p:spPr>
          <a:xfrm>
            <a:off x="2934467" y="617711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77" name="TextBox 76"/>
          <p:cNvSpPr txBox="1"/>
          <p:nvPr/>
        </p:nvSpPr>
        <p:spPr>
          <a:xfrm>
            <a:off x="2930460" y="475657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78" name="TextBox 77"/>
          <p:cNvSpPr txBox="1"/>
          <p:nvPr/>
        </p:nvSpPr>
        <p:spPr>
          <a:xfrm>
            <a:off x="2934469" y="512576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Tree>
    <p:extLst>
      <p:ext uri="{BB962C8B-B14F-4D97-AF65-F5344CB8AC3E}">
        <p14:creationId xmlns:p14="http://schemas.microsoft.com/office/powerpoint/2010/main" val="95893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Summary</a:t>
            </a:r>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8" name="내용 개체 틀 7"/>
          <p:cNvSpPr>
            <a:spLocks noGrp="1"/>
          </p:cNvSpPr>
          <p:nvPr>
            <p:ph idx="1"/>
          </p:nvPr>
        </p:nvSpPr>
        <p:spPr/>
        <p:txBody>
          <a:bodyPr/>
          <a:lstStyle/>
          <a:p>
            <a:r>
              <a:rPr lang="en-US" altLang="ko-KR" sz="2000"/>
              <a:t>We addressed acknowledgement issues especially when non-AP MLD is not capable of STR</a:t>
            </a:r>
          </a:p>
          <a:p>
            <a:r>
              <a:rPr lang="en-US" altLang="ko-KR" sz="2000"/>
              <a:t>We may align end time of PPDUs to prevent STR situation</a:t>
            </a:r>
          </a:p>
          <a:p>
            <a:pPr lvl="1"/>
            <a:r>
              <a:rPr lang="en-US" altLang="ko-KR" sz="1800"/>
              <a:t>For this proposal, transmission information, such as PPDU transmission start time of other links or PPDU duration of other links, needs to be shared among the STAs in a same MLD</a:t>
            </a:r>
          </a:p>
          <a:p>
            <a:r>
              <a:rPr lang="en-US" altLang="ko-KR" sz="2000"/>
              <a:t>Even if the end times are not aligned, we can prevent an STR situation in a non-STR non-AP MLD by prohibiting an immediate response to a corresponding PPDU</a:t>
            </a:r>
          </a:p>
          <a:p>
            <a:pPr lvl="1"/>
            <a:r>
              <a:rPr lang="en-US" altLang="ko-KR" sz="1800"/>
              <a:t>Further, with acknowledgement information sharing among receiver’s links, channel can be used much efficiently</a:t>
            </a:r>
          </a:p>
        </p:txBody>
      </p:sp>
    </p:spTree>
    <p:extLst>
      <p:ext uri="{BB962C8B-B14F-4D97-AF65-F5344CB8AC3E}">
        <p14:creationId xmlns:p14="http://schemas.microsoft.com/office/powerpoint/2010/main" val="911348671"/>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132248</TotalTime>
  <Words>1410</Words>
  <Application>Microsoft Office PowerPoint</Application>
  <PresentationFormat>화면 슬라이드 쇼(4:3)</PresentationFormat>
  <Paragraphs>235</Paragraphs>
  <Slides>12</Slides>
  <Notes>3</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맑은 고딕</vt:lpstr>
      <vt:lpstr>Arial</vt:lpstr>
      <vt:lpstr>Times New Roman</vt:lpstr>
      <vt:lpstr>Wingdings</vt:lpstr>
      <vt:lpstr>Office 테마</vt:lpstr>
      <vt:lpstr>Multi-link Acknowledgement Follow Up</vt:lpstr>
      <vt:lpstr>Overview</vt:lpstr>
      <vt:lpstr>Recap on candidate multi-link ack methods [1]</vt:lpstr>
      <vt:lpstr>Recap on non-AP’s constraints [4, 5]</vt:lpstr>
      <vt:lpstr>Assumptions</vt:lpstr>
      <vt:lpstr>Problem: STR situation may occur during transmission</vt:lpstr>
      <vt:lpstr>Proposal 1: End time alignment</vt:lpstr>
      <vt:lpstr>Proposal 2: Restriction on ack policy</vt:lpstr>
      <vt:lpstr>Summary</vt:lpstr>
      <vt:lpstr>References</vt:lpstr>
      <vt:lpstr>SP #1</vt:lpstr>
      <vt:lpstr>SP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Taewon Song</dc:creator>
  <cp:lastModifiedBy>Song Taewon</cp:lastModifiedBy>
  <cp:revision>2027</cp:revision>
  <cp:lastPrinted>2018-02-26T09:36:07Z</cp:lastPrinted>
  <dcterms:created xsi:type="dcterms:W3CDTF">2016-12-14T01:56:24Z</dcterms:created>
  <dcterms:modified xsi:type="dcterms:W3CDTF">2020-04-20T13:06:58Z</dcterms:modified>
</cp:coreProperties>
</file>