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51" r:id="rId2"/>
    <p:sldId id="378" r:id="rId3"/>
    <p:sldId id="491" r:id="rId4"/>
    <p:sldId id="493" r:id="rId5"/>
    <p:sldId id="505" r:id="rId6"/>
    <p:sldId id="518" r:id="rId7"/>
    <p:sldId id="517" r:id="rId8"/>
    <p:sldId id="520" r:id="rId9"/>
    <p:sldId id="521" r:id="rId10"/>
    <p:sldId id="440" r:id="rId11"/>
    <p:sldId id="489" r:id="rId12"/>
    <p:sldId id="525" r:id="rId13"/>
    <p:sldId id="526" r:id="rId14"/>
    <p:sldId id="524" r:id="rId15"/>
  </p:sldIdLst>
  <p:sldSz cx="9144000" cy="6858000" type="screen4x3"/>
  <p:notesSz cx="6807200" cy="9939338"/>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기본 구역" id="{64BA9971-52E8-4602-90F1-A6D84C57D381}">
          <p14:sldIdLst>
            <p14:sldId id="351"/>
            <p14:sldId id="378"/>
            <p14:sldId id="491"/>
            <p14:sldId id="493"/>
            <p14:sldId id="505"/>
            <p14:sldId id="518"/>
            <p14:sldId id="517"/>
            <p14:sldId id="520"/>
            <p14:sldId id="521"/>
            <p14:sldId id="440"/>
            <p14:sldId id="489"/>
            <p14:sldId id="525"/>
            <p14:sldId id="526"/>
            <p14:sldId id="52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4" userDrawn="1">
          <p15:clr>
            <a:srgbClr val="A4A3A4"/>
          </p15:clr>
        </p15:guide>
        <p15:guide id="2" pos="212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김서욱/선임연구원/차세대표준(연)IoT팀(suhwook.kim@lge.com)" initials="김" lastIdx="1" clrIdx="0">
    <p:extLst>
      <p:ext uri="{19B8F6BF-5375-455C-9EA6-DF929625EA0E}">
        <p15:presenceInfo xmlns:p15="http://schemas.microsoft.com/office/powerpoint/2012/main" userId="S-1-5-21-2543426832-1914326140-3112152631-754692" providerId="AD"/>
      </p:ext>
    </p:extLst>
  </p:cmAuthor>
  <p:cmAuthor id="2" name="Taewon Song" initials="T. Song" lastIdx="1" clrIdx="1">
    <p:extLst>
      <p:ext uri="{19B8F6BF-5375-455C-9EA6-DF929625EA0E}">
        <p15:presenceInfo xmlns:p15="http://schemas.microsoft.com/office/powerpoint/2012/main" userId="Taewon So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6CD"/>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408" autoAdjust="0"/>
    <p:restoredTop sz="95128" autoAdjust="0"/>
  </p:normalViewPr>
  <p:slideViewPr>
    <p:cSldViewPr>
      <p:cViewPr varScale="1">
        <p:scale>
          <a:sx n="116" d="100"/>
          <a:sy n="116" d="100"/>
        </p:scale>
        <p:origin x="1992" y="10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5" d="100"/>
          <a:sy n="85" d="100"/>
        </p:scale>
        <p:origin x="3762" y="192"/>
      </p:cViewPr>
      <p:guideLst>
        <p:guide orient="horz" pos="3084"/>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099" cy="49645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5543" y="0"/>
            <a:ext cx="2950099" cy="496457"/>
          </a:xfrm>
          <a:prstGeom prst="rect">
            <a:avLst/>
          </a:prstGeom>
        </p:spPr>
        <p:txBody>
          <a:bodyPr vert="horz" lIns="91440" tIns="45720" rIns="91440" bIns="45720" rtlCol="0"/>
          <a:lstStyle>
            <a:lvl1pPr algn="r">
              <a:defRPr sz="1200"/>
            </a:lvl1pPr>
          </a:lstStyle>
          <a:p>
            <a:fld id="{B87CCAAF-252C-4847-8D16-EDD6B40E4912}" type="datetimeFigureOut">
              <a:rPr lang="en-US" smtClean="0"/>
              <a:pPr/>
              <a:t>4/17/2020</a:t>
            </a:fld>
            <a:endParaRPr lang="en-US" dirty="0"/>
          </a:p>
        </p:txBody>
      </p:sp>
      <p:sp>
        <p:nvSpPr>
          <p:cNvPr id="4" name="Footer Placeholder 3"/>
          <p:cNvSpPr>
            <a:spLocks noGrp="1"/>
          </p:cNvSpPr>
          <p:nvPr>
            <p:ph type="ftr" sz="quarter" idx="2"/>
          </p:nvPr>
        </p:nvSpPr>
        <p:spPr>
          <a:xfrm>
            <a:off x="0" y="9441181"/>
            <a:ext cx="2950099" cy="49645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5543" y="9441181"/>
            <a:ext cx="2950099" cy="496457"/>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807200" cy="9939338"/>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537084" y="103713"/>
            <a:ext cx="628045"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42071" y="103713"/>
            <a:ext cx="810381"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928688" y="750888"/>
            <a:ext cx="4948237" cy="37131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7004" y="4721442"/>
            <a:ext cx="4991635" cy="4471512"/>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259685" y="9623102"/>
            <a:ext cx="905444" cy="19382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a:t>
            </a:r>
            <a:r>
              <a:rPr lang="en-US" dirty="0"/>
              <a:t>Company</a:t>
            </a:r>
          </a:p>
        </p:txBody>
      </p:sp>
      <p:sp>
        <p:nvSpPr>
          <p:cNvPr id="2055" name="Rectangle 7"/>
          <p:cNvSpPr>
            <a:spLocks noGrp="1" noChangeArrowheads="1"/>
          </p:cNvSpPr>
          <p:nvPr>
            <p:ph type="sldNum"/>
          </p:nvPr>
        </p:nvSpPr>
        <p:spPr bwMode="auto">
          <a:xfrm>
            <a:off x="3163603" y="9623102"/>
            <a:ext cx="501813" cy="38934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09084" y="9623102"/>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10642" y="9621402"/>
            <a:ext cx="5385916" cy="1700"/>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35838" y="317937"/>
            <a:ext cx="5535525" cy="1700"/>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8688" y="750888"/>
            <a:ext cx="4948237" cy="3713162"/>
          </a:xfrm>
        </p:spPr>
      </p:sp>
      <p:sp>
        <p:nvSpPr>
          <p:cNvPr id="3" name="슬라이드 노트 개체 틀 2"/>
          <p:cNvSpPr>
            <a:spLocks noGrp="1"/>
          </p:cNvSpPr>
          <p:nvPr>
            <p:ph type="body" idx="1"/>
          </p:nvPr>
        </p:nvSpPr>
        <p:spPr/>
        <p:txBody>
          <a:bodyPr/>
          <a:lstStyle/>
          <a:p>
            <a:pPr marL="0" indent="0">
              <a:buFont typeface="Arial" panose="020B0604020202020204" pitchFamily="34" charset="0"/>
              <a:buNone/>
            </a:pPr>
            <a:endParaRPr lang="ko-KR" altLang="en-US" dirty="0"/>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a:t>
            </a:fld>
            <a:endParaRPr lang="en-US" dirty="0"/>
          </a:p>
        </p:txBody>
      </p:sp>
    </p:spTree>
    <p:extLst>
      <p:ext uri="{BB962C8B-B14F-4D97-AF65-F5344CB8AC3E}">
        <p14:creationId xmlns:p14="http://schemas.microsoft.com/office/powerpoint/2010/main" val="1056159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8688" y="750888"/>
            <a:ext cx="4948237" cy="3713162"/>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787443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615210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smtClean="0"/>
              <a:t>January,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ko-KR" altLang="en-US"/>
              <a:t>마스터 제목 스타일 편집</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1800"/>
            </a:lvl1pPr>
            <a:lvl2pPr marL="742950" indent="-285750">
              <a:buFont typeface="Times New Roman" panose="02020603050405020304" pitchFamily="18" charset="0"/>
              <a:buChar char="–"/>
              <a:defRPr sz="1600"/>
            </a:lvl2pPr>
            <a:lvl3pPr marL="1200150" indent="-285750">
              <a:buFont typeface="Wingdings" panose="05000000000000000000" pitchFamily="2" charset="2"/>
              <a:buChar char="ü"/>
              <a:defRPr sz="1400"/>
            </a:lvl3pPr>
            <a:lvl4pPr marL="1657350" indent="-285750">
              <a:buFont typeface="Wingdings" panose="05000000000000000000" pitchFamily="2" charset="2"/>
              <a:buChar char="Ø"/>
              <a:defRPr sz="1200"/>
            </a:lvl4pPr>
            <a:lvl5pPr marL="2114550" indent="-285750">
              <a:buFont typeface="Arial" panose="020B0604020202020204" pitchFamily="34" charset="0"/>
              <a:buChar char="•"/>
              <a:defRPr sz="1200"/>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a:t>Taewon Song, LG Electronics</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January,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편집합니다</a:t>
            </a:r>
          </a:p>
        </p:txBody>
      </p:sp>
      <p:sp>
        <p:nvSpPr>
          <p:cNvPr id="4" name="Date Placeholder 3"/>
          <p:cNvSpPr>
            <a:spLocks noGrp="1"/>
          </p:cNvSpPr>
          <p:nvPr>
            <p:ph type="dt" idx="10"/>
          </p:nvPr>
        </p:nvSpPr>
        <p:spPr/>
        <p:txBody>
          <a:bodyPr/>
          <a:lstStyle>
            <a:lvl1pPr>
              <a:defRPr/>
            </a:lvl1pPr>
          </a:lstStyle>
          <a:p>
            <a:r>
              <a:rPr lang="en-US" altLang="ko-KR" smtClean="0"/>
              <a:t>January,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685800" y="1484784"/>
            <a:ext cx="3808413" cy="46096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Content Placeholder 3"/>
          <p:cNvSpPr>
            <a:spLocks noGrp="1"/>
          </p:cNvSpPr>
          <p:nvPr>
            <p:ph sz="half" idx="2"/>
          </p:nvPr>
        </p:nvSpPr>
        <p:spPr>
          <a:xfrm>
            <a:off x="4646613" y="1484784"/>
            <a:ext cx="3810000" cy="46096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5" name="Date Placeholder 4"/>
          <p:cNvSpPr>
            <a:spLocks noGrp="1"/>
          </p:cNvSpPr>
          <p:nvPr>
            <p:ph type="dt" idx="10"/>
          </p:nvPr>
        </p:nvSpPr>
        <p:spPr/>
        <p:txBody>
          <a:bodyPr/>
          <a:lstStyle>
            <a:lvl1pPr>
              <a:defRPr/>
            </a:lvl1pPr>
          </a:lstStyle>
          <a:p>
            <a:r>
              <a:rPr lang="en-US" altLang="ko-KR" smtClean="0"/>
              <a:t>January, 2020</a:t>
            </a:r>
            <a:endParaRPr lang="en-GB" altLang="ko-KR" dirty="0"/>
          </a:p>
        </p:txBody>
      </p:sp>
      <p:sp>
        <p:nvSpPr>
          <p:cNvPr id="6" name="Footer Placeholder 5"/>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비교">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7" name="Date Placeholder 6"/>
          <p:cNvSpPr>
            <a:spLocks noGrp="1"/>
          </p:cNvSpPr>
          <p:nvPr>
            <p:ph type="dt" idx="10"/>
          </p:nvPr>
        </p:nvSpPr>
        <p:spPr/>
        <p:txBody>
          <a:bodyPr/>
          <a:lstStyle>
            <a:lvl1pPr>
              <a:defRPr/>
            </a:lvl1pPr>
          </a:lstStyle>
          <a:p>
            <a:r>
              <a:rPr lang="en-US" altLang="ko-KR" smtClean="0"/>
              <a:t>January, 2020</a:t>
            </a:r>
            <a:endParaRPr lang="en-GB" altLang="ko-KR"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a:t>Taewon Song, LG Electronics</a:t>
            </a:r>
            <a:endParaRPr lang="en-GB" altLang="ko-KR"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Title 1"/>
          <p:cNvSpPr>
            <a:spLocks noGrp="1"/>
          </p:cNvSpPr>
          <p:nvPr>
            <p:ph type="title"/>
          </p:nvPr>
        </p:nvSpPr>
        <p:spPr>
          <a:xfrm>
            <a:off x="685800" y="685801"/>
            <a:ext cx="7770813" cy="654968"/>
          </a:xfrm>
        </p:spPr>
        <p:txBody>
          <a:bodyPr/>
          <a:lstStyle/>
          <a:p>
            <a:r>
              <a:rPr lang="ko-KR" altLang="en-US"/>
              <a:t>마스터 제목 스타일 편집</a:t>
            </a:r>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smtClean="0"/>
              <a:t>January, 2020</a:t>
            </a:r>
            <a:endParaRPr lang="en-GB" altLang="ko-KR" dirty="0"/>
          </a:p>
        </p:txBody>
      </p:sp>
      <p:sp>
        <p:nvSpPr>
          <p:cNvPr id="4" name="Footer Placeholder 3"/>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smtClean="0"/>
              <a:t>January, 2020</a:t>
            </a:r>
            <a:endParaRPr lang="en-GB" altLang="ko-KR" dirty="0"/>
          </a:p>
        </p:txBody>
      </p:sp>
      <p:sp>
        <p:nvSpPr>
          <p:cNvPr id="3" name="Footer Placeholder 2"/>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Date Placeholder 3"/>
          <p:cNvSpPr>
            <a:spLocks noGrp="1"/>
          </p:cNvSpPr>
          <p:nvPr>
            <p:ph type="dt" idx="10"/>
          </p:nvPr>
        </p:nvSpPr>
        <p:spPr/>
        <p:txBody>
          <a:bodyPr/>
          <a:lstStyle>
            <a:lvl1pPr>
              <a:defRPr/>
            </a:lvl1pPr>
          </a:lstStyle>
          <a:p>
            <a:r>
              <a:rPr lang="en-US" altLang="ko-KR" smtClean="0"/>
              <a:t>January,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Date Placeholder 3"/>
          <p:cNvSpPr>
            <a:spLocks noGrp="1"/>
          </p:cNvSpPr>
          <p:nvPr>
            <p:ph type="dt" idx="10"/>
          </p:nvPr>
        </p:nvSpPr>
        <p:spPr/>
        <p:txBody>
          <a:bodyPr/>
          <a:lstStyle>
            <a:lvl1pPr>
              <a:defRPr/>
            </a:lvl1pPr>
          </a:lstStyle>
          <a:p>
            <a:r>
              <a:rPr lang="en-US" altLang="ko-KR" smtClean="0"/>
              <a:t>January,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1"/>
            <a:ext cx="7770813" cy="654968"/>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484784"/>
            <a:ext cx="7770813" cy="460962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smtClean="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Taewon Song, LG Electronics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0012r</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16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sz="1400">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2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5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
        <p:nvSpPr>
          <p:cNvPr id="7" name="Rectangle 1"/>
          <p:cNvSpPr>
            <a:spLocks noGrp="1" noChangeArrowheads="1"/>
          </p:cNvSpPr>
          <p:nvPr>
            <p:ph type="title"/>
          </p:nvPr>
        </p:nvSpPr>
        <p:spPr>
          <a:xfrm>
            <a:off x="539552" y="685800"/>
            <a:ext cx="806489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sz="2800" dirty="0" smtClean="0"/>
              <a:t>Multi-link Acknowledgement Follow Up</a:t>
            </a:r>
            <a:endParaRPr lang="en-GB" sz="2800" dirty="0"/>
          </a:p>
        </p:txBody>
      </p:sp>
      <p:sp>
        <p:nvSpPr>
          <p:cNvPr id="8" name="Rectangle 2"/>
          <p:cNvSpPr txBox="1">
            <a:spLocks noChangeArrowheads="1"/>
          </p:cNvSpPr>
          <p:nvPr/>
        </p:nvSpPr>
        <p:spPr bwMode="auto">
          <a:xfrm>
            <a:off x="685800" y="183197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kern="0"/>
              <a:t>:</a:t>
            </a:r>
            <a:r>
              <a:rPr lang="en-GB" sz="2000" b="0" kern="0"/>
              <a:t> </a:t>
            </a:r>
            <a:r>
              <a:rPr lang="en-GB" sz="2000" b="0" kern="0" smtClean="0"/>
              <a:t>2020-01-13</a:t>
            </a:r>
            <a:endParaRPr lang="en-GB" sz="2000" b="0" kern="0" dirty="0"/>
          </a:p>
        </p:txBody>
      </p:sp>
      <p:sp>
        <p:nvSpPr>
          <p:cNvPr id="9" name="Rectangle 4"/>
          <p:cNvSpPr>
            <a:spLocks noChangeArrowheads="1"/>
          </p:cNvSpPr>
          <p:nvPr/>
        </p:nvSpPr>
        <p:spPr bwMode="auto">
          <a:xfrm>
            <a:off x="533400" y="23082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12"/>
          <p:cNvGraphicFramePr>
            <a:graphicFrameLocks noGrp="1"/>
          </p:cNvGraphicFramePr>
          <p:nvPr>
            <p:extLst>
              <p:ext uri="{D42A27DB-BD31-4B8C-83A1-F6EECF244321}">
                <p14:modId xmlns:p14="http://schemas.microsoft.com/office/powerpoint/2010/main" val="3256506580"/>
              </p:ext>
            </p:extLst>
          </p:nvPr>
        </p:nvGraphicFramePr>
        <p:xfrm>
          <a:off x="703181" y="2708920"/>
          <a:ext cx="7620000" cy="3576132"/>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363662">
                  <a:extLst>
                    <a:ext uri="{9D8B030D-6E8A-4147-A177-3AD203B41FA5}">
                      <a16:colId xmlns:a16="http://schemas.microsoft.com/office/drawing/2014/main" xmlns="" val="20003"/>
                    </a:ext>
                  </a:extLst>
                </a:gridCol>
                <a:gridCol w="1844675">
                  <a:extLst>
                    <a:ext uri="{9D8B030D-6E8A-4147-A177-3AD203B41FA5}">
                      <a16:colId xmlns:a16="http://schemas.microsoft.com/office/drawing/2014/main" xmlns="" val="20004"/>
                    </a:ext>
                  </a:extLst>
                </a:gridCol>
              </a:tblGrid>
              <a:tr h="60192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Taewon Song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19, Yangjae-daero 11gil, Seocho-gu, Seoul 137-130, Korea </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taewon.song@lge.com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suhwook.kim@lge.com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Sungjin Park</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allean.park@lge.com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Insun Jang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insun.jang@lge.com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Namyeong Kim</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namyeong.kim@lge.com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
        <p:nvSpPr>
          <p:cNvPr id="2" name="슬라이드 번호 개체 틀 1"/>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Tree>
    <p:extLst>
      <p:ext uri="{BB962C8B-B14F-4D97-AF65-F5344CB8AC3E}">
        <p14:creationId xmlns:p14="http://schemas.microsoft.com/office/powerpoint/2010/main" val="3309266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References</a:t>
            </a:r>
            <a:endParaRPr lang="ko-KR" altLang="en-US"/>
          </a:p>
        </p:txBody>
      </p:sp>
      <p:sp>
        <p:nvSpPr>
          <p:cNvPr id="3" name="내용 개체 틀 2"/>
          <p:cNvSpPr>
            <a:spLocks noGrp="1"/>
          </p:cNvSpPr>
          <p:nvPr>
            <p:ph idx="1"/>
          </p:nvPr>
        </p:nvSpPr>
        <p:spPr/>
        <p:txBody>
          <a:bodyPr numCol="1"/>
          <a:lstStyle/>
          <a:p>
            <a:pPr marL="0" lvl="0" indent="0">
              <a:buNone/>
            </a:pPr>
            <a:r>
              <a:rPr lang="en-US" altLang="ko-KR" sz="1800" smtClean="0"/>
              <a:t>[1] 19/1887r0, “Multi-link Acknowledgement”</a:t>
            </a:r>
          </a:p>
          <a:p>
            <a:pPr marL="0" indent="0">
              <a:buNone/>
            </a:pPr>
            <a:r>
              <a:rPr lang="en-US" altLang="ko-KR" smtClean="0"/>
              <a:t>[2] 19/1512r6, </a:t>
            </a:r>
            <a:r>
              <a:rPr lang="en-US" altLang="ko-KR"/>
              <a:t>“Multi-link acknowledgement”</a:t>
            </a:r>
          </a:p>
          <a:p>
            <a:pPr marL="0" indent="0">
              <a:buNone/>
            </a:pPr>
            <a:r>
              <a:rPr lang="en-US" altLang="ko-KR" smtClean="0"/>
              <a:t>[3] 19/1532r1, </a:t>
            </a:r>
            <a:r>
              <a:rPr lang="en-US" altLang="ko-KR"/>
              <a:t>“Discussion on multi-link acknowledgement”</a:t>
            </a:r>
          </a:p>
          <a:p>
            <a:pPr marL="0" lvl="0" indent="0">
              <a:buNone/>
            </a:pPr>
            <a:r>
              <a:rPr lang="en-US" altLang="ko-KR" smtClean="0"/>
              <a:t>[4] </a:t>
            </a:r>
            <a:r>
              <a:rPr lang="en-US" altLang="ko-KR"/>
              <a:t>19/1405r7, “Multi-link Channel Access Discussion”</a:t>
            </a:r>
          </a:p>
          <a:p>
            <a:pPr marL="0" lvl="0" indent="0">
              <a:buNone/>
            </a:pPr>
            <a:r>
              <a:rPr lang="en-US" altLang="ko-KR" smtClean="0"/>
              <a:t>[5] </a:t>
            </a:r>
            <a:r>
              <a:rPr lang="en-US" altLang="ko-KR"/>
              <a:t>19/1836r0, “Multi-link Channel Access Discussion </a:t>
            </a:r>
            <a:r>
              <a:rPr lang="en-US" altLang="ko-KR" smtClean="0"/>
              <a:t>Follow-up”</a:t>
            </a:r>
          </a:p>
          <a:p>
            <a:pPr marL="0" lvl="0" indent="0">
              <a:buNone/>
            </a:pPr>
            <a:endParaRPr lang="en-US" altLang="ko-KR" sz="180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793385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SP #1</a:t>
            </a:r>
            <a:endParaRPr lang="ko-KR" altLang="en-US"/>
          </a:p>
        </p:txBody>
      </p:sp>
      <p:sp>
        <p:nvSpPr>
          <p:cNvPr id="3" name="내용 개체 틀 2"/>
          <p:cNvSpPr>
            <a:spLocks noGrp="1"/>
          </p:cNvSpPr>
          <p:nvPr>
            <p:ph idx="1"/>
          </p:nvPr>
        </p:nvSpPr>
        <p:spPr/>
        <p:txBody>
          <a:bodyPr/>
          <a:lstStyle/>
          <a:p>
            <a:r>
              <a:rPr lang="en-US" altLang="ko-KR" sz="2400" dirty="0" smtClean="0"/>
              <a:t>Do you agree to add the following text to the 11be SFD?</a:t>
            </a:r>
          </a:p>
          <a:p>
            <a:pPr lvl="1"/>
            <a:r>
              <a:rPr lang="en-US" altLang="ko-KR" sz="2000" dirty="0" err="1" smtClean="0"/>
              <a:t>TGbe</a:t>
            </a:r>
            <a:r>
              <a:rPr lang="en-US" altLang="ko-KR" sz="2000" dirty="0" smtClean="0"/>
              <a:t> shall support an acknowledgement method for an MLD which has constraints to simultaneously transmit and receive.</a:t>
            </a:r>
          </a:p>
          <a:p>
            <a:pPr lvl="2"/>
            <a:r>
              <a:rPr lang="en-US" altLang="ko-KR" sz="1800" dirty="0" smtClean="0"/>
              <a:t>Details of the acknowledgement method are TBD.</a:t>
            </a:r>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67377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a:t>
            </a:r>
            <a:r>
              <a:rPr lang="en-US" altLang="ko-KR" dirty="0" smtClean="0"/>
              <a:t>#2</a:t>
            </a:r>
            <a:endParaRPr lang="ko-KR" altLang="en-US"/>
          </a:p>
        </p:txBody>
      </p:sp>
      <p:sp>
        <p:nvSpPr>
          <p:cNvPr id="3" name="내용 개체 틀 2"/>
          <p:cNvSpPr>
            <a:spLocks noGrp="1"/>
          </p:cNvSpPr>
          <p:nvPr>
            <p:ph idx="1"/>
          </p:nvPr>
        </p:nvSpPr>
        <p:spPr/>
        <p:txBody>
          <a:bodyPr/>
          <a:lstStyle/>
          <a:p>
            <a:r>
              <a:rPr lang="en-US" altLang="ko-KR" sz="2400" dirty="0" smtClean="0"/>
              <a:t>Do you agree to add the following text to the 11be SFD?</a:t>
            </a:r>
          </a:p>
          <a:p>
            <a:pPr lvl="1"/>
            <a:r>
              <a:rPr lang="en-US" altLang="ko-KR" sz="2000" dirty="0" err="1" smtClean="0"/>
              <a:t>TGbe</a:t>
            </a:r>
            <a:r>
              <a:rPr lang="en-US" altLang="ko-KR" sz="2000" dirty="0" smtClean="0"/>
              <a:t> shall support the alignment of the end times of PPDUs so that </a:t>
            </a:r>
            <a:r>
              <a:rPr lang="en-US" altLang="ko-KR" sz="2000" dirty="0"/>
              <a:t>an MLD which has constraints to simultaneously transmit and </a:t>
            </a:r>
            <a:r>
              <a:rPr lang="en-US" altLang="ko-KR" sz="2000" dirty="0" smtClean="0"/>
              <a:t>receive (STR) can avoid STR situation.</a:t>
            </a:r>
          </a:p>
          <a:p>
            <a:pPr lvl="2"/>
            <a:r>
              <a:rPr lang="en-US" altLang="ko-KR" sz="1800" dirty="0" smtClean="0"/>
              <a:t>A specific method of alignment is TBD.</a:t>
            </a:r>
            <a:endParaRPr lang="en-US" altLang="ko-KR" sz="1800"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007591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a:t>
            </a:r>
            <a:r>
              <a:rPr lang="en-US" altLang="ko-KR" dirty="0" smtClean="0"/>
              <a:t>#3</a:t>
            </a:r>
            <a:endParaRPr lang="ko-KR" altLang="en-US"/>
          </a:p>
        </p:txBody>
      </p:sp>
      <p:sp>
        <p:nvSpPr>
          <p:cNvPr id="3" name="내용 개체 틀 2"/>
          <p:cNvSpPr>
            <a:spLocks noGrp="1"/>
          </p:cNvSpPr>
          <p:nvPr>
            <p:ph idx="1"/>
          </p:nvPr>
        </p:nvSpPr>
        <p:spPr/>
        <p:txBody>
          <a:bodyPr/>
          <a:lstStyle/>
          <a:p>
            <a:r>
              <a:rPr lang="en-US" altLang="ko-KR" sz="2400" dirty="0" smtClean="0"/>
              <a:t>Do you agree to add the following text to the 11be SFD?</a:t>
            </a:r>
          </a:p>
          <a:p>
            <a:pPr lvl="1"/>
            <a:r>
              <a:rPr lang="en-US" altLang="ko-KR" sz="2000" dirty="0" smtClean="0"/>
              <a:t>If end times of PPDUs, each of which is destined to a STA affiliated with a same MLD which has constraints to simultaneously transmit and receive, are not aligned, </a:t>
            </a:r>
            <a:r>
              <a:rPr lang="en-US" altLang="ko-KR" sz="2000" dirty="0" err="1" smtClean="0"/>
              <a:t>ack</a:t>
            </a:r>
            <a:r>
              <a:rPr lang="en-US" altLang="ko-KR" sz="2000" dirty="0" smtClean="0"/>
              <a:t> policies of the PPDUs shall be restricted to avoid STR situation.</a:t>
            </a:r>
          </a:p>
          <a:p>
            <a:pPr lvl="2"/>
            <a:r>
              <a:rPr lang="en-US" altLang="ko-KR" sz="1800" dirty="0" smtClean="0"/>
              <a:t>How to restrict </a:t>
            </a:r>
            <a:r>
              <a:rPr lang="en-US" altLang="ko-KR" sz="1800" dirty="0" err="1" smtClean="0"/>
              <a:t>ack</a:t>
            </a:r>
            <a:r>
              <a:rPr lang="en-US" altLang="ko-KR" sz="1800" dirty="0" smtClean="0"/>
              <a:t> policy is TBD.</a:t>
            </a:r>
            <a:endParaRPr lang="en-US" altLang="ko-KR" sz="1800" dirty="0" smtClean="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826697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a:t>
            </a:r>
            <a:r>
              <a:rPr lang="en-US" altLang="ko-KR" dirty="0" smtClean="0"/>
              <a:t>#4</a:t>
            </a:r>
            <a:endParaRPr lang="ko-KR" altLang="en-US"/>
          </a:p>
        </p:txBody>
      </p:sp>
      <p:sp>
        <p:nvSpPr>
          <p:cNvPr id="3" name="내용 개체 틀 2"/>
          <p:cNvSpPr>
            <a:spLocks noGrp="1"/>
          </p:cNvSpPr>
          <p:nvPr>
            <p:ph idx="1"/>
          </p:nvPr>
        </p:nvSpPr>
        <p:spPr/>
        <p:txBody>
          <a:bodyPr/>
          <a:lstStyle/>
          <a:p>
            <a:r>
              <a:rPr lang="en-US" altLang="ko-KR" sz="2400" dirty="0" smtClean="0"/>
              <a:t>Do you agree to add the following text to the 11be SFD?</a:t>
            </a:r>
          </a:p>
          <a:p>
            <a:pPr lvl="1"/>
            <a:r>
              <a:rPr lang="en-US" altLang="ko-KR" sz="2000" dirty="0" err="1" smtClean="0"/>
              <a:t>TGbe</a:t>
            </a:r>
            <a:r>
              <a:rPr lang="en-US" altLang="ko-KR" sz="2000" dirty="0" smtClean="0"/>
              <a:t> shall support that an MLD can announce whether it can support </a:t>
            </a:r>
            <a:r>
              <a:rPr lang="en-US" altLang="ko-KR" sz="2000" dirty="0" err="1" smtClean="0"/>
              <a:t>ack</a:t>
            </a:r>
            <a:r>
              <a:rPr lang="en-US" altLang="ko-KR" sz="2000" dirty="0" smtClean="0"/>
              <a:t> information sharing.</a:t>
            </a:r>
          </a:p>
          <a:p>
            <a:pPr lvl="2"/>
            <a:r>
              <a:rPr lang="en-US" altLang="ko-KR" sz="1800" dirty="0" err="1" smtClean="0"/>
              <a:t>Ack</a:t>
            </a:r>
            <a:r>
              <a:rPr lang="en-US" altLang="ko-KR" sz="1800" dirty="0" smtClean="0"/>
              <a:t> information sharing indicates </a:t>
            </a:r>
            <a:r>
              <a:rPr lang="en-US" altLang="ko-KR" sz="1800" dirty="0"/>
              <a:t>that </a:t>
            </a:r>
            <a:r>
              <a:rPr lang="en-US" altLang="ko-KR" sz="1800" dirty="0" smtClean="0"/>
              <a:t>a AP/non-AP STA affiliated with an MLD </a:t>
            </a:r>
            <a:r>
              <a:rPr lang="en-US" altLang="ko-KR" sz="1800" dirty="0"/>
              <a:t>can get </a:t>
            </a:r>
            <a:r>
              <a:rPr lang="en-US" altLang="ko-KR" sz="1800" dirty="0" smtClean="0"/>
              <a:t>acknowledge </a:t>
            </a:r>
            <a:r>
              <a:rPr lang="en-US" altLang="ko-KR" sz="1800" dirty="0"/>
              <a:t>information </a:t>
            </a:r>
            <a:r>
              <a:rPr lang="en-US" altLang="ko-KR" sz="1800" dirty="0" smtClean="0"/>
              <a:t>(that is, </a:t>
            </a:r>
            <a:r>
              <a:rPr lang="en-US" altLang="ko-KR" sz="1800" dirty="0" err="1" smtClean="0"/>
              <a:t>scoreboarding</a:t>
            </a:r>
            <a:r>
              <a:rPr lang="en-US" altLang="ko-KR" sz="1800" dirty="0" smtClean="0"/>
              <a:t>) from </a:t>
            </a:r>
            <a:r>
              <a:rPr lang="en-US" altLang="ko-KR" sz="1800" dirty="0"/>
              <a:t>other </a:t>
            </a:r>
            <a:r>
              <a:rPr lang="en-US" altLang="ko-KR" sz="1800" dirty="0" smtClean="0"/>
              <a:t>AP/non-AP STAs affiliated with the MLD within </a:t>
            </a:r>
            <a:r>
              <a:rPr lang="en-US" altLang="ko-KR" sz="1800" dirty="0"/>
              <a:t>the </a:t>
            </a:r>
            <a:r>
              <a:rPr lang="en-US" altLang="ko-KR" sz="1800" dirty="0" smtClean="0"/>
              <a:t>TBD </a:t>
            </a:r>
            <a:r>
              <a:rPr lang="en-US" altLang="ko-KR" sz="1800" dirty="0"/>
              <a:t>period.</a:t>
            </a:r>
          </a:p>
          <a:p>
            <a:pPr lvl="2"/>
            <a:r>
              <a:rPr lang="en-US" altLang="ko-KR" sz="1800" dirty="0" smtClean="0"/>
              <a:t>Indication method of </a:t>
            </a:r>
            <a:r>
              <a:rPr lang="en-US" altLang="ko-KR" sz="1800" dirty="0" err="1" smtClean="0"/>
              <a:t>ack</a:t>
            </a:r>
            <a:r>
              <a:rPr lang="en-US" altLang="ko-KR" sz="1800" dirty="0" smtClean="0"/>
              <a:t> information sharing capability is TBD.</a:t>
            </a:r>
          </a:p>
          <a:p>
            <a:pPr lvl="2"/>
            <a:endParaRPr lang="en-US" altLang="ko-KR" sz="1800" dirty="0" smtClean="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65006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Overview</a:t>
            </a:r>
            <a:endParaRPr lang="ko-KR" altLang="en-US"/>
          </a:p>
        </p:txBody>
      </p:sp>
      <p:sp>
        <p:nvSpPr>
          <p:cNvPr id="3" name="내용 개체 틀 2"/>
          <p:cNvSpPr>
            <a:spLocks noGrp="1"/>
          </p:cNvSpPr>
          <p:nvPr>
            <p:ph idx="1"/>
          </p:nvPr>
        </p:nvSpPr>
        <p:spPr/>
        <p:txBody>
          <a:bodyPr/>
          <a:lstStyle/>
          <a:p>
            <a:r>
              <a:rPr lang="en-US" altLang="ko-KR" sz="2000" smtClean="0"/>
              <a:t>We have addressed multi-link acknowledgement methods in multi-link environment in [1-3]</a:t>
            </a:r>
          </a:p>
          <a:p>
            <a:r>
              <a:rPr lang="en-US" altLang="ko-KR" sz="2000" smtClean="0">
                <a:solidFill>
                  <a:schemeClr val="tx1"/>
                </a:solidFill>
              </a:rPr>
              <a:t>On the other hand, multi-link operation constraint issue has been raised in [4, 5]</a:t>
            </a:r>
          </a:p>
          <a:p>
            <a:endParaRPr lang="en-US" altLang="ko-KR" sz="2000" smtClean="0">
              <a:solidFill>
                <a:schemeClr val="tx1"/>
              </a:solidFill>
            </a:endParaRPr>
          </a:p>
          <a:p>
            <a:r>
              <a:rPr lang="en-US" altLang="ko-KR" sz="2000" smtClean="0">
                <a:solidFill>
                  <a:schemeClr val="tx1"/>
                </a:solidFill>
              </a:rPr>
              <a:t>In </a:t>
            </a:r>
            <a:r>
              <a:rPr lang="en-US" altLang="ko-KR" sz="2000">
                <a:solidFill>
                  <a:schemeClr val="tx1"/>
                </a:solidFill>
              </a:rPr>
              <a:t>this </a:t>
            </a:r>
            <a:r>
              <a:rPr lang="en-US" altLang="ko-KR" sz="2000" smtClean="0">
                <a:solidFill>
                  <a:schemeClr val="tx1"/>
                </a:solidFill>
              </a:rPr>
              <a:t>contribution...</a:t>
            </a:r>
          </a:p>
          <a:p>
            <a:pPr lvl="1"/>
            <a:r>
              <a:rPr lang="en-US" altLang="ko-KR" smtClean="0">
                <a:solidFill>
                  <a:schemeClr val="tx1"/>
                </a:solidFill>
              </a:rPr>
              <a:t>We address potential internal tx/rx interference situations for non-AP MLD which has constraints to simultaneously transmit and receive</a:t>
            </a:r>
          </a:p>
          <a:p>
            <a:pPr lvl="1"/>
            <a:r>
              <a:rPr lang="en-US" altLang="ko-KR" smtClean="0">
                <a:solidFill>
                  <a:schemeClr val="tx1"/>
                </a:solidFill>
              </a:rPr>
              <a:t>We then suggest practical proposals to mitigate the problem mentioned above</a:t>
            </a:r>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
        <p:nvSpPr>
          <p:cNvPr id="7" name="슬라이드 번호 개체 틀 6"/>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281484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Recap on candidate multi-link ack methods [1]</a:t>
            </a:r>
            <a:endParaRPr lang="ko-KR" altLang="en-US"/>
          </a:p>
        </p:txBody>
      </p:sp>
      <p:sp>
        <p:nvSpPr>
          <p:cNvPr id="3" name="내용 개체 틀 2"/>
          <p:cNvSpPr>
            <a:spLocks noGrp="1"/>
          </p:cNvSpPr>
          <p:nvPr>
            <p:ph idx="1"/>
          </p:nvPr>
        </p:nvSpPr>
        <p:spPr/>
        <p:txBody>
          <a:bodyPr/>
          <a:lstStyle/>
          <a:p>
            <a:r>
              <a:rPr lang="en-US" altLang="ko-KR">
                <a:solidFill>
                  <a:schemeClr val="tx1"/>
                </a:solidFill>
              </a:rPr>
              <a:t>Per-link </a:t>
            </a:r>
            <a:r>
              <a:rPr lang="en-US" altLang="ko-KR"/>
              <a:t>acknowledgement</a:t>
            </a:r>
          </a:p>
          <a:p>
            <a:pPr lvl="1"/>
            <a:r>
              <a:rPr lang="en-US" altLang="ko-KR"/>
              <a:t>A recipient responds with an acknowledgement on the same link where the reception operation occurred</a:t>
            </a:r>
          </a:p>
          <a:p>
            <a:pPr lvl="1"/>
            <a:r>
              <a:rPr lang="en-US" altLang="ko-KR"/>
              <a:t>It is independent of multi-link environment and synchronization mode</a:t>
            </a:r>
          </a:p>
          <a:p>
            <a:r>
              <a:rPr lang="en-US" altLang="ko-KR"/>
              <a:t>Single aggregated acknowledgement</a:t>
            </a:r>
            <a:endParaRPr lang="en-US" altLang="ko-KR">
              <a:solidFill>
                <a:srgbClr val="FF0000"/>
              </a:solidFill>
            </a:endParaRPr>
          </a:p>
          <a:p>
            <a:pPr lvl="1"/>
            <a:r>
              <a:rPr lang="en-US" altLang="ko-KR">
                <a:solidFill>
                  <a:schemeClr val="tx1"/>
                </a:solidFill>
              </a:rPr>
              <a:t>An acknowledgement frame can contain ack information of multiple links</a:t>
            </a:r>
          </a:p>
          <a:p>
            <a:pPr lvl="1"/>
            <a:r>
              <a:rPr lang="en-US" altLang="ko-KR" smtClean="0"/>
              <a:t>A </a:t>
            </a:r>
            <a:r>
              <a:rPr lang="en-US" altLang="ko-KR"/>
              <a:t>recipient may or may not respond with the aggregated acknowledgements on its own link</a:t>
            </a:r>
          </a:p>
          <a:p>
            <a:pPr lvl="1"/>
            <a:r>
              <a:rPr lang="en-US" altLang="ko-KR"/>
              <a:t>Relatively low reliability and high throughput gain</a:t>
            </a:r>
          </a:p>
          <a:p>
            <a:r>
              <a:rPr lang="en-US" altLang="ko-KR"/>
              <a:t>Aggregated acknowledgement with duplication</a:t>
            </a:r>
          </a:p>
          <a:p>
            <a:pPr lvl="1"/>
            <a:r>
              <a:rPr lang="en-US" altLang="ko-KR">
                <a:solidFill>
                  <a:schemeClr val="tx1"/>
                </a:solidFill>
              </a:rPr>
              <a:t>Duplicated acknowledgement frames containing ack information of multiple links are transmitted simultaneously over multiple links</a:t>
            </a:r>
          </a:p>
          <a:p>
            <a:pPr lvl="1"/>
            <a:r>
              <a:rPr lang="en-US" altLang="ko-KR" smtClean="0"/>
              <a:t>High </a:t>
            </a:r>
            <a:r>
              <a:rPr lang="en-US" altLang="ko-KR"/>
              <a:t>reliability due to the redundant acknowledgement information</a:t>
            </a:r>
            <a:endParaRPr lang="en-US" altLang="ko-KR" sz="1400"/>
          </a:p>
          <a:p>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Tree>
    <p:extLst>
      <p:ext uri="{BB962C8B-B14F-4D97-AF65-F5344CB8AC3E}">
        <p14:creationId xmlns:p14="http://schemas.microsoft.com/office/powerpoint/2010/main" val="3759244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Recap on non-AP’s constraints [4, 5]</a:t>
            </a:r>
            <a:endParaRPr lang="ko-KR" altLang="en-US"/>
          </a:p>
        </p:txBody>
      </p:sp>
      <p:sp>
        <p:nvSpPr>
          <p:cNvPr id="3" name="내용 개체 틀 2"/>
          <p:cNvSpPr>
            <a:spLocks noGrp="1"/>
          </p:cNvSpPr>
          <p:nvPr>
            <p:ph idx="1"/>
          </p:nvPr>
        </p:nvSpPr>
        <p:spPr/>
        <p:txBody>
          <a:bodyPr/>
          <a:lstStyle/>
          <a:p>
            <a:r>
              <a:rPr lang="en-US" altLang="ko-KR"/>
              <a:t>Simultaneous </a:t>
            </a:r>
            <a:r>
              <a:rPr lang="en-US" altLang="ko-KR" smtClean="0"/>
              <a:t>transmit-receive </a:t>
            </a:r>
            <a:r>
              <a:rPr lang="en-US" altLang="ko-KR"/>
              <a:t>(STR) </a:t>
            </a:r>
            <a:r>
              <a:rPr lang="en-US" altLang="ko-KR" smtClean="0"/>
              <a:t>constraint</a:t>
            </a:r>
            <a:endParaRPr lang="en-US" altLang="ko-KR"/>
          </a:p>
          <a:p>
            <a:pPr lvl="1"/>
            <a:r>
              <a:rPr lang="en-US" altLang="ko-KR" smtClean="0"/>
              <a:t>Non-AP </a:t>
            </a:r>
            <a:r>
              <a:rPr lang="en-US" altLang="ko-KR"/>
              <a:t>may not be capable due to in-device power leakage from insufficient frequency separation</a:t>
            </a:r>
          </a:p>
          <a:p>
            <a:pPr lvl="1"/>
            <a:r>
              <a:rPr lang="en-US" altLang="ko-KR"/>
              <a:t>Example: Link A operating in lower 5 GHz and link B operating in upper 5 </a:t>
            </a:r>
            <a:r>
              <a:rPr lang="en-US" altLang="ko-KR" smtClean="0"/>
              <a:t>GHz</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Tree>
    <p:extLst>
      <p:ext uri="{BB962C8B-B14F-4D97-AF65-F5344CB8AC3E}">
        <p14:creationId xmlns:p14="http://schemas.microsoft.com/office/powerpoint/2010/main" val="1316313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Assumptions</a:t>
            </a:r>
            <a:endParaRPr lang="ko-KR" altLang="en-US"/>
          </a:p>
        </p:txBody>
      </p:sp>
      <p:sp>
        <p:nvSpPr>
          <p:cNvPr id="3" name="내용 개체 틀 2"/>
          <p:cNvSpPr>
            <a:spLocks noGrp="1"/>
          </p:cNvSpPr>
          <p:nvPr>
            <p:ph idx="1"/>
          </p:nvPr>
        </p:nvSpPr>
        <p:spPr/>
        <p:txBody>
          <a:bodyPr/>
          <a:lstStyle/>
          <a:p>
            <a:r>
              <a:rPr lang="en-US" altLang="ko-KR" smtClean="0"/>
              <a:t>We assume that AP MLD is capable of STR</a:t>
            </a:r>
            <a:endParaRPr lang="en-US" altLang="ko-KR" strike="sngStrike" smtClean="0"/>
          </a:p>
          <a:p>
            <a:r>
              <a:rPr lang="en-US" altLang="ko-KR"/>
              <a:t>On the other hand, </a:t>
            </a:r>
            <a:r>
              <a:rPr lang="en-US" altLang="ko-KR" smtClean="0"/>
              <a:t>we assume that non-AP </a:t>
            </a:r>
            <a:r>
              <a:rPr lang="en-US" altLang="ko-KR"/>
              <a:t>MLD </a:t>
            </a:r>
            <a:r>
              <a:rPr lang="en-US" altLang="ko-KR" smtClean="0"/>
              <a:t>is not capable of STR</a:t>
            </a:r>
          </a:p>
          <a:p>
            <a:r>
              <a:rPr lang="en-US" altLang="ko-KR" smtClean="0"/>
              <a:t>We only consider downlink traffic; from AP MLD to non-AP MLD</a:t>
            </a:r>
          </a:p>
          <a:p>
            <a:r>
              <a:rPr lang="en-US" altLang="ko-KR" smtClean="0"/>
              <a:t>In this scenario, starting time of PPDU on each link does not need to be necessarily aligned</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Tree>
    <p:extLst>
      <p:ext uri="{BB962C8B-B14F-4D97-AF65-F5344CB8AC3E}">
        <p14:creationId xmlns:p14="http://schemas.microsoft.com/office/powerpoint/2010/main" val="992447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97028" y="685801"/>
            <a:ext cx="8948358" cy="654968"/>
          </a:xfrm>
        </p:spPr>
        <p:txBody>
          <a:bodyPr/>
          <a:lstStyle/>
          <a:p>
            <a:r>
              <a:rPr lang="en-US" altLang="ko-KR" smtClean="0"/>
              <a:t>Problem: STR situation may occur during transmission</a:t>
            </a:r>
            <a:endParaRPr lang="ko-KR" altLang="en-US"/>
          </a:p>
        </p:txBody>
      </p:sp>
      <p:sp>
        <p:nvSpPr>
          <p:cNvPr id="3" name="내용 개체 틀 2"/>
          <p:cNvSpPr>
            <a:spLocks noGrp="1"/>
          </p:cNvSpPr>
          <p:nvPr>
            <p:ph idx="1"/>
          </p:nvPr>
        </p:nvSpPr>
        <p:spPr/>
        <p:txBody>
          <a:bodyPr/>
          <a:lstStyle/>
          <a:p>
            <a:r>
              <a:rPr lang="en-US" altLang="ko-KR" smtClean="0"/>
              <a:t>In </a:t>
            </a:r>
            <a:r>
              <a:rPr lang="en-US" altLang="ko-KR"/>
              <a:t>case of immediate </a:t>
            </a:r>
            <a:r>
              <a:rPr lang="en-US" altLang="ko-KR" smtClean="0"/>
              <a:t>response (e.g., implicit BAR ack policy), </a:t>
            </a:r>
            <a:r>
              <a:rPr lang="en-US" altLang="ko-KR"/>
              <a:t>internal tx/rx interference may </a:t>
            </a:r>
            <a:r>
              <a:rPr lang="en-US" altLang="ko-KR" smtClean="0"/>
              <a:t>occur without any alignment of the transmissions </a:t>
            </a:r>
            <a:r>
              <a:rPr lang="en-US" altLang="ko-KR"/>
              <a:t>(See left figure)</a:t>
            </a:r>
          </a:p>
          <a:p>
            <a:r>
              <a:rPr lang="en-US" altLang="ko-KR" smtClean="0"/>
              <a:t>Even if all data frames have to solicit delayed response (e.g., Block Ack ack policy), internal tx/rx interference can also occur during the exchange of BlockAckReq frame and BlockAck frame (See right figure)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
        <p:nvSpPr>
          <p:cNvPr id="28" name="직사각형 27"/>
          <p:cNvSpPr/>
          <p:nvPr/>
        </p:nvSpPr>
        <p:spPr bwMode="auto">
          <a:xfrm>
            <a:off x="1685683" y="6094413"/>
            <a:ext cx="171362" cy="284762"/>
          </a:xfrm>
          <a:prstGeom prst="rect">
            <a:avLst/>
          </a:prstGeom>
          <a:solidFill>
            <a:schemeClr val="tx1">
              <a:alpha val="2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TextBox 28"/>
          <p:cNvSpPr txBox="1"/>
          <p:nvPr/>
        </p:nvSpPr>
        <p:spPr>
          <a:xfrm>
            <a:off x="1811333" y="6122047"/>
            <a:ext cx="1704314" cy="246221"/>
          </a:xfrm>
          <a:prstGeom prst="rect">
            <a:avLst/>
          </a:prstGeom>
          <a:noFill/>
        </p:spPr>
        <p:txBody>
          <a:bodyPr wrap="none" rtlCol="0">
            <a:spAutoFit/>
          </a:bodyPr>
          <a:lstStyle/>
          <a:p>
            <a:r>
              <a:rPr lang="en-US" altLang="zh-CN" sz="1000" b="1" smtClean="0">
                <a:solidFill>
                  <a:schemeClr val="tx1"/>
                </a:solidFill>
              </a:rPr>
              <a:t>: Internal tx/rx interference</a:t>
            </a:r>
            <a:endParaRPr lang="zh-CN" altLang="en-US" sz="1000" b="1" dirty="0">
              <a:solidFill>
                <a:schemeClr val="tx1"/>
              </a:solidFill>
            </a:endParaRPr>
          </a:p>
        </p:txBody>
      </p:sp>
      <p:cxnSp>
        <p:nvCxnSpPr>
          <p:cNvPr id="30" name="直接连接符 6"/>
          <p:cNvCxnSpPr/>
          <p:nvPr/>
        </p:nvCxnSpPr>
        <p:spPr bwMode="auto">
          <a:xfrm>
            <a:off x="1579126" y="5409864"/>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31" name="TextBox 30"/>
          <p:cNvSpPr txBox="1"/>
          <p:nvPr/>
        </p:nvSpPr>
        <p:spPr>
          <a:xfrm>
            <a:off x="-11394" y="5379465"/>
            <a:ext cx="1205779" cy="400110"/>
          </a:xfrm>
          <a:prstGeom prst="rect">
            <a:avLst/>
          </a:prstGeom>
          <a:noFill/>
        </p:spPr>
        <p:txBody>
          <a:bodyPr wrap="none" rtlCol="0">
            <a:spAutoFit/>
          </a:bodyPr>
          <a:lstStyle/>
          <a:p>
            <a:pPr algn="ctr"/>
            <a:r>
              <a:rPr lang="en-US" altLang="zh-CN" sz="1000" b="1" smtClean="0">
                <a:solidFill>
                  <a:schemeClr val="tx1"/>
                </a:solidFill>
              </a:rPr>
              <a:t>Non-AP MLD</a:t>
            </a:r>
          </a:p>
          <a:p>
            <a:pPr algn="ctr"/>
            <a:r>
              <a:rPr lang="en-US" altLang="zh-CN" sz="1000" b="1" smtClean="0">
                <a:solidFill>
                  <a:schemeClr val="tx1"/>
                </a:solidFill>
              </a:rPr>
              <a:t>(Non STR link set)</a:t>
            </a:r>
            <a:endParaRPr lang="zh-CN" altLang="en-US" sz="1000" b="1" dirty="0">
              <a:solidFill>
                <a:schemeClr val="tx1"/>
              </a:solidFill>
            </a:endParaRPr>
          </a:p>
        </p:txBody>
      </p:sp>
      <p:sp>
        <p:nvSpPr>
          <p:cNvPr id="32" name="TextBox 31"/>
          <p:cNvSpPr txBox="1"/>
          <p:nvPr/>
        </p:nvSpPr>
        <p:spPr>
          <a:xfrm>
            <a:off x="77569" y="4278674"/>
            <a:ext cx="946093" cy="400110"/>
          </a:xfrm>
          <a:prstGeom prst="rect">
            <a:avLst/>
          </a:prstGeom>
          <a:noFill/>
        </p:spPr>
        <p:txBody>
          <a:bodyPr wrap="none" rtlCol="0">
            <a:spAutoFit/>
          </a:bodyPr>
          <a:lstStyle/>
          <a:p>
            <a:pPr algn="ctr"/>
            <a:r>
              <a:rPr lang="en-US" altLang="zh-CN" sz="1000" b="1" smtClean="0">
                <a:solidFill>
                  <a:schemeClr val="tx1"/>
                </a:solidFill>
              </a:rPr>
              <a:t>AP MLD</a:t>
            </a:r>
          </a:p>
          <a:p>
            <a:pPr algn="ctr"/>
            <a:r>
              <a:rPr lang="en-US" altLang="zh-CN" sz="1000" b="1" smtClean="0">
                <a:solidFill>
                  <a:schemeClr val="tx1"/>
                </a:solidFill>
              </a:rPr>
              <a:t>(STR link set)</a:t>
            </a:r>
            <a:endParaRPr lang="zh-CN" altLang="en-US" sz="1000" b="1" dirty="0">
              <a:solidFill>
                <a:schemeClr val="tx1"/>
              </a:solidFill>
            </a:endParaRPr>
          </a:p>
        </p:txBody>
      </p:sp>
      <p:cxnSp>
        <p:nvCxnSpPr>
          <p:cNvPr id="33" name="直接连接符 6"/>
          <p:cNvCxnSpPr/>
          <p:nvPr/>
        </p:nvCxnSpPr>
        <p:spPr bwMode="auto">
          <a:xfrm>
            <a:off x="1579126" y="5782456"/>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34" name="直接连接符 6"/>
          <p:cNvCxnSpPr/>
          <p:nvPr/>
        </p:nvCxnSpPr>
        <p:spPr bwMode="auto">
          <a:xfrm>
            <a:off x="1579126" y="4364657"/>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35" name="直接连接符 6"/>
          <p:cNvCxnSpPr/>
          <p:nvPr/>
        </p:nvCxnSpPr>
        <p:spPr bwMode="auto">
          <a:xfrm>
            <a:off x="1579126" y="4731106"/>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36" name="矩形 7"/>
          <p:cNvSpPr/>
          <p:nvPr/>
        </p:nvSpPr>
        <p:spPr bwMode="auto">
          <a:xfrm>
            <a:off x="1805842" y="5406681"/>
            <a:ext cx="987004"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A1</a:t>
            </a:r>
            <a:endParaRPr lang="zh-CN" altLang="en-US" sz="800" dirty="0">
              <a:solidFill>
                <a:schemeClr val="tx1"/>
              </a:solidFill>
              <a:latin typeface="Arial" charset="0"/>
              <a:ea typeface="宋体" charset="-122"/>
            </a:endParaRPr>
          </a:p>
        </p:txBody>
      </p:sp>
      <p:sp>
        <p:nvSpPr>
          <p:cNvPr id="37" name="矩形 7"/>
          <p:cNvSpPr/>
          <p:nvPr/>
        </p:nvSpPr>
        <p:spPr bwMode="auto">
          <a:xfrm>
            <a:off x="1805842" y="4149080"/>
            <a:ext cx="987004"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b="0" smtClean="0">
                <a:solidFill>
                  <a:schemeClr val="tx1"/>
                </a:solidFill>
                <a:latin typeface="Arial" charset="0"/>
                <a:ea typeface="宋体" charset="-122"/>
              </a:rPr>
              <a:t>Data A1</a:t>
            </a:r>
            <a:endParaRPr lang="zh-CN" altLang="en-US" sz="800" b="0" dirty="0" smtClean="0">
              <a:solidFill>
                <a:schemeClr val="tx1"/>
              </a:solidFill>
              <a:latin typeface="Arial" charset="0"/>
              <a:ea typeface="宋体" charset="-122"/>
            </a:endParaRPr>
          </a:p>
        </p:txBody>
      </p:sp>
      <p:sp>
        <p:nvSpPr>
          <p:cNvPr id="38" name="矩形 7"/>
          <p:cNvSpPr/>
          <p:nvPr/>
        </p:nvSpPr>
        <p:spPr bwMode="auto">
          <a:xfrm>
            <a:off x="2003279" y="4510052"/>
            <a:ext cx="138830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Data B1</a:t>
            </a:r>
            <a:endParaRPr lang="zh-CN" altLang="en-US" sz="800" dirty="0">
              <a:solidFill>
                <a:schemeClr val="tx1"/>
              </a:solidFill>
              <a:latin typeface="Arial" charset="0"/>
              <a:ea typeface="宋体" charset="-122"/>
            </a:endParaRPr>
          </a:p>
        </p:txBody>
      </p:sp>
      <p:sp>
        <p:nvSpPr>
          <p:cNvPr id="39" name="矩形 7"/>
          <p:cNvSpPr/>
          <p:nvPr/>
        </p:nvSpPr>
        <p:spPr bwMode="auto">
          <a:xfrm>
            <a:off x="2003279" y="5786683"/>
            <a:ext cx="138830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B1</a:t>
            </a:r>
            <a:endParaRPr lang="zh-CN" altLang="en-US" sz="800" dirty="0">
              <a:solidFill>
                <a:schemeClr val="tx1"/>
              </a:solidFill>
              <a:latin typeface="Arial" charset="0"/>
              <a:ea typeface="宋体" charset="-122"/>
            </a:endParaRPr>
          </a:p>
        </p:txBody>
      </p:sp>
      <p:sp>
        <p:nvSpPr>
          <p:cNvPr id="40" name="TextBox 39"/>
          <p:cNvSpPr txBox="1"/>
          <p:nvPr/>
        </p:nvSpPr>
        <p:spPr>
          <a:xfrm>
            <a:off x="1034199" y="5266295"/>
            <a:ext cx="570989"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A</a:t>
            </a:r>
            <a:endParaRPr lang="en-US" altLang="zh-CN" sz="1000" b="1">
              <a:solidFill>
                <a:schemeClr val="tx1"/>
              </a:solidFill>
            </a:endParaRPr>
          </a:p>
        </p:txBody>
      </p:sp>
      <p:sp>
        <p:nvSpPr>
          <p:cNvPr id="41" name="TextBox 40"/>
          <p:cNvSpPr txBox="1"/>
          <p:nvPr/>
        </p:nvSpPr>
        <p:spPr>
          <a:xfrm>
            <a:off x="1038207" y="5641629"/>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endParaRPr lang="en-US" altLang="zh-CN" sz="1000" b="1">
              <a:solidFill>
                <a:schemeClr val="tx1"/>
              </a:solidFill>
            </a:endParaRPr>
          </a:p>
        </p:txBody>
      </p:sp>
      <p:sp>
        <p:nvSpPr>
          <p:cNvPr id="42" name="TextBox 41"/>
          <p:cNvSpPr txBox="1"/>
          <p:nvPr/>
        </p:nvSpPr>
        <p:spPr>
          <a:xfrm>
            <a:off x="1034200" y="4221088"/>
            <a:ext cx="570989" cy="246221"/>
          </a:xfrm>
          <a:prstGeom prst="rect">
            <a:avLst/>
          </a:prstGeom>
          <a:noFill/>
        </p:spPr>
        <p:txBody>
          <a:bodyPr wrap="none" rtlCol="0" anchor="ctr" anchorCtr="0">
            <a:spAutoFit/>
          </a:bodyPr>
          <a:lstStyle/>
          <a:p>
            <a:pPr algn="ctr"/>
            <a:r>
              <a:rPr lang="en-US" altLang="zh-CN" sz="1000" b="1" smtClean="0">
                <a:solidFill>
                  <a:schemeClr val="tx1"/>
                </a:solidFill>
              </a:rPr>
              <a:t>Link A</a:t>
            </a:r>
          </a:p>
        </p:txBody>
      </p:sp>
      <p:sp>
        <p:nvSpPr>
          <p:cNvPr id="43" name="TextBox 42"/>
          <p:cNvSpPr txBox="1"/>
          <p:nvPr/>
        </p:nvSpPr>
        <p:spPr>
          <a:xfrm>
            <a:off x="1038209" y="4590279"/>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p>
        </p:txBody>
      </p:sp>
      <p:sp>
        <p:nvSpPr>
          <p:cNvPr id="44" name="矩形 7"/>
          <p:cNvSpPr/>
          <p:nvPr/>
        </p:nvSpPr>
        <p:spPr bwMode="auto">
          <a:xfrm>
            <a:off x="2921766" y="4366630"/>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45" name="矩形 7"/>
          <p:cNvSpPr/>
          <p:nvPr/>
        </p:nvSpPr>
        <p:spPr bwMode="auto">
          <a:xfrm>
            <a:off x="2921766" y="5194644"/>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46" name="직사각형 45"/>
          <p:cNvSpPr/>
          <p:nvPr/>
        </p:nvSpPr>
        <p:spPr bwMode="auto">
          <a:xfrm>
            <a:off x="2932369" y="5175937"/>
            <a:ext cx="363623" cy="849674"/>
          </a:xfrm>
          <a:prstGeom prst="rect">
            <a:avLst/>
          </a:prstGeom>
          <a:solidFill>
            <a:schemeClr val="tx1">
              <a:alpha val="2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8" name="TextBox 47"/>
          <p:cNvSpPr txBox="1"/>
          <p:nvPr/>
        </p:nvSpPr>
        <p:spPr>
          <a:xfrm>
            <a:off x="3804216" y="6122047"/>
            <a:ext cx="1568058" cy="246221"/>
          </a:xfrm>
          <a:prstGeom prst="rect">
            <a:avLst/>
          </a:prstGeom>
          <a:noFill/>
        </p:spPr>
        <p:txBody>
          <a:bodyPr wrap="none" rtlCol="0">
            <a:spAutoFit/>
          </a:bodyPr>
          <a:lstStyle/>
          <a:p>
            <a:r>
              <a:rPr lang="en-US" altLang="zh-CN" sz="1000" b="1" smtClean="0">
                <a:solidFill>
                  <a:schemeClr val="tx1"/>
                </a:solidFill>
              </a:rPr>
              <a:t>: Short inter-frame space</a:t>
            </a:r>
            <a:endParaRPr lang="zh-CN" altLang="en-US" sz="1000" b="1" dirty="0">
              <a:solidFill>
                <a:schemeClr val="tx1"/>
              </a:solidFill>
            </a:endParaRPr>
          </a:p>
        </p:txBody>
      </p:sp>
      <p:cxnSp>
        <p:nvCxnSpPr>
          <p:cNvPr id="54" name="직선 연결선 53"/>
          <p:cNvCxnSpPr/>
          <p:nvPr/>
        </p:nvCxnSpPr>
        <p:spPr bwMode="auto">
          <a:xfrm>
            <a:off x="2792846" y="4353609"/>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55" name="직선 연결선 54"/>
          <p:cNvCxnSpPr/>
          <p:nvPr/>
        </p:nvCxnSpPr>
        <p:spPr bwMode="auto">
          <a:xfrm>
            <a:off x="2792846" y="5407132"/>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56" name="직선 연결선 55"/>
          <p:cNvCxnSpPr/>
          <p:nvPr/>
        </p:nvCxnSpPr>
        <p:spPr bwMode="auto">
          <a:xfrm>
            <a:off x="3673803" y="6245157"/>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49" name="直接连接符 6"/>
          <p:cNvCxnSpPr/>
          <p:nvPr/>
        </p:nvCxnSpPr>
        <p:spPr bwMode="auto">
          <a:xfrm>
            <a:off x="5985385" y="5409864"/>
            <a:ext cx="306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50" name="TextBox 49"/>
          <p:cNvSpPr txBox="1"/>
          <p:nvPr/>
        </p:nvSpPr>
        <p:spPr>
          <a:xfrm>
            <a:off x="4224142" y="5379465"/>
            <a:ext cx="1205779" cy="400110"/>
          </a:xfrm>
          <a:prstGeom prst="rect">
            <a:avLst/>
          </a:prstGeom>
          <a:noFill/>
        </p:spPr>
        <p:txBody>
          <a:bodyPr wrap="none" rtlCol="0">
            <a:spAutoFit/>
          </a:bodyPr>
          <a:lstStyle/>
          <a:p>
            <a:pPr algn="ctr"/>
            <a:r>
              <a:rPr lang="en-US" altLang="zh-CN" sz="1000" b="1" smtClean="0">
                <a:solidFill>
                  <a:schemeClr val="tx1"/>
                </a:solidFill>
              </a:rPr>
              <a:t>Non-AP MLD</a:t>
            </a:r>
          </a:p>
          <a:p>
            <a:pPr algn="ctr"/>
            <a:r>
              <a:rPr lang="en-US" altLang="zh-CN" sz="1000" b="1" smtClean="0">
                <a:solidFill>
                  <a:schemeClr val="tx1"/>
                </a:solidFill>
              </a:rPr>
              <a:t>(Non STR link set)</a:t>
            </a:r>
            <a:endParaRPr lang="zh-CN" altLang="en-US" sz="1000" b="1" dirty="0">
              <a:solidFill>
                <a:schemeClr val="tx1"/>
              </a:solidFill>
            </a:endParaRPr>
          </a:p>
        </p:txBody>
      </p:sp>
      <p:sp>
        <p:nvSpPr>
          <p:cNvPr id="51" name="TextBox 50"/>
          <p:cNvSpPr txBox="1"/>
          <p:nvPr/>
        </p:nvSpPr>
        <p:spPr>
          <a:xfrm>
            <a:off x="4313104" y="4278674"/>
            <a:ext cx="946093" cy="400110"/>
          </a:xfrm>
          <a:prstGeom prst="rect">
            <a:avLst/>
          </a:prstGeom>
          <a:noFill/>
        </p:spPr>
        <p:txBody>
          <a:bodyPr wrap="none" rtlCol="0">
            <a:spAutoFit/>
          </a:bodyPr>
          <a:lstStyle/>
          <a:p>
            <a:pPr algn="ctr"/>
            <a:r>
              <a:rPr lang="en-US" altLang="zh-CN" sz="1000" b="1" smtClean="0">
                <a:solidFill>
                  <a:schemeClr val="tx1"/>
                </a:solidFill>
              </a:rPr>
              <a:t>AP MLD</a:t>
            </a:r>
          </a:p>
          <a:p>
            <a:pPr algn="ctr"/>
            <a:r>
              <a:rPr lang="en-US" altLang="zh-CN" sz="1000" b="1">
                <a:solidFill>
                  <a:schemeClr val="tx1"/>
                </a:solidFill>
              </a:rPr>
              <a:t>(STR link set)</a:t>
            </a:r>
            <a:endParaRPr lang="zh-CN" altLang="en-US" sz="1000" b="1" dirty="0">
              <a:solidFill>
                <a:schemeClr val="tx1"/>
              </a:solidFill>
            </a:endParaRPr>
          </a:p>
        </p:txBody>
      </p:sp>
      <p:cxnSp>
        <p:nvCxnSpPr>
          <p:cNvPr id="57" name="直接连接符 6"/>
          <p:cNvCxnSpPr/>
          <p:nvPr/>
        </p:nvCxnSpPr>
        <p:spPr bwMode="auto">
          <a:xfrm>
            <a:off x="5985385" y="5782456"/>
            <a:ext cx="306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58" name="直接连接符 6"/>
          <p:cNvCxnSpPr/>
          <p:nvPr/>
        </p:nvCxnSpPr>
        <p:spPr bwMode="auto">
          <a:xfrm>
            <a:off x="5985385" y="4364657"/>
            <a:ext cx="306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59" name="直接连接符 6"/>
          <p:cNvCxnSpPr/>
          <p:nvPr/>
        </p:nvCxnSpPr>
        <p:spPr bwMode="auto">
          <a:xfrm>
            <a:off x="5985385" y="4731106"/>
            <a:ext cx="306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60" name="矩形 7"/>
          <p:cNvSpPr/>
          <p:nvPr/>
        </p:nvSpPr>
        <p:spPr bwMode="auto">
          <a:xfrm>
            <a:off x="6212101" y="5406681"/>
            <a:ext cx="520139"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A1</a:t>
            </a:r>
            <a:endParaRPr lang="zh-CN" altLang="en-US" sz="800" dirty="0">
              <a:solidFill>
                <a:schemeClr val="tx1"/>
              </a:solidFill>
              <a:latin typeface="Arial" charset="0"/>
              <a:ea typeface="宋体" charset="-122"/>
            </a:endParaRPr>
          </a:p>
        </p:txBody>
      </p:sp>
      <p:sp>
        <p:nvSpPr>
          <p:cNvPr id="61" name="矩形 7"/>
          <p:cNvSpPr/>
          <p:nvPr/>
        </p:nvSpPr>
        <p:spPr bwMode="auto">
          <a:xfrm>
            <a:off x="6212101" y="4149080"/>
            <a:ext cx="520139"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b="0" smtClean="0">
                <a:solidFill>
                  <a:schemeClr val="tx1"/>
                </a:solidFill>
                <a:latin typeface="Arial" charset="0"/>
                <a:ea typeface="宋体" charset="-122"/>
              </a:rPr>
              <a:t>Data A1</a:t>
            </a:r>
            <a:endParaRPr lang="zh-CN" altLang="en-US" sz="800" b="0" dirty="0" smtClean="0">
              <a:solidFill>
                <a:schemeClr val="tx1"/>
              </a:solidFill>
              <a:latin typeface="Arial" charset="0"/>
              <a:ea typeface="宋体" charset="-122"/>
            </a:endParaRPr>
          </a:p>
        </p:txBody>
      </p:sp>
      <p:sp>
        <p:nvSpPr>
          <p:cNvPr id="62" name="矩形 7"/>
          <p:cNvSpPr/>
          <p:nvPr/>
        </p:nvSpPr>
        <p:spPr bwMode="auto">
          <a:xfrm>
            <a:off x="6409538" y="4510052"/>
            <a:ext cx="547565"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Data B1</a:t>
            </a:r>
            <a:endParaRPr lang="zh-CN" altLang="en-US" sz="800" dirty="0">
              <a:solidFill>
                <a:schemeClr val="tx1"/>
              </a:solidFill>
              <a:latin typeface="Arial" charset="0"/>
              <a:ea typeface="宋体" charset="-122"/>
            </a:endParaRPr>
          </a:p>
        </p:txBody>
      </p:sp>
      <p:sp>
        <p:nvSpPr>
          <p:cNvPr id="63" name="矩形 7"/>
          <p:cNvSpPr/>
          <p:nvPr/>
        </p:nvSpPr>
        <p:spPr bwMode="auto">
          <a:xfrm>
            <a:off x="6409538" y="5786683"/>
            <a:ext cx="547565"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B1</a:t>
            </a:r>
            <a:endParaRPr lang="zh-CN" altLang="en-US" sz="800" dirty="0">
              <a:solidFill>
                <a:schemeClr val="tx1"/>
              </a:solidFill>
              <a:latin typeface="Arial" charset="0"/>
              <a:ea typeface="宋体" charset="-122"/>
            </a:endParaRPr>
          </a:p>
        </p:txBody>
      </p:sp>
      <p:sp>
        <p:nvSpPr>
          <p:cNvPr id="64" name="TextBox 63"/>
          <p:cNvSpPr txBox="1"/>
          <p:nvPr/>
        </p:nvSpPr>
        <p:spPr>
          <a:xfrm>
            <a:off x="5440329" y="5266295"/>
            <a:ext cx="570989"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A</a:t>
            </a:r>
            <a:endParaRPr lang="en-US" altLang="zh-CN" sz="1000" b="1">
              <a:solidFill>
                <a:schemeClr val="tx1"/>
              </a:solidFill>
            </a:endParaRPr>
          </a:p>
        </p:txBody>
      </p:sp>
      <p:sp>
        <p:nvSpPr>
          <p:cNvPr id="65" name="TextBox 64"/>
          <p:cNvSpPr txBox="1"/>
          <p:nvPr/>
        </p:nvSpPr>
        <p:spPr>
          <a:xfrm>
            <a:off x="5444337" y="5641629"/>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endParaRPr lang="en-US" altLang="zh-CN" sz="1000" b="1">
              <a:solidFill>
                <a:schemeClr val="tx1"/>
              </a:solidFill>
            </a:endParaRPr>
          </a:p>
        </p:txBody>
      </p:sp>
      <p:sp>
        <p:nvSpPr>
          <p:cNvPr id="66" name="TextBox 65"/>
          <p:cNvSpPr txBox="1"/>
          <p:nvPr/>
        </p:nvSpPr>
        <p:spPr>
          <a:xfrm>
            <a:off x="5440330" y="4221088"/>
            <a:ext cx="570989" cy="246221"/>
          </a:xfrm>
          <a:prstGeom prst="rect">
            <a:avLst/>
          </a:prstGeom>
          <a:noFill/>
        </p:spPr>
        <p:txBody>
          <a:bodyPr wrap="none" rtlCol="0" anchor="ctr" anchorCtr="0">
            <a:spAutoFit/>
          </a:bodyPr>
          <a:lstStyle/>
          <a:p>
            <a:pPr algn="ctr"/>
            <a:r>
              <a:rPr lang="en-US" altLang="zh-CN" sz="1000" b="1" smtClean="0">
                <a:solidFill>
                  <a:schemeClr val="tx1"/>
                </a:solidFill>
              </a:rPr>
              <a:t>Link A</a:t>
            </a:r>
          </a:p>
        </p:txBody>
      </p:sp>
      <p:sp>
        <p:nvSpPr>
          <p:cNvPr id="67" name="TextBox 66"/>
          <p:cNvSpPr txBox="1"/>
          <p:nvPr/>
        </p:nvSpPr>
        <p:spPr>
          <a:xfrm>
            <a:off x="5444339" y="4590279"/>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p>
        </p:txBody>
      </p:sp>
      <p:grpSp>
        <p:nvGrpSpPr>
          <p:cNvPr id="23" name="그룹 22"/>
          <p:cNvGrpSpPr/>
          <p:nvPr/>
        </p:nvGrpSpPr>
        <p:grpSpPr>
          <a:xfrm>
            <a:off x="7043147" y="4234334"/>
            <a:ext cx="349667" cy="129594"/>
            <a:chOff x="9396536" y="4149080"/>
            <a:chExt cx="349667" cy="129594"/>
          </a:xfrm>
        </p:grpSpPr>
        <p:sp>
          <p:nvSpPr>
            <p:cNvPr id="22" name="평행 사변형 21"/>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평행 사변형 72"/>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4" name="평행 사변형 73"/>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75" name="그룹 74"/>
          <p:cNvGrpSpPr/>
          <p:nvPr/>
        </p:nvGrpSpPr>
        <p:grpSpPr>
          <a:xfrm>
            <a:off x="7043147" y="4596458"/>
            <a:ext cx="349667" cy="129594"/>
            <a:chOff x="9396536" y="4149080"/>
            <a:chExt cx="349667" cy="129594"/>
          </a:xfrm>
        </p:grpSpPr>
        <p:sp>
          <p:nvSpPr>
            <p:cNvPr id="76" name="평행 사변형 75"/>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평행 사변형 76"/>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평행 사변형 77"/>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grpSp>
      <p:grpSp>
        <p:nvGrpSpPr>
          <p:cNvPr id="79" name="그룹 78"/>
          <p:cNvGrpSpPr/>
          <p:nvPr/>
        </p:nvGrpSpPr>
        <p:grpSpPr>
          <a:xfrm>
            <a:off x="7360016" y="4596458"/>
            <a:ext cx="349667" cy="129594"/>
            <a:chOff x="9396536" y="4149080"/>
            <a:chExt cx="349667" cy="129594"/>
          </a:xfrm>
        </p:grpSpPr>
        <p:sp>
          <p:nvSpPr>
            <p:cNvPr id="80" name="평행 사변형 79"/>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평행 사변형 80"/>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2" name="평행 사변형 81"/>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83" name="矩形 7"/>
          <p:cNvSpPr/>
          <p:nvPr/>
        </p:nvSpPr>
        <p:spPr bwMode="auto">
          <a:xfrm>
            <a:off x="7392814" y="4149080"/>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BAR</a:t>
            </a:r>
            <a:endParaRPr lang="zh-CN" altLang="en-US" sz="800" dirty="0">
              <a:solidFill>
                <a:schemeClr val="tx1"/>
              </a:solidFill>
              <a:latin typeface="Arial" charset="0"/>
              <a:ea typeface="宋体" charset="-122"/>
            </a:endParaRPr>
          </a:p>
        </p:txBody>
      </p:sp>
      <p:sp>
        <p:nvSpPr>
          <p:cNvPr id="84" name="矩形 7"/>
          <p:cNvSpPr/>
          <p:nvPr/>
        </p:nvSpPr>
        <p:spPr bwMode="auto">
          <a:xfrm>
            <a:off x="7708922" y="4515106"/>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BAR</a:t>
            </a:r>
            <a:endParaRPr lang="zh-CN" altLang="en-US" sz="800" dirty="0">
              <a:solidFill>
                <a:schemeClr val="tx1"/>
              </a:solidFill>
              <a:latin typeface="Arial" charset="0"/>
              <a:ea typeface="宋体" charset="-122"/>
            </a:endParaRPr>
          </a:p>
        </p:txBody>
      </p:sp>
      <p:sp>
        <p:nvSpPr>
          <p:cNvPr id="85" name="矩形 7"/>
          <p:cNvSpPr/>
          <p:nvPr/>
        </p:nvSpPr>
        <p:spPr bwMode="auto">
          <a:xfrm>
            <a:off x="7392814" y="5406681"/>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BAR</a:t>
            </a:r>
            <a:endParaRPr lang="zh-CN" altLang="en-US" sz="800" dirty="0">
              <a:solidFill>
                <a:schemeClr val="tx1"/>
              </a:solidFill>
              <a:latin typeface="Arial" charset="0"/>
              <a:ea typeface="宋体" charset="-122"/>
            </a:endParaRPr>
          </a:p>
        </p:txBody>
      </p:sp>
      <p:sp>
        <p:nvSpPr>
          <p:cNvPr id="86" name="矩形 7"/>
          <p:cNvSpPr/>
          <p:nvPr/>
        </p:nvSpPr>
        <p:spPr bwMode="auto">
          <a:xfrm>
            <a:off x="7708922" y="5772707"/>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BAR</a:t>
            </a:r>
            <a:endParaRPr lang="zh-CN" altLang="en-US" sz="800" dirty="0">
              <a:solidFill>
                <a:schemeClr val="tx1"/>
              </a:solidFill>
              <a:latin typeface="Arial" charset="0"/>
              <a:ea typeface="宋体" charset="-122"/>
            </a:endParaRPr>
          </a:p>
        </p:txBody>
      </p:sp>
      <p:cxnSp>
        <p:nvCxnSpPr>
          <p:cNvPr id="87" name="직선 연결선 86"/>
          <p:cNvCxnSpPr/>
          <p:nvPr/>
        </p:nvCxnSpPr>
        <p:spPr bwMode="auto">
          <a:xfrm>
            <a:off x="7767040" y="4365781"/>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88" name="직선 연결선 87"/>
          <p:cNvCxnSpPr/>
          <p:nvPr/>
        </p:nvCxnSpPr>
        <p:spPr bwMode="auto">
          <a:xfrm>
            <a:off x="7767040" y="5406681"/>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89" name="직선 연결선 88"/>
          <p:cNvCxnSpPr/>
          <p:nvPr/>
        </p:nvCxnSpPr>
        <p:spPr bwMode="auto">
          <a:xfrm>
            <a:off x="8083148" y="4740813"/>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90" name="직선 연결선 89"/>
          <p:cNvCxnSpPr/>
          <p:nvPr/>
        </p:nvCxnSpPr>
        <p:spPr bwMode="auto">
          <a:xfrm>
            <a:off x="8083148" y="5781713"/>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91" name="矩形 7"/>
          <p:cNvSpPr/>
          <p:nvPr/>
        </p:nvSpPr>
        <p:spPr bwMode="auto">
          <a:xfrm>
            <a:off x="8220952" y="5566865"/>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92" name="矩形 7"/>
          <p:cNvSpPr/>
          <p:nvPr/>
        </p:nvSpPr>
        <p:spPr bwMode="auto">
          <a:xfrm>
            <a:off x="7891040" y="5194013"/>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93" name="矩形 7"/>
          <p:cNvSpPr/>
          <p:nvPr/>
        </p:nvSpPr>
        <p:spPr bwMode="auto">
          <a:xfrm>
            <a:off x="8220952" y="4738896"/>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94" name="矩形 7"/>
          <p:cNvSpPr/>
          <p:nvPr/>
        </p:nvSpPr>
        <p:spPr bwMode="auto">
          <a:xfrm>
            <a:off x="7891040" y="4366044"/>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70" name="직사각형 69"/>
          <p:cNvSpPr/>
          <p:nvPr/>
        </p:nvSpPr>
        <p:spPr bwMode="auto">
          <a:xfrm>
            <a:off x="7896035" y="5175937"/>
            <a:ext cx="187113" cy="849674"/>
          </a:xfrm>
          <a:prstGeom prst="rect">
            <a:avLst/>
          </a:prstGeom>
          <a:solidFill>
            <a:schemeClr val="tx1">
              <a:alpha val="2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95" name="그룹 94"/>
          <p:cNvGrpSpPr/>
          <p:nvPr/>
        </p:nvGrpSpPr>
        <p:grpSpPr>
          <a:xfrm>
            <a:off x="5528111" y="6171997"/>
            <a:ext cx="349667" cy="129594"/>
            <a:chOff x="9396536" y="4149080"/>
            <a:chExt cx="349667" cy="129594"/>
          </a:xfrm>
        </p:grpSpPr>
        <p:sp>
          <p:nvSpPr>
            <p:cNvPr id="96" name="평행 사변형 95"/>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7" name="평행 사변형 96"/>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8" name="평행 사변형 97"/>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99" name="TextBox 98"/>
          <p:cNvSpPr txBox="1"/>
          <p:nvPr/>
        </p:nvSpPr>
        <p:spPr>
          <a:xfrm>
            <a:off x="5885188" y="6122047"/>
            <a:ext cx="688009" cy="246221"/>
          </a:xfrm>
          <a:prstGeom prst="rect">
            <a:avLst/>
          </a:prstGeom>
          <a:noFill/>
        </p:spPr>
        <p:txBody>
          <a:bodyPr wrap="none" rtlCol="0">
            <a:spAutoFit/>
          </a:bodyPr>
          <a:lstStyle/>
          <a:p>
            <a:r>
              <a:rPr lang="en-US" altLang="zh-CN" sz="1000" b="1" smtClean="0">
                <a:solidFill>
                  <a:schemeClr val="tx1"/>
                </a:solidFill>
              </a:rPr>
              <a:t>: Backoff</a:t>
            </a:r>
            <a:endParaRPr lang="zh-CN" altLang="en-US" sz="1000" b="1" dirty="0">
              <a:solidFill>
                <a:schemeClr val="tx1"/>
              </a:solidFill>
            </a:endParaRPr>
          </a:p>
        </p:txBody>
      </p:sp>
    </p:spTree>
    <p:extLst>
      <p:ext uri="{BB962C8B-B14F-4D97-AF65-F5344CB8AC3E}">
        <p14:creationId xmlns:p14="http://schemas.microsoft.com/office/powerpoint/2010/main" val="146575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Proposal 1: Restriction on ack policy</a:t>
            </a:r>
            <a:endParaRPr lang="ko-KR" altLang="en-US"/>
          </a:p>
        </p:txBody>
      </p:sp>
      <p:sp>
        <p:nvSpPr>
          <p:cNvPr id="3" name="내용 개체 틀 2"/>
          <p:cNvSpPr>
            <a:spLocks noGrp="1"/>
          </p:cNvSpPr>
          <p:nvPr>
            <p:ph idx="1"/>
          </p:nvPr>
        </p:nvSpPr>
        <p:spPr/>
        <p:txBody>
          <a:bodyPr/>
          <a:lstStyle/>
          <a:p>
            <a:r>
              <a:rPr lang="en-US" altLang="ko-KR" sz="1400" dirty="0" smtClean="0"/>
              <a:t>Specifically, restricting the use of implicit BAR can be one of the options</a:t>
            </a:r>
          </a:p>
          <a:p>
            <a:pPr lvl="1"/>
            <a:r>
              <a:rPr lang="en-US" altLang="ko-KR" sz="1200" dirty="0" smtClean="0"/>
              <a:t>Normal </a:t>
            </a:r>
            <a:r>
              <a:rPr lang="en-US" altLang="ko-KR" sz="1200" dirty="0" err="1" smtClean="0"/>
              <a:t>Ack</a:t>
            </a:r>
            <a:r>
              <a:rPr lang="en-US" altLang="ko-KR" sz="1200" dirty="0" smtClean="0"/>
              <a:t> and Implicit BAR </a:t>
            </a:r>
            <a:r>
              <a:rPr lang="en-US" altLang="ko-KR" sz="1200" dirty="0" err="1" smtClean="0"/>
              <a:t>ack</a:t>
            </a:r>
            <a:r>
              <a:rPr lang="en-US" altLang="ko-KR" sz="1200" dirty="0" smtClean="0"/>
              <a:t> policies will be prohibited when the non-AP MLD does not support STR capability</a:t>
            </a:r>
            <a:endParaRPr lang="en-US" altLang="ko-KR" sz="1200" dirty="0"/>
          </a:p>
          <a:p>
            <a:r>
              <a:rPr lang="en-US" altLang="ko-KR" sz="1400" dirty="0" smtClean="0">
                <a:sym typeface="Wingdings" panose="05000000000000000000" pitchFamily="2" charset="2"/>
              </a:rPr>
              <a:t>Since </a:t>
            </a:r>
            <a:r>
              <a:rPr lang="en-US" altLang="ko-KR" sz="1400" dirty="0" err="1" smtClean="0">
                <a:sym typeface="Wingdings" panose="05000000000000000000" pitchFamily="2" charset="2"/>
              </a:rPr>
              <a:t>asynchronized</a:t>
            </a:r>
            <a:r>
              <a:rPr lang="en-US" altLang="ko-KR" sz="1400" dirty="0" smtClean="0">
                <a:sym typeface="Wingdings" panose="05000000000000000000" pitchFamily="2" charset="2"/>
              </a:rPr>
              <a:t> per-link acknowledgement may cause STR situation as well, BAR – BA exchange on the only one link can reduce </a:t>
            </a:r>
            <a:r>
              <a:rPr lang="en-US" altLang="ko-KR" sz="1400" dirty="0" smtClean="0"/>
              <a:t>internal </a:t>
            </a:r>
            <a:r>
              <a:rPr lang="en-US" altLang="ko-KR" sz="1400" dirty="0" err="1" smtClean="0"/>
              <a:t>tx</a:t>
            </a:r>
            <a:r>
              <a:rPr lang="en-US" altLang="ko-KR" sz="1400" dirty="0" smtClean="0"/>
              <a:t>/</a:t>
            </a:r>
            <a:r>
              <a:rPr lang="en-US" altLang="ko-KR" sz="1400" dirty="0" err="1" smtClean="0"/>
              <a:t>rx</a:t>
            </a:r>
            <a:r>
              <a:rPr lang="en-US" altLang="ko-KR" sz="1400" dirty="0" smtClean="0"/>
              <a:t> interference</a:t>
            </a:r>
          </a:p>
          <a:p>
            <a:pPr lvl="1"/>
            <a:r>
              <a:rPr lang="en-US" altLang="ko-KR" sz="1200" dirty="0" err="1" smtClean="0">
                <a:sym typeface="Wingdings" panose="05000000000000000000" pitchFamily="2" charset="2"/>
              </a:rPr>
              <a:t>Ack</a:t>
            </a:r>
            <a:r>
              <a:rPr lang="en-US" altLang="ko-KR" sz="1200" dirty="0" smtClean="0">
                <a:sym typeface="Wingdings" panose="05000000000000000000" pitchFamily="2" charset="2"/>
              </a:rPr>
              <a:t> designated link can be negotiated in advance or on each occasion</a:t>
            </a:r>
          </a:p>
          <a:p>
            <a:r>
              <a:rPr lang="en-US" altLang="ko-KR" sz="1400" dirty="0" smtClean="0">
                <a:sym typeface="Wingdings" panose="05000000000000000000" pitchFamily="2" charset="2"/>
              </a:rPr>
              <a:t>Therefore, in this proposal, acknowledgement information sharing among the links of non-AP MLD and allowing non-AP MLD to response other links’ acknowledgement information can help increase channel efficiency by releasing channel</a:t>
            </a:r>
          </a:p>
          <a:p>
            <a:pPr lvl="1"/>
            <a:r>
              <a:rPr lang="en-US" altLang="ko-KR" sz="1200" dirty="0" smtClean="0">
                <a:sym typeface="Wingdings" panose="05000000000000000000" pitchFamily="2" charset="2"/>
              </a:rPr>
              <a:t>Non-AP MLD may have plenty of time to share acknowledgement information</a:t>
            </a:r>
          </a:p>
          <a:p>
            <a:pPr lvl="1"/>
            <a:r>
              <a:rPr lang="en-US" altLang="ko-KR" sz="1200" dirty="0" smtClean="0">
                <a:sym typeface="Wingdings" panose="05000000000000000000" pitchFamily="2" charset="2"/>
              </a:rPr>
              <a:t>Negotiating </a:t>
            </a:r>
            <a:r>
              <a:rPr lang="en-US" altLang="ko-KR" sz="1200" dirty="0" err="1" smtClean="0">
                <a:sym typeface="Wingdings" panose="05000000000000000000" pitchFamily="2" charset="2"/>
              </a:rPr>
              <a:t>ack</a:t>
            </a:r>
            <a:r>
              <a:rPr lang="en-US" altLang="ko-KR" sz="1200" dirty="0" smtClean="0">
                <a:sym typeface="Wingdings" panose="05000000000000000000" pitchFamily="2" charset="2"/>
              </a:rPr>
              <a:t> information sharing capability between AP MLD and non-AP MLD may also be helpful</a:t>
            </a:r>
          </a:p>
          <a:p>
            <a:pPr lvl="1"/>
            <a:r>
              <a:rPr lang="en-US" altLang="ko-KR" sz="1200" dirty="0" smtClean="0"/>
              <a:t>Immediate aggregated response is possible if acknowledgement information can be aggregated within SIFS period</a:t>
            </a:r>
            <a:endParaRPr lang="en-US" altLang="ko-KR" sz="12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cxnSp>
        <p:nvCxnSpPr>
          <p:cNvPr id="7" name="直接连接符 6"/>
          <p:cNvCxnSpPr/>
          <p:nvPr/>
        </p:nvCxnSpPr>
        <p:spPr bwMode="auto">
          <a:xfrm>
            <a:off x="3433625" y="5791439"/>
            <a:ext cx="288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0" name="直接连接符 6"/>
          <p:cNvCxnSpPr/>
          <p:nvPr/>
        </p:nvCxnSpPr>
        <p:spPr bwMode="auto">
          <a:xfrm>
            <a:off x="3433625" y="6164031"/>
            <a:ext cx="288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1" name="直接连接符 6"/>
          <p:cNvCxnSpPr/>
          <p:nvPr/>
        </p:nvCxnSpPr>
        <p:spPr bwMode="auto">
          <a:xfrm>
            <a:off x="3433625" y="4862751"/>
            <a:ext cx="288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2" name="直接连接符 6"/>
          <p:cNvCxnSpPr/>
          <p:nvPr/>
        </p:nvCxnSpPr>
        <p:spPr bwMode="auto">
          <a:xfrm>
            <a:off x="3433625" y="5229200"/>
            <a:ext cx="288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3" name="矩形 7"/>
          <p:cNvSpPr/>
          <p:nvPr/>
        </p:nvSpPr>
        <p:spPr bwMode="auto">
          <a:xfrm>
            <a:off x="3660341" y="5796494"/>
            <a:ext cx="1197528"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A1</a:t>
            </a:r>
            <a:endParaRPr lang="zh-CN" altLang="en-US" sz="800" dirty="0">
              <a:solidFill>
                <a:schemeClr val="tx1"/>
              </a:solidFill>
              <a:latin typeface="Arial" charset="0"/>
              <a:ea typeface="宋体" charset="-122"/>
            </a:endParaRPr>
          </a:p>
        </p:txBody>
      </p:sp>
      <p:sp>
        <p:nvSpPr>
          <p:cNvPr id="14" name="矩形 7"/>
          <p:cNvSpPr/>
          <p:nvPr/>
        </p:nvSpPr>
        <p:spPr bwMode="auto">
          <a:xfrm>
            <a:off x="3660341" y="4647174"/>
            <a:ext cx="1197528"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b="0" smtClean="0">
                <a:solidFill>
                  <a:schemeClr val="tx1"/>
                </a:solidFill>
                <a:latin typeface="Arial" charset="0"/>
                <a:ea typeface="宋体" charset="-122"/>
              </a:rPr>
              <a:t>Data A1</a:t>
            </a:r>
            <a:endParaRPr lang="zh-CN" altLang="en-US" sz="800" b="0" dirty="0" smtClean="0">
              <a:solidFill>
                <a:schemeClr val="tx1"/>
              </a:solidFill>
              <a:latin typeface="Arial" charset="0"/>
              <a:ea typeface="宋体" charset="-122"/>
            </a:endParaRPr>
          </a:p>
        </p:txBody>
      </p:sp>
      <p:sp>
        <p:nvSpPr>
          <p:cNvPr id="15" name="矩形 7"/>
          <p:cNvSpPr/>
          <p:nvPr/>
        </p:nvSpPr>
        <p:spPr bwMode="auto">
          <a:xfrm>
            <a:off x="3857779" y="5008146"/>
            <a:ext cx="720000"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Data B1</a:t>
            </a:r>
            <a:endParaRPr lang="zh-CN" altLang="en-US" sz="800" dirty="0">
              <a:solidFill>
                <a:schemeClr val="tx1"/>
              </a:solidFill>
              <a:latin typeface="Arial" charset="0"/>
              <a:ea typeface="宋体" charset="-122"/>
            </a:endParaRPr>
          </a:p>
        </p:txBody>
      </p:sp>
      <p:sp>
        <p:nvSpPr>
          <p:cNvPr id="16" name="矩形 7"/>
          <p:cNvSpPr/>
          <p:nvPr/>
        </p:nvSpPr>
        <p:spPr bwMode="auto">
          <a:xfrm>
            <a:off x="3857779" y="6168258"/>
            <a:ext cx="720000"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B1</a:t>
            </a:r>
            <a:endParaRPr lang="zh-CN" altLang="en-US" sz="800" dirty="0">
              <a:solidFill>
                <a:schemeClr val="tx1"/>
              </a:solidFill>
              <a:latin typeface="Arial" charset="0"/>
              <a:ea typeface="宋体" charset="-122"/>
            </a:endParaRPr>
          </a:p>
        </p:txBody>
      </p:sp>
      <p:sp>
        <p:nvSpPr>
          <p:cNvPr id="25" name="矩形 7"/>
          <p:cNvSpPr/>
          <p:nvPr/>
        </p:nvSpPr>
        <p:spPr bwMode="auto">
          <a:xfrm>
            <a:off x="5897737" y="5576734"/>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26" name="矩形 7"/>
          <p:cNvSpPr/>
          <p:nvPr/>
        </p:nvSpPr>
        <p:spPr bwMode="auto">
          <a:xfrm>
            <a:off x="5365902" y="4649632"/>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BAR</a:t>
            </a:r>
            <a:endParaRPr lang="zh-CN" altLang="en-US" sz="800" dirty="0">
              <a:solidFill>
                <a:schemeClr val="tx1"/>
              </a:solidFill>
              <a:latin typeface="Arial" charset="0"/>
              <a:ea typeface="宋体" charset="-122"/>
            </a:endParaRPr>
          </a:p>
        </p:txBody>
      </p:sp>
      <p:cxnSp>
        <p:nvCxnSpPr>
          <p:cNvPr id="52" name="직선 연결선 51"/>
          <p:cNvCxnSpPr/>
          <p:nvPr/>
        </p:nvCxnSpPr>
        <p:spPr bwMode="auto">
          <a:xfrm>
            <a:off x="5748180" y="5795537"/>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49" name="矩形 7"/>
          <p:cNvSpPr/>
          <p:nvPr/>
        </p:nvSpPr>
        <p:spPr bwMode="auto">
          <a:xfrm>
            <a:off x="5365902" y="5792903"/>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BAR</a:t>
            </a:r>
            <a:endParaRPr lang="zh-CN" altLang="en-US" sz="800" dirty="0">
              <a:solidFill>
                <a:schemeClr val="tx1"/>
              </a:solidFill>
              <a:latin typeface="Arial" charset="0"/>
              <a:ea typeface="宋体" charset="-122"/>
            </a:endParaRPr>
          </a:p>
        </p:txBody>
      </p:sp>
      <p:sp>
        <p:nvSpPr>
          <p:cNvPr id="50" name="직사각형 49"/>
          <p:cNvSpPr/>
          <p:nvPr/>
        </p:nvSpPr>
        <p:spPr>
          <a:xfrm>
            <a:off x="3599844" y="4461012"/>
            <a:ext cx="683200" cy="215444"/>
          </a:xfrm>
          <a:prstGeom prst="rect">
            <a:avLst/>
          </a:prstGeom>
        </p:spPr>
        <p:txBody>
          <a:bodyPr wrap="none">
            <a:spAutoFit/>
          </a:bodyPr>
          <a:lstStyle/>
          <a:p>
            <a:pPr>
              <a:buClr>
                <a:srgbClr val="CC9900"/>
              </a:buClr>
            </a:pPr>
            <a:r>
              <a:rPr lang="en-US" altLang="zh-CN" sz="800" b="1" smtClean="0">
                <a:solidFill>
                  <a:srgbClr val="FF0000"/>
                </a:solidFill>
                <a:latin typeface="Arial" charset="0"/>
                <a:ea typeface="宋体" charset="-122"/>
              </a:rPr>
              <a:t>Block Ack</a:t>
            </a:r>
            <a:endParaRPr lang="zh-CN" altLang="en-US" sz="800" b="1" dirty="0">
              <a:solidFill>
                <a:srgbClr val="FF0000"/>
              </a:solidFill>
              <a:latin typeface="Arial" charset="0"/>
              <a:ea typeface="宋体" charset="-122"/>
            </a:endParaRPr>
          </a:p>
        </p:txBody>
      </p:sp>
      <p:sp>
        <p:nvSpPr>
          <p:cNvPr id="51" name="직사각형 50"/>
          <p:cNvSpPr/>
          <p:nvPr/>
        </p:nvSpPr>
        <p:spPr>
          <a:xfrm>
            <a:off x="3818828" y="4851703"/>
            <a:ext cx="683200" cy="215444"/>
          </a:xfrm>
          <a:prstGeom prst="rect">
            <a:avLst/>
          </a:prstGeom>
        </p:spPr>
        <p:txBody>
          <a:bodyPr wrap="none">
            <a:spAutoFit/>
          </a:bodyPr>
          <a:lstStyle/>
          <a:p>
            <a:pPr>
              <a:buClr>
                <a:srgbClr val="CC9900"/>
              </a:buClr>
            </a:pPr>
            <a:r>
              <a:rPr lang="en-US" altLang="zh-CN" sz="800" b="1" smtClean="0">
                <a:solidFill>
                  <a:srgbClr val="FF0000"/>
                </a:solidFill>
                <a:latin typeface="Arial" charset="0"/>
                <a:ea typeface="宋体" charset="-122"/>
              </a:rPr>
              <a:t>Block Ack</a:t>
            </a:r>
            <a:endParaRPr lang="zh-CN" altLang="en-US" sz="800" b="1" dirty="0">
              <a:solidFill>
                <a:srgbClr val="FF0000"/>
              </a:solidFill>
              <a:latin typeface="Arial" charset="0"/>
              <a:ea typeface="宋体" charset="-122"/>
            </a:endParaRPr>
          </a:p>
        </p:txBody>
      </p:sp>
      <p:grpSp>
        <p:nvGrpSpPr>
          <p:cNvPr id="63" name="그룹 62"/>
          <p:cNvGrpSpPr/>
          <p:nvPr/>
        </p:nvGrpSpPr>
        <p:grpSpPr>
          <a:xfrm>
            <a:off x="4999308" y="4733157"/>
            <a:ext cx="349667" cy="129594"/>
            <a:chOff x="9396536" y="4149080"/>
            <a:chExt cx="349667" cy="129594"/>
          </a:xfrm>
        </p:grpSpPr>
        <p:sp>
          <p:nvSpPr>
            <p:cNvPr id="64" name="평행 사변형 63"/>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5" name="평행 사변형 64"/>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6" name="평행 사변형 65"/>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55" name="矩形 7"/>
          <p:cNvSpPr/>
          <p:nvPr/>
        </p:nvSpPr>
        <p:spPr bwMode="auto">
          <a:xfrm>
            <a:off x="5897737" y="4859871"/>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cxnSp>
        <p:nvCxnSpPr>
          <p:cNvPr id="56" name="직선 연결선 55"/>
          <p:cNvCxnSpPr/>
          <p:nvPr/>
        </p:nvCxnSpPr>
        <p:spPr bwMode="auto">
          <a:xfrm>
            <a:off x="5748180" y="4863265"/>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73" name="TextBox 72"/>
          <p:cNvSpPr txBox="1"/>
          <p:nvPr/>
        </p:nvSpPr>
        <p:spPr>
          <a:xfrm>
            <a:off x="1884866" y="5836979"/>
            <a:ext cx="1205779" cy="400110"/>
          </a:xfrm>
          <a:prstGeom prst="rect">
            <a:avLst/>
          </a:prstGeom>
          <a:noFill/>
        </p:spPr>
        <p:txBody>
          <a:bodyPr wrap="none" rtlCol="0">
            <a:spAutoFit/>
          </a:bodyPr>
          <a:lstStyle/>
          <a:p>
            <a:pPr algn="ctr"/>
            <a:r>
              <a:rPr lang="en-US" altLang="zh-CN" sz="1000" b="1" smtClean="0">
                <a:solidFill>
                  <a:schemeClr val="tx1"/>
                </a:solidFill>
              </a:rPr>
              <a:t>Non-AP MLD</a:t>
            </a:r>
          </a:p>
          <a:p>
            <a:pPr algn="ctr"/>
            <a:r>
              <a:rPr lang="en-US" altLang="zh-CN" sz="1000" b="1" smtClean="0">
                <a:solidFill>
                  <a:schemeClr val="tx1"/>
                </a:solidFill>
              </a:rPr>
              <a:t>(Non STR link set)</a:t>
            </a:r>
            <a:endParaRPr lang="zh-CN" altLang="en-US" sz="1000" b="1" dirty="0">
              <a:solidFill>
                <a:schemeClr val="tx1"/>
              </a:solidFill>
            </a:endParaRPr>
          </a:p>
        </p:txBody>
      </p:sp>
      <p:sp>
        <p:nvSpPr>
          <p:cNvPr id="74" name="TextBox 73"/>
          <p:cNvSpPr txBox="1"/>
          <p:nvPr/>
        </p:nvSpPr>
        <p:spPr>
          <a:xfrm>
            <a:off x="1973829" y="4736188"/>
            <a:ext cx="946093" cy="400110"/>
          </a:xfrm>
          <a:prstGeom prst="rect">
            <a:avLst/>
          </a:prstGeom>
          <a:noFill/>
        </p:spPr>
        <p:txBody>
          <a:bodyPr wrap="none" rtlCol="0">
            <a:spAutoFit/>
          </a:bodyPr>
          <a:lstStyle/>
          <a:p>
            <a:pPr algn="ctr"/>
            <a:r>
              <a:rPr lang="en-US" altLang="zh-CN" sz="1000" b="1" smtClean="0">
                <a:solidFill>
                  <a:schemeClr val="tx1"/>
                </a:solidFill>
              </a:rPr>
              <a:t>AP MLD</a:t>
            </a:r>
          </a:p>
          <a:p>
            <a:pPr algn="ctr"/>
            <a:r>
              <a:rPr lang="en-US" altLang="zh-CN" sz="1000" b="1" smtClean="0">
                <a:solidFill>
                  <a:schemeClr val="tx1"/>
                </a:solidFill>
              </a:rPr>
              <a:t>(STR link set)</a:t>
            </a:r>
            <a:endParaRPr lang="zh-CN" altLang="en-US" sz="1000" b="1" dirty="0">
              <a:solidFill>
                <a:schemeClr val="tx1"/>
              </a:solidFill>
            </a:endParaRPr>
          </a:p>
        </p:txBody>
      </p:sp>
      <p:sp>
        <p:nvSpPr>
          <p:cNvPr id="75" name="TextBox 74"/>
          <p:cNvSpPr txBox="1"/>
          <p:nvPr/>
        </p:nvSpPr>
        <p:spPr>
          <a:xfrm>
            <a:off x="2930459" y="5723809"/>
            <a:ext cx="570989"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A</a:t>
            </a:r>
            <a:endParaRPr lang="en-US" altLang="zh-CN" sz="1000" b="1">
              <a:solidFill>
                <a:schemeClr val="tx1"/>
              </a:solidFill>
            </a:endParaRPr>
          </a:p>
        </p:txBody>
      </p:sp>
      <p:sp>
        <p:nvSpPr>
          <p:cNvPr id="76" name="TextBox 75"/>
          <p:cNvSpPr txBox="1"/>
          <p:nvPr/>
        </p:nvSpPr>
        <p:spPr>
          <a:xfrm>
            <a:off x="2934467" y="6099143"/>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endParaRPr lang="en-US" altLang="zh-CN" sz="1000" b="1">
              <a:solidFill>
                <a:schemeClr val="tx1"/>
              </a:solidFill>
            </a:endParaRPr>
          </a:p>
        </p:txBody>
      </p:sp>
      <p:sp>
        <p:nvSpPr>
          <p:cNvPr id="77" name="TextBox 76"/>
          <p:cNvSpPr txBox="1"/>
          <p:nvPr/>
        </p:nvSpPr>
        <p:spPr>
          <a:xfrm>
            <a:off x="2930460" y="4678602"/>
            <a:ext cx="570989" cy="246221"/>
          </a:xfrm>
          <a:prstGeom prst="rect">
            <a:avLst/>
          </a:prstGeom>
          <a:noFill/>
        </p:spPr>
        <p:txBody>
          <a:bodyPr wrap="none" rtlCol="0" anchor="ctr" anchorCtr="0">
            <a:spAutoFit/>
          </a:bodyPr>
          <a:lstStyle/>
          <a:p>
            <a:pPr algn="ctr"/>
            <a:r>
              <a:rPr lang="en-US" altLang="zh-CN" sz="1000" b="1" smtClean="0">
                <a:solidFill>
                  <a:schemeClr val="tx1"/>
                </a:solidFill>
              </a:rPr>
              <a:t>Link A</a:t>
            </a:r>
          </a:p>
        </p:txBody>
      </p:sp>
      <p:sp>
        <p:nvSpPr>
          <p:cNvPr id="78" name="TextBox 77"/>
          <p:cNvSpPr txBox="1"/>
          <p:nvPr/>
        </p:nvSpPr>
        <p:spPr>
          <a:xfrm>
            <a:off x="2934469" y="5047793"/>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p>
        </p:txBody>
      </p:sp>
    </p:spTree>
    <p:extLst>
      <p:ext uri="{BB962C8B-B14F-4D97-AF65-F5344CB8AC3E}">
        <p14:creationId xmlns:p14="http://schemas.microsoft.com/office/powerpoint/2010/main" val="9589382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Proposal 2: End time alignment</a:t>
            </a:r>
            <a:endParaRPr lang="ko-KR" altLang="en-US"/>
          </a:p>
        </p:txBody>
      </p:sp>
      <p:sp>
        <p:nvSpPr>
          <p:cNvPr id="3" name="내용 개체 틀 2"/>
          <p:cNvSpPr>
            <a:spLocks noGrp="1"/>
          </p:cNvSpPr>
          <p:nvPr>
            <p:ph idx="1"/>
          </p:nvPr>
        </p:nvSpPr>
        <p:spPr/>
        <p:txBody>
          <a:bodyPr/>
          <a:lstStyle/>
          <a:p>
            <a:r>
              <a:rPr lang="en-US" altLang="ko-KR" sz="1400" smtClean="0"/>
              <a:t>Alternatively, STR situation can be alleviated with end time alignment of transmissions on the links</a:t>
            </a:r>
          </a:p>
          <a:p>
            <a:pPr lvl="1"/>
            <a:r>
              <a:rPr lang="en-US" altLang="ko-KR" sz="1200" smtClean="0"/>
              <a:t>With the aligned transmissions, immediate responses become available</a:t>
            </a:r>
          </a:p>
          <a:p>
            <a:r>
              <a:rPr lang="en-US" altLang="ko-KR" sz="1400" smtClean="0"/>
              <a:t>Transmission information (E.g., PPDU transmission start time of other links, PPDU duration of other links) should be shared between the links of AP MLD to append padding or limit the length of following data frame</a:t>
            </a:r>
          </a:p>
          <a:p>
            <a:r>
              <a:rPr lang="en-US" altLang="ko-KR" sz="1400" smtClean="0"/>
              <a:t>Due to the additional padding, channel efficiency may decrease</a:t>
            </a:r>
          </a:p>
          <a:p>
            <a:r>
              <a:rPr lang="en-US" altLang="ko-KR" sz="1400" smtClean="0">
                <a:solidFill>
                  <a:schemeClr val="tx1"/>
                </a:solidFill>
              </a:rPr>
              <a:t>Fragmentation may be happen in case when the end time of the latter data frame is later than the former data frame (See right figure)</a:t>
            </a:r>
          </a:p>
          <a:p>
            <a:r>
              <a:rPr lang="en-US" altLang="ko-KR" sz="1400" smtClean="0"/>
              <a:t>Per-link acknowledgement is suitable for this proposal</a:t>
            </a:r>
          </a:p>
          <a:p>
            <a:pPr lvl="1"/>
            <a:r>
              <a:rPr lang="en-US" altLang="ko-KR" sz="1200" smtClean="0"/>
              <a:t>ML aggregated ack with duplication can also be used as long as MLD supports </a:t>
            </a:r>
            <a:r>
              <a:rPr lang="en-US" altLang="ko-KR" sz="1200">
                <a:sym typeface="Wingdings" panose="05000000000000000000" pitchFamily="2" charset="2"/>
              </a:rPr>
              <a:t>ack information sharing </a:t>
            </a:r>
            <a:r>
              <a:rPr lang="en-US" altLang="ko-KR" sz="1200" smtClean="0">
                <a:sym typeface="Wingdings" panose="05000000000000000000" pitchFamily="2" charset="2"/>
              </a:rPr>
              <a:t>capability</a:t>
            </a:r>
            <a:endParaRPr lang="en-US" altLang="ko-KR" sz="120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cxnSp>
        <p:nvCxnSpPr>
          <p:cNvPr id="55" name="直接连接符 6"/>
          <p:cNvCxnSpPr/>
          <p:nvPr/>
        </p:nvCxnSpPr>
        <p:spPr bwMode="auto">
          <a:xfrm>
            <a:off x="1637374" y="5861153"/>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2" name="直接连接符 6"/>
          <p:cNvCxnSpPr/>
          <p:nvPr/>
        </p:nvCxnSpPr>
        <p:spPr bwMode="auto">
          <a:xfrm>
            <a:off x="1637374" y="6233745"/>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3" name="直接连接符 6"/>
          <p:cNvCxnSpPr/>
          <p:nvPr/>
        </p:nvCxnSpPr>
        <p:spPr bwMode="auto">
          <a:xfrm>
            <a:off x="1637374" y="4834041"/>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4" name="直接连接符 6"/>
          <p:cNvCxnSpPr/>
          <p:nvPr/>
        </p:nvCxnSpPr>
        <p:spPr bwMode="auto">
          <a:xfrm>
            <a:off x="1637374" y="5200490"/>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75" name="矩形 7"/>
          <p:cNvSpPr/>
          <p:nvPr/>
        </p:nvSpPr>
        <p:spPr bwMode="auto">
          <a:xfrm>
            <a:off x="1864090" y="5857970"/>
            <a:ext cx="1512168"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A1</a:t>
            </a:r>
            <a:endParaRPr lang="zh-CN" altLang="en-US" sz="800" dirty="0">
              <a:solidFill>
                <a:schemeClr val="tx1"/>
              </a:solidFill>
              <a:latin typeface="Arial" charset="0"/>
              <a:ea typeface="宋体" charset="-122"/>
            </a:endParaRPr>
          </a:p>
        </p:txBody>
      </p:sp>
      <p:sp>
        <p:nvSpPr>
          <p:cNvPr id="76" name="矩形 7"/>
          <p:cNvSpPr/>
          <p:nvPr/>
        </p:nvSpPr>
        <p:spPr bwMode="auto">
          <a:xfrm>
            <a:off x="1864090" y="4618464"/>
            <a:ext cx="1512168"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b="0" smtClean="0">
                <a:solidFill>
                  <a:schemeClr val="tx1"/>
                </a:solidFill>
                <a:latin typeface="Arial" charset="0"/>
                <a:ea typeface="宋体" charset="-122"/>
              </a:rPr>
              <a:t>Data A1</a:t>
            </a:r>
            <a:endParaRPr lang="zh-CN" altLang="en-US" sz="800" b="0" dirty="0" smtClean="0">
              <a:solidFill>
                <a:schemeClr val="tx1"/>
              </a:solidFill>
              <a:latin typeface="Arial" charset="0"/>
              <a:ea typeface="宋体" charset="-122"/>
            </a:endParaRPr>
          </a:p>
        </p:txBody>
      </p:sp>
      <p:sp>
        <p:nvSpPr>
          <p:cNvPr id="77" name="矩形 7"/>
          <p:cNvSpPr/>
          <p:nvPr/>
        </p:nvSpPr>
        <p:spPr bwMode="auto">
          <a:xfrm>
            <a:off x="2061528" y="4987674"/>
            <a:ext cx="720000"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Data B1</a:t>
            </a:r>
            <a:endParaRPr lang="zh-CN" altLang="en-US" sz="800" dirty="0">
              <a:solidFill>
                <a:schemeClr val="tx1"/>
              </a:solidFill>
              <a:latin typeface="Arial" charset="0"/>
              <a:ea typeface="宋体" charset="-122"/>
            </a:endParaRPr>
          </a:p>
        </p:txBody>
      </p:sp>
      <p:sp>
        <p:nvSpPr>
          <p:cNvPr id="78" name="矩形 7"/>
          <p:cNvSpPr/>
          <p:nvPr/>
        </p:nvSpPr>
        <p:spPr bwMode="auto">
          <a:xfrm>
            <a:off x="2061528" y="6229734"/>
            <a:ext cx="720000"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B1</a:t>
            </a:r>
            <a:endParaRPr lang="zh-CN" altLang="en-US" sz="800" dirty="0">
              <a:solidFill>
                <a:schemeClr val="tx1"/>
              </a:solidFill>
              <a:latin typeface="Arial" charset="0"/>
              <a:ea typeface="宋体" charset="-122"/>
            </a:endParaRPr>
          </a:p>
        </p:txBody>
      </p:sp>
      <p:sp>
        <p:nvSpPr>
          <p:cNvPr id="83" name="矩形 7"/>
          <p:cNvSpPr/>
          <p:nvPr/>
        </p:nvSpPr>
        <p:spPr bwMode="auto">
          <a:xfrm>
            <a:off x="3520896" y="5201714"/>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84" name="矩形 7"/>
          <p:cNvSpPr/>
          <p:nvPr/>
        </p:nvSpPr>
        <p:spPr bwMode="auto">
          <a:xfrm>
            <a:off x="3520896" y="6019871"/>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cxnSp>
        <p:nvCxnSpPr>
          <p:cNvPr id="87" name="直接连接符 6"/>
          <p:cNvCxnSpPr/>
          <p:nvPr/>
        </p:nvCxnSpPr>
        <p:spPr bwMode="auto">
          <a:xfrm>
            <a:off x="6458305" y="5861153"/>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90" name="直接连接符 6"/>
          <p:cNvCxnSpPr/>
          <p:nvPr/>
        </p:nvCxnSpPr>
        <p:spPr bwMode="auto">
          <a:xfrm>
            <a:off x="6458305" y="6233745"/>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91" name="直接连接符 6"/>
          <p:cNvCxnSpPr/>
          <p:nvPr/>
        </p:nvCxnSpPr>
        <p:spPr bwMode="auto">
          <a:xfrm>
            <a:off x="6458305" y="4834041"/>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92" name="直接连接符 6"/>
          <p:cNvCxnSpPr/>
          <p:nvPr/>
        </p:nvCxnSpPr>
        <p:spPr bwMode="auto">
          <a:xfrm>
            <a:off x="6458305" y="5200490"/>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04" name="직선 연결선 103"/>
          <p:cNvCxnSpPr/>
          <p:nvPr/>
        </p:nvCxnSpPr>
        <p:spPr bwMode="auto">
          <a:xfrm>
            <a:off x="3383092" y="5195436"/>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05" name="직선 연결선 104"/>
          <p:cNvCxnSpPr/>
          <p:nvPr/>
        </p:nvCxnSpPr>
        <p:spPr bwMode="auto">
          <a:xfrm>
            <a:off x="3383092" y="6230864"/>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109" name="矩形 7"/>
          <p:cNvSpPr/>
          <p:nvPr/>
        </p:nvSpPr>
        <p:spPr bwMode="auto">
          <a:xfrm>
            <a:off x="2779411" y="4987674"/>
            <a:ext cx="596847" cy="216000"/>
          </a:xfrm>
          <a:prstGeom prst="rect">
            <a:avLst/>
          </a:prstGeom>
          <a:pattFill prst="wdUpDiag">
            <a:fgClr>
              <a:schemeClr val="bg1">
                <a:lumMod val="85000"/>
              </a:schemeClr>
            </a:fgClr>
            <a:bgClr>
              <a:schemeClr val="bg1"/>
            </a:bgClr>
          </a:patt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Padding</a:t>
            </a:r>
            <a:endParaRPr lang="zh-CN" altLang="en-US" sz="800" dirty="0">
              <a:solidFill>
                <a:schemeClr val="tx1"/>
              </a:solidFill>
              <a:latin typeface="Arial" charset="0"/>
              <a:ea typeface="宋体" charset="-122"/>
            </a:endParaRPr>
          </a:p>
        </p:txBody>
      </p:sp>
      <p:sp>
        <p:nvSpPr>
          <p:cNvPr id="110" name="矩形 7"/>
          <p:cNvSpPr/>
          <p:nvPr/>
        </p:nvSpPr>
        <p:spPr bwMode="auto">
          <a:xfrm>
            <a:off x="2779411" y="6229734"/>
            <a:ext cx="596847" cy="216000"/>
          </a:xfrm>
          <a:prstGeom prst="rect">
            <a:avLst/>
          </a:prstGeom>
          <a:pattFill prst="wdUpDiag">
            <a:fgClr>
              <a:schemeClr val="bg1">
                <a:lumMod val="85000"/>
              </a:schemeClr>
            </a:fgClr>
            <a:bgClr>
              <a:schemeClr val="bg1"/>
            </a:bgClr>
          </a:patt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Padding</a:t>
            </a:r>
            <a:endParaRPr lang="zh-CN" altLang="en-US" sz="800" dirty="0">
              <a:solidFill>
                <a:schemeClr val="tx1"/>
              </a:solidFill>
              <a:latin typeface="Arial" charset="0"/>
              <a:ea typeface="宋体" charset="-122"/>
            </a:endParaRPr>
          </a:p>
        </p:txBody>
      </p:sp>
      <p:sp>
        <p:nvSpPr>
          <p:cNvPr id="111" name="矩形 7"/>
          <p:cNvSpPr/>
          <p:nvPr/>
        </p:nvSpPr>
        <p:spPr bwMode="auto">
          <a:xfrm>
            <a:off x="3520896" y="4828693"/>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112" name="矩形 7"/>
          <p:cNvSpPr/>
          <p:nvPr/>
        </p:nvSpPr>
        <p:spPr bwMode="auto">
          <a:xfrm>
            <a:off x="3520896" y="5646850"/>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cxnSp>
        <p:nvCxnSpPr>
          <p:cNvPr id="113" name="직선 연결선 112"/>
          <p:cNvCxnSpPr/>
          <p:nvPr/>
        </p:nvCxnSpPr>
        <p:spPr bwMode="auto">
          <a:xfrm>
            <a:off x="3383092" y="4822415"/>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14" name="직선 연결선 113"/>
          <p:cNvCxnSpPr/>
          <p:nvPr/>
        </p:nvCxnSpPr>
        <p:spPr bwMode="auto">
          <a:xfrm>
            <a:off x="3383092" y="5857843"/>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115" name="矩形 7"/>
          <p:cNvSpPr/>
          <p:nvPr/>
        </p:nvSpPr>
        <p:spPr bwMode="auto">
          <a:xfrm>
            <a:off x="6655477" y="5856709"/>
            <a:ext cx="1188526" cy="216000"/>
          </a:xfrm>
          <a:prstGeom prst="rect">
            <a:avLst/>
          </a:prstGeom>
          <a:solidFill>
            <a:schemeClr val="bg1"/>
          </a:solidFill>
          <a:ln>
            <a:solidFill>
              <a:schemeClr val="tx1"/>
            </a:solidFill>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A1</a:t>
            </a:r>
            <a:endParaRPr lang="zh-CN" altLang="en-US" sz="800" dirty="0">
              <a:solidFill>
                <a:schemeClr val="tx1"/>
              </a:solidFill>
              <a:latin typeface="Arial" charset="0"/>
              <a:ea typeface="宋体" charset="-122"/>
            </a:endParaRPr>
          </a:p>
        </p:txBody>
      </p:sp>
      <p:sp>
        <p:nvSpPr>
          <p:cNvPr id="116" name="矩形 7"/>
          <p:cNvSpPr/>
          <p:nvPr/>
        </p:nvSpPr>
        <p:spPr bwMode="auto">
          <a:xfrm>
            <a:off x="6655477" y="4618041"/>
            <a:ext cx="1188526" cy="216000"/>
          </a:xfrm>
          <a:prstGeom prst="rect">
            <a:avLst/>
          </a:prstGeom>
          <a:solidFill>
            <a:schemeClr val="bg1"/>
          </a:solidFill>
          <a:ln>
            <a:solidFill>
              <a:schemeClr val="tx1"/>
            </a:solidFill>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altLang="zh-CN" sz="800" b="0" smtClean="0">
                <a:solidFill>
                  <a:schemeClr val="tx1"/>
                </a:solidFill>
                <a:latin typeface="Arial" charset="0"/>
                <a:ea typeface="宋体" charset="-122"/>
              </a:rPr>
              <a:t>Data A1</a:t>
            </a:r>
            <a:endParaRPr lang="zh-CN" altLang="en-US" sz="800" b="0" dirty="0" smtClean="0">
              <a:solidFill>
                <a:schemeClr val="tx1"/>
              </a:solidFill>
              <a:latin typeface="Arial" charset="0"/>
              <a:ea typeface="宋体" charset="-122"/>
            </a:endParaRPr>
          </a:p>
        </p:txBody>
      </p:sp>
      <p:sp>
        <p:nvSpPr>
          <p:cNvPr id="117" name="矩形 7"/>
          <p:cNvSpPr/>
          <p:nvPr/>
        </p:nvSpPr>
        <p:spPr bwMode="auto">
          <a:xfrm>
            <a:off x="7124003" y="4987251"/>
            <a:ext cx="720000" cy="216000"/>
          </a:xfrm>
          <a:prstGeom prst="rect">
            <a:avLst/>
          </a:prstGeom>
          <a:solidFill>
            <a:schemeClr val="bg1"/>
          </a:solidFill>
          <a:ln>
            <a:solidFill>
              <a:schemeClr val="tx1"/>
            </a:solidFill>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Data B1</a:t>
            </a:r>
            <a:endParaRPr lang="zh-CN" altLang="en-US" sz="800" dirty="0">
              <a:solidFill>
                <a:schemeClr val="tx1"/>
              </a:solidFill>
              <a:latin typeface="Arial" charset="0"/>
              <a:ea typeface="宋体" charset="-122"/>
            </a:endParaRPr>
          </a:p>
        </p:txBody>
      </p:sp>
      <p:sp>
        <p:nvSpPr>
          <p:cNvPr id="118" name="矩形 7"/>
          <p:cNvSpPr/>
          <p:nvPr/>
        </p:nvSpPr>
        <p:spPr bwMode="auto">
          <a:xfrm>
            <a:off x="7124003" y="6228473"/>
            <a:ext cx="720000" cy="216000"/>
          </a:xfrm>
          <a:prstGeom prst="rect">
            <a:avLst/>
          </a:prstGeom>
          <a:solidFill>
            <a:schemeClr val="bg1"/>
          </a:solidFill>
          <a:ln>
            <a:solidFill>
              <a:schemeClr val="tx1"/>
            </a:solidFill>
          </a:ln>
          <a:effectLst/>
          <a:extLst/>
        </p:spPr>
        <p:txBody>
          <a:bodyPr vert="horz" wrap="square" lIns="91440" tIns="45720" rIns="91440" bIns="45720" numCol="1" rtlCol="0" anchor="ctr" anchorCtr="0" compatLnSpc="1">
            <a:prstTxWarp prst="textNoShape">
              <a:avLst/>
            </a:prstTxWarp>
          </a:bodyPr>
          <a:lstStyle/>
          <a:p>
            <a:pPr algn="ctr">
              <a:buClr>
                <a:srgbClr val="CC9900"/>
              </a:buClr>
            </a:pPr>
            <a:r>
              <a:rPr lang="en-US" altLang="zh-CN" sz="800">
                <a:solidFill>
                  <a:schemeClr val="tx1"/>
                </a:solidFill>
                <a:latin typeface="Arial" charset="0"/>
                <a:ea typeface="宋体" charset="-122"/>
              </a:rPr>
              <a:t>Data </a:t>
            </a:r>
            <a:r>
              <a:rPr lang="en-US" altLang="zh-CN" sz="800" smtClean="0">
                <a:solidFill>
                  <a:schemeClr val="tx1"/>
                </a:solidFill>
                <a:latin typeface="Arial" charset="0"/>
                <a:ea typeface="宋体" charset="-122"/>
              </a:rPr>
              <a:t>B1</a:t>
            </a:r>
            <a:endParaRPr lang="zh-CN" altLang="en-US" sz="800" dirty="0">
              <a:solidFill>
                <a:schemeClr val="tx1"/>
              </a:solidFill>
              <a:latin typeface="Arial" charset="0"/>
              <a:ea typeface="宋体" charset="-122"/>
            </a:endParaRPr>
          </a:p>
        </p:txBody>
      </p:sp>
      <p:cxnSp>
        <p:nvCxnSpPr>
          <p:cNvPr id="119" name="직선 연결선 118"/>
          <p:cNvCxnSpPr/>
          <p:nvPr/>
        </p:nvCxnSpPr>
        <p:spPr bwMode="auto">
          <a:xfrm>
            <a:off x="7844003" y="4989805"/>
            <a:ext cx="0" cy="225298"/>
          </a:xfrm>
          <a:prstGeom prst="line">
            <a:avLst/>
          </a:prstGeom>
          <a:solidFill>
            <a:srgbClr val="00B8FF"/>
          </a:solidFill>
          <a:ln w="28575" cap="flat" cmpd="sng" algn="ctr">
            <a:solidFill>
              <a:srgbClr val="FF0000"/>
            </a:solidFill>
            <a:prstDash val="sysDash"/>
            <a:round/>
            <a:headEnd type="none" w="med" len="med"/>
            <a:tailEnd type="none" w="med" len="med"/>
          </a:ln>
          <a:effectLst/>
        </p:spPr>
      </p:cxnSp>
      <p:cxnSp>
        <p:nvCxnSpPr>
          <p:cNvPr id="120" name="직선 연결선 119"/>
          <p:cNvCxnSpPr/>
          <p:nvPr/>
        </p:nvCxnSpPr>
        <p:spPr bwMode="auto">
          <a:xfrm>
            <a:off x="7844003" y="6231897"/>
            <a:ext cx="0" cy="225298"/>
          </a:xfrm>
          <a:prstGeom prst="line">
            <a:avLst/>
          </a:prstGeom>
          <a:solidFill>
            <a:srgbClr val="00B8FF"/>
          </a:solidFill>
          <a:ln w="28575" cap="flat" cmpd="sng" algn="ctr">
            <a:solidFill>
              <a:srgbClr val="FF0000"/>
            </a:solidFill>
            <a:prstDash val="sysDash"/>
            <a:round/>
            <a:headEnd type="none" w="med" len="med"/>
            <a:tailEnd type="none" w="med" len="med"/>
          </a:ln>
          <a:effectLst/>
        </p:spPr>
      </p:cxnSp>
      <p:sp>
        <p:nvSpPr>
          <p:cNvPr id="121" name="矩形 7"/>
          <p:cNvSpPr/>
          <p:nvPr/>
        </p:nvSpPr>
        <p:spPr bwMode="auto">
          <a:xfrm>
            <a:off x="7981163" y="5201714"/>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122" name="矩形 7"/>
          <p:cNvSpPr/>
          <p:nvPr/>
        </p:nvSpPr>
        <p:spPr bwMode="auto">
          <a:xfrm>
            <a:off x="7981163" y="6019871"/>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cxnSp>
        <p:nvCxnSpPr>
          <p:cNvPr id="123" name="직선 연결선 122"/>
          <p:cNvCxnSpPr/>
          <p:nvPr/>
        </p:nvCxnSpPr>
        <p:spPr bwMode="auto">
          <a:xfrm>
            <a:off x="7843359" y="5195436"/>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24" name="직선 연결선 123"/>
          <p:cNvCxnSpPr/>
          <p:nvPr/>
        </p:nvCxnSpPr>
        <p:spPr bwMode="auto">
          <a:xfrm>
            <a:off x="7843359" y="6230864"/>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125" name="矩形 7"/>
          <p:cNvSpPr/>
          <p:nvPr/>
        </p:nvSpPr>
        <p:spPr bwMode="auto">
          <a:xfrm>
            <a:off x="7981163" y="4828693"/>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sp>
        <p:nvSpPr>
          <p:cNvPr id="126" name="矩形 7"/>
          <p:cNvSpPr/>
          <p:nvPr/>
        </p:nvSpPr>
        <p:spPr bwMode="auto">
          <a:xfrm>
            <a:off x="7981163" y="5646850"/>
            <a:ext cx="374226" cy="216000"/>
          </a:xfrm>
          <a:prstGeom prst="rect">
            <a:avLst/>
          </a:prstGeom>
          <a:solidFill>
            <a:schemeClr val="bg1"/>
          </a:solidFill>
          <a:ln>
            <a:solidFill>
              <a:schemeClr val="tx1"/>
            </a:solidFill>
          </a:ln>
          <a:effectLst/>
          <a:extLst/>
        </p:spPr>
        <p:txBody>
          <a:bodyPr vert="horz" wrap="square" lIns="0" tIns="0" rIns="0" bIns="0" numCol="1" rtlCol="0" anchor="ctr" anchorCtr="0" compatLnSpc="1">
            <a:prstTxWarp prst="textNoShape">
              <a:avLst/>
            </a:prstTxWarp>
          </a:bodyPr>
          <a:lstStyle/>
          <a:p>
            <a:pPr algn="ctr">
              <a:buClr>
                <a:srgbClr val="CC9900"/>
              </a:buClr>
            </a:pPr>
            <a:r>
              <a:rPr lang="en-US" altLang="zh-CN" sz="800" smtClean="0">
                <a:solidFill>
                  <a:schemeClr val="tx1"/>
                </a:solidFill>
                <a:latin typeface="Arial" charset="0"/>
                <a:ea typeface="宋体" charset="-122"/>
              </a:rPr>
              <a:t>BA</a:t>
            </a:r>
            <a:endParaRPr lang="zh-CN" altLang="en-US" sz="800" dirty="0">
              <a:solidFill>
                <a:schemeClr val="tx1"/>
              </a:solidFill>
              <a:latin typeface="Arial" charset="0"/>
              <a:ea typeface="宋体" charset="-122"/>
            </a:endParaRPr>
          </a:p>
        </p:txBody>
      </p:sp>
      <p:cxnSp>
        <p:nvCxnSpPr>
          <p:cNvPr id="127" name="직선 연결선 126"/>
          <p:cNvCxnSpPr/>
          <p:nvPr/>
        </p:nvCxnSpPr>
        <p:spPr bwMode="auto">
          <a:xfrm>
            <a:off x="7843359" y="4822415"/>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28" name="직선 연결선 127"/>
          <p:cNvCxnSpPr/>
          <p:nvPr/>
        </p:nvCxnSpPr>
        <p:spPr bwMode="auto">
          <a:xfrm>
            <a:off x="7843359" y="5857843"/>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129" name="직사각형 128"/>
          <p:cNvSpPr/>
          <p:nvPr/>
        </p:nvSpPr>
        <p:spPr>
          <a:xfrm>
            <a:off x="1780781" y="4437112"/>
            <a:ext cx="1039067" cy="215444"/>
          </a:xfrm>
          <a:prstGeom prst="rect">
            <a:avLst/>
          </a:prstGeom>
        </p:spPr>
        <p:txBody>
          <a:bodyPr wrap="none">
            <a:spAutoFit/>
          </a:bodyPr>
          <a:lstStyle/>
          <a:p>
            <a:pPr>
              <a:buClr>
                <a:srgbClr val="CC9900"/>
              </a:buClr>
            </a:pPr>
            <a:r>
              <a:rPr lang="en-US" altLang="zh-CN" sz="800" b="1" smtClean="0">
                <a:solidFill>
                  <a:srgbClr val="FF0000"/>
                </a:solidFill>
                <a:latin typeface="Arial" charset="0"/>
                <a:ea typeface="宋体" charset="-122"/>
              </a:rPr>
              <a:t>(ML) Implicit BAR</a:t>
            </a:r>
            <a:endParaRPr lang="zh-CN" altLang="en-US" sz="800" b="1" dirty="0">
              <a:solidFill>
                <a:srgbClr val="FF0000"/>
              </a:solidFill>
              <a:latin typeface="Arial" charset="0"/>
              <a:ea typeface="宋体" charset="-122"/>
            </a:endParaRPr>
          </a:p>
        </p:txBody>
      </p:sp>
      <p:sp>
        <p:nvSpPr>
          <p:cNvPr id="130" name="직사각형 129"/>
          <p:cNvSpPr/>
          <p:nvPr/>
        </p:nvSpPr>
        <p:spPr>
          <a:xfrm>
            <a:off x="6584901" y="4437112"/>
            <a:ext cx="1039067" cy="215444"/>
          </a:xfrm>
          <a:prstGeom prst="rect">
            <a:avLst/>
          </a:prstGeom>
        </p:spPr>
        <p:txBody>
          <a:bodyPr wrap="none">
            <a:spAutoFit/>
          </a:bodyPr>
          <a:lstStyle/>
          <a:p>
            <a:pPr>
              <a:buClr>
                <a:srgbClr val="CC9900"/>
              </a:buClr>
            </a:pPr>
            <a:r>
              <a:rPr lang="en-US" altLang="zh-CN" sz="800" b="1">
                <a:solidFill>
                  <a:srgbClr val="FF0000"/>
                </a:solidFill>
                <a:latin typeface="Arial" charset="0"/>
                <a:ea typeface="宋体" charset="-122"/>
              </a:rPr>
              <a:t>(ML) Implicit BAR</a:t>
            </a:r>
            <a:endParaRPr lang="zh-CN" altLang="en-US" sz="800" b="1" dirty="0">
              <a:solidFill>
                <a:srgbClr val="FF0000"/>
              </a:solidFill>
              <a:latin typeface="Arial" charset="0"/>
              <a:ea typeface="宋体" charset="-122"/>
            </a:endParaRPr>
          </a:p>
        </p:txBody>
      </p:sp>
      <p:sp>
        <p:nvSpPr>
          <p:cNvPr id="131" name="직사각형 130"/>
          <p:cNvSpPr/>
          <p:nvPr/>
        </p:nvSpPr>
        <p:spPr>
          <a:xfrm>
            <a:off x="7056629" y="4814748"/>
            <a:ext cx="1039067" cy="215444"/>
          </a:xfrm>
          <a:prstGeom prst="rect">
            <a:avLst/>
          </a:prstGeom>
        </p:spPr>
        <p:txBody>
          <a:bodyPr wrap="none">
            <a:spAutoFit/>
          </a:bodyPr>
          <a:lstStyle/>
          <a:p>
            <a:pPr>
              <a:buClr>
                <a:srgbClr val="CC9900"/>
              </a:buClr>
            </a:pPr>
            <a:r>
              <a:rPr lang="en-US" altLang="zh-CN" sz="800" b="1">
                <a:solidFill>
                  <a:srgbClr val="FF0000"/>
                </a:solidFill>
                <a:latin typeface="Arial" charset="0"/>
                <a:ea typeface="宋体" charset="-122"/>
              </a:rPr>
              <a:t>(ML) Implicit BAR</a:t>
            </a:r>
            <a:endParaRPr lang="zh-CN" altLang="en-US" sz="800" b="1" dirty="0">
              <a:solidFill>
                <a:srgbClr val="FF0000"/>
              </a:solidFill>
              <a:latin typeface="Arial" charset="0"/>
              <a:ea typeface="宋体" charset="-122"/>
            </a:endParaRPr>
          </a:p>
        </p:txBody>
      </p:sp>
      <p:sp>
        <p:nvSpPr>
          <p:cNvPr id="132" name="직사각형 131"/>
          <p:cNvSpPr/>
          <p:nvPr/>
        </p:nvSpPr>
        <p:spPr>
          <a:xfrm>
            <a:off x="2010246" y="4814748"/>
            <a:ext cx="1039067" cy="215444"/>
          </a:xfrm>
          <a:prstGeom prst="rect">
            <a:avLst/>
          </a:prstGeom>
        </p:spPr>
        <p:txBody>
          <a:bodyPr wrap="none">
            <a:spAutoFit/>
          </a:bodyPr>
          <a:lstStyle/>
          <a:p>
            <a:pPr>
              <a:buClr>
                <a:srgbClr val="CC9900"/>
              </a:buClr>
            </a:pPr>
            <a:r>
              <a:rPr lang="en-US" altLang="zh-CN" sz="800" b="1">
                <a:solidFill>
                  <a:srgbClr val="FF0000"/>
                </a:solidFill>
                <a:latin typeface="Arial" charset="0"/>
                <a:ea typeface="宋体" charset="-122"/>
              </a:rPr>
              <a:t>(ML) Implicit BAR</a:t>
            </a:r>
            <a:endParaRPr lang="zh-CN" altLang="en-US" sz="800" b="1" dirty="0">
              <a:solidFill>
                <a:srgbClr val="FF0000"/>
              </a:solidFill>
              <a:latin typeface="Arial" charset="0"/>
              <a:ea typeface="宋体" charset="-122"/>
            </a:endParaRPr>
          </a:p>
        </p:txBody>
      </p:sp>
      <p:sp>
        <p:nvSpPr>
          <p:cNvPr id="60" name="TextBox 59"/>
          <p:cNvSpPr txBox="1"/>
          <p:nvPr/>
        </p:nvSpPr>
        <p:spPr>
          <a:xfrm>
            <a:off x="-11394" y="5856709"/>
            <a:ext cx="1205779" cy="400110"/>
          </a:xfrm>
          <a:prstGeom prst="rect">
            <a:avLst/>
          </a:prstGeom>
          <a:noFill/>
        </p:spPr>
        <p:txBody>
          <a:bodyPr wrap="none" rtlCol="0">
            <a:spAutoFit/>
          </a:bodyPr>
          <a:lstStyle/>
          <a:p>
            <a:pPr algn="ctr"/>
            <a:r>
              <a:rPr lang="en-US" altLang="zh-CN" sz="1000" b="1" smtClean="0">
                <a:solidFill>
                  <a:schemeClr val="tx1"/>
                </a:solidFill>
              </a:rPr>
              <a:t>Non-AP MLD</a:t>
            </a:r>
          </a:p>
          <a:p>
            <a:pPr algn="ctr"/>
            <a:r>
              <a:rPr lang="en-US" altLang="zh-CN" sz="1000" b="1" smtClean="0">
                <a:solidFill>
                  <a:schemeClr val="tx1"/>
                </a:solidFill>
              </a:rPr>
              <a:t>(Non STR link set)</a:t>
            </a:r>
            <a:endParaRPr lang="zh-CN" altLang="en-US" sz="1000" b="1" dirty="0">
              <a:solidFill>
                <a:schemeClr val="tx1"/>
              </a:solidFill>
            </a:endParaRPr>
          </a:p>
        </p:txBody>
      </p:sp>
      <p:sp>
        <p:nvSpPr>
          <p:cNvPr id="61" name="TextBox 60"/>
          <p:cNvSpPr txBox="1"/>
          <p:nvPr/>
        </p:nvSpPr>
        <p:spPr>
          <a:xfrm>
            <a:off x="77569" y="4755918"/>
            <a:ext cx="946093" cy="400110"/>
          </a:xfrm>
          <a:prstGeom prst="rect">
            <a:avLst/>
          </a:prstGeom>
          <a:noFill/>
        </p:spPr>
        <p:txBody>
          <a:bodyPr wrap="none" rtlCol="0">
            <a:spAutoFit/>
          </a:bodyPr>
          <a:lstStyle/>
          <a:p>
            <a:pPr algn="ctr"/>
            <a:r>
              <a:rPr lang="en-US" altLang="zh-CN" sz="1000" b="1" smtClean="0">
                <a:solidFill>
                  <a:schemeClr val="tx1"/>
                </a:solidFill>
              </a:rPr>
              <a:t>AP MLD</a:t>
            </a:r>
          </a:p>
          <a:p>
            <a:pPr algn="ctr"/>
            <a:r>
              <a:rPr lang="en-US" altLang="zh-CN" sz="1000" b="1" smtClean="0">
                <a:solidFill>
                  <a:schemeClr val="tx1"/>
                </a:solidFill>
              </a:rPr>
              <a:t>(STR link set)</a:t>
            </a:r>
            <a:endParaRPr lang="zh-CN" altLang="en-US" sz="1000" b="1" dirty="0">
              <a:solidFill>
                <a:schemeClr val="tx1"/>
              </a:solidFill>
            </a:endParaRPr>
          </a:p>
        </p:txBody>
      </p:sp>
      <p:sp>
        <p:nvSpPr>
          <p:cNvPr id="62" name="TextBox 61"/>
          <p:cNvSpPr txBox="1"/>
          <p:nvPr/>
        </p:nvSpPr>
        <p:spPr>
          <a:xfrm>
            <a:off x="1034199" y="5743539"/>
            <a:ext cx="570989"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A</a:t>
            </a:r>
            <a:endParaRPr lang="en-US" altLang="zh-CN" sz="1000" b="1">
              <a:solidFill>
                <a:schemeClr val="tx1"/>
              </a:solidFill>
            </a:endParaRPr>
          </a:p>
        </p:txBody>
      </p:sp>
      <p:sp>
        <p:nvSpPr>
          <p:cNvPr id="63" name="TextBox 62"/>
          <p:cNvSpPr txBox="1"/>
          <p:nvPr/>
        </p:nvSpPr>
        <p:spPr>
          <a:xfrm>
            <a:off x="1038207" y="6118873"/>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endParaRPr lang="en-US" altLang="zh-CN" sz="1000" b="1">
              <a:solidFill>
                <a:schemeClr val="tx1"/>
              </a:solidFill>
            </a:endParaRPr>
          </a:p>
        </p:txBody>
      </p:sp>
      <p:sp>
        <p:nvSpPr>
          <p:cNvPr id="64" name="TextBox 63"/>
          <p:cNvSpPr txBox="1"/>
          <p:nvPr/>
        </p:nvSpPr>
        <p:spPr>
          <a:xfrm>
            <a:off x="1034200" y="4698332"/>
            <a:ext cx="570989" cy="246221"/>
          </a:xfrm>
          <a:prstGeom prst="rect">
            <a:avLst/>
          </a:prstGeom>
          <a:noFill/>
        </p:spPr>
        <p:txBody>
          <a:bodyPr wrap="none" rtlCol="0" anchor="ctr" anchorCtr="0">
            <a:spAutoFit/>
          </a:bodyPr>
          <a:lstStyle/>
          <a:p>
            <a:pPr algn="ctr"/>
            <a:r>
              <a:rPr lang="en-US" altLang="zh-CN" sz="1000" b="1" smtClean="0">
                <a:solidFill>
                  <a:schemeClr val="tx1"/>
                </a:solidFill>
              </a:rPr>
              <a:t>Link A</a:t>
            </a:r>
          </a:p>
        </p:txBody>
      </p:sp>
      <p:sp>
        <p:nvSpPr>
          <p:cNvPr id="65" name="TextBox 64"/>
          <p:cNvSpPr txBox="1"/>
          <p:nvPr/>
        </p:nvSpPr>
        <p:spPr>
          <a:xfrm>
            <a:off x="1038209" y="5067523"/>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p>
        </p:txBody>
      </p:sp>
      <p:sp>
        <p:nvSpPr>
          <p:cNvPr id="66" name="TextBox 65"/>
          <p:cNvSpPr txBox="1"/>
          <p:nvPr/>
        </p:nvSpPr>
        <p:spPr>
          <a:xfrm>
            <a:off x="4686054" y="5856709"/>
            <a:ext cx="1205779" cy="400110"/>
          </a:xfrm>
          <a:prstGeom prst="rect">
            <a:avLst/>
          </a:prstGeom>
          <a:noFill/>
        </p:spPr>
        <p:txBody>
          <a:bodyPr wrap="none" rtlCol="0">
            <a:spAutoFit/>
          </a:bodyPr>
          <a:lstStyle/>
          <a:p>
            <a:pPr algn="ctr"/>
            <a:r>
              <a:rPr lang="en-US" altLang="zh-CN" sz="1000" b="1" smtClean="0">
                <a:solidFill>
                  <a:schemeClr val="tx1"/>
                </a:solidFill>
              </a:rPr>
              <a:t>Non-AP MLD</a:t>
            </a:r>
          </a:p>
          <a:p>
            <a:pPr algn="ctr"/>
            <a:r>
              <a:rPr lang="en-US" altLang="zh-CN" sz="1000" b="1" smtClean="0">
                <a:solidFill>
                  <a:schemeClr val="tx1"/>
                </a:solidFill>
              </a:rPr>
              <a:t>(Non STR link set)</a:t>
            </a:r>
            <a:endParaRPr lang="zh-CN" altLang="en-US" sz="1000" b="1" dirty="0">
              <a:solidFill>
                <a:schemeClr val="tx1"/>
              </a:solidFill>
            </a:endParaRPr>
          </a:p>
        </p:txBody>
      </p:sp>
      <p:sp>
        <p:nvSpPr>
          <p:cNvPr id="67" name="TextBox 66"/>
          <p:cNvSpPr txBox="1"/>
          <p:nvPr/>
        </p:nvSpPr>
        <p:spPr>
          <a:xfrm>
            <a:off x="4775016" y="4755918"/>
            <a:ext cx="946093" cy="400110"/>
          </a:xfrm>
          <a:prstGeom prst="rect">
            <a:avLst/>
          </a:prstGeom>
          <a:noFill/>
        </p:spPr>
        <p:txBody>
          <a:bodyPr wrap="none" rtlCol="0">
            <a:spAutoFit/>
          </a:bodyPr>
          <a:lstStyle/>
          <a:p>
            <a:pPr algn="ctr"/>
            <a:r>
              <a:rPr lang="en-US" altLang="zh-CN" sz="1000" b="1" smtClean="0">
                <a:solidFill>
                  <a:schemeClr val="tx1"/>
                </a:solidFill>
              </a:rPr>
              <a:t>AP MLD</a:t>
            </a:r>
          </a:p>
          <a:p>
            <a:pPr algn="ctr"/>
            <a:r>
              <a:rPr lang="en-US" altLang="zh-CN" sz="1000" b="1">
                <a:solidFill>
                  <a:schemeClr val="tx1"/>
                </a:solidFill>
              </a:rPr>
              <a:t>(STR link set)</a:t>
            </a:r>
            <a:endParaRPr lang="zh-CN" altLang="en-US" sz="1000" b="1" dirty="0">
              <a:solidFill>
                <a:schemeClr val="tx1"/>
              </a:solidFill>
            </a:endParaRPr>
          </a:p>
        </p:txBody>
      </p:sp>
      <p:sp>
        <p:nvSpPr>
          <p:cNvPr id="68" name="TextBox 67"/>
          <p:cNvSpPr txBox="1"/>
          <p:nvPr/>
        </p:nvSpPr>
        <p:spPr>
          <a:xfrm>
            <a:off x="5902241" y="5743539"/>
            <a:ext cx="570989"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A</a:t>
            </a:r>
            <a:endParaRPr lang="en-US" altLang="zh-CN" sz="1000" b="1">
              <a:solidFill>
                <a:schemeClr val="tx1"/>
              </a:solidFill>
            </a:endParaRPr>
          </a:p>
        </p:txBody>
      </p:sp>
      <p:sp>
        <p:nvSpPr>
          <p:cNvPr id="69" name="TextBox 68"/>
          <p:cNvSpPr txBox="1"/>
          <p:nvPr/>
        </p:nvSpPr>
        <p:spPr>
          <a:xfrm>
            <a:off x="5906249" y="6118873"/>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endParaRPr lang="en-US" altLang="zh-CN" sz="1000" b="1">
              <a:solidFill>
                <a:schemeClr val="tx1"/>
              </a:solidFill>
            </a:endParaRPr>
          </a:p>
        </p:txBody>
      </p:sp>
      <p:sp>
        <p:nvSpPr>
          <p:cNvPr id="70" name="TextBox 69"/>
          <p:cNvSpPr txBox="1"/>
          <p:nvPr/>
        </p:nvSpPr>
        <p:spPr>
          <a:xfrm>
            <a:off x="5902242" y="4698332"/>
            <a:ext cx="570989" cy="246221"/>
          </a:xfrm>
          <a:prstGeom prst="rect">
            <a:avLst/>
          </a:prstGeom>
          <a:noFill/>
        </p:spPr>
        <p:txBody>
          <a:bodyPr wrap="none" rtlCol="0" anchor="ctr" anchorCtr="0">
            <a:spAutoFit/>
          </a:bodyPr>
          <a:lstStyle/>
          <a:p>
            <a:pPr algn="ctr"/>
            <a:r>
              <a:rPr lang="en-US" altLang="zh-CN" sz="1000" b="1" smtClean="0">
                <a:solidFill>
                  <a:schemeClr val="tx1"/>
                </a:solidFill>
              </a:rPr>
              <a:t>Link A</a:t>
            </a:r>
          </a:p>
        </p:txBody>
      </p:sp>
      <p:sp>
        <p:nvSpPr>
          <p:cNvPr id="85" name="TextBox 84"/>
          <p:cNvSpPr txBox="1"/>
          <p:nvPr/>
        </p:nvSpPr>
        <p:spPr>
          <a:xfrm>
            <a:off x="5906251" y="5067523"/>
            <a:ext cx="562975" cy="246221"/>
          </a:xfrm>
          <a:prstGeom prst="rect">
            <a:avLst/>
          </a:prstGeom>
          <a:noFill/>
        </p:spPr>
        <p:txBody>
          <a:bodyPr wrap="none" rtlCol="0" anchor="ctr" anchorCtr="0">
            <a:spAutoFit/>
          </a:bodyPr>
          <a:lstStyle/>
          <a:p>
            <a:pPr algn="ctr"/>
            <a:r>
              <a:rPr lang="en-US" altLang="zh-CN" sz="1000" b="1">
                <a:solidFill>
                  <a:schemeClr val="tx1"/>
                </a:solidFill>
              </a:rPr>
              <a:t>Link </a:t>
            </a:r>
            <a:r>
              <a:rPr lang="en-US" altLang="zh-CN" sz="1000" b="1" smtClean="0">
                <a:solidFill>
                  <a:schemeClr val="tx1"/>
                </a:solidFill>
              </a:rPr>
              <a:t>B</a:t>
            </a:r>
          </a:p>
        </p:txBody>
      </p:sp>
    </p:spTree>
    <p:extLst>
      <p:ext uri="{BB962C8B-B14F-4D97-AF65-F5344CB8AC3E}">
        <p14:creationId xmlns:p14="http://schemas.microsoft.com/office/powerpoint/2010/main" val="42707689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Summary</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Taewon Song, LG Electronics</a:t>
            </a:r>
            <a:endParaRPr lang="en-GB" altLang="ko-KR" dirty="0"/>
          </a:p>
        </p:txBody>
      </p:sp>
      <p:sp>
        <p:nvSpPr>
          <p:cNvPr id="6" name="날짜 개체 틀 5"/>
          <p:cNvSpPr>
            <a:spLocks noGrp="1"/>
          </p:cNvSpPr>
          <p:nvPr>
            <p:ph type="dt" idx="15"/>
          </p:nvPr>
        </p:nvSpPr>
        <p:spPr/>
        <p:txBody>
          <a:bodyPr/>
          <a:lstStyle/>
          <a:p>
            <a:r>
              <a:rPr lang="en-US" altLang="ko-KR" smtClean="0"/>
              <a:t>January, 2020</a:t>
            </a:r>
            <a:endParaRPr lang="en-GB" dirty="0"/>
          </a:p>
        </p:txBody>
      </p:sp>
      <p:sp>
        <p:nvSpPr>
          <p:cNvPr id="8" name="내용 개체 틀 7"/>
          <p:cNvSpPr>
            <a:spLocks noGrp="1"/>
          </p:cNvSpPr>
          <p:nvPr>
            <p:ph idx="1"/>
          </p:nvPr>
        </p:nvSpPr>
        <p:spPr/>
        <p:txBody>
          <a:bodyPr/>
          <a:lstStyle/>
          <a:p>
            <a:r>
              <a:rPr lang="en-US" altLang="ko-KR" sz="2000" smtClean="0"/>
              <a:t>We addressed acknowledgement issues especially when non-AP MLD is not capable of STR</a:t>
            </a:r>
          </a:p>
          <a:p>
            <a:r>
              <a:rPr lang="en-US" altLang="ko-KR" sz="2000" smtClean="0"/>
              <a:t>With prohibition of immediate response to a corresponding PPDU, </a:t>
            </a:r>
            <a:r>
              <a:rPr lang="en-US" altLang="ko-KR" sz="2000"/>
              <a:t>non-AP </a:t>
            </a:r>
            <a:r>
              <a:rPr lang="en-US" altLang="ko-KR" sz="2000" smtClean="0"/>
              <a:t>MLD </a:t>
            </a:r>
            <a:r>
              <a:rPr lang="en-US" altLang="ko-KR" sz="2000"/>
              <a:t>without STR </a:t>
            </a:r>
            <a:r>
              <a:rPr lang="en-US" altLang="ko-KR" sz="2000" smtClean="0"/>
              <a:t>capability can </a:t>
            </a:r>
            <a:r>
              <a:rPr lang="en-US" altLang="ko-KR" sz="2000"/>
              <a:t>be prevented from experiencing STR </a:t>
            </a:r>
            <a:r>
              <a:rPr lang="en-US" altLang="ko-KR" sz="2000" smtClean="0"/>
              <a:t>situations</a:t>
            </a:r>
          </a:p>
          <a:p>
            <a:pPr lvl="1"/>
            <a:r>
              <a:rPr lang="en-US" altLang="ko-KR" sz="1800" smtClean="0"/>
              <a:t>Further, with acknowledgement information sharing among receiver’s links, channel can be used much efficiently</a:t>
            </a:r>
          </a:p>
          <a:p>
            <a:r>
              <a:rPr lang="en-US" altLang="ko-KR" sz="2000" smtClean="0"/>
              <a:t>We may also align end time of PPDUs without ack policy limitation</a:t>
            </a:r>
          </a:p>
          <a:p>
            <a:pPr lvl="1"/>
            <a:r>
              <a:rPr lang="en-US" altLang="ko-KR" sz="1800" smtClean="0"/>
              <a:t>For this proposal, transmission </a:t>
            </a:r>
            <a:r>
              <a:rPr lang="en-US" altLang="ko-KR" sz="1800"/>
              <a:t>information, </a:t>
            </a:r>
            <a:r>
              <a:rPr lang="en-US" altLang="ko-KR" sz="1800" smtClean="0"/>
              <a:t>such as PPDU </a:t>
            </a:r>
            <a:r>
              <a:rPr lang="en-US" altLang="ko-KR" sz="1800"/>
              <a:t>transmission start time of other </a:t>
            </a:r>
            <a:r>
              <a:rPr lang="en-US" altLang="ko-KR" sz="1800" smtClean="0"/>
              <a:t>links or </a:t>
            </a:r>
            <a:r>
              <a:rPr lang="en-US" altLang="ko-KR" sz="1800"/>
              <a:t>PPDU duration of other </a:t>
            </a:r>
            <a:r>
              <a:rPr lang="en-US" altLang="ko-KR" sz="1800" smtClean="0"/>
              <a:t>links, needs to be shared among the links</a:t>
            </a:r>
          </a:p>
        </p:txBody>
      </p:sp>
    </p:spTree>
    <p:extLst>
      <p:ext uri="{BB962C8B-B14F-4D97-AF65-F5344CB8AC3E}">
        <p14:creationId xmlns:p14="http://schemas.microsoft.com/office/powerpoint/2010/main" val="911348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200"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132192</TotalTime>
  <Words>1451</Words>
  <Application>Microsoft Office PowerPoint</Application>
  <PresentationFormat>화면 슬라이드 쇼(4:3)</PresentationFormat>
  <Paragraphs>250</Paragraphs>
  <Slides>14</Slides>
  <Notes>3</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14</vt:i4>
      </vt:variant>
    </vt:vector>
  </HeadingPairs>
  <TitlesOfParts>
    <vt:vector size="23" baseType="lpstr">
      <vt:lpstr>Arial Unicode MS</vt:lpstr>
      <vt:lpstr>MS Gothic</vt:lpstr>
      <vt:lpstr>宋体</vt:lpstr>
      <vt:lpstr>굴림</vt:lpstr>
      <vt:lpstr>맑은 고딕</vt:lpstr>
      <vt:lpstr>Arial</vt:lpstr>
      <vt:lpstr>Times New Roman</vt:lpstr>
      <vt:lpstr>Wingdings</vt:lpstr>
      <vt:lpstr>Office 테마</vt:lpstr>
      <vt:lpstr>Multi-link Acknowledgement Follow Up</vt:lpstr>
      <vt:lpstr>Overview</vt:lpstr>
      <vt:lpstr>Recap on candidate multi-link ack methods [1]</vt:lpstr>
      <vt:lpstr>Recap on non-AP’s constraints [4, 5]</vt:lpstr>
      <vt:lpstr>Assumptions</vt:lpstr>
      <vt:lpstr>Problem: STR situation may occur during transmission</vt:lpstr>
      <vt:lpstr>Proposal 1: Restriction on ack policy</vt:lpstr>
      <vt:lpstr>Proposal 2: End time alignment</vt:lpstr>
      <vt:lpstr>Summary</vt:lpstr>
      <vt:lpstr>References</vt:lpstr>
      <vt:lpstr>SP #1</vt:lpstr>
      <vt:lpstr>SP #2</vt:lpstr>
      <vt:lpstr>SP #3</vt:lpstr>
      <vt:lpstr>SP #4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Taewon Song</dc:creator>
  <cp:lastModifiedBy>송태원/선임연구원/미래기술센터 C&amp;M표준(연)IoT커넥티비티표준Task(taewon.song@lge.com)</cp:lastModifiedBy>
  <cp:revision>2011</cp:revision>
  <cp:lastPrinted>2018-02-26T09:36:07Z</cp:lastPrinted>
  <dcterms:created xsi:type="dcterms:W3CDTF">2016-12-14T01:56:24Z</dcterms:created>
  <dcterms:modified xsi:type="dcterms:W3CDTF">2020-04-17T06:39:51Z</dcterms:modified>
</cp:coreProperties>
</file>