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51" r:id="rId2"/>
    <p:sldId id="378" r:id="rId3"/>
    <p:sldId id="491" r:id="rId4"/>
    <p:sldId id="493" r:id="rId5"/>
    <p:sldId id="505" r:id="rId6"/>
    <p:sldId id="518" r:id="rId7"/>
    <p:sldId id="517" r:id="rId8"/>
    <p:sldId id="520" r:id="rId9"/>
    <p:sldId id="521" r:id="rId10"/>
    <p:sldId id="440" r:id="rId11"/>
    <p:sldId id="489" r:id="rId12"/>
    <p:sldId id="522" r:id="rId13"/>
    <p:sldId id="524" r:id="rId14"/>
    <p:sldId id="525" r:id="rId15"/>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64BA9971-52E8-4602-90F1-A6D84C57D381}">
          <p14:sldIdLst>
            <p14:sldId id="351"/>
            <p14:sldId id="378"/>
            <p14:sldId id="491"/>
            <p14:sldId id="493"/>
            <p14:sldId id="505"/>
            <p14:sldId id="518"/>
            <p14:sldId id="517"/>
            <p14:sldId id="520"/>
            <p14:sldId id="521"/>
            <p14:sldId id="440"/>
            <p14:sldId id="489"/>
            <p14:sldId id="522"/>
            <p14:sldId id="524"/>
            <p14:sldId id="52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08" autoAdjust="0"/>
    <p:restoredTop sz="95128" autoAdjust="0"/>
  </p:normalViewPr>
  <p:slideViewPr>
    <p:cSldViewPr>
      <p:cViewPr varScale="1">
        <p:scale>
          <a:sx n="116" d="100"/>
          <a:sy n="116" d="100"/>
        </p:scale>
        <p:origin x="1992"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762" y="192"/>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a:t>
            </a:r>
            <a:r>
              <a:rPr lang="en-US" dirty="0"/>
              <a:t>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1800"/>
            </a:lvl1pPr>
            <a:lvl2pPr marL="742950" indent="-285750">
              <a:buFont typeface="Times New Roman" panose="02020603050405020304" pitchFamily="18" charset="0"/>
              <a:buChar char="–"/>
              <a:defRPr sz="1600"/>
            </a:lvl2pPr>
            <a:lvl3pPr marL="1200150" indent="-285750">
              <a:buFont typeface="Wingdings" panose="05000000000000000000" pitchFamily="2" charset="2"/>
              <a:buChar char="ü"/>
              <a:defRPr sz="1400"/>
            </a:lvl3pPr>
            <a:lvl4pPr marL="1657350" indent="-285750">
              <a:buFont typeface="Wingdings" panose="05000000000000000000" pitchFamily="2" charset="2"/>
              <a:buChar char="Ø"/>
              <a:defRPr sz="1200"/>
            </a:lvl4pPr>
            <a:lvl5pPr marL="2114550" indent="-285750">
              <a:buFont typeface="Arial" panose="020B0604020202020204" pitchFamily="34" charset="0"/>
              <a:buChar char="•"/>
              <a:defRPr sz="12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January,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smtClean="0"/>
              <a:t>January, 2020</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smtClean="0"/>
              <a:t>January, 2020</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smtClean="0"/>
              <a:t>January, 2020</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January, 2020</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802.11-20/</a:t>
            </a:r>
            <a:r>
              <a:rPr kumimoji="0" lang="en-US"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0012</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6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4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2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5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smtClean="0"/>
              <a:t>Multi-link Acknowledgement Follow Up</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a:t>
            </a:r>
            <a:r>
              <a:rPr lang="en-GB" sz="2000" b="0" kern="0" smtClean="0"/>
              <a:t>2020-01-13</a:t>
            </a:r>
            <a:endParaRPr lang="en-GB" sz="2000" b="0" kern="0" dirty="0"/>
          </a:p>
        </p:txBody>
      </p:sp>
      <p:sp>
        <p:nvSpPr>
          <p:cNvPr id="9" name="Rectangle 4"/>
          <p:cNvSpPr>
            <a:spLocks noChangeArrowheads="1"/>
          </p:cNvSpPr>
          <p:nvPr/>
        </p:nvSpPr>
        <p:spPr bwMode="auto">
          <a:xfrm>
            <a:off x="533400" y="23082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3256506580"/>
              </p:ext>
            </p:extLst>
          </p:nvPr>
        </p:nvGraphicFramePr>
        <p:xfrm>
          <a:off x="703181" y="2708920"/>
          <a:ext cx="7620000" cy="3576132"/>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Namyeong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namyeong.kim@lge.com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2" name="슬라이드 번호 개체 틀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z="1800" smtClean="0"/>
              <a:t>[1] 19/1887r0, “Multi-link Acknowledgement”</a:t>
            </a:r>
          </a:p>
          <a:p>
            <a:pPr marL="0" indent="0">
              <a:buNone/>
            </a:pPr>
            <a:r>
              <a:rPr lang="en-US" altLang="ko-KR" smtClean="0"/>
              <a:t>[2] 19/1512r6, </a:t>
            </a:r>
            <a:r>
              <a:rPr lang="en-US" altLang="ko-KR"/>
              <a:t>“Multi-link acknowledgement”</a:t>
            </a:r>
          </a:p>
          <a:p>
            <a:pPr marL="0" indent="0">
              <a:buNone/>
            </a:pPr>
            <a:r>
              <a:rPr lang="en-US" altLang="ko-KR" smtClean="0"/>
              <a:t>[3] 19/1532r1, </a:t>
            </a:r>
            <a:r>
              <a:rPr lang="en-US" altLang="ko-KR"/>
              <a:t>“Discussion on multi-link acknowledgement”</a:t>
            </a:r>
          </a:p>
          <a:p>
            <a:pPr marL="0" lvl="0" indent="0">
              <a:buNone/>
            </a:pPr>
            <a:r>
              <a:rPr lang="en-US" altLang="ko-KR" smtClean="0"/>
              <a:t>[4] </a:t>
            </a:r>
            <a:r>
              <a:rPr lang="en-US" altLang="ko-KR"/>
              <a:t>19/1405r7, “Multi-link Channel Access Discussion”</a:t>
            </a:r>
          </a:p>
          <a:p>
            <a:pPr marL="0" lvl="0" indent="0">
              <a:buNone/>
            </a:pPr>
            <a:r>
              <a:rPr lang="en-US" altLang="ko-KR" smtClean="0"/>
              <a:t>[5] </a:t>
            </a:r>
            <a:r>
              <a:rPr lang="en-US" altLang="ko-KR"/>
              <a:t>19/1836r0, “Multi-link Channel Access Discussion </a:t>
            </a:r>
            <a:r>
              <a:rPr lang="en-US" altLang="ko-KR" smtClean="0"/>
              <a:t>Follow-up”</a:t>
            </a:r>
          </a:p>
          <a:p>
            <a:pPr marL="0" lvl="0" indent="0">
              <a:buNone/>
            </a:pPr>
            <a:endParaRPr lang="en-US" altLang="ko-KR" sz="180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79338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SP #1</a:t>
            </a:r>
            <a:endParaRPr lang="ko-KR" altLang="en-US"/>
          </a:p>
        </p:txBody>
      </p:sp>
      <p:sp>
        <p:nvSpPr>
          <p:cNvPr id="3" name="내용 개체 틀 2"/>
          <p:cNvSpPr>
            <a:spLocks noGrp="1"/>
          </p:cNvSpPr>
          <p:nvPr>
            <p:ph idx="1"/>
          </p:nvPr>
        </p:nvSpPr>
        <p:spPr/>
        <p:txBody>
          <a:bodyPr/>
          <a:lstStyle/>
          <a:p>
            <a:r>
              <a:rPr lang="en-US" altLang="ko-KR" sz="2400" smtClean="0"/>
              <a:t>Do you agree to add the following text to the 11be SFD?</a:t>
            </a:r>
          </a:p>
          <a:p>
            <a:pPr lvl="1"/>
            <a:r>
              <a:rPr lang="en-US" altLang="ko-KR" sz="2000" smtClean="0"/>
              <a:t>An MLD shall allow an acknowledgement method to support transmission and reception for an MLD which has constraints to simultaneously transmit and receive.</a:t>
            </a:r>
          </a:p>
          <a:p>
            <a:pPr lvl="2"/>
            <a:r>
              <a:rPr lang="en-US" altLang="ko-KR" sz="1800" smtClean="0"/>
              <a:t>Details of the acknowledgement method are TBD.</a:t>
            </a:r>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6737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SP #2</a:t>
            </a:r>
            <a:endParaRPr lang="ko-KR" altLang="en-US"/>
          </a:p>
        </p:txBody>
      </p:sp>
      <p:sp>
        <p:nvSpPr>
          <p:cNvPr id="3" name="내용 개체 틀 2"/>
          <p:cNvSpPr>
            <a:spLocks noGrp="1"/>
          </p:cNvSpPr>
          <p:nvPr>
            <p:ph idx="1"/>
          </p:nvPr>
        </p:nvSpPr>
        <p:spPr/>
        <p:txBody>
          <a:bodyPr/>
          <a:lstStyle/>
          <a:p>
            <a:r>
              <a:rPr lang="en-US" altLang="ko-KR" sz="2400"/>
              <a:t>Which option do you prefer as a </a:t>
            </a:r>
            <a:r>
              <a:rPr lang="en-US" altLang="ko-KR" sz="2400" smtClean="0"/>
              <a:t>method to support non-AP MLD which has constraints to simultaneously transmit and receive?</a:t>
            </a:r>
          </a:p>
          <a:p>
            <a:pPr lvl="1"/>
            <a:r>
              <a:rPr lang="en-US" altLang="ko-KR" sz="2200" smtClean="0"/>
              <a:t>Option 1: Ack policy restriction</a:t>
            </a:r>
          </a:p>
          <a:p>
            <a:pPr lvl="1"/>
            <a:r>
              <a:rPr lang="en-US" altLang="ko-KR" sz="2200" smtClean="0"/>
              <a:t>Option </a:t>
            </a:r>
            <a:r>
              <a:rPr lang="en-US" altLang="ko-KR" sz="2200"/>
              <a:t>2: </a:t>
            </a:r>
            <a:r>
              <a:rPr lang="en-US" altLang="ko-KR" sz="2200" smtClean="0"/>
              <a:t>End time alignment</a:t>
            </a:r>
            <a:endParaRPr lang="en-US" altLang="ko-KR" sz="2200"/>
          </a:p>
          <a:p>
            <a:pPr lvl="1"/>
            <a:r>
              <a:rPr lang="en-US" altLang="ko-KR" sz="2200"/>
              <a:t>Option 3: </a:t>
            </a:r>
            <a:r>
              <a:rPr lang="en-US" altLang="ko-KR" sz="2200" smtClean="0"/>
              <a:t>Abstain</a:t>
            </a:r>
            <a:endParaRPr lang="en-US" altLang="ko-KR" sz="220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27688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SP #3</a:t>
            </a:r>
            <a:endParaRPr lang="ko-KR" altLang="en-US"/>
          </a:p>
        </p:txBody>
      </p:sp>
      <p:sp>
        <p:nvSpPr>
          <p:cNvPr id="3" name="내용 개체 틀 2"/>
          <p:cNvSpPr>
            <a:spLocks noGrp="1"/>
          </p:cNvSpPr>
          <p:nvPr>
            <p:ph idx="1"/>
          </p:nvPr>
        </p:nvSpPr>
        <p:spPr/>
        <p:txBody>
          <a:bodyPr/>
          <a:lstStyle/>
          <a:p>
            <a:r>
              <a:rPr lang="en-US" altLang="ko-KR" sz="2400" smtClean="0"/>
              <a:t>Do you agree to add the following text to the 11be SFD?</a:t>
            </a:r>
          </a:p>
          <a:p>
            <a:pPr lvl="1"/>
            <a:r>
              <a:rPr lang="en-US" altLang="ko-KR" sz="2000" smtClean="0"/>
              <a:t>AP MLD and non-AP MLD should inform ack information sharing capability for the MLD which has constraints to simultaneously transmit and receive.</a:t>
            </a:r>
          </a:p>
          <a:p>
            <a:pPr lvl="2"/>
            <a:r>
              <a:rPr lang="en-US" altLang="ko-KR" sz="1800" smtClean="0"/>
              <a:t>Ack information sharing </a:t>
            </a:r>
            <a:r>
              <a:rPr lang="en-US" altLang="ko-KR" sz="1800"/>
              <a:t>capability indicates </a:t>
            </a:r>
            <a:r>
              <a:rPr lang="en-US" altLang="ko-KR" sz="1800"/>
              <a:t>that </a:t>
            </a:r>
            <a:r>
              <a:rPr lang="en-US" altLang="ko-KR" sz="1800" smtClean="0"/>
              <a:t>a </a:t>
            </a:r>
            <a:r>
              <a:rPr lang="en-US" altLang="ko-KR" sz="1800"/>
              <a:t>STA can </a:t>
            </a:r>
            <a:r>
              <a:rPr lang="en-US" altLang="ko-KR" sz="1800"/>
              <a:t>get </a:t>
            </a:r>
            <a:r>
              <a:rPr lang="en-US" altLang="ko-KR" sz="1800" smtClean="0"/>
              <a:t>acknowledge </a:t>
            </a:r>
            <a:r>
              <a:rPr lang="en-US" altLang="ko-KR" sz="1800"/>
              <a:t>information </a:t>
            </a:r>
            <a:r>
              <a:rPr lang="en-US" altLang="ko-KR" sz="1800" smtClean="0"/>
              <a:t>(that is, scoreboarding) from </a:t>
            </a:r>
            <a:r>
              <a:rPr lang="en-US" altLang="ko-KR" sz="1800"/>
              <a:t>other STAs within the TBD period.</a:t>
            </a:r>
          </a:p>
          <a:p>
            <a:pPr lvl="2"/>
            <a:r>
              <a:rPr lang="en-US" altLang="ko-KR" sz="1800" smtClean="0"/>
              <a:t>Indication </a:t>
            </a:r>
            <a:r>
              <a:rPr lang="en-US" altLang="ko-KR" sz="1800" smtClean="0"/>
              <a:t>method </a:t>
            </a:r>
            <a:r>
              <a:rPr lang="en-US" altLang="ko-KR" sz="1800" smtClean="0"/>
              <a:t>of ack information sharing capability is </a:t>
            </a:r>
            <a:r>
              <a:rPr lang="en-US" altLang="ko-KR" sz="1800" smtClean="0"/>
              <a:t>TBD.</a:t>
            </a:r>
          </a:p>
          <a:p>
            <a:pPr lvl="2"/>
            <a:endParaRPr lang="en-US" altLang="ko-KR" sz="1800" smtClean="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65006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SP #4</a:t>
            </a:r>
            <a:endParaRPr lang="ko-KR" altLang="en-US"/>
          </a:p>
        </p:txBody>
      </p:sp>
      <p:sp>
        <p:nvSpPr>
          <p:cNvPr id="3" name="내용 개체 틀 2"/>
          <p:cNvSpPr>
            <a:spLocks noGrp="1"/>
          </p:cNvSpPr>
          <p:nvPr>
            <p:ph idx="1"/>
          </p:nvPr>
        </p:nvSpPr>
        <p:spPr/>
        <p:txBody>
          <a:bodyPr/>
          <a:lstStyle/>
          <a:p>
            <a:r>
              <a:rPr lang="en-US" altLang="ko-KR" sz="2400" smtClean="0"/>
              <a:t>Do you agree to add the following text to the 11be SFD?</a:t>
            </a:r>
          </a:p>
          <a:p>
            <a:pPr lvl="1"/>
            <a:r>
              <a:rPr lang="en-US" altLang="ko-KR" sz="2000" smtClean="0"/>
              <a:t>End </a:t>
            </a:r>
            <a:r>
              <a:rPr lang="en-US" altLang="ko-KR" sz="2000" smtClean="0"/>
              <a:t>times </a:t>
            </a:r>
            <a:r>
              <a:rPr lang="en-US" altLang="ko-KR" sz="2000" smtClean="0"/>
              <a:t>of PPDUs </a:t>
            </a:r>
            <a:r>
              <a:rPr lang="en-US" altLang="ko-KR" sz="2000" smtClean="0"/>
              <a:t>may </a:t>
            </a:r>
            <a:r>
              <a:rPr lang="en-US" altLang="ko-KR" sz="2000" smtClean="0"/>
              <a:t>be </a:t>
            </a:r>
            <a:r>
              <a:rPr lang="en-US" altLang="ko-KR" sz="2000" smtClean="0"/>
              <a:t>aligned to avoid simultaneous transmission and reception situation </a:t>
            </a:r>
            <a:r>
              <a:rPr lang="en-US" altLang="ko-KR" sz="2000" smtClean="0"/>
              <a:t>in </a:t>
            </a:r>
            <a:r>
              <a:rPr lang="en-US" altLang="ko-KR" sz="2000" smtClean="0"/>
              <a:t>11be.</a:t>
            </a:r>
            <a:endParaRPr lang="en-US" altLang="ko-KR" sz="2000" smtClean="0"/>
          </a:p>
          <a:p>
            <a:pPr lvl="2"/>
            <a:r>
              <a:rPr lang="en-US" altLang="ko-KR" sz="1800" smtClean="0"/>
              <a:t>The methods of alignment can be padding or fragmentation or so forth method.</a:t>
            </a:r>
            <a:endParaRPr lang="en-US" altLang="ko-KR" sz="180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00759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Overview</a:t>
            </a:r>
            <a:endParaRPr lang="ko-KR" altLang="en-US"/>
          </a:p>
        </p:txBody>
      </p:sp>
      <p:sp>
        <p:nvSpPr>
          <p:cNvPr id="3" name="내용 개체 틀 2"/>
          <p:cNvSpPr>
            <a:spLocks noGrp="1"/>
          </p:cNvSpPr>
          <p:nvPr>
            <p:ph idx="1"/>
          </p:nvPr>
        </p:nvSpPr>
        <p:spPr/>
        <p:txBody>
          <a:bodyPr/>
          <a:lstStyle/>
          <a:p>
            <a:r>
              <a:rPr lang="en-US" altLang="ko-KR" sz="2000" smtClean="0"/>
              <a:t>We have addressed multi-link acknowledgement methods in multi-link environment in [</a:t>
            </a:r>
            <a:r>
              <a:rPr lang="en-US" altLang="ko-KR" sz="2000" smtClean="0"/>
              <a:t>1-3]</a:t>
            </a:r>
            <a:endParaRPr lang="en-US" altLang="ko-KR" sz="2000" smtClean="0"/>
          </a:p>
          <a:p>
            <a:r>
              <a:rPr lang="en-US" altLang="ko-KR" sz="2000" smtClean="0">
                <a:solidFill>
                  <a:schemeClr val="tx1"/>
                </a:solidFill>
              </a:rPr>
              <a:t>On the other hand, multi-link operation constraint issue has been raised in </a:t>
            </a:r>
            <a:r>
              <a:rPr lang="en-US" altLang="ko-KR" sz="2000" smtClean="0">
                <a:solidFill>
                  <a:schemeClr val="tx1"/>
                </a:solidFill>
              </a:rPr>
              <a:t>[4, 5]</a:t>
            </a:r>
            <a:endParaRPr lang="en-US" altLang="ko-KR" sz="2000" smtClean="0">
              <a:solidFill>
                <a:schemeClr val="tx1"/>
              </a:solidFill>
            </a:endParaRPr>
          </a:p>
          <a:p>
            <a:endParaRPr lang="en-US" altLang="ko-KR" sz="2000" smtClean="0">
              <a:solidFill>
                <a:schemeClr val="tx1"/>
              </a:solidFill>
            </a:endParaRPr>
          </a:p>
          <a:p>
            <a:r>
              <a:rPr lang="en-US" altLang="ko-KR" sz="2000" smtClean="0">
                <a:solidFill>
                  <a:schemeClr val="tx1"/>
                </a:solidFill>
              </a:rPr>
              <a:t>In </a:t>
            </a:r>
            <a:r>
              <a:rPr lang="en-US" altLang="ko-KR" sz="2000">
                <a:solidFill>
                  <a:schemeClr val="tx1"/>
                </a:solidFill>
              </a:rPr>
              <a:t>this </a:t>
            </a:r>
            <a:r>
              <a:rPr lang="en-US" altLang="ko-KR" sz="2000" smtClean="0">
                <a:solidFill>
                  <a:schemeClr val="tx1"/>
                </a:solidFill>
              </a:rPr>
              <a:t>contribution...</a:t>
            </a:r>
          </a:p>
          <a:p>
            <a:pPr lvl="1"/>
            <a:r>
              <a:rPr lang="en-US" altLang="ko-KR" smtClean="0">
                <a:solidFill>
                  <a:schemeClr val="tx1"/>
                </a:solidFill>
              </a:rPr>
              <a:t>We address potential internal tx/rx interference situations for non-AP MLD which has constraints to simultaneously transmit and receive</a:t>
            </a:r>
          </a:p>
          <a:p>
            <a:pPr lvl="1"/>
            <a:r>
              <a:rPr lang="en-US" altLang="ko-KR" smtClean="0">
                <a:solidFill>
                  <a:schemeClr val="tx1"/>
                </a:solidFill>
              </a:rPr>
              <a:t>We then suggest practical proposals to mitigate the problem mentioned above</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candidate multi-link ack methods [1]</a:t>
            </a:r>
            <a:endParaRPr lang="ko-KR" altLang="en-US"/>
          </a:p>
        </p:txBody>
      </p:sp>
      <p:sp>
        <p:nvSpPr>
          <p:cNvPr id="3" name="내용 개체 틀 2"/>
          <p:cNvSpPr>
            <a:spLocks noGrp="1"/>
          </p:cNvSpPr>
          <p:nvPr>
            <p:ph idx="1"/>
          </p:nvPr>
        </p:nvSpPr>
        <p:spPr/>
        <p:txBody>
          <a:bodyPr/>
          <a:lstStyle/>
          <a:p>
            <a:r>
              <a:rPr lang="en-US" altLang="ko-KR">
                <a:solidFill>
                  <a:schemeClr val="tx1"/>
                </a:solidFill>
              </a:rPr>
              <a:t>Per-link </a:t>
            </a:r>
            <a:r>
              <a:rPr lang="en-US" altLang="ko-KR"/>
              <a:t>acknowledgement</a:t>
            </a:r>
          </a:p>
          <a:p>
            <a:pPr lvl="1"/>
            <a:r>
              <a:rPr lang="en-US" altLang="ko-KR"/>
              <a:t>A recipient responds with an acknowledgement on the same link where the reception operation occurred</a:t>
            </a:r>
          </a:p>
          <a:p>
            <a:pPr lvl="1"/>
            <a:r>
              <a:rPr lang="en-US" altLang="ko-KR"/>
              <a:t>It is independent of multi-link environment and synchronization mode</a:t>
            </a:r>
          </a:p>
          <a:p>
            <a:r>
              <a:rPr lang="en-US" altLang="ko-KR"/>
              <a:t>Single aggregated acknowledgement</a:t>
            </a:r>
            <a:endParaRPr lang="en-US" altLang="ko-KR">
              <a:solidFill>
                <a:srgbClr val="FF0000"/>
              </a:solidFill>
            </a:endParaRPr>
          </a:p>
          <a:p>
            <a:pPr lvl="1"/>
            <a:r>
              <a:rPr lang="en-US" altLang="ko-KR">
                <a:solidFill>
                  <a:schemeClr val="tx1"/>
                </a:solidFill>
              </a:rPr>
              <a:t>An acknowledgement frame can contain ack information of multiple links</a:t>
            </a:r>
          </a:p>
          <a:p>
            <a:pPr lvl="1"/>
            <a:r>
              <a:rPr lang="en-US" altLang="ko-KR" smtClean="0"/>
              <a:t>A </a:t>
            </a:r>
            <a:r>
              <a:rPr lang="en-US" altLang="ko-KR"/>
              <a:t>recipient may or may not respond with the aggregated acknowledgements on its own link</a:t>
            </a:r>
          </a:p>
          <a:p>
            <a:pPr lvl="1"/>
            <a:r>
              <a:rPr lang="en-US" altLang="ko-KR"/>
              <a:t>Relatively low reliability and high throughput gain</a:t>
            </a:r>
          </a:p>
          <a:p>
            <a:r>
              <a:rPr lang="en-US" altLang="ko-KR"/>
              <a:t>Aggregated acknowledgement with duplication</a:t>
            </a:r>
          </a:p>
          <a:p>
            <a:pPr lvl="1"/>
            <a:r>
              <a:rPr lang="en-US" altLang="ko-KR">
                <a:solidFill>
                  <a:schemeClr val="tx1"/>
                </a:solidFill>
              </a:rPr>
              <a:t>Duplicated acknowledgement frames containing ack information of multiple links are transmitted simultaneously over multiple links</a:t>
            </a:r>
          </a:p>
          <a:p>
            <a:pPr lvl="1"/>
            <a:r>
              <a:rPr lang="en-US" altLang="ko-KR" smtClean="0"/>
              <a:t>High </a:t>
            </a:r>
            <a:r>
              <a:rPr lang="en-US" altLang="ko-KR"/>
              <a:t>reliability due to the redundant acknowledgement information</a:t>
            </a:r>
            <a:endParaRPr lang="en-US" altLang="ko-KR" sz="1400"/>
          </a:p>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Tree>
    <p:extLst>
      <p:ext uri="{BB962C8B-B14F-4D97-AF65-F5344CB8AC3E}">
        <p14:creationId xmlns:p14="http://schemas.microsoft.com/office/powerpoint/2010/main" val="3759244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non-AP’s constraints </a:t>
            </a:r>
            <a:r>
              <a:rPr lang="en-US" altLang="ko-KR" smtClean="0"/>
              <a:t>[4, 5]</a:t>
            </a:r>
            <a:endParaRPr lang="ko-KR" altLang="en-US"/>
          </a:p>
        </p:txBody>
      </p:sp>
      <p:sp>
        <p:nvSpPr>
          <p:cNvPr id="3" name="내용 개체 틀 2"/>
          <p:cNvSpPr>
            <a:spLocks noGrp="1"/>
          </p:cNvSpPr>
          <p:nvPr>
            <p:ph idx="1"/>
          </p:nvPr>
        </p:nvSpPr>
        <p:spPr/>
        <p:txBody>
          <a:bodyPr/>
          <a:lstStyle/>
          <a:p>
            <a:r>
              <a:rPr lang="en-US" altLang="ko-KR"/>
              <a:t>Simultaneous </a:t>
            </a:r>
            <a:r>
              <a:rPr lang="en-US" altLang="ko-KR" smtClean="0"/>
              <a:t>transmit-receive </a:t>
            </a:r>
            <a:r>
              <a:rPr lang="en-US" altLang="ko-KR"/>
              <a:t>(STR) </a:t>
            </a:r>
            <a:r>
              <a:rPr lang="en-US" altLang="ko-KR" smtClean="0"/>
              <a:t>constraint</a:t>
            </a:r>
            <a:endParaRPr lang="en-US" altLang="ko-KR"/>
          </a:p>
          <a:p>
            <a:pPr lvl="1"/>
            <a:r>
              <a:rPr lang="en-US" altLang="ko-KR" smtClean="0"/>
              <a:t>Non-AP </a:t>
            </a:r>
            <a:r>
              <a:rPr lang="en-US" altLang="ko-KR"/>
              <a:t>may not be capable due to in-device power leakage from insufficient frequency separation</a:t>
            </a:r>
          </a:p>
          <a:p>
            <a:pPr lvl="1"/>
            <a:r>
              <a:rPr lang="en-US" altLang="ko-KR"/>
              <a:t>Example: Link A operating in lower 5 GHz and link B operating in upper 5 </a:t>
            </a:r>
            <a:r>
              <a:rPr lang="en-US" altLang="ko-KR" smtClean="0"/>
              <a:t>GHz</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Tree>
    <p:extLst>
      <p:ext uri="{BB962C8B-B14F-4D97-AF65-F5344CB8AC3E}">
        <p14:creationId xmlns:p14="http://schemas.microsoft.com/office/powerpoint/2010/main" val="1316313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Assumptions</a:t>
            </a:r>
            <a:endParaRPr lang="ko-KR" altLang="en-US"/>
          </a:p>
        </p:txBody>
      </p:sp>
      <p:sp>
        <p:nvSpPr>
          <p:cNvPr id="3" name="내용 개체 틀 2"/>
          <p:cNvSpPr>
            <a:spLocks noGrp="1"/>
          </p:cNvSpPr>
          <p:nvPr>
            <p:ph idx="1"/>
          </p:nvPr>
        </p:nvSpPr>
        <p:spPr/>
        <p:txBody>
          <a:bodyPr/>
          <a:lstStyle/>
          <a:p>
            <a:r>
              <a:rPr lang="en-US" altLang="ko-KR" smtClean="0"/>
              <a:t>We assume that AP MLD is capable of STR</a:t>
            </a:r>
            <a:endParaRPr lang="en-US" altLang="ko-KR" strike="sngStrike" smtClean="0"/>
          </a:p>
          <a:p>
            <a:r>
              <a:rPr lang="en-US" altLang="ko-KR"/>
              <a:t>On the other hand, </a:t>
            </a:r>
            <a:r>
              <a:rPr lang="en-US" altLang="ko-KR" smtClean="0"/>
              <a:t>we assume that non-AP </a:t>
            </a:r>
            <a:r>
              <a:rPr lang="en-US" altLang="ko-KR"/>
              <a:t>MLD </a:t>
            </a:r>
            <a:r>
              <a:rPr lang="en-US" altLang="ko-KR" smtClean="0"/>
              <a:t>is not capable of STR</a:t>
            </a:r>
          </a:p>
          <a:p>
            <a:r>
              <a:rPr lang="en-US" altLang="ko-KR" smtClean="0"/>
              <a:t>We only consider downlink traffic; from AP MLD to non-AP MLD</a:t>
            </a:r>
          </a:p>
          <a:p>
            <a:r>
              <a:rPr lang="en-US" altLang="ko-KR" smtClean="0"/>
              <a:t>In this scenario, starting time of PPDU on each link does not need to be necessarily aligned</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Tree>
    <p:extLst>
      <p:ext uri="{BB962C8B-B14F-4D97-AF65-F5344CB8AC3E}">
        <p14:creationId xmlns:p14="http://schemas.microsoft.com/office/powerpoint/2010/main" val="99244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7028" y="685801"/>
            <a:ext cx="8948358" cy="654968"/>
          </a:xfrm>
        </p:spPr>
        <p:txBody>
          <a:bodyPr/>
          <a:lstStyle/>
          <a:p>
            <a:r>
              <a:rPr lang="en-US" altLang="ko-KR" smtClean="0"/>
              <a:t>Problem: STR situation may occur during transmission</a:t>
            </a:r>
            <a:endParaRPr lang="ko-KR" altLang="en-US"/>
          </a:p>
        </p:txBody>
      </p:sp>
      <p:sp>
        <p:nvSpPr>
          <p:cNvPr id="3" name="내용 개체 틀 2"/>
          <p:cNvSpPr>
            <a:spLocks noGrp="1"/>
          </p:cNvSpPr>
          <p:nvPr>
            <p:ph idx="1"/>
          </p:nvPr>
        </p:nvSpPr>
        <p:spPr/>
        <p:txBody>
          <a:bodyPr/>
          <a:lstStyle/>
          <a:p>
            <a:r>
              <a:rPr lang="en-US" altLang="ko-KR" smtClean="0"/>
              <a:t>In </a:t>
            </a:r>
            <a:r>
              <a:rPr lang="en-US" altLang="ko-KR"/>
              <a:t>case of immediate </a:t>
            </a:r>
            <a:r>
              <a:rPr lang="en-US" altLang="ko-KR" smtClean="0"/>
              <a:t>response (e.g., implicit BAR ack policy), </a:t>
            </a:r>
            <a:r>
              <a:rPr lang="en-US" altLang="ko-KR"/>
              <a:t>internal tx/rx interference may </a:t>
            </a:r>
            <a:r>
              <a:rPr lang="en-US" altLang="ko-KR" smtClean="0"/>
              <a:t>occur without any alignment of the transmissions </a:t>
            </a:r>
            <a:r>
              <a:rPr lang="en-US" altLang="ko-KR"/>
              <a:t>(See left figure)</a:t>
            </a:r>
          </a:p>
          <a:p>
            <a:r>
              <a:rPr lang="en-US" altLang="ko-KR" smtClean="0"/>
              <a:t>Even if all data frames have to solicit delayed response (e.g., Block Ack ack policy), internal tx/rx interference can also occur during the exchange of BlockAckReq frame and BlockAck frame (See right figure)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28" name="직사각형 27"/>
          <p:cNvSpPr/>
          <p:nvPr/>
        </p:nvSpPr>
        <p:spPr bwMode="auto">
          <a:xfrm>
            <a:off x="1685683" y="6094413"/>
            <a:ext cx="171362" cy="284762"/>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1811333" y="6122047"/>
            <a:ext cx="1704314" cy="246221"/>
          </a:xfrm>
          <a:prstGeom prst="rect">
            <a:avLst/>
          </a:prstGeom>
          <a:noFill/>
        </p:spPr>
        <p:txBody>
          <a:bodyPr wrap="none" rtlCol="0">
            <a:spAutoFit/>
          </a:bodyPr>
          <a:lstStyle/>
          <a:p>
            <a:r>
              <a:rPr lang="en-US" altLang="zh-CN" sz="1000" b="1" smtClean="0">
                <a:solidFill>
                  <a:schemeClr val="tx1"/>
                </a:solidFill>
              </a:rPr>
              <a:t>: Internal tx/rx interference</a:t>
            </a:r>
            <a:endParaRPr lang="zh-CN" altLang="en-US" sz="1000" b="1" dirty="0">
              <a:solidFill>
                <a:schemeClr val="tx1"/>
              </a:solidFill>
            </a:endParaRPr>
          </a:p>
        </p:txBody>
      </p:sp>
      <p:cxnSp>
        <p:nvCxnSpPr>
          <p:cNvPr id="30" name="直接连接符 6"/>
          <p:cNvCxnSpPr/>
          <p:nvPr/>
        </p:nvCxnSpPr>
        <p:spPr bwMode="auto">
          <a:xfrm>
            <a:off x="1579126" y="5409864"/>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11394" y="5379465"/>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32" name="TextBox 31"/>
          <p:cNvSpPr txBox="1"/>
          <p:nvPr/>
        </p:nvSpPr>
        <p:spPr>
          <a:xfrm>
            <a:off x="77569" y="4278674"/>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smtClean="0">
                <a:solidFill>
                  <a:schemeClr val="tx1"/>
                </a:solidFill>
              </a:rPr>
              <a:t>(STR link set)</a:t>
            </a:r>
            <a:endParaRPr lang="zh-CN" altLang="en-US" sz="1000" b="1" dirty="0">
              <a:solidFill>
                <a:schemeClr val="tx1"/>
              </a:solidFill>
            </a:endParaRPr>
          </a:p>
        </p:txBody>
      </p:sp>
      <p:cxnSp>
        <p:nvCxnSpPr>
          <p:cNvPr id="33" name="直接连接符 6"/>
          <p:cNvCxnSpPr/>
          <p:nvPr/>
        </p:nvCxnSpPr>
        <p:spPr bwMode="auto">
          <a:xfrm>
            <a:off x="1579126" y="578245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4" name="直接连接符 6"/>
          <p:cNvCxnSpPr/>
          <p:nvPr/>
        </p:nvCxnSpPr>
        <p:spPr bwMode="auto">
          <a:xfrm>
            <a:off x="1579126" y="4364657"/>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连接符 6"/>
          <p:cNvCxnSpPr/>
          <p:nvPr/>
        </p:nvCxnSpPr>
        <p:spPr bwMode="auto">
          <a:xfrm>
            <a:off x="1579126" y="473110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6" name="矩形 7"/>
          <p:cNvSpPr/>
          <p:nvPr/>
        </p:nvSpPr>
        <p:spPr bwMode="auto">
          <a:xfrm>
            <a:off x="1805842" y="5406681"/>
            <a:ext cx="987004"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37" name="矩形 7"/>
          <p:cNvSpPr/>
          <p:nvPr/>
        </p:nvSpPr>
        <p:spPr bwMode="auto">
          <a:xfrm>
            <a:off x="1805842" y="4149080"/>
            <a:ext cx="987004"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38" name="矩形 7"/>
          <p:cNvSpPr/>
          <p:nvPr/>
        </p:nvSpPr>
        <p:spPr bwMode="auto">
          <a:xfrm>
            <a:off x="2003279" y="4510052"/>
            <a:ext cx="138830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39" name="矩形 7"/>
          <p:cNvSpPr/>
          <p:nvPr/>
        </p:nvSpPr>
        <p:spPr bwMode="auto">
          <a:xfrm>
            <a:off x="2003279" y="5786683"/>
            <a:ext cx="138830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40" name="TextBox 39"/>
          <p:cNvSpPr txBox="1"/>
          <p:nvPr/>
        </p:nvSpPr>
        <p:spPr>
          <a:xfrm>
            <a:off x="103419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41" name="TextBox 40"/>
          <p:cNvSpPr txBox="1"/>
          <p:nvPr/>
        </p:nvSpPr>
        <p:spPr>
          <a:xfrm>
            <a:off x="103820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42" name="TextBox 41"/>
          <p:cNvSpPr txBox="1"/>
          <p:nvPr/>
        </p:nvSpPr>
        <p:spPr>
          <a:xfrm>
            <a:off x="1034200" y="4221088"/>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43" name="TextBox 42"/>
          <p:cNvSpPr txBox="1"/>
          <p:nvPr/>
        </p:nvSpPr>
        <p:spPr>
          <a:xfrm>
            <a:off x="103820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
        <p:nvSpPr>
          <p:cNvPr id="44" name="矩形 7"/>
          <p:cNvSpPr/>
          <p:nvPr/>
        </p:nvSpPr>
        <p:spPr bwMode="auto">
          <a:xfrm>
            <a:off x="2921766" y="436663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45" name="矩形 7"/>
          <p:cNvSpPr/>
          <p:nvPr/>
        </p:nvSpPr>
        <p:spPr bwMode="auto">
          <a:xfrm>
            <a:off x="2921766" y="519464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46" name="직사각형 45"/>
          <p:cNvSpPr/>
          <p:nvPr/>
        </p:nvSpPr>
        <p:spPr bwMode="auto">
          <a:xfrm>
            <a:off x="2932369" y="5175937"/>
            <a:ext cx="36362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TextBox 47"/>
          <p:cNvSpPr txBox="1"/>
          <p:nvPr/>
        </p:nvSpPr>
        <p:spPr>
          <a:xfrm>
            <a:off x="3804216" y="6122047"/>
            <a:ext cx="1568058" cy="246221"/>
          </a:xfrm>
          <a:prstGeom prst="rect">
            <a:avLst/>
          </a:prstGeom>
          <a:noFill/>
        </p:spPr>
        <p:txBody>
          <a:bodyPr wrap="none" rtlCol="0">
            <a:spAutoFit/>
          </a:bodyPr>
          <a:lstStyle/>
          <a:p>
            <a:r>
              <a:rPr lang="en-US" altLang="zh-CN" sz="1000" b="1" smtClean="0">
                <a:solidFill>
                  <a:schemeClr val="tx1"/>
                </a:solidFill>
              </a:rPr>
              <a:t>: Short inter-frame space</a:t>
            </a:r>
            <a:endParaRPr lang="zh-CN" altLang="en-US" sz="1000" b="1" dirty="0">
              <a:solidFill>
                <a:schemeClr val="tx1"/>
              </a:solidFill>
            </a:endParaRPr>
          </a:p>
        </p:txBody>
      </p:sp>
      <p:cxnSp>
        <p:nvCxnSpPr>
          <p:cNvPr id="54" name="직선 연결선 53"/>
          <p:cNvCxnSpPr/>
          <p:nvPr/>
        </p:nvCxnSpPr>
        <p:spPr bwMode="auto">
          <a:xfrm>
            <a:off x="2792846" y="4353609"/>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5" name="직선 연결선 54"/>
          <p:cNvCxnSpPr/>
          <p:nvPr/>
        </p:nvCxnSpPr>
        <p:spPr bwMode="auto">
          <a:xfrm>
            <a:off x="2792846" y="5407132"/>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6" name="직선 연결선 55"/>
          <p:cNvCxnSpPr/>
          <p:nvPr/>
        </p:nvCxnSpPr>
        <p:spPr bwMode="auto">
          <a:xfrm>
            <a:off x="3673803" y="624515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49" name="直接连接符 6"/>
          <p:cNvCxnSpPr/>
          <p:nvPr/>
        </p:nvCxnSpPr>
        <p:spPr bwMode="auto">
          <a:xfrm>
            <a:off x="5985385" y="5409864"/>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0" name="TextBox 49"/>
          <p:cNvSpPr txBox="1"/>
          <p:nvPr/>
        </p:nvSpPr>
        <p:spPr>
          <a:xfrm>
            <a:off x="4224142" y="5379465"/>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51" name="TextBox 50"/>
          <p:cNvSpPr txBox="1"/>
          <p:nvPr/>
        </p:nvSpPr>
        <p:spPr>
          <a:xfrm>
            <a:off x="4313104" y="4278674"/>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cxnSp>
        <p:nvCxnSpPr>
          <p:cNvPr id="57" name="直接连接符 6"/>
          <p:cNvCxnSpPr/>
          <p:nvPr/>
        </p:nvCxnSpPr>
        <p:spPr bwMode="auto">
          <a:xfrm>
            <a:off x="5985385" y="578245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连接符 6"/>
          <p:cNvCxnSpPr/>
          <p:nvPr/>
        </p:nvCxnSpPr>
        <p:spPr bwMode="auto">
          <a:xfrm>
            <a:off x="5985385" y="4364657"/>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9" name="直接连接符 6"/>
          <p:cNvCxnSpPr/>
          <p:nvPr/>
        </p:nvCxnSpPr>
        <p:spPr bwMode="auto">
          <a:xfrm>
            <a:off x="5985385" y="473110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0" name="矩形 7"/>
          <p:cNvSpPr/>
          <p:nvPr/>
        </p:nvSpPr>
        <p:spPr bwMode="auto">
          <a:xfrm>
            <a:off x="6212101" y="5406681"/>
            <a:ext cx="520139"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61" name="矩形 7"/>
          <p:cNvSpPr/>
          <p:nvPr/>
        </p:nvSpPr>
        <p:spPr bwMode="auto">
          <a:xfrm>
            <a:off x="6212101" y="4149080"/>
            <a:ext cx="520139"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62" name="矩形 7"/>
          <p:cNvSpPr/>
          <p:nvPr/>
        </p:nvSpPr>
        <p:spPr bwMode="auto">
          <a:xfrm>
            <a:off x="6409538" y="4510052"/>
            <a:ext cx="547565"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63" name="矩形 7"/>
          <p:cNvSpPr/>
          <p:nvPr/>
        </p:nvSpPr>
        <p:spPr bwMode="auto">
          <a:xfrm>
            <a:off x="6409538" y="5786683"/>
            <a:ext cx="547565"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64" name="TextBox 63"/>
          <p:cNvSpPr txBox="1"/>
          <p:nvPr/>
        </p:nvSpPr>
        <p:spPr>
          <a:xfrm>
            <a:off x="544032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65" name="TextBox 64"/>
          <p:cNvSpPr txBox="1"/>
          <p:nvPr/>
        </p:nvSpPr>
        <p:spPr>
          <a:xfrm>
            <a:off x="544433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66" name="TextBox 65"/>
          <p:cNvSpPr txBox="1"/>
          <p:nvPr/>
        </p:nvSpPr>
        <p:spPr>
          <a:xfrm>
            <a:off x="5440330" y="4221088"/>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67" name="TextBox 66"/>
          <p:cNvSpPr txBox="1"/>
          <p:nvPr/>
        </p:nvSpPr>
        <p:spPr>
          <a:xfrm>
            <a:off x="544433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grpSp>
        <p:nvGrpSpPr>
          <p:cNvPr id="23" name="그룹 22"/>
          <p:cNvGrpSpPr/>
          <p:nvPr/>
        </p:nvGrpSpPr>
        <p:grpSpPr>
          <a:xfrm>
            <a:off x="7043147" y="4234334"/>
            <a:ext cx="349667" cy="129594"/>
            <a:chOff x="9396536" y="4149080"/>
            <a:chExt cx="349667" cy="129594"/>
          </a:xfrm>
        </p:grpSpPr>
        <p:sp>
          <p:nvSpPr>
            <p:cNvPr id="22" name="평행 사변형 21"/>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평행 사변형 72"/>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평행 사변형 73"/>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75" name="그룹 74"/>
          <p:cNvGrpSpPr/>
          <p:nvPr/>
        </p:nvGrpSpPr>
        <p:grpSpPr>
          <a:xfrm>
            <a:off x="7043147" y="4596458"/>
            <a:ext cx="349667" cy="129594"/>
            <a:chOff x="9396536" y="4149080"/>
            <a:chExt cx="349667" cy="129594"/>
          </a:xfrm>
        </p:grpSpPr>
        <p:sp>
          <p:nvSpPr>
            <p:cNvPr id="76" name="평행 사변형 7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평행 사변형 7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평행 사변형 7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79" name="그룹 78"/>
          <p:cNvGrpSpPr/>
          <p:nvPr/>
        </p:nvGrpSpPr>
        <p:grpSpPr>
          <a:xfrm>
            <a:off x="7360016" y="4596458"/>
            <a:ext cx="349667" cy="129594"/>
            <a:chOff x="9396536" y="4149080"/>
            <a:chExt cx="349667" cy="129594"/>
          </a:xfrm>
        </p:grpSpPr>
        <p:sp>
          <p:nvSpPr>
            <p:cNvPr id="80" name="평행 사변형 79"/>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평행 사변형 80"/>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평행 사변형 81"/>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83" name="矩形 7"/>
          <p:cNvSpPr/>
          <p:nvPr/>
        </p:nvSpPr>
        <p:spPr bwMode="auto">
          <a:xfrm>
            <a:off x="7392814" y="414908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84" name="矩形 7"/>
          <p:cNvSpPr/>
          <p:nvPr/>
        </p:nvSpPr>
        <p:spPr bwMode="auto">
          <a:xfrm>
            <a:off x="7708922" y="4515106"/>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85" name="矩形 7"/>
          <p:cNvSpPr/>
          <p:nvPr/>
        </p:nvSpPr>
        <p:spPr bwMode="auto">
          <a:xfrm>
            <a:off x="7392814" y="540668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86" name="矩形 7"/>
          <p:cNvSpPr/>
          <p:nvPr/>
        </p:nvSpPr>
        <p:spPr bwMode="auto">
          <a:xfrm>
            <a:off x="7708922" y="5772707"/>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cxnSp>
        <p:nvCxnSpPr>
          <p:cNvPr id="87" name="직선 연결선 86"/>
          <p:cNvCxnSpPr/>
          <p:nvPr/>
        </p:nvCxnSpPr>
        <p:spPr bwMode="auto">
          <a:xfrm>
            <a:off x="7767040" y="43657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8" name="직선 연결선 87"/>
          <p:cNvCxnSpPr/>
          <p:nvPr/>
        </p:nvCxnSpPr>
        <p:spPr bwMode="auto">
          <a:xfrm>
            <a:off x="7767040" y="54066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9" name="직선 연결선 88"/>
          <p:cNvCxnSpPr/>
          <p:nvPr/>
        </p:nvCxnSpPr>
        <p:spPr bwMode="auto">
          <a:xfrm>
            <a:off x="8083148" y="47408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90" name="직선 연결선 89"/>
          <p:cNvCxnSpPr/>
          <p:nvPr/>
        </p:nvCxnSpPr>
        <p:spPr bwMode="auto">
          <a:xfrm>
            <a:off x="8083148" y="57817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91" name="矩形 7"/>
          <p:cNvSpPr/>
          <p:nvPr/>
        </p:nvSpPr>
        <p:spPr bwMode="auto">
          <a:xfrm>
            <a:off x="8220952" y="5566865"/>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92" name="矩形 7"/>
          <p:cNvSpPr/>
          <p:nvPr/>
        </p:nvSpPr>
        <p:spPr bwMode="auto">
          <a:xfrm>
            <a:off x="7891040" y="519401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93" name="矩形 7"/>
          <p:cNvSpPr/>
          <p:nvPr/>
        </p:nvSpPr>
        <p:spPr bwMode="auto">
          <a:xfrm>
            <a:off x="8220952" y="4738896"/>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94" name="矩形 7"/>
          <p:cNvSpPr/>
          <p:nvPr/>
        </p:nvSpPr>
        <p:spPr bwMode="auto">
          <a:xfrm>
            <a:off x="7891040" y="436604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70" name="직사각형 69"/>
          <p:cNvSpPr/>
          <p:nvPr/>
        </p:nvSpPr>
        <p:spPr bwMode="auto">
          <a:xfrm>
            <a:off x="7896035" y="5175937"/>
            <a:ext cx="18711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5" name="그룹 94"/>
          <p:cNvGrpSpPr/>
          <p:nvPr/>
        </p:nvGrpSpPr>
        <p:grpSpPr>
          <a:xfrm>
            <a:off x="5528111" y="6171997"/>
            <a:ext cx="349667" cy="129594"/>
            <a:chOff x="9396536" y="4149080"/>
            <a:chExt cx="349667" cy="129594"/>
          </a:xfrm>
        </p:grpSpPr>
        <p:sp>
          <p:nvSpPr>
            <p:cNvPr id="96" name="평행 사변형 9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평행 사변형 9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평행 사변형 9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99" name="TextBox 98"/>
          <p:cNvSpPr txBox="1"/>
          <p:nvPr/>
        </p:nvSpPr>
        <p:spPr>
          <a:xfrm>
            <a:off x="5885188" y="6122047"/>
            <a:ext cx="688009" cy="246221"/>
          </a:xfrm>
          <a:prstGeom prst="rect">
            <a:avLst/>
          </a:prstGeom>
          <a:noFill/>
        </p:spPr>
        <p:txBody>
          <a:bodyPr wrap="none" rtlCol="0">
            <a:spAutoFit/>
          </a:bodyPr>
          <a:lstStyle/>
          <a:p>
            <a:r>
              <a:rPr lang="en-US" altLang="zh-CN" sz="1000" b="1" smtClean="0">
                <a:solidFill>
                  <a:schemeClr val="tx1"/>
                </a:solidFill>
              </a:rPr>
              <a:t>: Backoff</a:t>
            </a:r>
            <a:endParaRPr lang="zh-CN" altLang="en-US" sz="1000" b="1" dirty="0">
              <a:solidFill>
                <a:schemeClr val="tx1"/>
              </a:solidFill>
            </a:endParaRPr>
          </a:p>
        </p:txBody>
      </p:sp>
    </p:spTree>
    <p:extLst>
      <p:ext uri="{BB962C8B-B14F-4D97-AF65-F5344CB8AC3E}">
        <p14:creationId xmlns:p14="http://schemas.microsoft.com/office/powerpoint/2010/main" val="146575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Proposal 1: Restriction on ack policy</a:t>
            </a:r>
            <a:endParaRPr lang="ko-KR" altLang="en-US"/>
          </a:p>
        </p:txBody>
      </p:sp>
      <p:sp>
        <p:nvSpPr>
          <p:cNvPr id="3" name="내용 개체 틀 2"/>
          <p:cNvSpPr>
            <a:spLocks noGrp="1"/>
          </p:cNvSpPr>
          <p:nvPr>
            <p:ph idx="1"/>
          </p:nvPr>
        </p:nvSpPr>
        <p:spPr/>
        <p:txBody>
          <a:bodyPr/>
          <a:lstStyle/>
          <a:p>
            <a:r>
              <a:rPr lang="en-US" altLang="ko-KR" sz="1400" smtClean="0"/>
              <a:t>Specifically, restricting the use of implicit BAR can be one of the options</a:t>
            </a:r>
          </a:p>
          <a:p>
            <a:pPr lvl="1"/>
            <a:r>
              <a:rPr lang="en-US" altLang="ko-KR" sz="1200" smtClean="0"/>
              <a:t>Normal Ack and Implicit BAR ack policies will be prohibited when the non-AP MLD does not support STR capability</a:t>
            </a:r>
            <a:endParaRPr lang="en-US" altLang="ko-KR" sz="1200"/>
          </a:p>
          <a:p>
            <a:r>
              <a:rPr lang="en-US" altLang="ko-KR" sz="1400" smtClean="0">
                <a:sym typeface="Wingdings" panose="05000000000000000000" pitchFamily="2" charset="2"/>
              </a:rPr>
              <a:t>Since asynchronized per-link acknowledgement may cause STR situation as well, BAR – BA exchange on the only one link can reduce </a:t>
            </a:r>
            <a:r>
              <a:rPr lang="en-US" altLang="ko-KR" sz="1400" smtClean="0"/>
              <a:t>internal tx/rx interference</a:t>
            </a:r>
          </a:p>
          <a:p>
            <a:pPr lvl="1"/>
            <a:r>
              <a:rPr lang="en-US" altLang="ko-KR" sz="1200" smtClean="0">
                <a:sym typeface="Wingdings" panose="05000000000000000000" pitchFamily="2" charset="2"/>
              </a:rPr>
              <a:t>Ack designated link can be negotiated in advance or on each occasion</a:t>
            </a:r>
          </a:p>
          <a:p>
            <a:r>
              <a:rPr lang="en-US" altLang="ko-KR" sz="1400" smtClean="0">
                <a:sym typeface="Wingdings" panose="05000000000000000000" pitchFamily="2" charset="2"/>
              </a:rPr>
              <a:t>Therefore, in this proposal, acknowledgement information sharing among the links of non-AP MLD and allowing non-AP MLD to response other links’ acknowledgement information can help increase channel </a:t>
            </a:r>
            <a:r>
              <a:rPr lang="en-US" altLang="ko-KR" sz="1400" smtClean="0">
                <a:sym typeface="Wingdings" panose="05000000000000000000" pitchFamily="2" charset="2"/>
              </a:rPr>
              <a:t>efficiency by releasing channel</a:t>
            </a:r>
            <a:endParaRPr lang="en-US" altLang="ko-KR" sz="1400" smtClean="0">
              <a:sym typeface="Wingdings" panose="05000000000000000000" pitchFamily="2" charset="2"/>
            </a:endParaRPr>
          </a:p>
          <a:p>
            <a:pPr lvl="1"/>
            <a:r>
              <a:rPr lang="en-US" altLang="ko-KR" sz="1200" smtClean="0">
                <a:sym typeface="Wingdings" panose="05000000000000000000" pitchFamily="2" charset="2"/>
              </a:rPr>
              <a:t>Non-AP MLD may have plenty of time to share acknowledgement information</a:t>
            </a:r>
          </a:p>
          <a:p>
            <a:pPr lvl="1"/>
            <a:r>
              <a:rPr lang="en-US" altLang="ko-KR" sz="1200" smtClean="0">
                <a:sym typeface="Wingdings" panose="05000000000000000000" pitchFamily="2" charset="2"/>
              </a:rPr>
              <a:t>Negotiating ack information sharing capability between AP MLD and non-AP MLD may also be helpful</a:t>
            </a:r>
            <a:endParaRPr lang="en-US" altLang="ko-KR" sz="12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cxnSp>
        <p:nvCxnSpPr>
          <p:cNvPr id="7" name="直接连接符 6"/>
          <p:cNvCxnSpPr/>
          <p:nvPr/>
        </p:nvCxnSpPr>
        <p:spPr bwMode="auto">
          <a:xfrm>
            <a:off x="3433625" y="5610246"/>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 name="直接连接符 6"/>
          <p:cNvCxnSpPr/>
          <p:nvPr/>
        </p:nvCxnSpPr>
        <p:spPr bwMode="auto">
          <a:xfrm>
            <a:off x="3433625" y="5982838"/>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 name="直接连接符 6"/>
          <p:cNvCxnSpPr/>
          <p:nvPr/>
        </p:nvCxnSpPr>
        <p:spPr bwMode="auto">
          <a:xfrm>
            <a:off x="3433625" y="4681558"/>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2" name="直接连接符 6"/>
          <p:cNvCxnSpPr/>
          <p:nvPr/>
        </p:nvCxnSpPr>
        <p:spPr bwMode="auto">
          <a:xfrm>
            <a:off x="3433625" y="5048007"/>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3" name="矩形 7"/>
          <p:cNvSpPr/>
          <p:nvPr/>
        </p:nvSpPr>
        <p:spPr bwMode="auto">
          <a:xfrm>
            <a:off x="3660341" y="5615301"/>
            <a:ext cx="119752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14" name="矩形 7"/>
          <p:cNvSpPr/>
          <p:nvPr/>
        </p:nvSpPr>
        <p:spPr bwMode="auto">
          <a:xfrm>
            <a:off x="3660341" y="4465981"/>
            <a:ext cx="119752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15" name="矩形 7"/>
          <p:cNvSpPr/>
          <p:nvPr/>
        </p:nvSpPr>
        <p:spPr bwMode="auto">
          <a:xfrm>
            <a:off x="3857779" y="4826953"/>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16" name="矩形 7"/>
          <p:cNvSpPr/>
          <p:nvPr/>
        </p:nvSpPr>
        <p:spPr bwMode="auto">
          <a:xfrm>
            <a:off x="3857779" y="5987065"/>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25" name="矩形 7"/>
          <p:cNvSpPr/>
          <p:nvPr/>
        </p:nvSpPr>
        <p:spPr bwMode="auto">
          <a:xfrm>
            <a:off x="5897737" y="539554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26" name="矩形 7"/>
          <p:cNvSpPr/>
          <p:nvPr/>
        </p:nvSpPr>
        <p:spPr bwMode="auto">
          <a:xfrm>
            <a:off x="5365902" y="4468439"/>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cxnSp>
        <p:nvCxnSpPr>
          <p:cNvPr id="52" name="직선 연결선 51"/>
          <p:cNvCxnSpPr/>
          <p:nvPr/>
        </p:nvCxnSpPr>
        <p:spPr bwMode="auto">
          <a:xfrm>
            <a:off x="5748180" y="561434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49" name="矩形 7"/>
          <p:cNvSpPr/>
          <p:nvPr/>
        </p:nvSpPr>
        <p:spPr bwMode="auto">
          <a:xfrm>
            <a:off x="5365902" y="561171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50" name="직사각형 49"/>
          <p:cNvSpPr/>
          <p:nvPr/>
        </p:nvSpPr>
        <p:spPr>
          <a:xfrm>
            <a:off x="3599844" y="4279819"/>
            <a:ext cx="683200" cy="215444"/>
          </a:xfrm>
          <a:prstGeom prst="rect">
            <a:avLst/>
          </a:prstGeom>
        </p:spPr>
        <p:txBody>
          <a:bodyPr wrap="none">
            <a:spAutoFit/>
          </a:bodyPr>
          <a:lstStyle/>
          <a:p>
            <a:pPr>
              <a:buClr>
                <a:srgbClr val="CC9900"/>
              </a:buClr>
            </a:pPr>
            <a:r>
              <a:rPr lang="en-US" altLang="zh-CN" sz="800" b="1" smtClean="0">
                <a:solidFill>
                  <a:srgbClr val="FF0000"/>
                </a:solidFill>
                <a:latin typeface="Arial" charset="0"/>
                <a:ea typeface="宋体" charset="-122"/>
              </a:rPr>
              <a:t>Block Ack</a:t>
            </a:r>
            <a:endParaRPr lang="zh-CN" altLang="en-US" sz="800" b="1" dirty="0">
              <a:solidFill>
                <a:srgbClr val="FF0000"/>
              </a:solidFill>
              <a:latin typeface="Arial" charset="0"/>
              <a:ea typeface="宋体" charset="-122"/>
            </a:endParaRPr>
          </a:p>
        </p:txBody>
      </p:sp>
      <p:sp>
        <p:nvSpPr>
          <p:cNvPr id="51" name="직사각형 50"/>
          <p:cNvSpPr/>
          <p:nvPr/>
        </p:nvSpPr>
        <p:spPr>
          <a:xfrm>
            <a:off x="3818828" y="4670510"/>
            <a:ext cx="683200" cy="215444"/>
          </a:xfrm>
          <a:prstGeom prst="rect">
            <a:avLst/>
          </a:prstGeom>
        </p:spPr>
        <p:txBody>
          <a:bodyPr wrap="none">
            <a:spAutoFit/>
          </a:bodyPr>
          <a:lstStyle/>
          <a:p>
            <a:pPr>
              <a:buClr>
                <a:srgbClr val="CC9900"/>
              </a:buClr>
            </a:pPr>
            <a:r>
              <a:rPr lang="en-US" altLang="zh-CN" sz="800" b="1" smtClean="0">
                <a:solidFill>
                  <a:srgbClr val="FF0000"/>
                </a:solidFill>
                <a:latin typeface="Arial" charset="0"/>
                <a:ea typeface="宋体" charset="-122"/>
              </a:rPr>
              <a:t>Block Ack</a:t>
            </a:r>
            <a:endParaRPr lang="zh-CN" altLang="en-US" sz="800" b="1" dirty="0">
              <a:solidFill>
                <a:srgbClr val="FF0000"/>
              </a:solidFill>
              <a:latin typeface="Arial" charset="0"/>
              <a:ea typeface="宋体" charset="-122"/>
            </a:endParaRPr>
          </a:p>
        </p:txBody>
      </p:sp>
      <p:grpSp>
        <p:nvGrpSpPr>
          <p:cNvPr id="63" name="그룹 62"/>
          <p:cNvGrpSpPr/>
          <p:nvPr/>
        </p:nvGrpSpPr>
        <p:grpSpPr>
          <a:xfrm>
            <a:off x="4999308" y="4551964"/>
            <a:ext cx="349667" cy="129594"/>
            <a:chOff x="9396536" y="4149080"/>
            <a:chExt cx="349667" cy="129594"/>
          </a:xfrm>
        </p:grpSpPr>
        <p:sp>
          <p:nvSpPr>
            <p:cNvPr id="64" name="평행 사변형 63"/>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평행 사변형 64"/>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평행 사변형 65"/>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5" name="矩形 7"/>
          <p:cNvSpPr/>
          <p:nvPr/>
        </p:nvSpPr>
        <p:spPr bwMode="auto">
          <a:xfrm>
            <a:off x="5897737" y="4678678"/>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56" name="직선 연결선 55"/>
          <p:cNvCxnSpPr/>
          <p:nvPr/>
        </p:nvCxnSpPr>
        <p:spPr bwMode="auto">
          <a:xfrm>
            <a:off x="5748180" y="4682072"/>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3" name="TextBox 72"/>
          <p:cNvSpPr txBox="1"/>
          <p:nvPr/>
        </p:nvSpPr>
        <p:spPr>
          <a:xfrm>
            <a:off x="1884866" y="5655786"/>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74" name="TextBox 73"/>
          <p:cNvSpPr txBox="1"/>
          <p:nvPr/>
        </p:nvSpPr>
        <p:spPr>
          <a:xfrm>
            <a:off x="1973829" y="4554995"/>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smtClean="0">
                <a:solidFill>
                  <a:schemeClr val="tx1"/>
                </a:solidFill>
              </a:rPr>
              <a:t>(STR link set)</a:t>
            </a:r>
            <a:endParaRPr lang="zh-CN" altLang="en-US" sz="1000" b="1" dirty="0">
              <a:solidFill>
                <a:schemeClr val="tx1"/>
              </a:solidFill>
            </a:endParaRPr>
          </a:p>
        </p:txBody>
      </p:sp>
      <p:sp>
        <p:nvSpPr>
          <p:cNvPr id="75" name="TextBox 74"/>
          <p:cNvSpPr txBox="1"/>
          <p:nvPr/>
        </p:nvSpPr>
        <p:spPr>
          <a:xfrm>
            <a:off x="2930459" y="5542616"/>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76" name="TextBox 75"/>
          <p:cNvSpPr txBox="1"/>
          <p:nvPr/>
        </p:nvSpPr>
        <p:spPr>
          <a:xfrm>
            <a:off x="2934467" y="5917950"/>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77" name="TextBox 76"/>
          <p:cNvSpPr txBox="1"/>
          <p:nvPr/>
        </p:nvSpPr>
        <p:spPr>
          <a:xfrm>
            <a:off x="2930460" y="4497409"/>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78" name="TextBox 77"/>
          <p:cNvSpPr txBox="1"/>
          <p:nvPr/>
        </p:nvSpPr>
        <p:spPr>
          <a:xfrm>
            <a:off x="2934469" y="4866600"/>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Tree>
    <p:extLst>
      <p:ext uri="{BB962C8B-B14F-4D97-AF65-F5344CB8AC3E}">
        <p14:creationId xmlns:p14="http://schemas.microsoft.com/office/powerpoint/2010/main" val="958938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Proposal 2: End time alignment</a:t>
            </a:r>
            <a:endParaRPr lang="ko-KR" altLang="en-US"/>
          </a:p>
        </p:txBody>
      </p:sp>
      <p:sp>
        <p:nvSpPr>
          <p:cNvPr id="3" name="내용 개체 틀 2"/>
          <p:cNvSpPr>
            <a:spLocks noGrp="1"/>
          </p:cNvSpPr>
          <p:nvPr>
            <p:ph idx="1"/>
          </p:nvPr>
        </p:nvSpPr>
        <p:spPr/>
        <p:txBody>
          <a:bodyPr/>
          <a:lstStyle/>
          <a:p>
            <a:r>
              <a:rPr lang="en-US" altLang="ko-KR" sz="1400" smtClean="0"/>
              <a:t>Alternatively, STR situation can be alleviated with end time alignment of transmissions on the links</a:t>
            </a:r>
          </a:p>
          <a:p>
            <a:pPr lvl="1"/>
            <a:r>
              <a:rPr lang="en-US" altLang="ko-KR" sz="1200" smtClean="0"/>
              <a:t>With the aligned transmissions, immediate responses become available</a:t>
            </a:r>
          </a:p>
          <a:p>
            <a:r>
              <a:rPr lang="en-US" altLang="ko-KR" sz="1400" smtClean="0"/>
              <a:t>Transmission information (E.g., PPDU transmission start time of other links, PPDU duration of other links) should be shared between the links of AP MLD to append padding or limit the length of following data frame</a:t>
            </a:r>
          </a:p>
          <a:p>
            <a:r>
              <a:rPr lang="en-US" altLang="ko-KR" sz="1400" smtClean="0"/>
              <a:t>Due to the additional padding, channel efficiency may decrease</a:t>
            </a:r>
          </a:p>
          <a:p>
            <a:r>
              <a:rPr lang="en-US" altLang="ko-KR" sz="1400" smtClean="0">
                <a:solidFill>
                  <a:schemeClr val="tx1"/>
                </a:solidFill>
              </a:rPr>
              <a:t>Fragmentation may be happen in case when the end time of the latter data frame is later than the former data frame (See right figure)</a:t>
            </a:r>
          </a:p>
          <a:p>
            <a:r>
              <a:rPr lang="en-US" altLang="ko-KR" sz="1400" smtClean="0"/>
              <a:t>Per-link acknowledgement is suitable for this proposal</a:t>
            </a:r>
          </a:p>
          <a:p>
            <a:pPr lvl="1"/>
            <a:r>
              <a:rPr lang="en-US" altLang="ko-KR" sz="1200" smtClean="0"/>
              <a:t>ML aggregated ack with duplication can also be used as long as MLD supports </a:t>
            </a:r>
            <a:r>
              <a:rPr lang="en-US" altLang="ko-KR" sz="1200">
                <a:sym typeface="Wingdings" panose="05000000000000000000" pitchFamily="2" charset="2"/>
              </a:rPr>
              <a:t>ack information sharing </a:t>
            </a:r>
            <a:r>
              <a:rPr lang="en-US" altLang="ko-KR" sz="1200" smtClean="0">
                <a:sym typeface="Wingdings" panose="05000000000000000000" pitchFamily="2" charset="2"/>
              </a:rPr>
              <a:t>capability</a:t>
            </a:r>
            <a:endParaRPr lang="en-US" altLang="ko-KR" sz="120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cxnSp>
        <p:nvCxnSpPr>
          <p:cNvPr id="55" name="直接连接符 6"/>
          <p:cNvCxnSpPr/>
          <p:nvPr/>
        </p:nvCxnSpPr>
        <p:spPr bwMode="auto">
          <a:xfrm>
            <a:off x="1637374"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2" name="直接连接符 6"/>
          <p:cNvCxnSpPr/>
          <p:nvPr/>
        </p:nvCxnSpPr>
        <p:spPr bwMode="auto">
          <a:xfrm>
            <a:off x="1637374"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3" name="直接连接符 6"/>
          <p:cNvCxnSpPr/>
          <p:nvPr/>
        </p:nvCxnSpPr>
        <p:spPr bwMode="auto">
          <a:xfrm>
            <a:off x="1637374"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4" name="直接连接符 6"/>
          <p:cNvCxnSpPr/>
          <p:nvPr/>
        </p:nvCxnSpPr>
        <p:spPr bwMode="auto">
          <a:xfrm>
            <a:off x="1637374"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5" name="矩形 7"/>
          <p:cNvSpPr/>
          <p:nvPr/>
        </p:nvSpPr>
        <p:spPr bwMode="auto">
          <a:xfrm>
            <a:off x="1864090" y="5857970"/>
            <a:ext cx="151216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76" name="矩形 7"/>
          <p:cNvSpPr/>
          <p:nvPr/>
        </p:nvSpPr>
        <p:spPr bwMode="auto">
          <a:xfrm>
            <a:off x="1864090" y="4618464"/>
            <a:ext cx="151216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77" name="矩形 7"/>
          <p:cNvSpPr/>
          <p:nvPr/>
        </p:nvSpPr>
        <p:spPr bwMode="auto">
          <a:xfrm>
            <a:off x="2061528" y="4987674"/>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78" name="矩形 7"/>
          <p:cNvSpPr/>
          <p:nvPr/>
        </p:nvSpPr>
        <p:spPr bwMode="auto">
          <a:xfrm>
            <a:off x="2061528" y="6229734"/>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83" name="矩形 7"/>
          <p:cNvSpPr/>
          <p:nvPr/>
        </p:nvSpPr>
        <p:spPr bwMode="auto">
          <a:xfrm>
            <a:off x="3520896" y="520171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84" name="矩形 7"/>
          <p:cNvSpPr/>
          <p:nvPr/>
        </p:nvSpPr>
        <p:spPr bwMode="auto">
          <a:xfrm>
            <a:off x="3520896" y="601987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87" name="直接连接符 6"/>
          <p:cNvCxnSpPr/>
          <p:nvPr/>
        </p:nvCxnSpPr>
        <p:spPr bwMode="auto">
          <a:xfrm>
            <a:off x="6458305"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0" name="直接连接符 6"/>
          <p:cNvCxnSpPr/>
          <p:nvPr/>
        </p:nvCxnSpPr>
        <p:spPr bwMode="auto">
          <a:xfrm>
            <a:off x="6458305"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1" name="直接连接符 6"/>
          <p:cNvCxnSpPr/>
          <p:nvPr/>
        </p:nvCxnSpPr>
        <p:spPr bwMode="auto">
          <a:xfrm>
            <a:off x="6458305"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2" name="直接连接符 6"/>
          <p:cNvCxnSpPr/>
          <p:nvPr/>
        </p:nvCxnSpPr>
        <p:spPr bwMode="auto">
          <a:xfrm>
            <a:off x="6458305"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4" name="직선 연결선 103"/>
          <p:cNvCxnSpPr/>
          <p:nvPr/>
        </p:nvCxnSpPr>
        <p:spPr bwMode="auto">
          <a:xfrm>
            <a:off x="3383092"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05" name="직선 연결선 104"/>
          <p:cNvCxnSpPr/>
          <p:nvPr/>
        </p:nvCxnSpPr>
        <p:spPr bwMode="auto">
          <a:xfrm>
            <a:off x="3383092"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09" name="矩形 7"/>
          <p:cNvSpPr/>
          <p:nvPr/>
        </p:nvSpPr>
        <p:spPr bwMode="auto">
          <a:xfrm>
            <a:off x="2779411" y="4987674"/>
            <a:ext cx="596847" cy="216000"/>
          </a:xfrm>
          <a:prstGeom prst="rect">
            <a:avLst/>
          </a:prstGeom>
          <a:pattFill prst="wdUpDiag">
            <a:fgClr>
              <a:schemeClr val="bg1">
                <a:lumMod val="85000"/>
              </a:schemeClr>
            </a:fgClr>
            <a:bgClr>
              <a:schemeClr val="bg1"/>
            </a:bgClr>
          </a:patt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Padding</a:t>
            </a:r>
            <a:endParaRPr lang="zh-CN" altLang="en-US" sz="800" dirty="0">
              <a:solidFill>
                <a:schemeClr val="tx1"/>
              </a:solidFill>
              <a:latin typeface="Arial" charset="0"/>
              <a:ea typeface="宋体" charset="-122"/>
            </a:endParaRPr>
          </a:p>
        </p:txBody>
      </p:sp>
      <p:sp>
        <p:nvSpPr>
          <p:cNvPr id="110" name="矩形 7"/>
          <p:cNvSpPr/>
          <p:nvPr/>
        </p:nvSpPr>
        <p:spPr bwMode="auto">
          <a:xfrm>
            <a:off x="2779411" y="6229734"/>
            <a:ext cx="596847" cy="216000"/>
          </a:xfrm>
          <a:prstGeom prst="rect">
            <a:avLst/>
          </a:prstGeom>
          <a:pattFill prst="wdUpDiag">
            <a:fgClr>
              <a:schemeClr val="bg1">
                <a:lumMod val="85000"/>
              </a:schemeClr>
            </a:fgClr>
            <a:bgClr>
              <a:schemeClr val="bg1"/>
            </a:bgClr>
          </a:patt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Padding</a:t>
            </a:r>
            <a:endParaRPr lang="zh-CN" altLang="en-US" sz="800" dirty="0">
              <a:solidFill>
                <a:schemeClr val="tx1"/>
              </a:solidFill>
              <a:latin typeface="Arial" charset="0"/>
              <a:ea typeface="宋体" charset="-122"/>
            </a:endParaRPr>
          </a:p>
        </p:txBody>
      </p:sp>
      <p:sp>
        <p:nvSpPr>
          <p:cNvPr id="111" name="矩形 7"/>
          <p:cNvSpPr/>
          <p:nvPr/>
        </p:nvSpPr>
        <p:spPr bwMode="auto">
          <a:xfrm>
            <a:off x="3520896" y="482869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112" name="矩形 7"/>
          <p:cNvSpPr/>
          <p:nvPr/>
        </p:nvSpPr>
        <p:spPr bwMode="auto">
          <a:xfrm>
            <a:off x="3520896" y="564685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113" name="직선 연결선 112"/>
          <p:cNvCxnSpPr/>
          <p:nvPr/>
        </p:nvCxnSpPr>
        <p:spPr bwMode="auto">
          <a:xfrm>
            <a:off x="3383092"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14" name="직선 연결선 113"/>
          <p:cNvCxnSpPr/>
          <p:nvPr/>
        </p:nvCxnSpPr>
        <p:spPr bwMode="auto">
          <a:xfrm>
            <a:off x="3383092"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15" name="矩形 7"/>
          <p:cNvSpPr/>
          <p:nvPr/>
        </p:nvSpPr>
        <p:spPr bwMode="auto">
          <a:xfrm>
            <a:off x="6655477" y="5856709"/>
            <a:ext cx="1188526"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116" name="矩形 7"/>
          <p:cNvSpPr/>
          <p:nvPr/>
        </p:nvSpPr>
        <p:spPr bwMode="auto">
          <a:xfrm>
            <a:off x="6655477" y="4618041"/>
            <a:ext cx="1188526"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117" name="矩形 7"/>
          <p:cNvSpPr/>
          <p:nvPr/>
        </p:nvSpPr>
        <p:spPr bwMode="auto">
          <a:xfrm>
            <a:off x="7124003" y="4987251"/>
            <a:ext cx="720000"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118" name="矩形 7"/>
          <p:cNvSpPr/>
          <p:nvPr/>
        </p:nvSpPr>
        <p:spPr bwMode="auto">
          <a:xfrm>
            <a:off x="7124003" y="6228473"/>
            <a:ext cx="720000"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cxnSp>
        <p:nvCxnSpPr>
          <p:cNvPr id="119" name="직선 연결선 118"/>
          <p:cNvCxnSpPr/>
          <p:nvPr/>
        </p:nvCxnSpPr>
        <p:spPr bwMode="auto">
          <a:xfrm>
            <a:off x="7844003" y="4989805"/>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cxnSp>
        <p:nvCxnSpPr>
          <p:cNvPr id="120" name="직선 연결선 119"/>
          <p:cNvCxnSpPr/>
          <p:nvPr/>
        </p:nvCxnSpPr>
        <p:spPr bwMode="auto">
          <a:xfrm>
            <a:off x="7844003" y="6231897"/>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sp>
        <p:nvSpPr>
          <p:cNvPr id="121" name="矩形 7"/>
          <p:cNvSpPr/>
          <p:nvPr/>
        </p:nvSpPr>
        <p:spPr bwMode="auto">
          <a:xfrm>
            <a:off x="7981163" y="520171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122" name="矩形 7"/>
          <p:cNvSpPr/>
          <p:nvPr/>
        </p:nvSpPr>
        <p:spPr bwMode="auto">
          <a:xfrm>
            <a:off x="7981163" y="601987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123" name="직선 연결선 122"/>
          <p:cNvCxnSpPr/>
          <p:nvPr/>
        </p:nvCxnSpPr>
        <p:spPr bwMode="auto">
          <a:xfrm>
            <a:off x="7843359"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4" name="직선 연결선 123"/>
          <p:cNvCxnSpPr/>
          <p:nvPr/>
        </p:nvCxnSpPr>
        <p:spPr bwMode="auto">
          <a:xfrm>
            <a:off x="7843359"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5" name="矩形 7"/>
          <p:cNvSpPr/>
          <p:nvPr/>
        </p:nvSpPr>
        <p:spPr bwMode="auto">
          <a:xfrm>
            <a:off x="7981163" y="482869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126" name="矩形 7"/>
          <p:cNvSpPr/>
          <p:nvPr/>
        </p:nvSpPr>
        <p:spPr bwMode="auto">
          <a:xfrm>
            <a:off x="7981163" y="564685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127" name="직선 연결선 126"/>
          <p:cNvCxnSpPr/>
          <p:nvPr/>
        </p:nvCxnSpPr>
        <p:spPr bwMode="auto">
          <a:xfrm>
            <a:off x="7843359"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8" name="직선 연결선 127"/>
          <p:cNvCxnSpPr/>
          <p:nvPr/>
        </p:nvCxnSpPr>
        <p:spPr bwMode="auto">
          <a:xfrm>
            <a:off x="7843359"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9" name="직사각형 128"/>
          <p:cNvSpPr/>
          <p:nvPr/>
        </p:nvSpPr>
        <p:spPr>
          <a:xfrm>
            <a:off x="1780781" y="4437112"/>
            <a:ext cx="1039067" cy="215444"/>
          </a:xfrm>
          <a:prstGeom prst="rect">
            <a:avLst/>
          </a:prstGeom>
        </p:spPr>
        <p:txBody>
          <a:bodyPr wrap="none">
            <a:spAutoFit/>
          </a:bodyPr>
          <a:lstStyle/>
          <a:p>
            <a:pPr>
              <a:buClr>
                <a:srgbClr val="CC9900"/>
              </a:buClr>
            </a:pPr>
            <a:r>
              <a:rPr lang="en-US" altLang="zh-CN" sz="800" b="1" smtClean="0">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130" name="직사각형 129"/>
          <p:cNvSpPr/>
          <p:nvPr/>
        </p:nvSpPr>
        <p:spPr>
          <a:xfrm>
            <a:off x="6584901" y="4437112"/>
            <a:ext cx="1039067" cy="215444"/>
          </a:xfrm>
          <a:prstGeom prst="rect">
            <a:avLst/>
          </a:prstGeom>
        </p:spPr>
        <p:txBody>
          <a:bodyPr wrap="none">
            <a:spAutoFit/>
          </a:bodyPr>
          <a:lstStyle/>
          <a:p>
            <a:pPr>
              <a:buClr>
                <a:srgbClr val="CC9900"/>
              </a:buClr>
            </a:pPr>
            <a:r>
              <a:rPr lang="en-US" altLang="zh-CN" sz="800" b="1">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131" name="직사각형 130"/>
          <p:cNvSpPr/>
          <p:nvPr/>
        </p:nvSpPr>
        <p:spPr>
          <a:xfrm>
            <a:off x="7056629" y="4814748"/>
            <a:ext cx="1039067" cy="215444"/>
          </a:xfrm>
          <a:prstGeom prst="rect">
            <a:avLst/>
          </a:prstGeom>
        </p:spPr>
        <p:txBody>
          <a:bodyPr wrap="none">
            <a:spAutoFit/>
          </a:bodyPr>
          <a:lstStyle/>
          <a:p>
            <a:pPr>
              <a:buClr>
                <a:srgbClr val="CC9900"/>
              </a:buClr>
            </a:pPr>
            <a:r>
              <a:rPr lang="en-US" altLang="zh-CN" sz="800" b="1">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132" name="직사각형 131"/>
          <p:cNvSpPr/>
          <p:nvPr/>
        </p:nvSpPr>
        <p:spPr>
          <a:xfrm>
            <a:off x="2010246" y="4814748"/>
            <a:ext cx="1039067" cy="215444"/>
          </a:xfrm>
          <a:prstGeom prst="rect">
            <a:avLst/>
          </a:prstGeom>
        </p:spPr>
        <p:txBody>
          <a:bodyPr wrap="none">
            <a:spAutoFit/>
          </a:bodyPr>
          <a:lstStyle/>
          <a:p>
            <a:pPr>
              <a:buClr>
                <a:srgbClr val="CC9900"/>
              </a:buClr>
            </a:pPr>
            <a:r>
              <a:rPr lang="en-US" altLang="zh-CN" sz="800" b="1">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60" name="TextBox 59"/>
          <p:cNvSpPr txBox="1"/>
          <p:nvPr/>
        </p:nvSpPr>
        <p:spPr>
          <a:xfrm>
            <a:off x="-11394" y="5856709"/>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61" name="TextBox 60"/>
          <p:cNvSpPr txBox="1"/>
          <p:nvPr/>
        </p:nvSpPr>
        <p:spPr>
          <a:xfrm>
            <a:off x="77569" y="4755918"/>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smtClean="0">
                <a:solidFill>
                  <a:schemeClr val="tx1"/>
                </a:solidFill>
              </a:rPr>
              <a:t>(STR link set)</a:t>
            </a:r>
            <a:endParaRPr lang="zh-CN" altLang="en-US" sz="1000" b="1" dirty="0">
              <a:solidFill>
                <a:schemeClr val="tx1"/>
              </a:solidFill>
            </a:endParaRPr>
          </a:p>
        </p:txBody>
      </p:sp>
      <p:sp>
        <p:nvSpPr>
          <p:cNvPr id="62" name="TextBox 61"/>
          <p:cNvSpPr txBox="1"/>
          <p:nvPr/>
        </p:nvSpPr>
        <p:spPr>
          <a:xfrm>
            <a:off x="1034199"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63" name="TextBox 62"/>
          <p:cNvSpPr txBox="1"/>
          <p:nvPr/>
        </p:nvSpPr>
        <p:spPr>
          <a:xfrm>
            <a:off x="1038207" y="611887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64" name="TextBox 63"/>
          <p:cNvSpPr txBox="1"/>
          <p:nvPr/>
        </p:nvSpPr>
        <p:spPr>
          <a:xfrm>
            <a:off x="1034200" y="4698332"/>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65" name="TextBox 64"/>
          <p:cNvSpPr txBox="1"/>
          <p:nvPr/>
        </p:nvSpPr>
        <p:spPr>
          <a:xfrm>
            <a:off x="1038209" y="506752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
        <p:nvSpPr>
          <p:cNvPr id="66" name="TextBox 65"/>
          <p:cNvSpPr txBox="1"/>
          <p:nvPr/>
        </p:nvSpPr>
        <p:spPr>
          <a:xfrm>
            <a:off x="4686054" y="5856709"/>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67" name="TextBox 66"/>
          <p:cNvSpPr txBox="1"/>
          <p:nvPr/>
        </p:nvSpPr>
        <p:spPr>
          <a:xfrm>
            <a:off x="4775016" y="4755918"/>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68" name="TextBox 67"/>
          <p:cNvSpPr txBox="1"/>
          <p:nvPr/>
        </p:nvSpPr>
        <p:spPr>
          <a:xfrm>
            <a:off x="5902241"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69" name="TextBox 68"/>
          <p:cNvSpPr txBox="1"/>
          <p:nvPr/>
        </p:nvSpPr>
        <p:spPr>
          <a:xfrm>
            <a:off x="5906249" y="611887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70" name="TextBox 69"/>
          <p:cNvSpPr txBox="1"/>
          <p:nvPr/>
        </p:nvSpPr>
        <p:spPr>
          <a:xfrm>
            <a:off x="5902242" y="4698332"/>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85" name="TextBox 84"/>
          <p:cNvSpPr txBox="1"/>
          <p:nvPr/>
        </p:nvSpPr>
        <p:spPr>
          <a:xfrm>
            <a:off x="5906251" y="506752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Tree>
    <p:extLst>
      <p:ext uri="{BB962C8B-B14F-4D97-AF65-F5344CB8AC3E}">
        <p14:creationId xmlns:p14="http://schemas.microsoft.com/office/powerpoint/2010/main" val="4270768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Summary</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8" name="내용 개체 틀 7"/>
          <p:cNvSpPr>
            <a:spLocks noGrp="1"/>
          </p:cNvSpPr>
          <p:nvPr>
            <p:ph idx="1"/>
          </p:nvPr>
        </p:nvSpPr>
        <p:spPr/>
        <p:txBody>
          <a:bodyPr/>
          <a:lstStyle/>
          <a:p>
            <a:r>
              <a:rPr lang="en-US" altLang="ko-KR" sz="2000" smtClean="0"/>
              <a:t>We addressed acknowledgement issues especially when non-AP MLD is not capable of STR</a:t>
            </a:r>
          </a:p>
          <a:p>
            <a:r>
              <a:rPr lang="en-US" altLang="ko-KR" sz="2000" smtClean="0"/>
              <a:t>With prohibition of immediate response to a corresponding PPDU, </a:t>
            </a:r>
            <a:r>
              <a:rPr lang="en-US" altLang="ko-KR" sz="2000"/>
              <a:t>non-AP </a:t>
            </a:r>
            <a:r>
              <a:rPr lang="en-US" altLang="ko-KR" sz="2000" smtClean="0"/>
              <a:t>MLD </a:t>
            </a:r>
            <a:r>
              <a:rPr lang="en-US" altLang="ko-KR" sz="2000"/>
              <a:t>without </a:t>
            </a:r>
            <a:r>
              <a:rPr lang="en-US" altLang="ko-KR" sz="2000"/>
              <a:t>STR </a:t>
            </a:r>
            <a:r>
              <a:rPr lang="en-US" altLang="ko-KR" sz="2000" smtClean="0"/>
              <a:t>capability can </a:t>
            </a:r>
            <a:r>
              <a:rPr lang="en-US" altLang="ko-KR" sz="2000"/>
              <a:t>be prevented from experiencing </a:t>
            </a:r>
            <a:r>
              <a:rPr lang="en-US" altLang="ko-KR" sz="2000"/>
              <a:t>STR </a:t>
            </a:r>
            <a:r>
              <a:rPr lang="en-US" altLang="ko-KR" sz="2000" smtClean="0"/>
              <a:t>situations</a:t>
            </a:r>
            <a:endParaRPr lang="en-US" altLang="ko-KR" sz="2000" smtClean="0"/>
          </a:p>
          <a:p>
            <a:pPr lvl="1"/>
            <a:r>
              <a:rPr lang="en-US" altLang="ko-KR" sz="1800" smtClean="0"/>
              <a:t>Further, with acknowledgement information sharing among receiver’s links, channel can be used much efficiently</a:t>
            </a:r>
          </a:p>
          <a:p>
            <a:r>
              <a:rPr lang="en-US" altLang="ko-KR" sz="2000" smtClean="0"/>
              <a:t>We may also align end time of PPDUs without ack policy limitation</a:t>
            </a:r>
          </a:p>
          <a:p>
            <a:pPr lvl="1"/>
            <a:r>
              <a:rPr lang="en-US" altLang="ko-KR" sz="1800" smtClean="0"/>
              <a:t>For this proposal, transmission </a:t>
            </a:r>
            <a:r>
              <a:rPr lang="en-US" altLang="ko-KR" sz="1800"/>
              <a:t>information</a:t>
            </a:r>
            <a:r>
              <a:rPr lang="en-US" altLang="ko-KR" sz="1800"/>
              <a:t>, </a:t>
            </a:r>
            <a:r>
              <a:rPr lang="en-US" altLang="ko-KR" sz="1800" smtClean="0"/>
              <a:t>such as PPDU </a:t>
            </a:r>
            <a:r>
              <a:rPr lang="en-US" altLang="ko-KR" sz="1800"/>
              <a:t>transmission start time of </a:t>
            </a:r>
            <a:r>
              <a:rPr lang="en-US" altLang="ko-KR" sz="1800"/>
              <a:t>other </a:t>
            </a:r>
            <a:r>
              <a:rPr lang="en-US" altLang="ko-KR" sz="1800" smtClean="0"/>
              <a:t>links or </a:t>
            </a:r>
            <a:r>
              <a:rPr lang="en-US" altLang="ko-KR" sz="1800"/>
              <a:t>PPDU duration of </a:t>
            </a:r>
            <a:r>
              <a:rPr lang="en-US" altLang="ko-KR" sz="1800"/>
              <a:t>other </a:t>
            </a:r>
            <a:r>
              <a:rPr lang="en-US" altLang="ko-KR" sz="1800" smtClean="0"/>
              <a:t>links, </a:t>
            </a:r>
            <a:r>
              <a:rPr lang="en-US" altLang="ko-KR" sz="1800" smtClean="0"/>
              <a:t>needs to be shared among the links</a:t>
            </a:r>
          </a:p>
        </p:txBody>
      </p:sp>
    </p:spTree>
    <p:extLst>
      <p:ext uri="{BB962C8B-B14F-4D97-AF65-F5344CB8AC3E}">
        <p14:creationId xmlns:p14="http://schemas.microsoft.com/office/powerpoint/2010/main" val="911348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131714</TotalTime>
  <Words>1404</Words>
  <Application>Microsoft Office PowerPoint</Application>
  <PresentationFormat>화면 슬라이드 쇼(4:3)</PresentationFormat>
  <Paragraphs>250</Paragraphs>
  <Slides>14</Slides>
  <Notes>3</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14</vt:i4>
      </vt:variant>
    </vt:vector>
  </HeadingPairs>
  <TitlesOfParts>
    <vt:vector size="23" baseType="lpstr">
      <vt:lpstr>Arial Unicode MS</vt:lpstr>
      <vt:lpstr>MS Gothic</vt:lpstr>
      <vt:lpstr>SimSun</vt:lpstr>
      <vt:lpstr>굴림</vt:lpstr>
      <vt:lpstr>맑은 고딕</vt:lpstr>
      <vt:lpstr>Arial</vt:lpstr>
      <vt:lpstr>Times New Roman</vt:lpstr>
      <vt:lpstr>Wingdings</vt:lpstr>
      <vt:lpstr>Office 테마</vt:lpstr>
      <vt:lpstr>Multi-link Acknowledgement Follow Up</vt:lpstr>
      <vt:lpstr>Overview</vt:lpstr>
      <vt:lpstr>Recap on candidate multi-link ack methods [1]</vt:lpstr>
      <vt:lpstr>Recap on non-AP’s constraints [4, 5]</vt:lpstr>
      <vt:lpstr>Assumptions</vt:lpstr>
      <vt:lpstr>Problem: STR situation may occur during transmission</vt:lpstr>
      <vt:lpstr>Proposal 1: Restriction on ack policy</vt:lpstr>
      <vt:lpstr>Proposal 2: End time alignment</vt:lpstr>
      <vt:lpstr>Summary</vt:lpstr>
      <vt:lpstr>References</vt:lpstr>
      <vt:lpstr>SP #1</vt:lpstr>
      <vt:lpstr>SP #2</vt:lpstr>
      <vt:lpstr>SP #3</vt:lpstr>
      <vt:lpstr>SP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Taewon Song</dc:creator>
  <cp:lastModifiedBy>송태원/선임연구원/차세대표준(연)ICS팀(taewon.song@lge.com)</cp:lastModifiedBy>
  <cp:revision>1981</cp:revision>
  <cp:lastPrinted>2018-02-26T09:36:07Z</cp:lastPrinted>
  <dcterms:created xsi:type="dcterms:W3CDTF">2016-12-14T01:56:24Z</dcterms:created>
  <dcterms:modified xsi:type="dcterms:W3CDTF">2020-01-10T02:07:18Z</dcterms:modified>
</cp:coreProperties>
</file>