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9"/>
  </p:notesMasterIdLst>
  <p:handoutMasterIdLst>
    <p:handoutMasterId r:id="rId10"/>
  </p:handoutMasterIdLst>
  <p:sldIdLst>
    <p:sldId id="256" r:id="rId2"/>
    <p:sldId id="257" r:id="rId3"/>
    <p:sldId id="305" r:id="rId4"/>
    <p:sldId id="315" r:id="rId5"/>
    <p:sldId id="314" r:id="rId6"/>
    <p:sldId id="313" r:id="rId7"/>
    <p:sldId id="308" r:id="rId8"/>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 id="1" name="BLR" initials="BLR" lastIdx="10" clrIdx="1"/>
  <p:cmAuthor id="2" name="BRCM" initials="BRCM" lastIdx="1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9" autoAdjust="0"/>
  </p:normalViewPr>
  <p:slideViewPr>
    <p:cSldViewPr>
      <p:cViewPr varScale="1">
        <p:scale>
          <a:sx n="66" d="100"/>
          <a:sy n="66" d="100"/>
        </p:scale>
        <p:origin x="-572" y="-60"/>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1/12/2020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779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669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910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5395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3137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r>
              <a:rPr lang="en-US"/>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r>
              <a:rPr lang="en-US"/>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r>
              <a:rPr lang="en-US"/>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algn="r"/>
            <a:r>
              <a:rPr lang="en-US" sz="1200">
                <a:latin typeface="Times New Roman"/>
                <a:ea typeface="Times New Roman"/>
                <a:cs typeface="Times New Roman"/>
                <a:sym typeface="Times New Roman"/>
              </a:rPr>
              <a:t>Page </a:t>
            </a:r>
            <a:fld id="{00000000-1234-1234-1234-123412341234}" type="slidenum">
              <a:rPr lang="en-US" sz="1200">
                <a:latin typeface="Times New Roman"/>
                <a:ea typeface="Times New Roman"/>
                <a:cs typeface="Times New Roman"/>
                <a:sym typeface="Times New Roman"/>
              </a:rPr>
              <a:pPr algn="r"/>
              <a:t>6</a:t>
            </a:fld>
            <a:endParaRPr sz="1200">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srgbClr val="FFFFFF"/>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8791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691643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2020</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802.11-20</a:t>
            </a:r>
            <a:r>
              <a:rPr lang="en-US" sz="1800" b="1" dirty="0" smtClean="0">
                <a:latin typeface="Times New Roman"/>
                <a:ea typeface="Times New Roman"/>
                <a:cs typeface="Times New Roman"/>
                <a:sym typeface="Times New Roman"/>
              </a:rPr>
              <a:t>/0006r0</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smtClean="0"/>
              <a:t>Proposed Corrections to Channel Access Issues in 802.11</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2020-01-</a:t>
            </a:r>
            <a:r>
              <a:rPr lang="en-US" sz="2000" b="0" dirty="0" smtClean="0"/>
              <a:t>05</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January 2020</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sp>
        <p:nvSpPr>
          <p:cNvPr id="3" name="Footer Placeholder 2"/>
          <p:cNvSpPr>
            <a:spLocks noGrp="1"/>
          </p:cNvSpPr>
          <p:nvPr>
            <p:ph type="ftr" idx="1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53443997"/>
              </p:ext>
            </p:extLst>
          </p:nvPr>
        </p:nvGraphicFramePr>
        <p:xfrm>
          <a:off x="957680" y="3026942"/>
          <a:ext cx="9405520" cy="1606018"/>
        </p:xfrm>
        <a:graphic>
          <a:graphicData uri="http://schemas.openxmlformats.org/drawingml/2006/table">
            <a:tbl>
              <a:tblPr firstRow="1" bandRow="1"/>
              <a:tblGrid>
                <a:gridCol w="2181636"/>
                <a:gridCol w="1089851"/>
                <a:gridCol w="2095433"/>
                <a:gridCol w="1066800"/>
                <a:gridCol w="2971800"/>
              </a:tblGrid>
              <a:tr h="478258">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200" dirty="0">
                          <a:solidFill>
                            <a:schemeClr val="tx1"/>
                          </a:solidFill>
                        </a:rPr>
                        <a:t>Name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200" dirty="0">
                          <a:solidFill>
                            <a:schemeClr val="tx1"/>
                          </a:solidFill>
                        </a:rPr>
                        <a:t>Affiliations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200" dirty="0">
                          <a:solidFill>
                            <a:schemeClr val="tx1"/>
                          </a:solidFill>
                        </a:rPr>
                        <a:t>Address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200" dirty="0">
                          <a:solidFill>
                            <a:schemeClr val="tx1"/>
                          </a:solidFill>
                        </a:rPr>
                        <a:t>Phone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200" dirty="0">
                          <a:solidFill>
                            <a:schemeClr val="tx1"/>
                          </a:solidFill>
                        </a:rPr>
                        <a:t>Email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99884">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algn="ctr"/>
                      <a:r>
                        <a:rPr lang="en-US" sz="1400" dirty="0" smtClean="0"/>
                        <a:t>Sindhu Verma</a:t>
                      </a:r>
                      <a:endParaRPr lang="en-US" sz="1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algn="ctr"/>
                      <a:r>
                        <a:rPr lang="en-US" sz="1400" dirty="0" smtClean="0"/>
                        <a:t>Broadcom</a:t>
                      </a:r>
                      <a:endParaRPr lang="en-US" sz="1400"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marL="0" algn="l" defTabSz="914400" rtl="0" eaLnBrk="1" latinLnBrk="0" hangingPunct="1"/>
                      <a:endParaRPr lang="en-US" sz="1400" kern="1200" dirty="0">
                        <a:solidFill>
                          <a:schemeClr val="dk1"/>
                        </a:solidFill>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marL="0" algn="ctr" defTabSz="914400" rtl="0" eaLnBrk="1" latinLnBrk="0" hangingPunct="1"/>
                      <a:endParaRPr lang="en-US" sz="1400" kern="1200" dirty="0">
                        <a:solidFill>
                          <a:schemeClr val="dk1"/>
                        </a:solidFill>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algn="ctr"/>
                      <a:r>
                        <a:rPr lang="en-US" sz="1400" dirty="0" smtClean="0"/>
                        <a:t>sindhu.verma@broadcom.com</a:t>
                      </a:r>
                      <a:endParaRPr lang="en-US" sz="1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624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Shubhodeep</a:t>
                      </a:r>
                      <a:r>
                        <a:rPr lang="en-US" sz="1400" baseline="0" dirty="0" smtClean="0"/>
                        <a:t> Adhikari</a:t>
                      </a:r>
                      <a:endParaRPr lang="en-US" sz="1400" dirty="0" smtClean="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algn="ctr"/>
                      <a:endParaRPr lang="en-US" sz="1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algn="ctr"/>
                      <a:endParaRPr lang="en-US" sz="1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algn="ctr"/>
                      <a:r>
                        <a:rPr lang="en-US" sz="1400" dirty="0" smtClean="0"/>
                        <a:t>shubhodeep.adhikari@broadcom.com</a:t>
                      </a:r>
                      <a:endParaRPr lang="en-US" sz="1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78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Matthew Fischer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endParaRPr lang="en-US" sz="1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latin typeface="Times New Roman" panose="02020603050405020304" pitchFamily="18" charset="0"/>
                          <a:cs typeface="Times New Roman" panose="02020603050405020304" pitchFamily="18" charset="0"/>
                        </a:rPr>
                        <a:t>matthew.fischer@broadcom.com</a:t>
                      </a:r>
                    </a:p>
                    <a:p>
                      <a:pPr algn="ctr"/>
                      <a:endParaRPr lang="en-US" sz="1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838200" y="533400"/>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b="1" i="0" u="none" strike="noStrike" cap="none" dirty="0">
                <a:solidFill>
                  <a:srgbClr val="000000"/>
                </a:solidFill>
                <a:latin typeface="Times New Roman"/>
                <a:ea typeface="Times New Roman"/>
                <a:cs typeface="Times New Roman"/>
                <a:sym typeface="Times New Roman"/>
              </a:rPr>
              <a:t>Abstract</a:t>
            </a:r>
            <a:endParaRPr sz="2800" dirty="0"/>
          </a:p>
        </p:txBody>
      </p:sp>
      <p:sp>
        <p:nvSpPr>
          <p:cNvPr id="103" name="Shape 103"/>
          <p:cNvSpPr txBox="1">
            <a:spLocks noGrp="1"/>
          </p:cNvSpPr>
          <p:nvPr>
            <p:ph type="body" idx="1"/>
          </p:nvPr>
        </p:nvSpPr>
        <p:spPr>
          <a:xfrm>
            <a:off x="838200" y="1143000"/>
            <a:ext cx="10896600" cy="4949824"/>
          </a:xfrm>
          <a:prstGeom prst="rect">
            <a:avLst/>
          </a:prstGeom>
          <a:noFill/>
          <a:ln>
            <a:noFill/>
          </a:ln>
        </p:spPr>
        <p:txBody>
          <a:bodyPr spcFirstLastPara="1" wrap="square" lIns="92150" tIns="46075" rIns="92150" bIns="46075" anchor="t" anchorCtr="0">
            <a:noAutofit/>
          </a:bodyPr>
          <a:lstStyle/>
          <a:p>
            <a:pPr marL="0" lvl="0" indent="0" algn="just">
              <a:lnSpc>
                <a:spcPct val="150000"/>
              </a:lnSpc>
              <a:spcBef>
                <a:spcPts val="0"/>
              </a:spcBef>
              <a:buSzPts val="2400"/>
            </a:pPr>
            <a:r>
              <a:rPr lang="en-US" sz="1800" b="0" dirty="0" smtClean="0"/>
              <a:t>This presentation discusses the following channel access issues in 802.11 which if fixed will help 802.11 performance as well as its coexistence with other wireless technologies.</a:t>
            </a:r>
          </a:p>
          <a:p>
            <a:pPr marL="0" lvl="0" indent="0" algn="just">
              <a:lnSpc>
                <a:spcPct val="150000"/>
              </a:lnSpc>
              <a:spcBef>
                <a:spcPts val="0"/>
              </a:spcBef>
              <a:buSzPts val="2400"/>
            </a:pPr>
            <a:endParaRPr lang="en-US" sz="1800" b="0" dirty="0" smtClean="0"/>
          </a:p>
          <a:p>
            <a:pPr marL="342900" lvl="0" indent="-342900" algn="just">
              <a:lnSpc>
                <a:spcPct val="150000"/>
              </a:lnSpc>
              <a:spcBef>
                <a:spcPts val="0"/>
              </a:spcBef>
              <a:buSzPct val="100000"/>
              <a:buFont typeface="+mj-lt"/>
              <a:buAutoNum type="arabicPeriod"/>
            </a:pPr>
            <a:r>
              <a:rPr lang="en-US" sz="1800" b="0" dirty="0" smtClean="0"/>
              <a:t>Resetting the Contention Window Size (CWS) of AC_VO after transmission of 802.11 beacons.</a:t>
            </a:r>
          </a:p>
          <a:p>
            <a:pPr marL="342900" lvl="0" indent="-342900" algn="just">
              <a:lnSpc>
                <a:spcPct val="150000"/>
              </a:lnSpc>
              <a:spcBef>
                <a:spcPts val="0"/>
              </a:spcBef>
              <a:buSzPct val="100000"/>
              <a:buFont typeface="+mj-lt"/>
              <a:buAutoNum type="arabicPeriod"/>
            </a:pPr>
            <a:r>
              <a:rPr lang="en-US" sz="1800" b="0" dirty="0"/>
              <a:t>M</a:t>
            </a:r>
            <a:r>
              <a:rPr lang="en-US" sz="1800" b="0" dirty="0" smtClean="0"/>
              <a:t>ultiplexing </a:t>
            </a:r>
            <a:r>
              <a:rPr lang="en-US" sz="1800" b="0" dirty="0"/>
              <a:t>of data of secondary ACs of lower priority along with the primary </a:t>
            </a:r>
            <a:r>
              <a:rPr lang="en-US" sz="1800" b="0" dirty="0" smtClean="0"/>
              <a:t>AC in DL and UL OFDMA in 802.11ax</a:t>
            </a:r>
            <a:r>
              <a:rPr lang="en-US" sz="1800" b="0" dirty="0" smtClean="0"/>
              <a:t>.</a:t>
            </a:r>
            <a:endParaRPr lang="en-US" sz="1800" b="0" dirty="0" smtClean="0"/>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pPr lvl="0"/>
            <a:r>
              <a:rPr lang="en-US" dirty="0"/>
              <a:t>January 2020</a:t>
            </a:r>
          </a:p>
        </p:txBody>
      </p:sp>
      <p:sp>
        <p:nvSpPr>
          <p:cNvPr id="3" name="Footer Placeholder 2"/>
          <p:cNvSpPr>
            <a:spLocks noGrp="1"/>
          </p:cNvSpPr>
          <p:nvPr>
            <p:ph type="ftr" idx="11"/>
          </p:nvPr>
        </p:nvSpPr>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09600" y="1524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Discussion: Issue 1</a:t>
            </a:r>
            <a:endParaRPr sz="2400" dirty="0"/>
          </a:p>
        </p:txBody>
      </p:sp>
      <p:sp>
        <p:nvSpPr>
          <p:cNvPr id="116" name="Shape 116"/>
          <p:cNvSpPr txBox="1">
            <a:spLocks noGrp="1"/>
          </p:cNvSpPr>
          <p:nvPr>
            <p:ph type="body" idx="1"/>
          </p:nvPr>
        </p:nvSpPr>
        <p:spPr>
          <a:xfrm>
            <a:off x="76200" y="685800"/>
            <a:ext cx="11887200" cy="5715000"/>
          </a:xfrm>
          <a:prstGeom prst="rect">
            <a:avLst/>
          </a:prstGeom>
          <a:noFill/>
          <a:ln>
            <a:noFill/>
          </a:ln>
        </p:spPr>
        <p:txBody>
          <a:bodyPr spcFirstLastPara="1" wrap="square" lIns="92150" tIns="46075" rIns="92150" bIns="46075" anchor="t" anchorCtr="0">
            <a:noAutofit/>
          </a:bodyPr>
          <a:lstStyle/>
          <a:p>
            <a:pPr marL="571500" indent="-342900" fontAlgn="base">
              <a:buFont typeface="Arial" panose="020B0604020202020204" pitchFamily="34" charset="0"/>
              <a:buChar char="•"/>
            </a:pPr>
            <a:r>
              <a:rPr lang="en-US" sz="1800" b="0" dirty="0" smtClean="0">
                <a:solidFill>
                  <a:schemeClr val="tx1"/>
                </a:solidFill>
              </a:rPr>
              <a:t>CWS for a given Access Category (AC) determines the random wait time for accessing the channel by traffic of that AC.</a:t>
            </a:r>
          </a:p>
          <a:p>
            <a:pPr marL="1028700" lvl="1" indent="-342900" fontAlgn="base">
              <a:buFont typeface="Arial" panose="020B0604020202020204" pitchFamily="34" charset="0"/>
              <a:buChar char="•"/>
            </a:pPr>
            <a:r>
              <a:rPr lang="en-US" sz="1800" b="0" dirty="0">
                <a:solidFill>
                  <a:schemeClr val="tx1"/>
                </a:solidFill>
              </a:rPr>
              <a:t>F</a:t>
            </a:r>
            <a:r>
              <a:rPr lang="en-US" sz="1800" b="0" dirty="0" smtClean="0">
                <a:solidFill>
                  <a:schemeClr val="tx1"/>
                </a:solidFill>
              </a:rPr>
              <a:t>eedback regarding transmission failure is used to double the CWS, assuming that transmission failure is caused by collisions which would be reduced by doubling the CWS and increasing the random wait time. </a:t>
            </a:r>
          </a:p>
          <a:p>
            <a:pPr marL="1028700" lvl="1" indent="-342900" fontAlgn="base">
              <a:buFont typeface="Arial" panose="020B0604020202020204" pitchFamily="34" charset="0"/>
              <a:buChar char="•"/>
            </a:pPr>
            <a:r>
              <a:rPr lang="en-US" sz="1800" dirty="0">
                <a:solidFill>
                  <a:schemeClr val="tx1"/>
                </a:solidFill>
              </a:rPr>
              <a:t>F</a:t>
            </a:r>
            <a:r>
              <a:rPr lang="en-US" sz="1800" b="0" dirty="0" smtClean="0">
                <a:solidFill>
                  <a:schemeClr val="tx1"/>
                </a:solidFill>
              </a:rPr>
              <a:t>eedback regarding transmission success is used to reset the CWS to </a:t>
            </a:r>
            <a:r>
              <a:rPr lang="en-US" sz="1800" b="0" dirty="0" err="1" smtClean="0">
                <a:solidFill>
                  <a:schemeClr val="tx1"/>
                </a:solidFill>
              </a:rPr>
              <a:t>CW</a:t>
            </a:r>
            <a:r>
              <a:rPr lang="en-US" sz="1600" b="0" dirty="0" err="1" smtClean="0">
                <a:solidFill>
                  <a:schemeClr val="tx1"/>
                </a:solidFill>
              </a:rPr>
              <a:t>min</a:t>
            </a:r>
            <a:r>
              <a:rPr lang="en-US" sz="1600" b="0" dirty="0" smtClean="0">
                <a:solidFill>
                  <a:schemeClr val="tx1"/>
                </a:solidFill>
              </a:rPr>
              <a:t>,</a:t>
            </a:r>
            <a:r>
              <a:rPr lang="en-US" sz="1800" b="0" dirty="0" smtClean="0">
                <a:solidFill>
                  <a:schemeClr val="tx1"/>
                </a:solidFill>
              </a:rPr>
              <a:t> in order to reduce the random wait time and increase transmission efficiency. </a:t>
            </a:r>
          </a:p>
          <a:p>
            <a:pPr marL="571500" indent="-342900" fontAlgn="base">
              <a:buFont typeface="Arial" panose="020B0604020202020204" pitchFamily="34" charset="0"/>
              <a:buChar char="•"/>
            </a:pPr>
            <a:r>
              <a:rPr lang="en-US" sz="1800" b="0" dirty="0" smtClean="0">
                <a:solidFill>
                  <a:schemeClr val="tx1"/>
                </a:solidFill>
              </a:rPr>
              <a:t>802.11 beacons use exponential </a:t>
            </a:r>
            <a:r>
              <a:rPr lang="en-US" sz="1800" b="0" dirty="0" err="1" smtClean="0">
                <a:solidFill>
                  <a:schemeClr val="tx1"/>
                </a:solidFill>
              </a:rPr>
              <a:t>backoff</a:t>
            </a:r>
            <a:r>
              <a:rPr lang="en-US" sz="1800" b="0" dirty="0" smtClean="0">
                <a:solidFill>
                  <a:schemeClr val="tx1"/>
                </a:solidFill>
              </a:rPr>
              <a:t> with AC_VO (except when they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contain CSA or TIM broadcast).</a:t>
            </a:r>
          </a:p>
          <a:p>
            <a:pPr marL="1028700" lvl="1" indent="-342900" fontAlgn="base">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However, beacons do not have feedback on transmission success/failure. So, beacons cannot double the CWS but whenever transmitted they reset the CWS.</a:t>
            </a:r>
          </a:p>
          <a:p>
            <a:pPr marL="571500" indent="-342900" fontAlgn="base">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issue arises when beacons are transmitted along with traffic that has error feedback and uses AC_VO. </a:t>
            </a:r>
          </a:p>
          <a:p>
            <a:pPr marL="1028700" lvl="1" indent="-342900" fontAlgn="base">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Such traffic can double the CWS depending upon error feedback. However,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CWS will be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reset on beacon transmission.</a:t>
            </a: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1028700" lvl="1" indent="-342900" fontAlgn="base">
              <a:buFont typeface="Arial" panose="020B0604020202020204" pitchFamily="34" charset="0"/>
              <a:buChar char="•"/>
            </a:pPr>
            <a:r>
              <a:rPr lang="en-US" sz="1800" b="1" dirty="0">
                <a:solidFill>
                  <a:schemeClr val="dk1"/>
                </a:solidFill>
                <a:latin typeface="Times New Roman" panose="02020603050405020304" pitchFamily="18" charset="0"/>
                <a:ea typeface="Arial"/>
                <a:cs typeface="Times New Roman" panose="02020603050405020304" pitchFamily="18" charset="0"/>
                <a:sym typeface="Arial"/>
              </a:rPr>
              <a:t>This would amount to ignoring information about congestion/collision even when they are available.</a:t>
            </a:r>
          </a:p>
          <a:p>
            <a:pPr marL="571500" indent="-342900" fontAlgn="base">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here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are other unlicensed technologies where management traffic is transmitted more frequently and has flexible mapping of such management traffic to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AC.</a:t>
            </a: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571500" indent="-342900" fontAlgn="base">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If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these technologies adopt the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same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principle,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transmission of management traffic will lead to resetting the CWS of any AC. </a:t>
            </a:r>
          </a:p>
          <a:p>
            <a:pPr marL="571500" indent="-342900" fontAlgn="base">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This would mean that all traffic irrespective of the AC and availability of error feedback will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mostly use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minimum CWS for that AC. This would defeat the principle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of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updating the CWS based on information about congestion/collision.</a:t>
            </a:r>
          </a:p>
          <a:p>
            <a:pPr marL="571500" indent="-342900" fontAlgn="base">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pPr lvl="0"/>
            <a:r>
              <a:rPr lang="en-US" dirty="0"/>
              <a:t>January 2020</a:t>
            </a:r>
          </a:p>
        </p:txBody>
      </p:sp>
      <p:sp>
        <p:nvSpPr>
          <p:cNvPr id="3" name="Footer Placeholder 2"/>
          <p:cNvSpPr>
            <a:spLocks noGrp="1"/>
          </p:cNvSpPr>
          <p:nvPr>
            <p:ph type="ftr" idx="11"/>
          </p:nvPr>
        </p:nvSpPr>
        <p:spPr/>
        <p:txBody>
          <a:bodyPr/>
          <a:lstStyle/>
          <a:p>
            <a:endParaRPr lang="en-US" dirty="0"/>
          </a:p>
        </p:txBody>
      </p:sp>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762000" y="1524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Discussion: Issue 1 (continued)</a:t>
            </a:r>
            <a:endParaRPr sz="2400" dirty="0"/>
          </a:p>
        </p:txBody>
      </p:sp>
      <p:sp>
        <p:nvSpPr>
          <p:cNvPr id="116" name="Shape 116"/>
          <p:cNvSpPr txBox="1">
            <a:spLocks noGrp="1"/>
          </p:cNvSpPr>
          <p:nvPr>
            <p:ph type="body" idx="1"/>
          </p:nvPr>
        </p:nvSpPr>
        <p:spPr>
          <a:xfrm>
            <a:off x="0" y="533400"/>
            <a:ext cx="11963400" cy="5638800"/>
          </a:xfrm>
          <a:prstGeom prst="rect">
            <a:avLst/>
          </a:prstGeom>
          <a:noFill/>
          <a:ln>
            <a:noFill/>
          </a:ln>
        </p:spPr>
        <p:txBody>
          <a:bodyPr spcFirstLastPara="1" wrap="square" lIns="92150" tIns="46075" rIns="92150" bIns="46075" anchor="t" anchorCtr="0">
            <a:noAutofit/>
          </a:bodyPr>
          <a:lstStyle/>
          <a:p>
            <a:pPr marL="685800" lvl="1" indent="0" fontAlgn="base"/>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571500" indent="-342900" fontAlgn="base">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Hence, it is proposed to not reset the CWS following the transmission of an 802.11 beacon i.e</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CWS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for AC_VO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shall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not be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reset following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transmission of a b</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eacon.</a:t>
            </a:r>
          </a:p>
          <a:p>
            <a:pPr marL="571500" indent="-342900" fontAlgn="base">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Note:</a:t>
            </a:r>
          </a:p>
          <a:p>
            <a:pPr marL="1028700" lvl="1" indent="-342900" fontAlgn="base">
              <a:buFont typeface="Arial" panose="020B0604020202020204" pitchFamily="34" charset="0"/>
              <a:buChar char="•"/>
            </a:pPr>
            <a:r>
              <a:rPr lang="en-US" sz="1800" dirty="0">
                <a:solidFill>
                  <a:schemeClr val="dk1"/>
                </a:solidFill>
                <a:latin typeface="Times New Roman" panose="02020603050405020304" pitchFamily="18" charset="0"/>
                <a:ea typeface="Arial"/>
                <a:cs typeface="Times New Roman" panose="02020603050405020304" pitchFamily="18" charset="0"/>
                <a:sym typeface="Arial"/>
              </a:rPr>
              <a:t>This procedure doesn’t mean that 802.11 beacons will be forced to use a higher CWS long after transmission of data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traffic with </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error feedback that used AC_VO and may have increased the CWS. This is because the CWS can be reset to </a:t>
            </a:r>
            <a:r>
              <a:rPr lang="en-US" sz="1800" dirty="0" err="1">
                <a:solidFill>
                  <a:schemeClr val="dk1"/>
                </a:solidFill>
                <a:latin typeface="Times New Roman" panose="02020603050405020304" pitchFamily="18" charset="0"/>
                <a:ea typeface="Arial"/>
                <a:cs typeface="Times New Roman" panose="02020603050405020304" pitchFamily="18" charset="0"/>
                <a:sym typeface="Arial"/>
              </a:rPr>
              <a:t>CW</a:t>
            </a:r>
            <a:r>
              <a:rPr lang="en-US" sz="1600" dirty="0" err="1">
                <a:solidFill>
                  <a:schemeClr val="dk1"/>
                </a:solidFill>
                <a:latin typeface="Times New Roman" panose="02020603050405020304" pitchFamily="18" charset="0"/>
                <a:ea typeface="Arial"/>
                <a:cs typeface="Times New Roman" panose="02020603050405020304" pitchFamily="18" charset="0"/>
                <a:sym typeface="Arial"/>
              </a:rPr>
              <a:t>min</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 after a configurable number of retries at a given CWS or at </a:t>
            </a:r>
            <a:r>
              <a:rPr lang="en-US" sz="1800" dirty="0" err="1">
                <a:solidFill>
                  <a:schemeClr val="dk1"/>
                </a:solidFill>
                <a:latin typeface="Times New Roman" panose="02020603050405020304" pitchFamily="18" charset="0"/>
                <a:ea typeface="Arial"/>
                <a:cs typeface="Times New Roman" panose="02020603050405020304" pitchFamily="18" charset="0"/>
                <a:sym typeface="Arial"/>
              </a:rPr>
              <a:t>CW</a:t>
            </a:r>
            <a:r>
              <a:rPr lang="en-US" sz="1600" dirty="0" err="1">
                <a:solidFill>
                  <a:schemeClr val="dk1"/>
                </a:solidFill>
                <a:latin typeface="Times New Roman" panose="02020603050405020304" pitchFamily="18" charset="0"/>
                <a:ea typeface="Arial"/>
                <a:cs typeface="Times New Roman" panose="02020603050405020304" pitchFamily="18" charset="0"/>
                <a:sym typeface="Arial"/>
              </a:rPr>
              <a:t>max</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 </a:t>
            </a:r>
          </a:p>
          <a:p>
            <a:pPr marL="1028700" lvl="1" indent="-342900" fontAlgn="base">
              <a:buFont typeface="Arial" panose="020B0604020202020204" pitchFamily="34" charset="0"/>
              <a:buChar char="•"/>
            </a:pPr>
            <a:r>
              <a:rPr lang="en-US" sz="1800" dirty="0">
                <a:solidFill>
                  <a:schemeClr val="dk1"/>
                </a:solidFill>
                <a:latin typeface="Times New Roman" panose="02020603050405020304" pitchFamily="18" charset="0"/>
                <a:ea typeface="Arial"/>
                <a:cs typeface="Times New Roman" panose="02020603050405020304" pitchFamily="18" charset="0"/>
                <a:sym typeface="Arial"/>
              </a:rPr>
              <a:t>The same principle of CWS update for transmission of data without error feedback has been agreed in 3GPP for NR-U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([1]).</a:t>
            </a:r>
            <a:endParaRPr lang="en-US" sz="1800" dirty="0">
              <a:solidFill>
                <a:schemeClr val="dk1"/>
              </a:solidFill>
              <a:latin typeface="Times New Roman" panose="02020603050405020304" pitchFamily="18" charset="0"/>
              <a:ea typeface="Arial"/>
              <a:cs typeface="Times New Roman" panose="02020603050405020304" pitchFamily="18" charset="0"/>
              <a:sym typeface="Arial"/>
            </a:endParaRPr>
          </a:p>
          <a:p>
            <a:pPr marL="571500" indent="-342900" fontAlgn="base">
              <a:buFont typeface="Arial" panose="020B0604020202020204" pitchFamily="34" charset="0"/>
              <a:buChar char="•"/>
            </a:pPr>
            <a:endParaRPr lang="en-US" sz="20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571500" indent="-342900" fontAlgn="base">
              <a:buFont typeface="Arial" panose="020B0604020202020204" pitchFamily="34" charset="0"/>
              <a:buChar char="•"/>
            </a:pPr>
            <a:endParaRPr lang="en-US" sz="2000" b="0" dirty="0" smtClean="0">
              <a:solidFill>
                <a:schemeClr val="dk1"/>
              </a:solidFill>
              <a:latin typeface="Times New Roman" panose="02020603050405020304" pitchFamily="18" charset="0"/>
              <a:ea typeface="Arial"/>
              <a:cs typeface="Times New Roman" panose="02020603050405020304" pitchFamily="18" charset="0"/>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a:xfrm>
            <a:off x="762000" y="336550"/>
            <a:ext cx="2499764" cy="273050"/>
          </a:xfrm>
        </p:spPr>
        <p:txBody>
          <a:bodyPr/>
          <a:lstStyle/>
          <a:p>
            <a:pPr lvl="0"/>
            <a:r>
              <a:rPr lang="en-US" dirty="0"/>
              <a:t>January 2020</a:t>
            </a:r>
          </a:p>
        </p:txBody>
      </p:sp>
    </p:spTree>
    <p:extLst>
      <p:ext uri="{BB962C8B-B14F-4D97-AF65-F5344CB8AC3E}">
        <p14:creationId xmlns:p14="http://schemas.microsoft.com/office/powerpoint/2010/main" val="1152623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1524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Discussion: Issue 2</a:t>
            </a:r>
            <a:endParaRPr sz="2400" dirty="0"/>
          </a:p>
        </p:txBody>
      </p:sp>
      <p:sp>
        <p:nvSpPr>
          <p:cNvPr id="116" name="Shape 116"/>
          <p:cNvSpPr txBox="1">
            <a:spLocks noGrp="1"/>
          </p:cNvSpPr>
          <p:nvPr>
            <p:ph type="body" idx="1"/>
          </p:nvPr>
        </p:nvSpPr>
        <p:spPr>
          <a:xfrm>
            <a:off x="228600" y="685800"/>
            <a:ext cx="11658600" cy="5410200"/>
          </a:xfrm>
          <a:prstGeom prst="rect">
            <a:avLst/>
          </a:prstGeom>
          <a:noFill/>
          <a:ln>
            <a:noFill/>
          </a:ln>
        </p:spPr>
        <p:txBody>
          <a:bodyPr spcFirstLastPara="1" wrap="square" lIns="92150" tIns="46075" rIns="92150" bIns="46075" anchor="t" anchorCtr="0">
            <a:noAutofit/>
          </a:bodyPr>
          <a:lstStyle/>
          <a:p>
            <a:pPr marL="571500" indent="-342900" fontAlgn="base">
              <a:buFont typeface="Arial" panose="020B0604020202020204" pitchFamily="34" charset="0"/>
              <a:buChar char="•"/>
            </a:pPr>
            <a:r>
              <a:rPr lang="en-US" sz="1800" b="0" dirty="0" smtClean="0">
                <a:solidFill>
                  <a:schemeClr val="tx1"/>
                </a:solidFill>
              </a:rPr>
              <a:t>Traffic multiplexing rules in 802.11ax do not state any restrictions on the priority of traffic that can be transmitted in a TXOP acquired by a certain AC.</a:t>
            </a:r>
          </a:p>
          <a:p>
            <a:pPr marL="571500" indent="-342900" fontAlgn="base">
              <a:buFont typeface="Arial" panose="020B0604020202020204" pitchFamily="34" charset="0"/>
              <a:buChar char="•"/>
            </a:pPr>
            <a:r>
              <a:rPr lang="en-US" sz="1800" b="0" dirty="0" smtClean="0">
                <a:solidFill>
                  <a:schemeClr val="tx1"/>
                </a:solidFill>
              </a:rPr>
              <a:t>In contrast, in 802.11ac, multiplexing of traffic of different ACs is allowed only for MU-MIMO and with the following restriction: “</a:t>
            </a:r>
            <a:r>
              <a:rPr lang="en-US" sz="1800" b="0" i="1" dirty="0" smtClean="0">
                <a:solidFill>
                  <a:srgbClr val="C00000"/>
                </a:solidFill>
              </a:rPr>
              <a:t>The </a:t>
            </a:r>
            <a:r>
              <a:rPr lang="en-US" sz="1800" b="0" i="1" dirty="0">
                <a:solidFill>
                  <a:srgbClr val="C00000"/>
                </a:solidFill>
              </a:rPr>
              <a:t>inclusion of secondary AC traffic in a VHT MU PPDU shall not increase the duration of the VHT MU PPDU beyond that required to transport the primary AC </a:t>
            </a:r>
            <a:r>
              <a:rPr lang="en-US" sz="1800" b="0" i="1" dirty="0" smtClean="0">
                <a:solidFill>
                  <a:srgbClr val="C00000"/>
                </a:solidFill>
              </a:rPr>
              <a:t>traffic</a:t>
            </a:r>
            <a:r>
              <a:rPr lang="en-US" sz="1800" b="0" dirty="0" smtClean="0">
                <a:solidFill>
                  <a:srgbClr val="C00000"/>
                </a:solidFill>
              </a:rPr>
              <a:t> </a:t>
            </a:r>
            <a:r>
              <a:rPr lang="en-US" sz="1800" b="0" dirty="0" smtClean="0">
                <a:solidFill>
                  <a:schemeClr val="tx1"/>
                </a:solidFill>
              </a:rPr>
              <a:t>”</a:t>
            </a:r>
          </a:p>
          <a:p>
            <a:pPr marL="571500" indent="-342900" fontAlgn="base">
              <a:buFont typeface="Arial" panose="020B0604020202020204" pitchFamily="34" charset="0"/>
              <a:buChar char="•"/>
            </a:pPr>
            <a:r>
              <a:rPr lang="en-US" sz="1800" b="0" dirty="0" smtClean="0">
                <a:solidFill>
                  <a:schemeClr val="tx1"/>
                </a:solidFill>
              </a:rPr>
              <a:t>The same rule </a:t>
            </a:r>
            <a:r>
              <a:rPr lang="en-US" sz="1800" b="0" dirty="0">
                <a:solidFill>
                  <a:schemeClr val="tx1"/>
                </a:solidFill>
              </a:rPr>
              <a:t>i</a:t>
            </a:r>
            <a:r>
              <a:rPr lang="en-US" sz="1800" b="0" dirty="0" smtClean="0">
                <a:solidFill>
                  <a:schemeClr val="tx1"/>
                </a:solidFill>
              </a:rPr>
              <a:t>s not extended to 11ax, where it is merely stated (in 10.23.2.7) that the TXOP limit of the primary AC shall not be exceeded: “</a:t>
            </a:r>
            <a:r>
              <a:rPr lang="en-US" sz="1800" b="0" i="1" dirty="0">
                <a:solidFill>
                  <a:srgbClr val="C00000"/>
                </a:solidFill>
              </a:rPr>
              <a:t>The inclusion of secondary AC traffic in an HE MU PPDU shall not cause the TXOP limit of the primary AC to be exceeded</a:t>
            </a:r>
            <a:r>
              <a:rPr lang="en-US" sz="1800" b="0" i="1" dirty="0"/>
              <a:t>.</a:t>
            </a:r>
            <a:r>
              <a:rPr lang="en-US" sz="1800" b="0" dirty="0" smtClean="0">
                <a:solidFill>
                  <a:schemeClr val="tx1"/>
                </a:solidFill>
              </a:rPr>
              <a:t>”</a:t>
            </a:r>
          </a:p>
          <a:p>
            <a:pPr marL="571500" indent="-342900" fontAlgn="base">
              <a:buFont typeface="Arial" panose="020B0604020202020204" pitchFamily="34" charset="0"/>
              <a:buChar char="•"/>
            </a:pPr>
            <a:r>
              <a:rPr lang="en-US" sz="1800" b="0" dirty="0" smtClean="0">
                <a:solidFill>
                  <a:schemeClr val="tx1"/>
                </a:solidFill>
              </a:rPr>
              <a:t>In </a:t>
            </a:r>
            <a:r>
              <a:rPr lang="en-US" sz="1800" b="0" dirty="0">
                <a:solidFill>
                  <a:schemeClr val="tx1"/>
                </a:solidFill>
              </a:rPr>
              <a:t>contrast, </a:t>
            </a:r>
            <a:r>
              <a:rPr lang="en-US" sz="1800" b="0" dirty="0" smtClean="0">
                <a:solidFill>
                  <a:schemeClr val="tx1"/>
                </a:solidFill>
              </a:rPr>
              <a:t>the ETSI-BRAN harmonized standard for 5 GHz ([2]) puts restrictions </a:t>
            </a:r>
            <a:r>
              <a:rPr lang="en-US" sz="1800" b="0" dirty="0">
                <a:solidFill>
                  <a:schemeClr val="tx1"/>
                </a:solidFill>
              </a:rPr>
              <a:t>on the priority of traffic transmitted in </a:t>
            </a:r>
            <a:r>
              <a:rPr lang="en-US" sz="1800" b="0" dirty="0" smtClean="0">
                <a:solidFill>
                  <a:schemeClr val="tx1"/>
                </a:solidFill>
              </a:rPr>
              <a:t>a TXOP </a:t>
            </a:r>
            <a:r>
              <a:rPr lang="en-US" sz="1800" b="0" dirty="0">
                <a:solidFill>
                  <a:schemeClr val="tx1"/>
                </a:solidFill>
              </a:rPr>
              <a:t>acquired using a certain access category : “</a:t>
            </a:r>
            <a:r>
              <a:rPr lang="en-US" sz="1800" b="0" i="1" dirty="0">
                <a:solidFill>
                  <a:srgbClr val="C00000"/>
                </a:solidFill>
              </a:rPr>
              <a:t>4.2.7.3.2.6  Initiating Device Channel Access Mechanism: 6) The Channel Access Engine may start transmissions belonging to the corresponding or higher Priority </a:t>
            </a:r>
            <a:r>
              <a:rPr lang="en-US" sz="1800" b="0" i="1" dirty="0" smtClean="0">
                <a:solidFill>
                  <a:srgbClr val="C00000"/>
                </a:solidFill>
              </a:rPr>
              <a:t>Classes</a:t>
            </a:r>
            <a:r>
              <a:rPr lang="en-US" sz="1800" b="0" i="1" dirty="0" smtClean="0">
                <a:solidFill>
                  <a:schemeClr val="tx1"/>
                </a:solidFill>
              </a:rPr>
              <a:t>.</a:t>
            </a:r>
            <a:r>
              <a:rPr lang="en-US" sz="1800" b="0" dirty="0" smtClean="0">
                <a:solidFill>
                  <a:schemeClr val="tx1"/>
                </a:solidFill>
              </a:rPr>
              <a:t>”.</a:t>
            </a:r>
          </a:p>
          <a:p>
            <a:pPr marL="571500" indent="-342900" fontAlgn="base">
              <a:buFont typeface="Arial" panose="020B0604020202020204" pitchFamily="34" charset="0"/>
              <a:buChar char="•"/>
            </a:pPr>
            <a:r>
              <a:rPr lang="en-US" sz="1800" b="0" dirty="0">
                <a:solidFill>
                  <a:schemeClr val="tx1"/>
                </a:solidFill>
              </a:rPr>
              <a:t>Similar restrictions have been put on 3GPP LAA (sections 5.7.0 and 5.7.2 of [3]) and </a:t>
            </a:r>
            <a:r>
              <a:rPr lang="en-US" sz="1800" b="0" dirty="0" smtClean="0">
                <a:solidFill>
                  <a:schemeClr val="tx1"/>
                </a:solidFill>
              </a:rPr>
              <a:t>NR-U</a:t>
            </a:r>
            <a:r>
              <a:rPr lang="en-US" sz="1800" b="0" dirty="0">
                <a:solidFill>
                  <a:schemeClr val="tx1"/>
                </a:solidFill>
              </a:rPr>
              <a:t>.</a:t>
            </a:r>
          </a:p>
          <a:p>
            <a:pPr marL="571500" indent="-342900" fontAlgn="base">
              <a:buFont typeface="Arial" panose="020B0604020202020204" pitchFamily="34" charset="0"/>
              <a:buChar char="•"/>
            </a:pPr>
            <a:r>
              <a:rPr lang="en-US" sz="1800" b="0" dirty="0">
                <a:solidFill>
                  <a:schemeClr val="tx1"/>
                </a:solidFill>
              </a:rPr>
              <a:t>Hence, the same principle of fairness, coexistence with other technologies including 802.11ac and abidance to regulations should be followed in 802.11ax and </a:t>
            </a:r>
            <a:r>
              <a:rPr lang="en-US" sz="1800" b="0" dirty="0" smtClean="0">
                <a:solidFill>
                  <a:schemeClr val="tx1"/>
                </a:solidFill>
              </a:rPr>
              <a:t>802.11be.</a:t>
            </a:r>
            <a:endParaRPr lang="en-US" sz="1800" b="0" dirty="0">
              <a:solidFill>
                <a:schemeClr val="tx1"/>
              </a:solidFil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pPr lvl="0"/>
            <a:r>
              <a:rPr lang="en-US" dirty="0"/>
              <a:t>January 2020</a:t>
            </a:r>
          </a:p>
        </p:txBody>
      </p:sp>
      <p:sp>
        <p:nvSpPr>
          <p:cNvPr id="3" name="Footer Placeholder 2"/>
          <p:cNvSpPr>
            <a:spLocks noGrp="1"/>
          </p:cNvSpPr>
          <p:nvPr>
            <p:ph type="ftr" idx="11"/>
          </p:nvPr>
        </p:nvSpPr>
        <p:spPr/>
        <p:txBody>
          <a:bodyPr/>
          <a:lstStyle/>
          <a:p>
            <a:endParaRPr lang="en-US" dirty="0"/>
          </a:p>
        </p:txBody>
      </p:sp>
    </p:spTree>
    <p:extLst>
      <p:ext uri="{BB962C8B-B14F-4D97-AF65-F5344CB8AC3E}">
        <p14:creationId xmlns:p14="http://schemas.microsoft.com/office/powerpoint/2010/main" val="1246459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762000" y="76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Proposals</a:t>
            </a:r>
            <a:endParaRPr sz="2400" dirty="0"/>
          </a:p>
        </p:txBody>
      </p:sp>
      <p:sp>
        <p:nvSpPr>
          <p:cNvPr id="116" name="Shape 116"/>
          <p:cNvSpPr txBox="1">
            <a:spLocks noGrp="1"/>
          </p:cNvSpPr>
          <p:nvPr>
            <p:ph type="body" idx="1"/>
          </p:nvPr>
        </p:nvSpPr>
        <p:spPr>
          <a:xfrm>
            <a:off x="609600" y="685800"/>
            <a:ext cx="10875925" cy="5333998"/>
          </a:xfrm>
          <a:prstGeom prst="rect">
            <a:avLst/>
          </a:prstGeom>
          <a:noFill/>
          <a:ln>
            <a:noFill/>
          </a:ln>
        </p:spPr>
        <p:txBody>
          <a:bodyPr spcFirstLastPara="1" wrap="square" lIns="92150" tIns="46075" rIns="92150" bIns="46075" anchor="t" anchorCtr="0">
            <a:noAutofit/>
          </a:bodyPr>
          <a:lstStyle/>
          <a:p>
            <a:pPr marL="127000" lvl="0" indent="0" algn="l" rtl="0">
              <a:spcBef>
                <a:spcPts val="0"/>
              </a:spcBef>
              <a:spcAft>
                <a:spcPts val="0"/>
              </a:spcAft>
              <a:buClr>
                <a:schemeClr val="dk1"/>
              </a:buClr>
              <a:buSzPts val="1600"/>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469900" lvl="0" indent="-342900" algn="just" rtl="0">
              <a:spcBef>
                <a:spcPts val="0"/>
              </a:spcBef>
              <a:spcAft>
                <a:spcPts val="0"/>
              </a:spcAft>
              <a:buClr>
                <a:schemeClr val="dk1"/>
              </a:buClr>
              <a:buSzPts val="1600"/>
              <a:buFont typeface="Arial" panose="020B0604020202020204" pitchFamily="34" charset="0"/>
              <a:buChar char="•"/>
            </a:pPr>
            <a:r>
              <a:rPr lang="en-US" b="0" dirty="0" smtClean="0">
                <a:solidFill>
                  <a:schemeClr val="dk1"/>
                </a:solidFill>
                <a:latin typeface="Times New Roman" panose="02020603050405020304" pitchFamily="18" charset="0"/>
                <a:ea typeface="Arial"/>
                <a:cs typeface="Times New Roman" panose="02020603050405020304" pitchFamily="18" charset="0"/>
                <a:sym typeface="Arial"/>
              </a:rPr>
              <a:t>Proposal 1:</a:t>
            </a:r>
          </a:p>
          <a:p>
            <a:pPr marL="927100" lvl="1" indent="-342900" algn="just">
              <a:spcBef>
                <a:spcPts val="0"/>
              </a:spcBef>
              <a:buClr>
                <a:schemeClr val="dk1"/>
              </a:buClr>
              <a:buSzPts val="1600"/>
              <a:buFont typeface="Arial" panose="020B0604020202020204" pitchFamily="34" charset="0"/>
              <a:buChar char="•"/>
            </a:pPr>
            <a:r>
              <a:rPr lang="en-US" sz="1800" dirty="0">
                <a:solidFill>
                  <a:schemeClr val="dk1"/>
                </a:solidFill>
                <a:latin typeface="Times New Roman" panose="02020603050405020304" pitchFamily="18" charset="0"/>
                <a:ea typeface="Arial"/>
                <a:cs typeface="Times New Roman" panose="02020603050405020304" pitchFamily="18" charset="0"/>
                <a:sym typeface="Arial"/>
              </a:rPr>
              <a:t>The CW for AC_VO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shall </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not be altered following the transmission of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an 802.11 beacon.</a:t>
            </a:r>
          </a:p>
          <a:p>
            <a:pPr marL="584200" lvl="1" indent="0" algn="just">
              <a:spcBef>
                <a:spcPts val="0"/>
              </a:spcBef>
              <a:buClr>
                <a:schemeClr val="dk1"/>
              </a:buClr>
              <a:buSzPts val="1600"/>
            </a:pPr>
            <a:endParaRPr lang="en-US"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469900" lvl="0" indent="-342900" algn="just" rtl="0">
              <a:spcBef>
                <a:spcPts val="0"/>
              </a:spcBef>
              <a:spcAft>
                <a:spcPts val="0"/>
              </a:spcAft>
              <a:buClr>
                <a:schemeClr val="dk1"/>
              </a:buClr>
              <a:buSzPts val="1600"/>
              <a:buFont typeface="Arial" panose="020B0604020202020204" pitchFamily="34" charset="0"/>
              <a:buChar char="•"/>
            </a:pPr>
            <a:r>
              <a:rPr lang="en-US" b="0" dirty="0" smtClean="0">
                <a:solidFill>
                  <a:schemeClr val="dk1"/>
                </a:solidFill>
                <a:latin typeface="Times New Roman" panose="02020603050405020304" pitchFamily="18" charset="0"/>
                <a:ea typeface="Arial"/>
                <a:cs typeface="Times New Roman" panose="02020603050405020304" pitchFamily="18" charset="0"/>
                <a:sym typeface="Arial"/>
              </a:rPr>
              <a:t>Proposal 2:</a:t>
            </a:r>
          </a:p>
          <a:p>
            <a:pPr marL="927100" lvl="1" indent="-342900" algn="just">
              <a:spcBef>
                <a:spcPts val="0"/>
              </a:spcBef>
              <a:buClr>
                <a:schemeClr val="dk1"/>
              </a:buClr>
              <a:buSzPts val="1600"/>
              <a:buFont typeface="Arial" panose="020B0604020202020204" pitchFamily="34" charset="0"/>
              <a:buChar char="•"/>
            </a:pP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The traffic multiplexing rules in 802.11be and 802.11ax shall require that for both DL and UL, for triggered as well as contention-based modes and for SU as well as MU-MIMO/MU-OFDMA transmissions, the following rule is followed:</a:t>
            </a:r>
          </a:p>
          <a:p>
            <a:pPr marL="1384300" lvl="2" indent="-342900" algn="just">
              <a:spcBef>
                <a:spcPts val="0"/>
              </a:spcBef>
              <a:buClr>
                <a:schemeClr val="dk1"/>
              </a:buClr>
              <a:buSzPts val="1600"/>
              <a:buFont typeface="Arial" panose="020B0604020202020204" pitchFamily="34" charset="0"/>
              <a:buChar char="•"/>
            </a:pPr>
            <a:r>
              <a:rPr lang="en-US" b="0" dirty="0" smtClean="0">
                <a:solidFill>
                  <a:schemeClr val="dk1"/>
                </a:solidFill>
                <a:latin typeface="Times New Roman" panose="02020603050405020304" pitchFamily="18" charset="0"/>
                <a:ea typeface="Arial"/>
                <a:cs typeface="Times New Roman" panose="02020603050405020304" pitchFamily="18" charset="0"/>
                <a:sym typeface="Arial"/>
              </a:rPr>
              <a:t>The duration of transmission shall not be longer than the minimum required to transmit the traffic of equal or higher priority </a:t>
            </a:r>
            <a:r>
              <a:rPr lang="en-US" dirty="0" smtClean="0">
                <a:solidFill>
                  <a:schemeClr val="dk1"/>
                </a:solidFill>
                <a:latin typeface="Times New Roman" panose="02020603050405020304" pitchFamily="18" charset="0"/>
                <a:ea typeface="Arial"/>
                <a:cs typeface="Times New Roman" panose="02020603050405020304" pitchFamily="18" charset="0"/>
                <a:sym typeface="Arial"/>
              </a:rPr>
              <a:t>relative</a:t>
            </a:r>
            <a:r>
              <a:rPr lang="en-US" b="0" dirty="0" smtClean="0">
                <a:solidFill>
                  <a:schemeClr val="dk1"/>
                </a:solidFill>
                <a:latin typeface="Times New Roman" panose="02020603050405020304" pitchFamily="18" charset="0"/>
                <a:ea typeface="Arial"/>
                <a:cs typeface="Times New Roman" panose="02020603050405020304" pitchFamily="18" charset="0"/>
                <a:sym typeface="Arial"/>
              </a:rPr>
              <a:t> to the access category that was used to obtain access to the channel (i.e. the primary AC</a:t>
            </a:r>
            <a:r>
              <a:rPr lang="en-US" b="0" dirty="0" smtClean="0">
                <a:solidFill>
                  <a:schemeClr val="dk1"/>
                </a:solidFill>
                <a:latin typeface="Times New Roman" panose="02020603050405020304" pitchFamily="18" charset="0"/>
                <a:ea typeface="Arial"/>
                <a:cs typeface="Times New Roman" panose="02020603050405020304" pitchFamily="18" charset="0"/>
                <a:sym typeface="Arial"/>
              </a:rPr>
              <a:t>).</a:t>
            </a:r>
            <a:endParaRPr lang="en-US" b="0" dirty="0" smtClean="0">
              <a:solidFill>
                <a:schemeClr val="dk1"/>
              </a:solidFill>
              <a:latin typeface="Times New Roman" panose="02020603050405020304" pitchFamily="18" charset="0"/>
              <a:ea typeface="Arial"/>
              <a:cs typeface="Times New Roman" panose="02020603050405020304" pitchFamily="18" charset="0"/>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6</a:t>
            </a:fld>
            <a:endParaRPr/>
          </a:p>
        </p:txBody>
      </p:sp>
      <p:sp>
        <p:nvSpPr>
          <p:cNvPr id="2" name="Date Placeholder 1"/>
          <p:cNvSpPr>
            <a:spLocks noGrp="1"/>
          </p:cNvSpPr>
          <p:nvPr>
            <p:ph type="dt" idx="10"/>
          </p:nvPr>
        </p:nvSpPr>
        <p:spPr/>
        <p:txBody>
          <a:bodyPr/>
          <a:lstStyle/>
          <a:p>
            <a:pPr lvl="0"/>
            <a:r>
              <a:rPr lang="en-US" dirty="0"/>
              <a:t>January 2020</a:t>
            </a:r>
          </a:p>
        </p:txBody>
      </p:sp>
      <p:sp>
        <p:nvSpPr>
          <p:cNvPr id="3" name="Footer Placeholder 2"/>
          <p:cNvSpPr>
            <a:spLocks noGrp="1"/>
          </p:cNvSpPr>
          <p:nvPr>
            <p:ph type="ftr" idx="11"/>
          </p:nvPr>
        </p:nvSpPr>
        <p:spPr/>
        <p:txBody>
          <a:bodyPr/>
          <a:lstStyle/>
          <a:p>
            <a:endParaRPr lang="en-US" dirty="0"/>
          </a:p>
        </p:txBody>
      </p:sp>
    </p:spTree>
    <p:extLst>
      <p:ext uri="{BB962C8B-B14F-4D97-AF65-F5344CB8AC3E}">
        <p14:creationId xmlns:p14="http://schemas.microsoft.com/office/powerpoint/2010/main" val="1939490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1143000"/>
            <a:ext cx="11002500" cy="4495800"/>
          </a:xfrm>
          <a:prstGeom prst="rect">
            <a:avLst/>
          </a:prstGeom>
          <a:noFill/>
          <a:ln>
            <a:noFill/>
          </a:ln>
        </p:spPr>
        <p:txBody>
          <a:bodyPr spcFirstLastPara="1" wrap="square" lIns="92150" tIns="46075" rIns="92150" bIns="46075" anchor="t" anchorCtr="0">
            <a:noAutofit/>
          </a:bodyPr>
          <a:lstStyle/>
          <a:p>
            <a:pPr marL="228600" indent="0"/>
            <a:r>
              <a:rPr lang="en-US" sz="2000" b="0" dirty="0" smtClean="0"/>
              <a:t>[</a:t>
            </a:r>
            <a:r>
              <a:rPr lang="en-US" sz="2000" b="0" dirty="0"/>
              <a:t>1</a:t>
            </a:r>
            <a:r>
              <a:rPr lang="en-US" sz="2000" b="0" dirty="0" smtClean="0"/>
              <a:t>] </a:t>
            </a:r>
            <a:r>
              <a:rPr lang="fi-FI" sz="2000" b="0" dirty="0"/>
              <a:t>3GPP RAN1 #99, Chairman’s notes, Section </a:t>
            </a:r>
            <a:r>
              <a:rPr lang="fi-FI" sz="2000" b="0" dirty="0" smtClean="0"/>
              <a:t>7.2.2.2.1</a:t>
            </a:r>
          </a:p>
          <a:p>
            <a:pPr marL="228600" indent="0"/>
            <a:r>
              <a:rPr lang="en-US" sz="2000" b="0" dirty="0" smtClean="0"/>
              <a:t>[2] </a:t>
            </a:r>
            <a:r>
              <a:rPr lang="fi-FI" sz="2000" b="0" dirty="0"/>
              <a:t>ETSI EN 301 893 V2.1.9</a:t>
            </a:r>
            <a:endParaRPr lang="fi-FI" sz="2000" b="0" dirty="0" smtClean="0"/>
          </a:p>
          <a:p>
            <a:pPr marL="228600" indent="0"/>
            <a:r>
              <a:rPr lang="en-US" sz="2000" b="0" dirty="0" smtClean="0"/>
              <a:t>[3] </a:t>
            </a:r>
            <a:r>
              <a:rPr lang="fi-FI" sz="2000" b="0" dirty="0"/>
              <a:t>3GPP TS 36.300 </a:t>
            </a:r>
            <a:r>
              <a:rPr lang="fi-FI" sz="2000" b="0" dirty="0" smtClean="0"/>
              <a:t>V15.7.0</a:t>
            </a:r>
            <a:endParaRPr lang="en-US" sz="1800" b="0" dirty="0" smtClean="0"/>
          </a:p>
          <a:p>
            <a:pPr marL="342900" indent="-342900">
              <a:spcBef>
                <a:spcPts val="0"/>
              </a:spcBef>
            </a:pPr>
            <a:endParaRPr sz="2400" b="1" i="0" u="none" strike="noStrike" cap="none" dirty="0" smtClean="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dirty="0"/>
              <a:t>January 2020</a:t>
            </a:r>
          </a:p>
        </p:txBody>
      </p:sp>
      <p:sp>
        <p:nvSpPr>
          <p:cNvPr id="2" name="Footer Placeholder 1"/>
          <p:cNvSpPr>
            <a:spLocks noGrp="1"/>
          </p:cNvSpPr>
          <p:nvPr>
            <p:ph type="ftr" idx="11"/>
          </p:nvPr>
        </p:nvSpPr>
        <p:spPr/>
        <p:txBody>
          <a:bodyPr/>
          <a:lstStyle/>
          <a:p>
            <a:endParaRPr lang="en-US" dirty="0"/>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59143</TotalTime>
  <Words>932</Words>
  <Application>Microsoft Office PowerPoint</Application>
  <PresentationFormat>Custom</PresentationFormat>
  <Paragraphs>99</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Proposed Corrections to Channel Access Issues in 802.11</vt:lpstr>
      <vt:lpstr>Abstract</vt:lpstr>
      <vt:lpstr>Discussion: Issue 1</vt:lpstr>
      <vt:lpstr>Discussion: Issue 1 (continued)</vt:lpstr>
      <vt:lpstr>Discussion: Issue 2</vt:lpstr>
      <vt:lpstr>Proposals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BRCM</cp:lastModifiedBy>
  <cp:revision>673</cp:revision>
  <dcterms:modified xsi:type="dcterms:W3CDTF">2020-01-12T15:17:36Z</dcterms:modified>
</cp:coreProperties>
</file>