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 id="2147483669"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30ECE77-0B0C-4D28-AB04-A10253F99B9D}">
  <a:tblStyle styleId="{F30ECE77-0B0C-4D28-AB04-A10253F99B9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9" d="100"/>
          <a:sy n="89" d="100"/>
        </p:scale>
        <p:origin x="548" y="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483185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70e1da0ea3_0_1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14" name="Google Shape;114;g70e1da0ea3_0_1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15" name="Google Shape;115;g70e1da0ea3_0_1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16" name="Google Shape;116;g70e1da0ea3_0_1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117" name="Google Shape;117;g70e1da0ea3_0_1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18" name="Google Shape;118;g70e1da0ea3_0_1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19" name="Google Shape;119;g70e1da0ea3_0_1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676034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7ea39cefd1_2_78:notes"/>
          <p:cNvSpPr txBox="1">
            <a:spLocks noGrp="1"/>
          </p:cNvSpPr>
          <p:nvPr>
            <p:ph type="hdr" idx="2"/>
          </p:nvPr>
        </p:nvSpPr>
        <p:spPr>
          <a:xfrm>
            <a:off x="5578406" y="95413"/>
            <a:ext cx="632868" cy="208093"/>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207" name="Google Shape;207;g7ea39cefd1_2_78:notes"/>
          <p:cNvSpPr txBox="1">
            <a:spLocks noGrp="1"/>
          </p:cNvSpPr>
          <p:nvPr>
            <p:ph type="dt" idx="10"/>
          </p:nvPr>
        </p:nvSpPr>
        <p:spPr>
          <a:xfrm>
            <a:off x="646863" y="95413"/>
            <a:ext cx="816528" cy="20809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208" name="Google Shape;208;g7ea39cefd1_2_78:notes"/>
          <p:cNvSpPr txBox="1">
            <a:spLocks noGrp="1"/>
          </p:cNvSpPr>
          <p:nvPr>
            <p:ph type="ftr" idx="11"/>
          </p:nvPr>
        </p:nvSpPr>
        <p:spPr>
          <a:xfrm>
            <a:off x="5298936" y="8853069"/>
            <a:ext cx="912066" cy="178239"/>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09" name="Google Shape;209;g7ea39cefd1_2_78:notes"/>
          <p:cNvSpPr txBox="1">
            <a:spLocks noGrp="1"/>
          </p:cNvSpPr>
          <p:nvPr>
            <p:ph type="sldNum" idx="12"/>
          </p:nvPr>
        </p:nvSpPr>
        <p:spPr>
          <a:xfrm>
            <a:off x="3187212" y="8853069"/>
            <a:ext cx="505582" cy="358251"/>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10" name="Google Shape;210;g7ea39cefd1_2_78:notes"/>
          <p:cNvSpPr txBox="1"/>
          <p:nvPr/>
        </p:nvSpPr>
        <p:spPr>
          <a:xfrm>
            <a:off x="1141430" y="691353"/>
            <a:ext cx="4575165" cy="3417574"/>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11" name="Google Shape;211;g7ea39cefd1_2_78:notes"/>
          <p:cNvSpPr txBox="1">
            <a:spLocks noGrp="1"/>
          </p:cNvSpPr>
          <p:nvPr>
            <p:ph type="body" idx="1"/>
          </p:nvPr>
        </p:nvSpPr>
        <p:spPr>
          <a:xfrm>
            <a:off x="913772" y="4343635"/>
            <a:ext cx="5030308" cy="4207677"/>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12" name="Google Shape;212;g7ea39cefd1_2_78: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940348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7ea39cefd1_2_102:notes"/>
          <p:cNvSpPr txBox="1">
            <a:spLocks noGrp="1"/>
          </p:cNvSpPr>
          <p:nvPr>
            <p:ph type="hdr" idx="2"/>
          </p:nvPr>
        </p:nvSpPr>
        <p:spPr>
          <a:xfrm>
            <a:off x="5578406" y="95413"/>
            <a:ext cx="632868" cy="208093"/>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217" name="Google Shape;217;g7ea39cefd1_2_102:notes"/>
          <p:cNvSpPr txBox="1">
            <a:spLocks noGrp="1"/>
          </p:cNvSpPr>
          <p:nvPr>
            <p:ph type="dt" idx="10"/>
          </p:nvPr>
        </p:nvSpPr>
        <p:spPr>
          <a:xfrm>
            <a:off x="646863" y="95413"/>
            <a:ext cx="816528" cy="20809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218" name="Google Shape;218;g7ea39cefd1_2_102:notes"/>
          <p:cNvSpPr txBox="1">
            <a:spLocks noGrp="1"/>
          </p:cNvSpPr>
          <p:nvPr>
            <p:ph type="ftr" idx="11"/>
          </p:nvPr>
        </p:nvSpPr>
        <p:spPr>
          <a:xfrm>
            <a:off x="5298936" y="8853069"/>
            <a:ext cx="912066" cy="178239"/>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19" name="Google Shape;219;g7ea39cefd1_2_102:notes"/>
          <p:cNvSpPr txBox="1">
            <a:spLocks noGrp="1"/>
          </p:cNvSpPr>
          <p:nvPr>
            <p:ph type="sldNum" idx="12"/>
          </p:nvPr>
        </p:nvSpPr>
        <p:spPr>
          <a:xfrm>
            <a:off x="3187212" y="8853069"/>
            <a:ext cx="505582" cy="358251"/>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20" name="Google Shape;220;g7ea39cefd1_2_102:notes"/>
          <p:cNvSpPr txBox="1"/>
          <p:nvPr/>
        </p:nvSpPr>
        <p:spPr>
          <a:xfrm>
            <a:off x="1141430" y="691353"/>
            <a:ext cx="4575165" cy="3417574"/>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21" name="Google Shape;221;g7ea39cefd1_2_102:notes"/>
          <p:cNvSpPr txBox="1">
            <a:spLocks noGrp="1"/>
          </p:cNvSpPr>
          <p:nvPr>
            <p:ph type="body" idx="1"/>
          </p:nvPr>
        </p:nvSpPr>
        <p:spPr>
          <a:xfrm>
            <a:off x="913772" y="4343635"/>
            <a:ext cx="5030308" cy="4207677"/>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22" name="Google Shape;222;g7ea39cefd1_2_102: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038041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7ea39cefd1_2_114:notes"/>
          <p:cNvSpPr txBox="1">
            <a:spLocks noGrp="1"/>
          </p:cNvSpPr>
          <p:nvPr>
            <p:ph type="hdr" idx="2"/>
          </p:nvPr>
        </p:nvSpPr>
        <p:spPr>
          <a:xfrm>
            <a:off x="5578406" y="95413"/>
            <a:ext cx="632868" cy="208093"/>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227" name="Google Shape;227;g7ea39cefd1_2_114:notes"/>
          <p:cNvSpPr txBox="1">
            <a:spLocks noGrp="1"/>
          </p:cNvSpPr>
          <p:nvPr>
            <p:ph type="dt" idx="10"/>
          </p:nvPr>
        </p:nvSpPr>
        <p:spPr>
          <a:xfrm>
            <a:off x="646863" y="95413"/>
            <a:ext cx="816528" cy="20809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228" name="Google Shape;228;g7ea39cefd1_2_114:notes"/>
          <p:cNvSpPr txBox="1">
            <a:spLocks noGrp="1"/>
          </p:cNvSpPr>
          <p:nvPr>
            <p:ph type="ftr" idx="11"/>
          </p:nvPr>
        </p:nvSpPr>
        <p:spPr>
          <a:xfrm>
            <a:off x="5298936" y="8853069"/>
            <a:ext cx="912066" cy="178239"/>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29" name="Google Shape;229;g7ea39cefd1_2_114:notes"/>
          <p:cNvSpPr txBox="1">
            <a:spLocks noGrp="1"/>
          </p:cNvSpPr>
          <p:nvPr>
            <p:ph type="sldNum" idx="12"/>
          </p:nvPr>
        </p:nvSpPr>
        <p:spPr>
          <a:xfrm>
            <a:off x="3187212" y="8853069"/>
            <a:ext cx="505582" cy="358251"/>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30" name="Google Shape;230;g7ea39cefd1_2_114:notes"/>
          <p:cNvSpPr txBox="1"/>
          <p:nvPr/>
        </p:nvSpPr>
        <p:spPr>
          <a:xfrm>
            <a:off x="1141430" y="691353"/>
            <a:ext cx="4575165" cy="3417574"/>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31" name="Google Shape;231;g7ea39cefd1_2_114:notes"/>
          <p:cNvSpPr txBox="1">
            <a:spLocks noGrp="1"/>
          </p:cNvSpPr>
          <p:nvPr>
            <p:ph type="body" idx="1"/>
          </p:nvPr>
        </p:nvSpPr>
        <p:spPr>
          <a:xfrm>
            <a:off x="913772" y="4343635"/>
            <a:ext cx="5030308" cy="4207677"/>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32" name="Google Shape;232;g7ea39cefd1_2_11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161950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7ea39cefd1_2_126:notes"/>
          <p:cNvSpPr txBox="1">
            <a:spLocks noGrp="1"/>
          </p:cNvSpPr>
          <p:nvPr>
            <p:ph type="hdr" idx="2"/>
          </p:nvPr>
        </p:nvSpPr>
        <p:spPr>
          <a:xfrm>
            <a:off x="5578406" y="95413"/>
            <a:ext cx="632868" cy="208093"/>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237" name="Google Shape;237;g7ea39cefd1_2_126:notes"/>
          <p:cNvSpPr txBox="1">
            <a:spLocks noGrp="1"/>
          </p:cNvSpPr>
          <p:nvPr>
            <p:ph type="dt" idx="10"/>
          </p:nvPr>
        </p:nvSpPr>
        <p:spPr>
          <a:xfrm>
            <a:off x="646863" y="95413"/>
            <a:ext cx="816528" cy="20809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238" name="Google Shape;238;g7ea39cefd1_2_126:notes"/>
          <p:cNvSpPr txBox="1">
            <a:spLocks noGrp="1"/>
          </p:cNvSpPr>
          <p:nvPr>
            <p:ph type="ftr" idx="11"/>
          </p:nvPr>
        </p:nvSpPr>
        <p:spPr>
          <a:xfrm>
            <a:off x="5298936" y="8853069"/>
            <a:ext cx="912066" cy="178239"/>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239" name="Google Shape;239;g7ea39cefd1_2_126:notes"/>
          <p:cNvSpPr txBox="1">
            <a:spLocks noGrp="1"/>
          </p:cNvSpPr>
          <p:nvPr>
            <p:ph type="sldNum" idx="12"/>
          </p:nvPr>
        </p:nvSpPr>
        <p:spPr>
          <a:xfrm>
            <a:off x="3187212" y="8853069"/>
            <a:ext cx="505582" cy="358251"/>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40" name="Google Shape;240;g7ea39cefd1_2_126:notes"/>
          <p:cNvSpPr txBox="1"/>
          <p:nvPr/>
        </p:nvSpPr>
        <p:spPr>
          <a:xfrm>
            <a:off x="1141430" y="691353"/>
            <a:ext cx="4575165" cy="3417574"/>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41" name="Google Shape;241;g7ea39cefd1_2_126:notes"/>
          <p:cNvSpPr txBox="1">
            <a:spLocks noGrp="1"/>
          </p:cNvSpPr>
          <p:nvPr>
            <p:ph type="body" idx="1"/>
          </p:nvPr>
        </p:nvSpPr>
        <p:spPr>
          <a:xfrm>
            <a:off x="913772" y="4343635"/>
            <a:ext cx="5030308" cy="4207677"/>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42" name="Google Shape;242;g7ea39cefd1_2_12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13512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7ea39cefd1_2_65:notes"/>
          <p:cNvSpPr txBox="1">
            <a:spLocks noGrp="1"/>
          </p:cNvSpPr>
          <p:nvPr>
            <p:ph type="hdr" idx="2"/>
          </p:nvPr>
        </p:nvSpPr>
        <p:spPr>
          <a:xfrm>
            <a:off x="5578406" y="95413"/>
            <a:ext cx="632732" cy="208031"/>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27" name="Google Shape;127;g7ea39cefd1_2_65:notes"/>
          <p:cNvSpPr txBox="1">
            <a:spLocks noGrp="1"/>
          </p:cNvSpPr>
          <p:nvPr>
            <p:ph type="dt" idx="10"/>
          </p:nvPr>
        </p:nvSpPr>
        <p:spPr>
          <a:xfrm>
            <a:off x="646863" y="95413"/>
            <a:ext cx="816429" cy="208031"/>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28" name="Google Shape;128;g7ea39cefd1_2_65:notes"/>
          <p:cNvSpPr txBox="1">
            <a:spLocks noGrp="1"/>
          </p:cNvSpPr>
          <p:nvPr>
            <p:ph type="ftr" idx="11"/>
          </p:nvPr>
        </p:nvSpPr>
        <p:spPr>
          <a:xfrm>
            <a:off x="5298936" y="8853069"/>
            <a:ext cx="912201" cy="178313"/>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29" name="Google Shape;129;g7ea39cefd1_2_65:notes"/>
          <p:cNvSpPr txBox="1">
            <a:spLocks noGrp="1"/>
          </p:cNvSpPr>
          <p:nvPr>
            <p:ph type="sldNum" idx="12"/>
          </p:nvPr>
        </p:nvSpPr>
        <p:spPr>
          <a:xfrm>
            <a:off x="3187212" y="8853069"/>
            <a:ext cx="505558" cy="35819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30" name="Google Shape;130;g7ea39cefd1_2_65:notes"/>
          <p:cNvSpPr txBox="1"/>
          <p:nvPr/>
        </p:nvSpPr>
        <p:spPr>
          <a:xfrm>
            <a:off x="1141430" y="691353"/>
            <a:ext cx="4575140" cy="3417661"/>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31" name="Google Shape;131;g7ea39cefd1_2_65:notes"/>
          <p:cNvSpPr txBox="1">
            <a:spLocks noGrp="1"/>
          </p:cNvSpPr>
          <p:nvPr>
            <p:ph type="body" idx="1"/>
          </p:nvPr>
        </p:nvSpPr>
        <p:spPr>
          <a:xfrm>
            <a:off x="913772" y="4343635"/>
            <a:ext cx="5030456" cy="4207554"/>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32" name="Google Shape;132;g7ea39cefd1_2_6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064272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ea39cefd1_2_90:notes"/>
          <p:cNvSpPr txBox="1">
            <a:spLocks noGrp="1"/>
          </p:cNvSpPr>
          <p:nvPr>
            <p:ph type="hdr" idx="2"/>
          </p:nvPr>
        </p:nvSpPr>
        <p:spPr>
          <a:xfrm>
            <a:off x="5578406" y="95413"/>
            <a:ext cx="632868" cy="208093"/>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37" name="Google Shape;137;g7ea39cefd1_2_90:notes"/>
          <p:cNvSpPr txBox="1">
            <a:spLocks noGrp="1"/>
          </p:cNvSpPr>
          <p:nvPr>
            <p:ph type="dt" idx="10"/>
          </p:nvPr>
        </p:nvSpPr>
        <p:spPr>
          <a:xfrm>
            <a:off x="646863" y="95413"/>
            <a:ext cx="816528" cy="20809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38" name="Google Shape;138;g7ea39cefd1_2_90:notes"/>
          <p:cNvSpPr txBox="1">
            <a:spLocks noGrp="1"/>
          </p:cNvSpPr>
          <p:nvPr>
            <p:ph type="ftr" idx="11"/>
          </p:nvPr>
        </p:nvSpPr>
        <p:spPr>
          <a:xfrm>
            <a:off x="5298936" y="8853069"/>
            <a:ext cx="912066" cy="178239"/>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39" name="Google Shape;139;g7ea39cefd1_2_90:notes"/>
          <p:cNvSpPr txBox="1">
            <a:spLocks noGrp="1"/>
          </p:cNvSpPr>
          <p:nvPr>
            <p:ph type="sldNum" idx="12"/>
          </p:nvPr>
        </p:nvSpPr>
        <p:spPr>
          <a:xfrm>
            <a:off x="3187212" y="8853069"/>
            <a:ext cx="505582" cy="358251"/>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40" name="Google Shape;140;g7ea39cefd1_2_90:notes"/>
          <p:cNvSpPr txBox="1"/>
          <p:nvPr/>
        </p:nvSpPr>
        <p:spPr>
          <a:xfrm>
            <a:off x="1141430" y="691353"/>
            <a:ext cx="4575165" cy="3417574"/>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41" name="Google Shape;141;g7ea39cefd1_2_90:notes"/>
          <p:cNvSpPr txBox="1">
            <a:spLocks noGrp="1"/>
          </p:cNvSpPr>
          <p:nvPr>
            <p:ph type="body" idx="1"/>
          </p:nvPr>
        </p:nvSpPr>
        <p:spPr>
          <a:xfrm>
            <a:off x="913772" y="4343635"/>
            <a:ext cx="5030308" cy="4207677"/>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42" name="Google Shape;142;g7ea39cefd1_2_9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85034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700dd842dc_1_28: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47" name="Google Shape;147;g700dd842dc_1_28: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48" name="Google Shape;148;g700dd842dc_1_28: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49" name="Google Shape;149;g700dd842dc_1_28: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50" name="Google Shape;150;g700dd842dc_1_28: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51" name="Google Shape;151;g700dd842dc_1_28: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52" name="Google Shape;152;g700dd842dc_1_28: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539574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ea39cefd1_0_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57" name="Google Shape;157;g7ea39cefd1_0_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58" name="Google Shape;158;g7ea39cefd1_0_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59" name="Google Shape;159;g7ea39cefd1_0_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60" name="Google Shape;160;g7ea39cefd1_0_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61" name="Google Shape;161;g7ea39cefd1_0_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62" name="Google Shape;162;g7ea39cefd1_0_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5063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00dd842dc_1_37: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67" name="Google Shape;167;g700dd842dc_1_37: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68" name="Google Shape;168;g700dd842dc_1_37: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69" name="Google Shape;169;g700dd842dc_1_37: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70" name="Google Shape;170;g700dd842dc_1_37: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71" name="Google Shape;171;g700dd842dc_1_37: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72" name="Google Shape;172;g700dd842dc_1_37: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386987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ea39cefd1_0_1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77" name="Google Shape;177;g7ea39cefd1_0_1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78" name="Google Shape;178;g7ea39cefd1_0_1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79" name="Google Shape;179;g7ea39cefd1_0_1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80" name="Google Shape;180;g7ea39cefd1_0_1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81" name="Google Shape;181;g7ea39cefd1_0_1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82" name="Google Shape;182;g7ea39cefd1_0_1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943473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7ea39cefd1_0_2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87" name="Google Shape;187;g7ea39cefd1_0_2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88" name="Google Shape;188;g7ea39cefd1_0_2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89" name="Google Shape;189;g7ea39cefd1_0_2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90" name="Google Shape;190;g7ea39cefd1_0_2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91" name="Google Shape;191;g7ea39cefd1_0_2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92" name="Google Shape;192;g7ea39cefd1_0_2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46488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00dd842dc_1_46: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97" name="Google Shape;197;g700dd842dc_1_46: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98" name="Google Shape;198;g700dd842dc_1_46: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99" name="Google Shape;199;g700dd842dc_1_46: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00" name="Google Shape;200;g700dd842dc_1_46: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01" name="Google Shape;201;g700dd842dc_1_46: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02" name="Google Shape;202;g700dd842dc_1_4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19073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685800" y="1597819"/>
            <a:ext cx="7772400" cy="1102519"/>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61" name="Google Shape;61;p14"/>
          <p:cNvSpPr txBox="1">
            <a:spLocks noGrp="1"/>
          </p:cNvSpPr>
          <p:nvPr>
            <p:ph type="subTitle" idx="1"/>
          </p:nvPr>
        </p:nvSpPr>
        <p:spPr>
          <a:xfrm>
            <a:off x="1371600" y="2914650"/>
            <a:ext cx="6400800" cy="1314450"/>
          </a:xfrm>
          <a:prstGeom prst="rect">
            <a:avLst/>
          </a:prstGeom>
          <a:noFill/>
          <a:ln>
            <a:noFill/>
          </a:ln>
        </p:spPr>
        <p:txBody>
          <a:bodyPr spcFirstLastPara="1" wrap="square" lIns="68575" tIns="68575" rIns="68575" bIns="68575" anchor="t" anchorCtr="0">
            <a:noAutofit/>
          </a:bodyPr>
          <a:lstStyle>
            <a:lvl1pPr marR="0" lvl="0" algn="ctr">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400"/>
              </a:spcBef>
              <a:spcAft>
                <a:spcPts val="0"/>
              </a:spcAft>
              <a:buClr>
                <a:srgbClr val="000000"/>
              </a:buClr>
              <a:buSzPts val="1500"/>
              <a:buFont typeface="Times New Roman"/>
              <a:buNone/>
              <a:defRPr sz="1500" b="0"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3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62" name="Google Shape;62;p14"/>
          <p:cNvSpPr txBox="1">
            <a:spLocks noGrp="1"/>
          </p:cNvSpPr>
          <p:nvPr>
            <p:ph type="dt" idx="10"/>
          </p:nvPr>
        </p:nvSpPr>
        <p:spPr>
          <a:xfrm>
            <a:off x="3921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dirty="0"/>
          </a:p>
        </p:txBody>
      </p:sp>
      <p:sp>
        <p:nvSpPr>
          <p:cNvPr id="63" name="Google Shape;63;p14"/>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64" name="Google Shape;64;p14"/>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685801" y="43815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67" name="Google Shape;67;p15"/>
          <p:cNvSpPr txBox="1">
            <a:spLocks noGrp="1"/>
          </p:cNvSpPr>
          <p:nvPr>
            <p:ph type="body" idx="1"/>
          </p:nvPr>
        </p:nvSpPr>
        <p:spPr>
          <a:xfrm>
            <a:off x="685763" y="704251"/>
            <a:ext cx="77709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68" name="Google Shape;68;p15"/>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6"/>
            <a:ext cx="7772400" cy="1021556"/>
          </a:xfrm>
          <a:prstGeom prst="rect">
            <a:avLst/>
          </a:prstGeom>
          <a:noFill/>
          <a:ln>
            <a:noFill/>
          </a:ln>
        </p:spPr>
        <p:txBody>
          <a:bodyPr spcFirstLastPara="1" wrap="square" lIns="68575" tIns="68575" rIns="68575" bIns="68575" anchor="t" anchorCtr="0">
            <a:noAutofit/>
          </a:bodyPr>
          <a:lstStyle>
            <a:lvl1pPr marR="0" lvl="0" algn="l">
              <a:lnSpc>
                <a:spcPct val="100000"/>
              </a:lnSpc>
              <a:spcBef>
                <a:spcPts val="0"/>
              </a:spcBef>
              <a:spcAft>
                <a:spcPts val="0"/>
              </a:spcAft>
              <a:buSzPts val="1100"/>
              <a:buNone/>
              <a:defRPr sz="30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9pPr>
          </a:lstStyle>
          <a:p>
            <a:endParaRPr/>
          </a:p>
        </p:txBody>
      </p:sp>
      <p:sp>
        <p:nvSpPr>
          <p:cNvPr id="72" name="Google Shape;72;p16"/>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73" name="Google Shape;73;p16"/>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74" name="Google Shape;74;p16"/>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685800" y="457200"/>
            <a:ext cx="7770813" cy="79891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7" name="Google Shape;77;p17"/>
          <p:cNvSpPr txBox="1">
            <a:spLocks noGrp="1"/>
          </p:cNvSpPr>
          <p:nvPr>
            <p:ph type="body" idx="1"/>
          </p:nvPr>
        </p:nvSpPr>
        <p:spPr>
          <a:xfrm>
            <a:off x="685801" y="1485901"/>
            <a:ext cx="3808413" cy="308491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78" name="Google Shape;78;p17"/>
          <p:cNvSpPr txBox="1">
            <a:spLocks noGrp="1"/>
          </p:cNvSpPr>
          <p:nvPr>
            <p:ph type="body" idx="2"/>
          </p:nvPr>
        </p:nvSpPr>
        <p:spPr>
          <a:xfrm>
            <a:off x="4646613" y="1485901"/>
            <a:ext cx="3810000" cy="308491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79" name="Google Shape;79;p17"/>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0" name="Google Shape;80;p17"/>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1" name="Google Shape;81;p17"/>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457200" y="205978"/>
            <a:ext cx="8229600" cy="85725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4" name="Google Shape;84;p18"/>
          <p:cNvSpPr txBox="1">
            <a:spLocks noGrp="1"/>
          </p:cNvSpPr>
          <p:nvPr>
            <p:ph type="body" idx="1"/>
          </p:nvPr>
        </p:nvSpPr>
        <p:spPr>
          <a:xfrm>
            <a:off x="457200" y="1151335"/>
            <a:ext cx="4040188" cy="479822"/>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85" name="Google Shape;85;p18"/>
          <p:cNvSpPr txBox="1">
            <a:spLocks noGrp="1"/>
          </p:cNvSpPr>
          <p:nvPr>
            <p:ph type="body" idx="2"/>
          </p:nvPr>
        </p:nvSpPr>
        <p:spPr>
          <a:xfrm>
            <a:off x="457200" y="1631156"/>
            <a:ext cx="4040188" cy="2963466"/>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86" name="Google Shape;86;p18"/>
          <p:cNvSpPr txBox="1">
            <a:spLocks noGrp="1"/>
          </p:cNvSpPr>
          <p:nvPr>
            <p:ph type="body" idx="3"/>
          </p:nvPr>
        </p:nvSpPr>
        <p:spPr>
          <a:xfrm>
            <a:off x="4645026" y="1151335"/>
            <a:ext cx="4041775" cy="479822"/>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87" name="Google Shape;87;p18"/>
          <p:cNvSpPr txBox="1">
            <a:spLocks noGrp="1"/>
          </p:cNvSpPr>
          <p:nvPr>
            <p:ph type="body" idx="4"/>
          </p:nvPr>
        </p:nvSpPr>
        <p:spPr>
          <a:xfrm>
            <a:off x="4645026" y="1631156"/>
            <a:ext cx="4041775" cy="2963466"/>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88" name="Google Shape;88;p18"/>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9" name="Google Shape;89;p18"/>
          <p:cNvSpPr txBox="1">
            <a:spLocks noGrp="1"/>
          </p:cNvSpPr>
          <p:nvPr>
            <p:ph type="ftr" idx="11"/>
          </p:nvPr>
        </p:nvSpPr>
        <p:spPr>
          <a:xfrm>
            <a:off x="5643570" y="4856561"/>
            <a:ext cx="2898768"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0" name="Google Shape;90;p18"/>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685801" y="514351"/>
            <a:ext cx="7770813" cy="79891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93" name="Google Shape;93;p19"/>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4" name="Google Shape;94;p19"/>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5" name="Google Shape;95;p19"/>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6"/>
        <p:cNvGrpSpPr/>
        <p:nvPr/>
      </p:nvGrpSpPr>
      <p:grpSpPr>
        <a:xfrm>
          <a:off x="0" y="0"/>
          <a:ext cx="0" cy="0"/>
          <a:chOff x="0" y="0"/>
          <a:chExt cx="0" cy="0"/>
        </a:xfrm>
      </p:grpSpPr>
      <p:sp>
        <p:nvSpPr>
          <p:cNvPr id="97" name="Google Shape;97;p20"/>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8" name="Google Shape;98;p20"/>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9" name="Google Shape;99;p20"/>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685801" y="514351"/>
            <a:ext cx="7770813" cy="79891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02" name="Google Shape;102;p21"/>
          <p:cNvSpPr txBox="1">
            <a:spLocks noGrp="1"/>
          </p:cNvSpPr>
          <p:nvPr>
            <p:ph type="body" idx="1"/>
          </p:nvPr>
        </p:nvSpPr>
        <p:spPr>
          <a:xfrm rot="5400000">
            <a:off x="3028753" y="-857050"/>
            <a:ext cx="3084910" cy="7770813"/>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03" name="Google Shape;103;p21"/>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4" name="Google Shape;104;p21"/>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5" name="Google Shape;105;p21"/>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rot="5400000">
            <a:off x="5457628" y="1571824"/>
            <a:ext cx="4056460" cy="1941513"/>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08" name="Google Shape;108;p22"/>
          <p:cNvSpPr txBox="1">
            <a:spLocks noGrp="1"/>
          </p:cNvSpPr>
          <p:nvPr>
            <p:ph type="body" idx="1"/>
          </p:nvPr>
        </p:nvSpPr>
        <p:spPr>
          <a:xfrm rot="5400000">
            <a:off x="1496019" y="-295870"/>
            <a:ext cx="4056460" cy="5676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09" name="Google Shape;109;p22"/>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0" name="Google Shape;110;p22"/>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1" name="Google Shape;111;p22"/>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1" y="514351"/>
            <a:ext cx="7770813" cy="798910"/>
          </a:xfrm>
          <a:prstGeom prst="rect">
            <a:avLst/>
          </a:prstGeom>
          <a:noFill/>
          <a:ln>
            <a:noFill/>
          </a:ln>
        </p:spPr>
        <p:txBody>
          <a:bodyPr spcFirstLastPara="1" wrap="square" lIns="68575" tIns="68575" rIns="68575" bIns="68575" anchor="ctr" anchorCtr="0">
            <a:noAutofit/>
          </a:bodyPr>
          <a:lstStyle>
            <a:lvl1pPr marR="0" lvl="0"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5801" y="1485901"/>
            <a:ext cx="7770813" cy="3084910"/>
          </a:xfrm>
          <a:prstGeom prst="rect">
            <a:avLst/>
          </a:prstGeom>
          <a:noFill/>
          <a:ln>
            <a:noFill/>
          </a:ln>
        </p:spPr>
        <p:txBody>
          <a:bodyPr spcFirstLastPara="1" wrap="square" lIns="68575" tIns="68575" rIns="68575" bIns="68575" anchor="t" anchorCtr="0">
            <a:noAutofit/>
          </a:bodyPr>
          <a:lstStyle>
            <a:lvl1pPr marL="457200" marR="0" lvl="0" indent="-228600" algn="l" rtl="0">
              <a:lnSpc>
                <a:spcPct val="100000"/>
              </a:lnSpc>
              <a:spcBef>
                <a:spcPts val="500"/>
              </a:spcBef>
              <a:spcAft>
                <a:spcPts val="0"/>
              </a:spcAft>
              <a:buClr>
                <a:srgbClr val="000000"/>
              </a:buClr>
              <a:buSzPts val="1100"/>
              <a:buFont typeface="Arial"/>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400"/>
              </a:spcBef>
              <a:spcAft>
                <a:spcPts val="0"/>
              </a:spcAft>
              <a:buClr>
                <a:srgbClr val="000000"/>
              </a:buClr>
              <a:buSzPts val="1100"/>
              <a:buFont typeface="Arial"/>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00"/>
              </a:spcBef>
              <a:spcAft>
                <a:spcPts val="0"/>
              </a:spcAft>
              <a:buClr>
                <a:srgbClr val="000000"/>
              </a:buClr>
              <a:buSzPts val="1100"/>
              <a:buFont typeface="Arial"/>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50031"/>
            <a:ext cx="1874823" cy="204787"/>
          </a:xfrm>
          <a:prstGeom prst="rect">
            <a:avLst/>
          </a:prstGeom>
          <a:noFill/>
          <a:ln>
            <a:noFill/>
          </a:ln>
        </p:spPr>
        <p:txBody>
          <a:bodyPr spcFirstLastPara="1" wrap="square" lIns="68575" tIns="68575" rIns="68575" bIns="68575" anchor="b" anchorCtr="0">
            <a:noAutofit/>
          </a:bodyPr>
          <a:lstStyle>
            <a:lvl1pPr marR="0" lvl="0" algn="l" rtl="0">
              <a:lnSpc>
                <a:spcPct val="100000"/>
              </a:lnSpc>
              <a:spcBef>
                <a:spcPts val="0"/>
              </a:spcBef>
              <a:spcAft>
                <a:spcPts val="0"/>
              </a:spcAft>
              <a:buClr>
                <a:srgbClr val="000000"/>
              </a:buClr>
              <a:buSzPts val="1100"/>
              <a:buFont typeface="Arial"/>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ftr" idx="11"/>
          </p:nvPr>
        </p:nvSpPr>
        <p:spPr>
          <a:xfrm>
            <a:off x="5357818" y="4856561"/>
            <a:ext cx="3184520" cy="135731"/>
          </a:xfrm>
          <a:prstGeom prst="rect">
            <a:avLst/>
          </a:prstGeom>
          <a:noFill/>
          <a:ln>
            <a:noFill/>
          </a:ln>
        </p:spPr>
        <p:txBody>
          <a:bodyPr spcFirstLastPara="1" wrap="square" lIns="68575" tIns="68575" rIns="68575" bIns="68575" anchor="t" anchorCtr="0">
            <a:noAutofit/>
          </a:bodyPr>
          <a:lstStyle>
            <a:lvl1pPr marR="0" lvl="0" algn="r" rtl="0">
              <a:lnSpc>
                <a:spcPct val="100000"/>
              </a:lnSpc>
              <a:spcBef>
                <a:spcPts val="0"/>
              </a:spcBef>
              <a:spcAft>
                <a:spcPts val="0"/>
              </a:spcAft>
              <a:buClr>
                <a:srgbClr val="000000"/>
              </a:buClr>
              <a:buSzPts val="1100"/>
              <a:buFont typeface="Arial"/>
              <a:buNone/>
              <a:defRPr sz="9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cxnSp>
        <p:nvCxnSpPr>
          <p:cNvPr id="55" name="Google Shape;55;p13"/>
          <p:cNvCxnSpPr/>
          <p:nvPr/>
        </p:nvCxnSpPr>
        <p:spPr>
          <a:xfrm>
            <a:off x="685800" y="457200"/>
            <a:ext cx="7772400" cy="1191"/>
          </a:xfrm>
          <a:prstGeom prst="straightConnector1">
            <a:avLst/>
          </a:prstGeom>
          <a:noFill/>
          <a:ln w="12600" cap="flat" cmpd="sng">
            <a:solidFill>
              <a:srgbClr val="000000"/>
            </a:solidFill>
            <a:prstDash val="solid"/>
            <a:miter lim="800000"/>
            <a:headEnd type="none" w="sm" len="sm"/>
            <a:tailEnd type="none" w="sm" len="sm"/>
          </a:ln>
        </p:spPr>
      </p:cxnSp>
      <p:cxnSp>
        <p:nvCxnSpPr>
          <p:cNvPr id="56" name="Google Shape;56;p13"/>
          <p:cNvCxnSpPr/>
          <p:nvPr/>
        </p:nvCxnSpPr>
        <p:spPr>
          <a:xfrm>
            <a:off x="685800" y="4857750"/>
            <a:ext cx="7848600" cy="1191"/>
          </a:xfrm>
          <a:prstGeom prst="straightConnector1">
            <a:avLst/>
          </a:prstGeom>
          <a:noFill/>
          <a:ln w="12600" cap="flat" cmpd="sng">
            <a:solidFill>
              <a:srgbClr val="000000"/>
            </a:solidFill>
            <a:prstDash val="solid"/>
            <a:miter lim="800000"/>
            <a:headEnd type="none" w="sm" len="sm"/>
            <a:tailEnd type="none" w="sm" len="sm"/>
          </a:ln>
        </p:spPr>
      </p:cxnSp>
      <p:sp>
        <p:nvSpPr>
          <p:cNvPr id="57" name="Google Shape;57;p13"/>
          <p:cNvSpPr txBox="1"/>
          <p:nvPr/>
        </p:nvSpPr>
        <p:spPr>
          <a:xfrm>
            <a:off x="5436703" y="196474"/>
            <a:ext cx="35004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b="1">
                <a:latin typeface="Times New Roman"/>
                <a:ea typeface="Times New Roman"/>
                <a:cs typeface="Times New Roman"/>
                <a:sym typeface="Times New Roman"/>
              </a:rPr>
              <a:t>doc.: IEEE 802.11-20/0005r1</a:t>
            </a:r>
            <a:endParaRPr sz="1400" b="1" i="0" u="none" strike="noStrike" cap="none">
              <a:solidFill>
                <a:srgbClr val="000000"/>
              </a:solidFill>
              <a:latin typeface="Times New Roman"/>
              <a:ea typeface="Times New Roman"/>
              <a:cs typeface="Times New Roman"/>
              <a:sym typeface="Times New Roman"/>
            </a:endParaRPr>
          </a:p>
        </p:txBody>
      </p:sp>
      <p:sp>
        <p:nvSpPr>
          <p:cNvPr id="58" name="Google Shape;58;p13"/>
          <p:cNvSpPr txBox="1"/>
          <p:nvPr/>
        </p:nvSpPr>
        <p:spPr>
          <a:xfrm>
            <a:off x="143878" y="196349"/>
            <a:ext cx="35004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b="1" smtClean="0">
                <a:latin typeface="Times New Roman"/>
                <a:ea typeface="Times New Roman"/>
                <a:cs typeface="Times New Roman"/>
                <a:sym typeface="Times New Roman"/>
              </a:rPr>
              <a:t>March </a:t>
            </a:r>
            <a:r>
              <a:rPr lang="en" b="1" dirty="0">
                <a:latin typeface="Times New Roman"/>
                <a:ea typeface="Times New Roman"/>
                <a:cs typeface="Times New Roman"/>
                <a:sym typeface="Times New Roman"/>
              </a:rPr>
              <a:t>2020</a:t>
            </a:r>
            <a:endParaRPr sz="14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ctrTitle"/>
          </p:nvPr>
        </p:nvSpPr>
        <p:spPr>
          <a:xfrm>
            <a:off x="400050" y="685800"/>
            <a:ext cx="8229600" cy="654000"/>
          </a:xfrm>
          <a:prstGeom prst="rect">
            <a:avLst/>
          </a:prstGeom>
          <a:noFill/>
          <a:ln>
            <a:noFill/>
          </a:ln>
        </p:spPr>
        <p:txBody>
          <a:bodyPr spcFirstLastPara="1" wrap="square" lIns="69125" tIns="34550" rIns="69125" bIns="34550" anchor="ctr" anchorCtr="0">
            <a:noAutofit/>
          </a:bodyPr>
          <a:lstStyle/>
          <a:p>
            <a:pPr marL="0" lvl="0" indent="0" algn="ctr" rtl="0">
              <a:lnSpc>
                <a:spcPct val="100000"/>
              </a:lnSpc>
              <a:spcBef>
                <a:spcPts val="0"/>
              </a:spcBef>
              <a:spcAft>
                <a:spcPts val="0"/>
              </a:spcAft>
              <a:buSzPts val="1100"/>
              <a:buNone/>
            </a:pPr>
            <a:r>
              <a:rPr lang="en" sz="2100"/>
              <a:t>Proposals on Latency Reduction</a:t>
            </a:r>
            <a:endParaRPr sz="2100" b="1" i="0" u="none" strike="noStrike" cap="none">
              <a:solidFill>
                <a:srgbClr val="000000"/>
              </a:solidFill>
              <a:latin typeface="Times New Roman"/>
              <a:ea typeface="Times New Roman"/>
              <a:cs typeface="Times New Roman"/>
              <a:sym typeface="Times New Roman"/>
            </a:endParaRPr>
          </a:p>
        </p:txBody>
      </p:sp>
      <p:sp>
        <p:nvSpPr>
          <p:cNvPr id="122" name="Google Shape;122;p23"/>
          <p:cNvSpPr txBox="1">
            <a:spLocks noGrp="1"/>
          </p:cNvSpPr>
          <p:nvPr>
            <p:ph type="subTitle" idx="1"/>
          </p:nvPr>
        </p:nvSpPr>
        <p:spPr>
          <a:xfrm>
            <a:off x="1249154" y="1428750"/>
            <a:ext cx="6400800" cy="357000"/>
          </a:xfrm>
          <a:prstGeom prst="rect">
            <a:avLst/>
          </a:prstGeom>
          <a:noFill/>
          <a:ln>
            <a:noFill/>
          </a:ln>
        </p:spPr>
        <p:txBody>
          <a:bodyPr spcFirstLastPara="1" wrap="square" lIns="69125" tIns="34550" rIns="69125" bIns="34550" anchor="t" anchorCtr="0">
            <a:noAutofit/>
          </a:bodyPr>
          <a:lstStyle/>
          <a:p>
            <a:pPr marL="0" marR="0" lvl="0" indent="0" algn="ctr" rtl="0">
              <a:lnSpc>
                <a:spcPct val="100000"/>
              </a:lnSpc>
              <a:spcBef>
                <a:spcPts val="0"/>
              </a:spcBef>
              <a:spcAft>
                <a:spcPts val="0"/>
              </a:spcAft>
              <a:buClr>
                <a:srgbClr val="000000"/>
              </a:buClr>
              <a:buSzPts val="1500"/>
              <a:buFont typeface="Times New Roman"/>
              <a:buNone/>
            </a:pPr>
            <a:r>
              <a:rPr lang="en" sz="1500" b="1" i="0" u="none" strike="noStrike" cap="none">
                <a:solidFill>
                  <a:srgbClr val="000000"/>
                </a:solidFill>
                <a:latin typeface="Times New Roman"/>
                <a:ea typeface="Times New Roman"/>
                <a:cs typeface="Times New Roman"/>
                <a:sym typeface="Times New Roman"/>
              </a:rPr>
              <a:t>Date:</a:t>
            </a:r>
            <a:r>
              <a:rPr lang="en" sz="1500" b="0" i="0" u="none" strike="noStrike" cap="none">
                <a:solidFill>
                  <a:srgbClr val="000000"/>
                </a:solidFill>
                <a:latin typeface="Times New Roman"/>
                <a:ea typeface="Times New Roman"/>
                <a:cs typeface="Times New Roman"/>
                <a:sym typeface="Times New Roman"/>
              </a:rPr>
              <a:t> 2020-03-</a:t>
            </a:r>
            <a:r>
              <a:rPr lang="en" sz="1500" b="0"/>
              <a:t>16</a:t>
            </a:r>
            <a:endParaRPr sz="1500" b="0" i="0" u="none" strike="noStrike" cap="none">
              <a:solidFill>
                <a:srgbClr val="000000"/>
              </a:solidFill>
              <a:latin typeface="Times New Roman"/>
              <a:ea typeface="Times New Roman"/>
              <a:cs typeface="Times New Roman"/>
              <a:sym typeface="Times New Roman"/>
            </a:endParaRPr>
          </a:p>
        </p:txBody>
      </p:sp>
      <p:sp>
        <p:nvSpPr>
          <p:cNvPr id="123" name="Google Shape;123;p23"/>
          <p:cNvSpPr/>
          <p:nvPr/>
        </p:nvSpPr>
        <p:spPr>
          <a:xfrm>
            <a:off x="718260" y="1833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4" name="Google Shape;124;p23"/>
          <p:cNvGraphicFramePr/>
          <p:nvPr/>
        </p:nvGraphicFramePr>
        <p:xfrm>
          <a:off x="718260" y="2259923"/>
          <a:ext cx="6882700" cy="1309935"/>
        </p:xfrm>
        <a:graphic>
          <a:graphicData uri="http://schemas.openxmlformats.org/drawingml/2006/table">
            <a:tbl>
              <a:tblPr>
                <a:noFill/>
                <a:tableStyleId>{F30ECE77-0B0C-4D28-AB04-A10253F99B9D}</a:tableStyleId>
              </a:tblPr>
              <a:tblGrid>
                <a:gridCol w="1524450"/>
                <a:gridCol w="843400"/>
                <a:gridCol w="1629725"/>
                <a:gridCol w="609800"/>
                <a:gridCol w="2275325"/>
              </a:tblGrid>
              <a:tr h="364975">
                <a:tc>
                  <a:txBody>
                    <a:bodyPr/>
                    <a:lstStyle/>
                    <a:p>
                      <a:pPr marL="0" marR="0" lvl="0" indent="0" algn="ctr" rtl="0">
                        <a:lnSpc>
                          <a:spcPct val="100000"/>
                        </a:lnSpc>
                        <a:spcBef>
                          <a:spcPts val="0"/>
                        </a:spcBef>
                        <a:spcAft>
                          <a:spcPts val="0"/>
                        </a:spcAft>
                        <a:buNone/>
                      </a:pPr>
                      <a:r>
                        <a:rPr lang="en" sz="1100" u="none" strike="noStrike" cap="none">
                          <a:solidFill>
                            <a:schemeClr val="dk1"/>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chemeClr val="dk1"/>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chemeClr val="dk1"/>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chemeClr val="dk1"/>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chemeClr val="dk1"/>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32600">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Sindhu Verma</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s</a:t>
                      </a:r>
                      <a:r>
                        <a:rPr lang="en" sz="1100">
                          <a:latin typeface="Times New Roman"/>
                          <a:ea typeface="Times New Roman"/>
                          <a:cs typeface="Times New Roman"/>
                          <a:sym typeface="Times New Roman"/>
                        </a:rPr>
                        <a:t>indhu.verma</a:t>
                      </a:r>
                      <a:r>
                        <a:rPr lang="en" sz="1100" u="none" strike="noStrike" cap="none">
                          <a:latin typeface="Times New Roman"/>
                          <a:ea typeface="Times New Roman"/>
                          <a:cs typeface="Times New Roman"/>
                          <a:sym typeface="Times New Roman"/>
                        </a:rPr>
                        <a:t>@broadcom.com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2"/>
          <p:cNvSpPr txBox="1">
            <a:spLocks noGrp="1"/>
          </p:cNvSpPr>
          <p:nvPr>
            <p:ph type="body" idx="1"/>
          </p:nvPr>
        </p:nvSpPr>
        <p:spPr>
          <a:xfrm>
            <a:off x="685775" y="551850"/>
            <a:ext cx="7770900" cy="3856800"/>
          </a:xfrm>
          <a:prstGeom prst="rect">
            <a:avLst/>
          </a:prstGeom>
          <a:noFill/>
          <a:ln>
            <a:noFill/>
          </a:ln>
        </p:spPr>
        <p:txBody>
          <a:bodyPr spcFirstLastPara="1" wrap="square" lIns="69125" tIns="34550" rIns="69125" bIns="34550" anchor="t" anchorCtr="0">
            <a:noAutofit/>
          </a:bodyPr>
          <a:lstStyle/>
          <a:p>
            <a:pPr marL="0" lvl="0" indent="0" algn="ctr" rtl="0">
              <a:spcBef>
                <a:spcPts val="0"/>
              </a:spcBef>
              <a:spcAft>
                <a:spcPts val="0"/>
              </a:spcAft>
              <a:buClr>
                <a:schemeClr val="dk1"/>
              </a:buClr>
              <a:buSzPts val="1100"/>
              <a:buFont typeface="Arial"/>
              <a:buNone/>
            </a:pPr>
            <a:r>
              <a:rPr lang="en" sz="1500">
                <a:solidFill>
                  <a:schemeClr val="dk1"/>
                </a:solidFill>
              </a:rPr>
              <a:t>Proposal 5: </a:t>
            </a:r>
            <a:r>
              <a:rPr lang="en" sz="1500" b="0">
                <a:solidFill>
                  <a:schemeClr val="dk1"/>
                </a:solidFill>
              </a:rPr>
              <a:t>Semi persistent allocation of narrow bandwidth resources at the band edges of a BSS</a:t>
            </a:r>
            <a:endParaRPr sz="1500" b="0">
              <a:solidFill>
                <a:schemeClr val="dk1"/>
              </a:solidFill>
            </a:endParaRPr>
          </a:p>
          <a:p>
            <a:pPr marL="177800" lvl="0" indent="0" algn="l" rtl="0">
              <a:lnSpc>
                <a:spcPct val="100000"/>
              </a:lnSpc>
              <a:spcBef>
                <a:spcPts val="500"/>
              </a:spcBef>
              <a:spcAft>
                <a:spcPts val="0"/>
              </a:spcAft>
              <a:buSzPts val="1100"/>
              <a:buNone/>
            </a:pPr>
            <a:endParaRPr sz="1400" b="0"/>
          </a:p>
          <a:p>
            <a:pPr marL="457200" lvl="0" indent="-317500" algn="l" rtl="0">
              <a:lnSpc>
                <a:spcPct val="100000"/>
              </a:lnSpc>
              <a:spcBef>
                <a:spcPts val="500"/>
              </a:spcBef>
              <a:spcAft>
                <a:spcPts val="0"/>
              </a:spcAft>
              <a:buSzPts val="1400"/>
              <a:buChar char="●"/>
            </a:pPr>
            <a:r>
              <a:rPr lang="en" sz="1400" b="0"/>
              <a:t>We propose the following:</a:t>
            </a:r>
            <a:endParaRPr sz="1400" b="0"/>
          </a:p>
          <a:p>
            <a:pPr marL="914400" lvl="1" indent="-317500" algn="l" rtl="0">
              <a:lnSpc>
                <a:spcPct val="100000"/>
              </a:lnSpc>
              <a:spcBef>
                <a:spcPts val="0"/>
              </a:spcBef>
              <a:spcAft>
                <a:spcPts val="0"/>
              </a:spcAft>
              <a:buSzPts val="1400"/>
              <a:buChar char="○"/>
            </a:pPr>
            <a:r>
              <a:rPr lang="en" sz="1400" b="0"/>
              <a:t>Expedited transmission of low latency data by semi-persistently allocating narrow bandwidth resources. </a:t>
            </a:r>
            <a:endParaRPr sz="1400" b="0"/>
          </a:p>
          <a:p>
            <a:pPr marL="914400" lvl="1" indent="-317500" algn="l" rtl="0">
              <a:lnSpc>
                <a:spcPct val="100000"/>
              </a:lnSpc>
              <a:spcBef>
                <a:spcPts val="0"/>
              </a:spcBef>
              <a:spcAft>
                <a:spcPts val="0"/>
              </a:spcAft>
              <a:buSzPts val="1400"/>
              <a:buChar char="○"/>
            </a:pPr>
            <a:r>
              <a:rPr lang="en" sz="1400" b="0"/>
              <a:t>These resources can be allocated within the TXOP of an AP or a non-AP STA and can be used to transmit low latency data. </a:t>
            </a:r>
            <a:endParaRPr sz="1400"/>
          </a:p>
          <a:p>
            <a:pPr marL="914400" lvl="1" indent="-317500" algn="l" rtl="0">
              <a:lnSpc>
                <a:spcPct val="100000"/>
              </a:lnSpc>
              <a:spcBef>
                <a:spcPts val="0"/>
              </a:spcBef>
              <a:spcAft>
                <a:spcPts val="0"/>
              </a:spcAft>
              <a:buSzPts val="1400"/>
              <a:buChar char="○"/>
            </a:pPr>
            <a:r>
              <a:rPr lang="en" sz="1400" b="0"/>
              <a:t>Will occupy narrow bandwidths, if possible at the two edges of the occupied bandwidth of the BSS, in order to increase diversity. </a:t>
            </a:r>
            <a:endParaRPr sz="1400"/>
          </a:p>
          <a:p>
            <a:pPr marL="914400" lvl="1" indent="-317500" algn="l" rtl="0">
              <a:lnSpc>
                <a:spcPct val="100000"/>
              </a:lnSpc>
              <a:spcBef>
                <a:spcPts val="0"/>
              </a:spcBef>
              <a:spcAft>
                <a:spcPts val="0"/>
              </a:spcAft>
              <a:buSzPts val="1400"/>
              <a:buChar char="○"/>
            </a:pPr>
            <a:r>
              <a:rPr lang="en" sz="1400" b="0"/>
              <a:t>Support time and frequency multiplexing of low latency data to/from multiple STAs. The multiplexing can be made via orthogonal or quasi orthogonal codes.</a:t>
            </a:r>
            <a:endParaRPr sz="1400"/>
          </a:p>
          <a:p>
            <a:pPr marL="914400" lvl="1" indent="-317500" algn="l" rtl="0">
              <a:lnSpc>
                <a:spcPct val="100000"/>
              </a:lnSpc>
              <a:spcBef>
                <a:spcPts val="0"/>
              </a:spcBef>
              <a:spcAft>
                <a:spcPts val="0"/>
              </a:spcAft>
              <a:buSzPts val="1400"/>
              <a:buChar char="○"/>
            </a:pPr>
            <a:r>
              <a:rPr lang="en" sz="1400" b="0"/>
              <a:t>Can be shared across BSSs via inter-BSS coordination. This can also reduce contention/collision for transmission within such resources.</a:t>
            </a:r>
            <a:endParaRPr sz="1400"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3"/>
          <p:cNvSpPr txBox="1">
            <a:spLocks noGrp="1"/>
          </p:cNvSpPr>
          <p:nvPr>
            <p:ph type="body" idx="1"/>
          </p:nvPr>
        </p:nvSpPr>
        <p:spPr>
          <a:xfrm>
            <a:off x="288900" y="475650"/>
            <a:ext cx="8641800" cy="4170900"/>
          </a:xfrm>
          <a:prstGeom prst="rect">
            <a:avLst/>
          </a:prstGeom>
          <a:noFill/>
          <a:ln>
            <a:noFill/>
          </a:ln>
        </p:spPr>
        <p:txBody>
          <a:bodyPr spcFirstLastPara="1" wrap="square" lIns="69125" tIns="34550" rIns="69125" bIns="34550" anchor="t" anchorCtr="0">
            <a:noAutofit/>
          </a:bodyPr>
          <a:lstStyle/>
          <a:p>
            <a:pPr marL="0" lvl="0" indent="0" algn="ctr" rtl="0">
              <a:spcBef>
                <a:spcPts val="0"/>
              </a:spcBef>
              <a:spcAft>
                <a:spcPts val="0"/>
              </a:spcAft>
              <a:buSzPts val="1100"/>
              <a:buNone/>
            </a:pPr>
            <a:r>
              <a:rPr lang="en" sz="1500">
                <a:solidFill>
                  <a:schemeClr val="dk1"/>
                </a:solidFill>
              </a:rPr>
              <a:t>Proposal 6. </a:t>
            </a:r>
            <a:r>
              <a:rPr lang="en" sz="1500" b="0">
                <a:solidFill>
                  <a:schemeClr val="dk1"/>
                </a:solidFill>
              </a:rPr>
              <a:t>Unsolicited transmission of Scheduling Request indicator for faster notification and transmission of UL and DL data</a:t>
            </a:r>
            <a:endParaRPr sz="1400" b="0"/>
          </a:p>
          <a:p>
            <a:pPr marL="381000" lvl="0" indent="-215900" algn="l" rtl="0">
              <a:lnSpc>
                <a:spcPct val="100000"/>
              </a:lnSpc>
              <a:spcBef>
                <a:spcPts val="500"/>
              </a:spcBef>
              <a:spcAft>
                <a:spcPts val="0"/>
              </a:spcAft>
              <a:buSzPts val="1400"/>
              <a:buFont typeface="Arial"/>
              <a:buChar char="●"/>
            </a:pPr>
            <a:r>
              <a:rPr lang="en" sz="1400" b="0"/>
              <a:t>At present, the BSR Control subfield contains buffer status information for triggered UL operation. The BSR is triggered by a BSRP. UL latency can be improved if the STA can use semi-persistently allocated control resources to transmit an indication to the AP notifying that it has data to transmit in the UL, which may then make the AP send a BSRP.</a:t>
            </a:r>
            <a:endParaRPr sz="1400" b="0"/>
          </a:p>
          <a:p>
            <a:pPr marL="381000" lvl="0" indent="-215900" algn="l" rtl="0">
              <a:lnSpc>
                <a:spcPct val="100000"/>
              </a:lnSpc>
              <a:spcBef>
                <a:spcPts val="500"/>
              </a:spcBef>
              <a:spcAft>
                <a:spcPts val="0"/>
              </a:spcAft>
              <a:buSzPts val="1400"/>
              <a:buChar char="●"/>
            </a:pPr>
            <a:r>
              <a:rPr lang="en" sz="1400" b="0"/>
              <a:t>We propose the following:</a:t>
            </a:r>
            <a:endParaRPr sz="1400" b="0"/>
          </a:p>
          <a:p>
            <a:pPr marL="685800" lvl="1" indent="-254000" algn="l" rtl="0">
              <a:lnSpc>
                <a:spcPct val="100000"/>
              </a:lnSpc>
              <a:spcBef>
                <a:spcPts val="500"/>
              </a:spcBef>
              <a:spcAft>
                <a:spcPts val="0"/>
              </a:spcAft>
              <a:buSzPts val="1400"/>
              <a:buChar char="○"/>
            </a:pPr>
            <a:r>
              <a:rPr lang="en" sz="1400" b="0"/>
              <a:t>Unsolicited transmission of a compressed Scheduling Request indicator for a non-AP STA to notify its AP that it has UL data for transmission. This indicator can use the semi-persistent resources as defined in Proposal </a:t>
            </a:r>
            <a:r>
              <a:rPr lang="en" sz="1400"/>
              <a:t>5</a:t>
            </a:r>
            <a:r>
              <a:rPr lang="en" sz="1400" b="0"/>
              <a:t>.</a:t>
            </a:r>
            <a:endParaRPr sz="1400" b="0"/>
          </a:p>
          <a:p>
            <a:pPr marL="685800" lvl="1" indent="-254000" algn="l" rtl="0">
              <a:lnSpc>
                <a:spcPct val="100000"/>
              </a:lnSpc>
              <a:spcBef>
                <a:spcPts val="500"/>
              </a:spcBef>
              <a:spcAft>
                <a:spcPts val="0"/>
              </a:spcAft>
              <a:buSzPts val="1400"/>
              <a:buFont typeface="Arial"/>
              <a:buChar char="○"/>
            </a:pPr>
            <a:r>
              <a:rPr lang="en" sz="1400" b="0"/>
              <a:t>Some versions of the Scheduling Request indicator can also indicate additional information about the UL data, such as the priority and/or latency budget of the UL data. This information can be used by the AP to prioritize resource allocation to such an STA.</a:t>
            </a:r>
            <a:endParaRPr sz="1400"/>
          </a:p>
          <a:p>
            <a:pPr marL="685800" lvl="1" indent="-254000" algn="l" rtl="0">
              <a:lnSpc>
                <a:spcPct val="100000"/>
              </a:lnSpc>
              <a:spcBef>
                <a:spcPts val="500"/>
              </a:spcBef>
              <a:spcAft>
                <a:spcPts val="0"/>
              </a:spcAft>
              <a:buSzPts val="1400"/>
              <a:buFont typeface="Arial"/>
              <a:buChar char="○"/>
            </a:pPr>
            <a:r>
              <a:rPr lang="en" sz="1400" b="0"/>
              <a:t>The scheduling request indicator format can be similar NDP/NDP Report.</a:t>
            </a:r>
            <a:endParaRPr sz="1400" b="0"/>
          </a:p>
          <a:p>
            <a:pPr marL="177800" lvl="0" indent="0" algn="l" rtl="0">
              <a:lnSpc>
                <a:spcPct val="100000"/>
              </a:lnSpc>
              <a:spcBef>
                <a:spcPts val="500"/>
              </a:spcBef>
              <a:spcAft>
                <a:spcPts val="0"/>
              </a:spcAft>
              <a:buSzPts val="1400"/>
              <a:buNone/>
            </a:pPr>
            <a:r>
              <a:rPr lang="en" sz="1400" b="0"/>
              <a:t>Note: If a non-AP STA is allowed to share its TXOP with its AP, the AP too can send the Scheduling Request indicator to request an STA to relinquish its TXOP in favor of the AP. This can be used by the AP to transmit low latency data (control information to all STAs and data to at least the STA that won the TXOP as in Proposal 1).</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4"/>
          <p:cNvSpPr txBox="1">
            <a:spLocks noGrp="1"/>
          </p:cNvSpPr>
          <p:nvPr>
            <p:ph type="body" idx="1"/>
          </p:nvPr>
        </p:nvSpPr>
        <p:spPr>
          <a:xfrm>
            <a:off x="242075" y="399450"/>
            <a:ext cx="8714400" cy="4330800"/>
          </a:xfrm>
          <a:prstGeom prst="rect">
            <a:avLst/>
          </a:prstGeom>
          <a:noFill/>
          <a:ln>
            <a:noFill/>
          </a:ln>
        </p:spPr>
        <p:txBody>
          <a:bodyPr spcFirstLastPara="1" wrap="square" lIns="69125" tIns="34550" rIns="69125" bIns="34550" anchor="t" anchorCtr="0">
            <a:noAutofit/>
          </a:bodyPr>
          <a:lstStyle/>
          <a:p>
            <a:pPr marL="0" lvl="0" indent="0" algn="ctr" rtl="0">
              <a:spcBef>
                <a:spcPts val="0"/>
              </a:spcBef>
              <a:spcAft>
                <a:spcPts val="0"/>
              </a:spcAft>
              <a:buSzPts val="1100"/>
              <a:buNone/>
            </a:pPr>
            <a:r>
              <a:rPr lang="en" sz="1500">
                <a:solidFill>
                  <a:schemeClr val="dk1"/>
                </a:solidFill>
              </a:rPr>
              <a:t>Proposal 7: Provision to preempt an ongoing transmission on arrival of low latency data</a:t>
            </a:r>
            <a:endParaRPr sz="1400" b="0"/>
          </a:p>
          <a:p>
            <a:pPr marL="0" lvl="0" indent="0" algn="l" rtl="0">
              <a:lnSpc>
                <a:spcPct val="100000"/>
              </a:lnSpc>
              <a:spcBef>
                <a:spcPts val="500"/>
              </a:spcBef>
              <a:spcAft>
                <a:spcPts val="0"/>
              </a:spcAft>
              <a:buSzPts val="1100"/>
              <a:buNone/>
            </a:pPr>
            <a:r>
              <a:rPr lang="en" sz="1400" b="0"/>
              <a:t>We propose the following:</a:t>
            </a:r>
            <a:endParaRPr sz="1400" b="0"/>
          </a:p>
          <a:p>
            <a:pPr marL="342900" lvl="0" indent="-254000" algn="l" rtl="0">
              <a:lnSpc>
                <a:spcPct val="100000"/>
              </a:lnSpc>
              <a:spcBef>
                <a:spcPts val="500"/>
              </a:spcBef>
              <a:spcAft>
                <a:spcPts val="0"/>
              </a:spcAft>
              <a:buSzPts val="1400"/>
              <a:buChar char="●"/>
            </a:pPr>
            <a:r>
              <a:rPr lang="en" sz="1400" b="0"/>
              <a:t>Provision to preempt an ongoing transmission, such as on arrival of low latency data at either the AP or a non-AP STA.  This would cause the transmitter to pause its ongoing transmission and to either start transmitting or enable transmission at some other node of  the low latency data. </a:t>
            </a:r>
            <a:endParaRPr sz="1400"/>
          </a:p>
          <a:p>
            <a:pPr marL="381000" lvl="0" indent="-215900" algn="l" rtl="0">
              <a:lnSpc>
                <a:spcPct val="100000"/>
              </a:lnSpc>
              <a:spcBef>
                <a:spcPts val="500"/>
              </a:spcBef>
              <a:spcAft>
                <a:spcPts val="0"/>
              </a:spcAft>
              <a:buSzPts val="1400"/>
              <a:buFont typeface="Arial"/>
              <a:buChar char="●"/>
            </a:pPr>
            <a:r>
              <a:rPr lang="en" sz="1400" b="0"/>
              <a:t>The preemption indicator can be used for this purpose as follows:</a:t>
            </a:r>
            <a:endParaRPr sz="1400"/>
          </a:p>
          <a:p>
            <a:pPr marL="723900" lvl="1" indent="-228600" algn="l" rtl="0">
              <a:lnSpc>
                <a:spcPct val="100000"/>
              </a:lnSpc>
              <a:spcBef>
                <a:spcPts val="400"/>
              </a:spcBef>
              <a:spcAft>
                <a:spcPts val="0"/>
              </a:spcAft>
              <a:buSzPts val="1400"/>
              <a:buFont typeface="Courier New"/>
              <a:buChar char="○"/>
            </a:pPr>
            <a:r>
              <a:rPr lang="en" sz="1400"/>
              <a:t>When received by the intended recipient of the low latency transmission, it prompts the recipient to start receiving or looking for the transmission for itself.</a:t>
            </a:r>
            <a:endParaRPr sz="1400"/>
          </a:p>
          <a:p>
            <a:pPr marL="723900" lvl="1" indent="-228600" algn="l" rtl="0">
              <a:lnSpc>
                <a:spcPct val="100000"/>
              </a:lnSpc>
              <a:spcBef>
                <a:spcPts val="400"/>
              </a:spcBef>
              <a:spcAft>
                <a:spcPts val="0"/>
              </a:spcAft>
              <a:buSzPts val="1400"/>
              <a:buFont typeface="Courier New"/>
              <a:buChar char="○"/>
            </a:pPr>
            <a:r>
              <a:rPr lang="en" sz="1400"/>
              <a:t>When received by the current recipient of the ongoing transmission that has to be preempted, it prompts the recipient to treat its ongoing transmission appropriately by either discarding the segment received till now or saving it for any possible later (HARQ) combining.</a:t>
            </a:r>
            <a:endParaRPr sz="1400"/>
          </a:p>
          <a:p>
            <a:pPr marL="381000" lvl="0" indent="-215900" algn="l" rtl="0">
              <a:lnSpc>
                <a:spcPct val="100000"/>
              </a:lnSpc>
              <a:spcBef>
                <a:spcPts val="500"/>
              </a:spcBef>
              <a:spcAft>
                <a:spcPts val="0"/>
              </a:spcAft>
              <a:buSzPts val="1400"/>
              <a:buFont typeface="Arial"/>
              <a:buChar char="●"/>
            </a:pPr>
            <a:r>
              <a:rPr lang="en" sz="1400" b="0"/>
              <a:t>The preemption indication involves the following:</a:t>
            </a:r>
            <a:endParaRPr sz="1400"/>
          </a:p>
          <a:p>
            <a:pPr marL="723900" lvl="1" indent="-228600" algn="l" rtl="0">
              <a:lnSpc>
                <a:spcPct val="100000"/>
              </a:lnSpc>
              <a:spcBef>
                <a:spcPts val="400"/>
              </a:spcBef>
              <a:spcAft>
                <a:spcPts val="0"/>
              </a:spcAft>
              <a:buSzPts val="1400"/>
              <a:buFont typeface="Courier New"/>
              <a:buChar char="○"/>
            </a:pPr>
            <a:r>
              <a:rPr lang="en" sz="1400"/>
              <a:t>A mechanism to indicate the presence of continued transmission or preemption of traffic by the transmitter such as by using a signal/bit. This indication can be transmitted in either or both of the following ways: </a:t>
            </a:r>
            <a:endParaRPr sz="1400"/>
          </a:p>
          <a:p>
            <a:pPr marL="1028700" lvl="2" indent="-254000" algn="l" rtl="0">
              <a:lnSpc>
                <a:spcPct val="100000"/>
              </a:lnSpc>
              <a:spcBef>
                <a:spcPts val="400"/>
              </a:spcBef>
              <a:spcAft>
                <a:spcPts val="0"/>
              </a:spcAft>
              <a:buSzPts val="1400"/>
              <a:buFont typeface="Courier New"/>
              <a:buChar char="■"/>
            </a:pPr>
            <a:r>
              <a:rPr lang="en"/>
              <a:t>In the narrow control region as defined in Proposals 1.</a:t>
            </a:r>
            <a:endParaRPr/>
          </a:p>
          <a:p>
            <a:pPr marL="1028700" lvl="2" indent="-254000" algn="l" rtl="0">
              <a:lnSpc>
                <a:spcPct val="100000"/>
              </a:lnSpc>
              <a:spcBef>
                <a:spcPts val="400"/>
              </a:spcBef>
              <a:spcAft>
                <a:spcPts val="0"/>
              </a:spcAft>
              <a:buSzPts val="1400"/>
              <a:buFont typeface="Courier New"/>
              <a:buChar char="■"/>
            </a:pPr>
            <a:r>
              <a:rPr lang="en"/>
              <a:t>Embedded within a normal data transmission, similar to a midamble.</a:t>
            </a:r>
            <a:endParaRPr/>
          </a:p>
          <a:p>
            <a:pPr marL="723900" lvl="1" indent="-228600" algn="l" rtl="0">
              <a:lnSpc>
                <a:spcPct val="100000"/>
              </a:lnSpc>
              <a:spcBef>
                <a:spcPts val="400"/>
              </a:spcBef>
              <a:spcAft>
                <a:spcPts val="0"/>
              </a:spcAft>
              <a:buSzPts val="1400"/>
              <a:buFont typeface="Courier New"/>
              <a:buChar char="○"/>
            </a:pPr>
            <a:r>
              <a:rPr lang="en" sz="1400"/>
              <a:t>Further, the preemption indication can also be used for any node (even the node that is presently receiving an ongoing transmission) to request for preemption and request bandwidth on arrival of low latency data</a:t>
            </a: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5"/>
          <p:cNvSpPr txBox="1">
            <a:spLocks noGrp="1"/>
          </p:cNvSpPr>
          <p:nvPr>
            <p:ph type="body" idx="1"/>
          </p:nvPr>
        </p:nvSpPr>
        <p:spPr>
          <a:xfrm>
            <a:off x="685763" y="704251"/>
            <a:ext cx="77709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SzPts val="1100"/>
              <a:buNone/>
            </a:pPr>
            <a:r>
              <a:rPr lang="en" sz="1500">
                <a:solidFill>
                  <a:schemeClr val="dk1"/>
                </a:solidFill>
              </a:rPr>
              <a:t>Proposal 8: </a:t>
            </a:r>
            <a:r>
              <a:rPr lang="en" sz="1500" b="0">
                <a:solidFill>
                  <a:schemeClr val="dk1"/>
                </a:solidFill>
              </a:rPr>
              <a:t>Additional prioritization for low latency data</a:t>
            </a:r>
            <a:endParaRPr sz="1400" b="0"/>
          </a:p>
          <a:p>
            <a:pPr marL="0" lvl="0" indent="0" algn="l" rtl="0">
              <a:lnSpc>
                <a:spcPct val="100000"/>
              </a:lnSpc>
              <a:spcBef>
                <a:spcPts val="500"/>
              </a:spcBef>
              <a:spcAft>
                <a:spcPts val="0"/>
              </a:spcAft>
              <a:buSzPts val="1100"/>
              <a:buNone/>
            </a:pPr>
            <a:r>
              <a:rPr lang="en" sz="1400" b="0"/>
              <a:t>We propose the following:</a:t>
            </a:r>
            <a:endParaRPr sz="1400" b="0"/>
          </a:p>
          <a:p>
            <a:pPr marL="342900" lvl="0" indent="-254000" algn="l" rtl="0">
              <a:lnSpc>
                <a:spcPct val="100000"/>
              </a:lnSpc>
              <a:spcBef>
                <a:spcPts val="500"/>
              </a:spcBef>
              <a:spcAft>
                <a:spcPts val="0"/>
              </a:spcAft>
              <a:buSzPts val="1400"/>
              <a:buChar char="●"/>
            </a:pPr>
            <a:r>
              <a:rPr lang="en" sz="1400" b="0"/>
              <a:t>Introduce additional prioritization for low latency data by the following:</a:t>
            </a:r>
            <a:endParaRPr sz="1400" b="0"/>
          </a:p>
          <a:p>
            <a:pPr marL="685800" lvl="1" indent="-254000" algn="l" rtl="0">
              <a:lnSpc>
                <a:spcPct val="100000"/>
              </a:lnSpc>
              <a:spcBef>
                <a:spcPts val="0"/>
              </a:spcBef>
              <a:spcAft>
                <a:spcPts val="0"/>
              </a:spcAft>
              <a:buSzPts val="1400"/>
              <a:buChar char="○"/>
            </a:pPr>
            <a:r>
              <a:rPr lang="en" sz="1400" b="0"/>
              <a:t>Use the Alternate Voice (A_VO) queue for low latency data (reference: Figure 10-25 in IEEE 802.11-2016).</a:t>
            </a:r>
            <a:endParaRPr sz="1400" b="0"/>
          </a:p>
          <a:p>
            <a:pPr marL="685800" lvl="1" indent="-254000" algn="l" rtl="0">
              <a:lnSpc>
                <a:spcPct val="100000"/>
              </a:lnSpc>
              <a:spcBef>
                <a:spcPts val="0"/>
              </a:spcBef>
              <a:spcAft>
                <a:spcPts val="0"/>
              </a:spcAft>
              <a:buSzPts val="1400"/>
              <a:buChar char="○"/>
            </a:pPr>
            <a:r>
              <a:rPr lang="en" sz="1400" b="0"/>
              <a:t>Define a new Access Category with higher priority than AC_VO for transmission of low latency data. Introduce strict upper bounds, duty cycle and TXOP limits to restrict transmissions that use the new Access Category in order to maintain fairness with other data. </a:t>
            </a:r>
            <a:endParaRPr sz="1400" b="0"/>
          </a:p>
          <a:p>
            <a:pPr marL="1028700" lvl="2" indent="-254000" algn="l" rtl="0">
              <a:lnSpc>
                <a:spcPct val="100000"/>
              </a:lnSpc>
              <a:spcBef>
                <a:spcPts val="0"/>
              </a:spcBef>
              <a:spcAft>
                <a:spcPts val="0"/>
              </a:spcAft>
              <a:buSzPts val="1400"/>
              <a:buChar char="■"/>
            </a:pPr>
            <a:r>
              <a:rPr lang="en" sz="1400" b="0"/>
              <a:t>Introduction of such a higher priority access category can lead to increase in contention/collision, since such a priority class will use smaller values of backoff. </a:t>
            </a:r>
            <a:endParaRPr sz="1400" b="0"/>
          </a:p>
          <a:p>
            <a:pPr marL="1028700" lvl="2" indent="-254000" algn="l" rtl="0">
              <a:lnSpc>
                <a:spcPct val="100000"/>
              </a:lnSpc>
              <a:spcBef>
                <a:spcPts val="0"/>
              </a:spcBef>
              <a:spcAft>
                <a:spcPts val="0"/>
              </a:spcAft>
              <a:buSzPts val="1400"/>
              <a:buChar char="■"/>
            </a:pPr>
            <a:r>
              <a:rPr lang="en" sz="1400" b="0"/>
              <a:t>So, this should in conjunction with coordination among nodes of the same or different BSSs (via inter-BSS coordination).</a:t>
            </a:r>
            <a:endParaRPr sz="1400" b="0"/>
          </a:p>
          <a:p>
            <a:pPr marL="177800" lvl="0" indent="0" algn="l" rtl="0">
              <a:lnSpc>
                <a:spcPct val="100000"/>
              </a:lnSpc>
              <a:spcBef>
                <a:spcPts val="500"/>
              </a:spcBef>
              <a:spcAft>
                <a:spcPts val="0"/>
              </a:spcAft>
              <a:buSzPts val="1100"/>
              <a:buNone/>
            </a:pPr>
            <a:r>
              <a:rPr lang="en" sz="1400" b="0"/>
              <a:t>Note: Suggestions on defining a new access category have also been discussed in IEEE 802.11-19/1780r0</a:t>
            </a:r>
            <a:endParaRPr sz="1400" b="0"/>
          </a:p>
        </p:txBody>
      </p:sp>
      <p:sp>
        <p:nvSpPr>
          <p:cNvPr id="245" name="Google Shape;245;p35"/>
          <p:cNvSpPr txBox="1"/>
          <p:nvPr/>
        </p:nvSpPr>
        <p:spPr>
          <a:xfrm>
            <a:off x="10803225" y="10454400"/>
            <a:ext cx="1371600" cy="45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 </a:t>
            </a:r>
            <a:endParaRPr>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body" idx="1"/>
          </p:nvPr>
        </p:nvSpPr>
        <p:spPr>
          <a:xfrm>
            <a:off x="685763" y="551851"/>
            <a:ext cx="7770900" cy="3084900"/>
          </a:xfrm>
          <a:prstGeom prst="rect">
            <a:avLst/>
          </a:prstGeom>
          <a:noFill/>
          <a:ln>
            <a:noFill/>
          </a:ln>
        </p:spPr>
        <p:txBody>
          <a:bodyPr spcFirstLastPara="1" wrap="square" lIns="69125" tIns="34550" rIns="69125" bIns="34550" anchor="t" anchorCtr="0">
            <a:noAutofit/>
          </a:bodyPr>
          <a:lstStyle/>
          <a:p>
            <a:pPr marL="0" lvl="0" indent="0" algn="just" rtl="0">
              <a:lnSpc>
                <a:spcPct val="130000"/>
              </a:lnSpc>
              <a:spcBef>
                <a:spcPts val="0"/>
              </a:spcBef>
              <a:spcAft>
                <a:spcPts val="0"/>
              </a:spcAft>
              <a:buNone/>
            </a:pPr>
            <a:r>
              <a:rPr lang="en" sz="1500" b="0"/>
              <a:t>High priority proposals</a:t>
            </a:r>
            <a:endParaRPr sz="1500" b="0"/>
          </a:p>
          <a:p>
            <a:pPr marL="457200" lvl="0" indent="-317500" algn="just" rtl="0">
              <a:lnSpc>
                <a:spcPct val="130000"/>
              </a:lnSpc>
              <a:spcBef>
                <a:spcPts val="0"/>
              </a:spcBef>
              <a:spcAft>
                <a:spcPts val="0"/>
              </a:spcAft>
              <a:buSzPts val="1400"/>
              <a:buAutoNum type="arabicPeriod"/>
            </a:pPr>
            <a:r>
              <a:rPr lang="en" sz="1400" b="0"/>
              <a:t>In a TXOP acquired by a non-AP STA and shared with an AP, allow the AP to transmit low latency control/data to any STA.</a:t>
            </a:r>
            <a:endParaRPr sz="1400" b="0"/>
          </a:p>
          <a:p>
            <a:pPr marL="457200" lvl="0" indent="-317500" algn="just" rtl="0">
              <a:lnSpc>
                <a:spcPct val="130000"/>
              </a:lnSpc>
              <a:spcBef>
                <a:spcPts val="0"/>
              </a:spcBef>
              <a:spcAft>
                <a:spcPts val="0"/>
              </a:spcAft>
              <a:buSzPts val="1400"/>
              <a:buAutoNum type="arabicPeriod"/>
            </a:pPr>
            <a:r>
              <a:rPr lang="en" sz="1400" b="0"/>
              <a:t>Fast switching of the primary channel.</a:t>
            </a:r>
            <a:endParaRPr sz="1400" b="0"/>
          </a:p>
          <a:p>
            <a:pPr marL="457200" lvl="0" indent="-317500" algn="just" rtl="0">
              <a:lnSpc>
                <a:spcPct val="130000"/>
              </a:lnSpc>
              <a:spcBef>
                <a:spcPts val="0"/>
              </a:spcBef>
              <a:spcAft>
                <a:spcPts val="0"/>
              </a:spcAft>
              <a:buSzPts val="1400"/>
              <a:buAutoNum type="arabicPeriod"/>
            </a:pPr>
            <a:r>
              <a:rPr lang="en" sz="1400" b="0"/>
              <a:t>Flexibility to transmit on any idle subset of a given set of channels on which CCA is attempted.</a:t>
            </a:r>
            <a:endParaRPr sz="1400" b="0"/>
          </a:p>
          <a:p>
            <a:pPr marL="457200" lvl="0" indent="-317500" algn="just" rtl="0">
              <a:lnSpc>
                <a:spcPct val="130000"/>
              </a:lnSpc>
              <a:spcBef>
                <a:spcPts val="0"/>
              </a:spcBef>
              <a:spcAft>
                <a:spcPts val="0"/>
              </a:spcAft>
              <a:buSzPts val="1400"/>
              <a:buAutoNum type="arabicPeriod"/>
            </a:pPr>
            <a:r>
              <a:rPr lang="en" sz="1400" b="0"/>
              <a:t>TDM multilink  instead of concurrent multilink.</a:t>
            </a:r>
            <a:endParaRPr sz="1400" b="0"/>
          </a:p>
          <a:p>
            <a:pPr marL="0" lvl="0" indent="0" algn="just" rtl="0">
              <a:lnSpc>
                <a:spcPct val="130000"/>
              </a:lnSpc>
              <a:spcBef>
                <a:spcPts val="0"/>
              </a:spcBef>
              <a:spcAft>
                <a:spcPts val="0"/>
              </a:spcAft>
              <a:buNone/>
            </a:pPr>
            <a:endParaRPr sz="1400" b="0"/>
          </a:p>
          <a:p>
            <a:pPr marL="0" lvl="0" indent="0" algn="just" rtl="0">
              <a:lnSpc>
                <a:spcPct val="130000"/>
              </a:lnSpc>
              <a:spcBef>
                <a:spcPts val="0"/>
              </a:spcBef>
              <a:spcAft>
                <a:spcPts val="0"/>
              </a:spcAft>
              <a:buNone/>
            </a:pPr>
            <a:r>
              <a:rPr lang="en" sz="1500" b="0"/>
              <a:t>Lower priority proposals</a:t>
            </a:r>
            <a:endParaRPr sz="1500" b="0"/>
          </a:p>
          <a:p>
            <a:pPr marL="457200" lvl="0" indent="-317500" algn="just" rtl="0">
              <a:lnSpc>
                <a:spcPct val="130000"/>
              </a:lnSpc>
              <a:spcBef>
                <a:spcPts val="0"/>
              </a:spcBef>
              <a:spcAft>
                <a:spcPts val="0"/>
              </a:spcAft>
              <a:buClr>
                <a:schemeClr val="dk1"/>
              </a:buClr>
              <a:buSzPts val="1400"/>
              <a:buAutoNum type="arabicPeriod"/>
            </a:pPr>
            <a:r>
              <a:rPr lang="en" sz="1400" b="0">
                <a:solidFill>
                  <a:schemeClr val="dk1"/>
                </a:solidFill>
              </a:rPr>
              <a:t>Semi-persistent allocations for low latency data; the allocations being optionally shared across BSSs. </a:t>
            </a:r>
            <a:endParaRPr sz="1400" b="0">
              <a:solidFill>
                <a:schemeClr val="dk1"/>
              </a:solidFill>
            </a:endParaRPr>
          </a:p>
          <a:p>
            <a:pPr marL="457200" lvl="0" indent="-317500" algn="just" rtl="0">
              <a:lnSpc>
                <a:spcPct val="130000"/>
              </a:lnSpc>
              <a:spcBef>
                <a:spcPts val="0"/>
              </a:spcBef>
              <a:spcAft>
                <a:spcPts val="0"/>
              </a:spcAft>
              <a:buClr>
                <a:schemeClr val="dk1"/>
              </a:buClr>
              <a:buSzPts val="1400"/>
              <a:buAutoNum type="arabicPeriod"/>
            </a:pPr>
            <a:r>
              <a:rPr lang="en" sz="1400" b="0">
                <a:solidFill>
                  <a:schemeClr val="dk1"/>
                </a:solidFill>
              </a:rPr>
              <a:t>Unsolicited transmission of Scheduling Request Indication on arrival of data; optionally on semi-persistently allocated resources.</a:t>
            </a:r>
            <a:endParaRPr sz="1400" b="0">
              <a:solidFill>
                <a:schemeClr val="dk1"/>
              </a:solidFill>
            </a:endParaRPr>
          </a:p>
          <a:p>
            <a:pPr marL="457200" lvl="0" indent="-317500" algn="just" rtl="0">
              <a:lnSpc>
                <a:spcPct val="130000"/>
              </a:lnSpc>
              <a:spcBef>
                <a:spcPts val="0"/>
              </a:spcBef>
              <a:spcAft>
                <a:spcPts val="0"/>
              </a:spcAft>
              <a:buClr>
                <a:schemeClr val="dk1"/>
              </a:buClr>
              <a:buSzPts val="1400"/>
              <a:buAutoNum type="arabicPeriod"/>
            </a:pPr>
            <a:r>
              <a:rPr lang="en" sz="1400" b="0">
                <a:solidFill>
                  <a:schemeClr val="dk1"/>
                </a:solidFill>
              </a:rPr>
              <a:t>Preemption of ongoing lower priority transmission.</a:t>
            </a:r>
            <a:endParaRPr sz="1400" b="0">
              <a:solidFill>
                <a:schemeClr val="dk1"/>
              </a:solidFill>
            </a:endParaRPr>
          </a:p>
          <a:p>
            <a:pPr marL="457200" lvl="0" indent="-317500" algn="just" rtl="0">
              <a:lnSpc>
                <a:spcPct val="130000"/>
              </a:lnSpc>
              <a:spcBef>
                <a:spcPts val="0"/>
              </a:spcBef>
              <a:spcAft>
                <a:spcPts val="0"/>
              </a:spcAft>
              <a:buClr>
                <a:schemeClr val="dk1"/>
              </a:buClr>
              <a:buSzPts val="1400"/>
              <a:buAutoNum type="arabicPeriod"/>
            </a:pPr>
            <a:r>
              <a:rPr lang="en" sz="1400" b="0">
                <a:solidFill>
                  <a:schemeClr val="dk1"/>
                </a:solidFill>
              </a:rPr>
              <a:t>EDCA prioritization of low latency data either using the Alternate_VO queue or by defining a new Access Category.</a:t>
            </a:r>
            <a:endParaRPr sz="1400" b="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5"/>
          <p:cNvSpPr txBox="1">
            <a:spLocks noGrp="1"/>
          </p:cNvSpPr>
          <p:nvPr>
            <p:ph type="body" idx="1"/>
          </p:nvPr>
        </p:nvSpPr>
        <p:spPr>
          <a:xfrm>
            <a:off x="685763" y="399451"/>
            <a:ext cx="7770900" cy="3084900"/>
          </a:xfrm>
          <a:prstGeom prst="rect">
            <a:avLst/>
          </a:prstGeom>
          <a:noFill/>
          <a:ln>
            <a:noFill/>
          </a:ln>
        </p:spPr>
        <p:txBody>
          <a:bodyPr spcFirstLastPara="1" wrap="square" lIns="69125" tIns="34550" rIns="69125" bIns="34550" anchor="t" anchorCtr="0">
            <a:noAutofit/>
          </a:bodyPr>
          <a:lstStyle/>
          <a:p>
            <a:pPr marL="0" lvl="0" indent="0" algn="l" rtl="0">
              <a:lnSpc>
                <a:spcPct val="100000"/>
              </a:lnSpc>
              <a:spcBef>
                <a:spcPts val="400"/>
              </a:spcBef>
              <a:spcAft>
                <a:spcPts val="0"/>
              </a:spcAft>
              <a:buNone/>
            </a:pPr>
            <a:r>
              <a:rPr lang="en" sz="1500"/>
              <a:t>Proposal 1: </a:t>
            </a:r>
            <a:r>
              <a:rPr lang="en" sz="1500" b="0"/>
              <a:t> In a TXOP acquired by a non-AP STA and shared with an AP, allow the AP to transmit low latency control/data to any STA.</a:t>
            </a:r>
            <a:endParaRPr sz="1500" b="0"/>
          </a:p>
          <a:p>
            <a:pPr marL="457200" lvl="0" indent="-317500" algn="l" rtl="0">
              <a:lnSpc>
                <a:spcPct val="100000"/>
              </a:lnSpc>
              <a:spcBef>
                <a:spcPts val="400"/>
              </a:spcBef>
              <a:spcAft>
                <a:spcPts val="0"/>
              </a:spcAft>
              <a:buSzPts val="1400"/>
              <a:buChar char="●"/>
            </a:pPr>
            <a:r>
              <a:rPr lang="en" sz="1400" b="0"/>
              <a:t>In 802.11, in normal operation, only an AP can share its TXOP with its clients. Such sharing increases transmission efficiency by reducing channel access attempts at the clients to transmit UL data. </a:t>
            </a:r>
            <a:endParaRPr sz="1400" b="0"/>
          </a:p>
          <a:p>
            <a:pPr marL="914400" lvl="1" indent="-317500" algn="l" rtl="0">
              <a:lnSpc>
                <a:spcPct val="100000"/>
              </a:lnSpc>
              <a:spcBef>
                <a:spcPts val="0"/>
              </a:spcBef>
              <a:spcAft>
                <a:spcPts val="0"/>
              </a:spcAft>
              <a:buSzPts val="1400"/>
              <a:buChar char="○"/>
            </a:pPr>
            <a:r>
              <a:rPr lang="en" sz="1400" b="0"/>
              <a:t>The Reverse Direction (RD) protocol allows TXOP sharing between an RD Initiator and Responder, where the Initiator can be a non-AP STA.  However, the protocol allows only a limited version of such TXOP sharing. For example, the RD Responder (say an AP) can transmit data only to the RD Initiator (say a non-AP STA) and inclusion of traffic to other STAs can only be done in an MU-MIMO fashion and without extending the duration of transmission to the RD </a:t>
            </a:r>
            <a:r>
              <a:rPr lang="en" sz="1400"/>
              <a:t>Initator</a:t>
            </a:r>
            <a:r>
              <a:rPr lang="en" sz="1400" b="0"/>
              <a:t>.</a:t>
            </a:r>
            <a:endParaRPr sz="1400"/>
          </a:p>
          <a:p>
            <a:pPr marL="457200" lvl="0" indent="-317500" algn="l" rtl="0">
              <a:lnSpc>
                <a:spcPct val="100000"/>
              </a:lnSpc>
              <a:spcBef>
                <a:spcPts val="0"/>
              </a:spcBef>
              <a:spcAft>
                <a:spcPts val="0"/>
              </a:spcAft>
              <a:buSzPts val="1400"/>
              <a:buChar char="●"/>
            </a:pPr>
            <a:r>
              <a:rPr lang="en" sz="1400" b="0"/>
              <a:t>We propose the following:</a:t>
            </a:r>
            <a:endParaRPr sz="1400" b="0"/>
          </a:p>
          <a:p>
            <a:pPr marL="914400" lvl="1" indent="-317500" algn="l" rtl="0">
              <a:lnSpc>
                <a:spcPct val="100000"/>
              </a:lnSpc>
              <a:spcBef>
                <a:spcPts val="0"/>
              </a:spcBef>
              <a:spcAft>
                <a:spcPts val="0"/>
              </a:spcAft>
              <a:buSzPts val="1400"/>
              <a:buChar char="○"/>
            </a:pPr>
            <a:r>
              <a:rPr lang="en" sz="1400"/>
              <a:t>In a TXOP acquired and shared by a non-AP STA, </a:t>
            </a:r>
            <a:r>
              <a:rPr lang="en" sz="1400" b="0"/>
              <a:t> AP can </a:t>
            </a:r>
            <a:r>
              <a:rPr lang="en" sz="1400"/>
              <a:t>transmit </a:t>
            </a:r>
            <a:r>
              <a:rPr lang="en" sz="1400" b="0"/>
              <a:t>low latency control/data or even other data to a</a:t>
            </a:r>
            <a:r>
              <a:rPr lang="en" sz="1400"/>
              <a:t>ny</a:t>
            </a:r>
            <a:r>
              <a:rPr lang="en" sz="1400" b="0"/>
              <a:t> STAs.</a:t>
            </a:r>
            <a:endParaRPr sz="1400" b="0"/>
          </a:p>
          <a:p>
            <a:pPr marL="914400" lvl="1" indent="-317500" algn="l" rtl="0">
              <a:lnSpc>
                <a:spcPct val="100000"/>
              </a:lnSpc>
              <a:spcBef>
                <a:spcPts val="0"/>
              </a:spcBef>
              <a:spcAft>
                <a:spcPts val="0"/>
              </a:spcAft>
              <a:buSzPts val="1400"/>
              <a:buChar char="○"/>
            </a:pPr>
            <a:r>
              <a:rPr lang="en" sz="1400" b="0"/>
              <a:t>Optionally</a:t>
            </a:r>
            <a:r>
              <a:rPr lang="en" sz="1400"/>
              <a:t>:</a:t>
            </a:r>
            <a:endParaRPr sz="1400"/>
          </a:p>
          <a:p>
            <a:pPr marL="1371600" lvl="2" indent="-317500" algn="l" rtl="0">
              <a:lnSpc>
                <a:spcPct val="100000"/>
              </a:lnSpc>
              <a:spcBef>
                <a:spcPts val="0"/>
              </a:spcBef>
              <a:spcAft>
                <a:spcPts val="0"/>
              </a:spcAft>
              <a:buSzPts val="1400"/>
              <a:buChar char="■"/>
            </a:pPr>
            <a:r>
              <a:rPr lang="en" sz="1400" b="0"/>
              <a:t>TXOPs can be shared between nodes </a:t>
            </a:r>
            <a:r>
              <a:rPr lang="en"/>
              <a:t>in different</a:t>
            </a:r>
            <a:r>
              <a:rPr lang="en" sz="1400" b="0"/>
              <a:t> BSSs via inter-BSS coordination.</a:t>
            </a:r>
            <a:endParaRPr sz="1400" b="0"/>
          </a:p>
          <a:p>
            <a:pPr marL="1371600" lvl="2" indent="-317500" algn="l" rtl="0">
              <a:lnSpc>
                <a:spcPct val="100000"/>
              </a:lnSpc>
              <a:spcBef>
                <a:spcPts val="0"/>
              </a:spcBef>
              <a:spcAft>
                <a:spcPts val="0"/>
              </a:spcAft>
              <a:buSzPts val="1400"/>
              <a:buChar char="■"/>
            </a:pPr>
            <a:r>
              <a:rPr lang="en" sz="1400"/>
              <a:t>C</a:t>
            </a:r>
            <a:r>
              <a:rPr lang="en" sz="1400" b="0"/>
              <a:t>an include gaps between consecutive transmissions, with </a:t>
            </a:r>
            <a:r>
              <a:rPr lang="en"/>
              <a:t>PIFS CCA preceding such transmissions</a:t>
            </a:r>
            <a:r>
              <a:rPr lang="en" sz="1400" b="0"/>
              <a:t>.</a:t>
            </a:r>
            <a:endParaRPr sz="1400"/>
          </a:p>
          <a:p>
            <a:pPr marL="0" lvl="0" indent="0" algn="l" rtl="0">
              <a:lnSpc>
                <a:spcPct val="100000"/>
              </a:lnSpc>
              <a:spcBef>
                <a:spcPts val="400"/>
              </a:spcBef>
              <a:spcAft>
                <a:spcPts val="0"/>
              </a:spcAft>
              <a:buNone/>
            </a:pPr>
            <a:r>
              <a:rPr lang="en" sz="1400" b="0"/>
              <a:t> Standardization Effort: Low</a:t>
            </a:r>
            <a:endParaRPr sz="14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6"/>
          <p:cNvSpPr txBox="1">
            <a:spLocks noGrp="1"/>
          </p:cNvSpPr>
          <p:nvPr>
            <p:ph type="body" idx="1"/>
          </p:nvPr>
        </p:nvSpPr>
        <p:spPr>
          <a:xfrm>
            <a:off x="685763" y="704251"/>
            <a:ext cx="7770900" cy="3084900"/>
          </a:xfrm>
          <a:prstGeom prst="rect">
            <a:avLst/>
          </a:prstGeom>
          <a:noFill/>
          <a:ln>
            <a:noFill/>
          </a:ln>
        </p:spPr>
        <p:txBody>
          <a:bodyPr spcFirstLastPara="1" wrap="square" lIns="69125" tIns="34550" rIns="69125" bIns="34550" anchor="t" anchorCtr="0">
            <a:noAutofit/>
          </a:bodyPr>
          <a:lstStyle/>
          <a:p>
            <a:pPr marL="0" lvl="0" indent="0" algn="l" rtl="0">
              <a:lnSpc>
                <a:spcPct val="100000"/>
              </a:lnSpc>
              <a:spcBef>
                <a:spcPts val="400"/>
              </a:spcBef>
              <a:spcAft>
                <a:spcPts val="0"/>
              </a:spcAft>
              <a:buNone/>
            </a:pPr>
            <a:r>
              <a:rPr lang="en" sz="1400" b="0"/>
              <a:t>Continued: </a:t>
            </a:r>
            <a:endParaRPr sz="1400" b="0"/>
          </a:p>
          <a:p>
            <a:pPr marL="0" lvl="0" indent="0" algn="l" rtl="0">
              <a:lnSpc>
                <a:spcPct val="100000"/>
              </a:lnSpc>
              <a:spcBef>
                <a:spcPts val="400"/>
              </a:spcBef>
              <a:spcAft>
                <a:spcPts val="0"/>
              </a:spcAft>
              <a:buNone/>
            </a:pPr>
            <a:endParaRPr sz="1400" b="0"/>
          </a:p>
          <a:p>
            <a:pPr marL="457200" lvl="0" indent="-317500" algn="l" rtl="0">
              <a:lnSpc>
                <a:spcPct val="100000"/>
              </a:lnSpc>
              <a:spcBef>
                <a:spcPts val="400"/>
              </a:spcBef>
              <a:spcAft>
                <a:spcPts val="0"/>
              </a:spcAft>
              <a:buSzPts val="1400"/>
              <a:buChar char="●"/>
            </a:pPr>
            <a:r>
              <a:rPr lang="en" sz="1400" b="0"/>
              <a:t>Productization effort: Moderate</a:t>
            </a:r>
            <a:endParaRPr sz="1400" b="0"/>
          </a:p>
          <a:p>
            <a:pPr marL="457200" lvl="0" indent="-317500" algn="l" rtl="0">
              <a:lnSpc>
                <a:spcPct val="100000"/>
              </a:lnSpc>
              <a:spcBef>
                <a:spcPts val="0"/>
              </a:spcBef>
              <a:spcAft>
                <a:spcPts val="0"/>
              </a:spcAft>
              <a:buSzPts val="1400"/>
              <a:buChar char="●"/>
            </a:pPr>
            <a:r>
              <a:rPr lang="en" sz="1400" b="0"/>
              <a:t>Regulatory changes: </a:t>
            </a:r>
            <a:endParaRPr sz="1400" b="0"/>
          </a:p>
          <a:p>
            <a:pPr marL="914400" lvl="1" indent="-317500" algn="l" rtl="0">
              <a:lnSpc>
                <a:spcPct val="100000"/>
              </a:lnSpc>
              <a:spcBef>
                <a:spcPts val="0"/>
              </a:spcBef>
              <a:spcAft>
                <a:spcPts val="0"/>
              </a:spcAft>
              <a:buSzPts val="1400"/>
              <a:buChar char="○"/>
            </a:pPr>
            <a:r>
              <a:rPr lang="en" sz="1400"/>
              <a:t>The ETSI-BRAN </a:t>
            </a:r>
            <a:r>
              <a:rPr lang="en" sz="1400">
                <a:solidFill>
                  <a:schemeClr val="dk1"/>
                </a:solidFill>
              </a:rPr>
              <a:t>harmonized standard for 5 GHz (EN 301.893) allows the following:</a:t>
            </a:r>
            <a:endParaRPr sz="1400">
              <a:solidFill>
                <a:schemeClr val="dk1"/>
              </a:solidFill>
            </a:endParaRPr>
          </a:p>
          <a:p>
            <a:pPr marL="1371600" lvl="2" indent="-317500" algn="l" rtl="0">
              <a:lnSpc>
                <a:spcPct val="100000"/>
              </a:lnSpc>
              <a:spcBef>
                <a:spcPts val="0"/>
              </a:spcBef>
              <a:spcAft>
                <a:spcPts val="0"/>
              </a:spcAft>
              <a:buSzPts val="1400"/>
              <a:buChar char="■"/>
            </a:pPr>
            <a:r>
              <a:rPr lang="en" sz="1400">
                <a:solidFill>
                  <a:schemeClr val="dk1"/>
                </a:solidFill>
              </a:rPr>
              <a:t>An Initiating Device to share its </a:t>
            </a:r>
            <a:r>
              <a:rPr lang="en" sz="1400" b="0"/>
              <a:t>TXOP </a:t>
            </a:r>
            <a:r>
              <a:rPr lang="en" sz="1400"/>
              <a:t>with</a:t>
            </a:r>
            <a:r>
              <a:rPr lang="en" sz="1400" b="0"/>
              <a:t> a Responding Device, where the Responding can </a:t>
            </a:r>
            <a:r>
              <a:rPr lang="en" sz="1400"/>
              <a:t>use the shared TXOP to transmit data to any node. The Initiating Device can be a non-AP STA and the Responding Device can be an AP. </a:t>
            </a:r>
            <a:endParaRPr sz="1400"/>
          </a:p>
          <a:p>
            <a:pPr marL="1371600" lvl="2" indent="-317500" algn="l" rtl="0">
              <a:lnSpc>
                <a:spcPct val="100000"/>
              </a:lnSpc>
              <a:spcBef>
                <a:spcPts val="0"/>
              </a:spcBef>
              <a:spcAft>
                <a:spcPts val="0"/>
              </a:spcAft>
              <a:buSzPts val="1400"/>
              <a:buChar char="■"/>
            </a:pPr>
            <a:r>
              <a:rPr lang="en" sz="1400"/>
              <a:t>Gaps between such transmissions. </a:t>
            </a:r>
            <a:endParaRPr/>
          </a:p>
          <a:p>
            <a:pPr marL="1828800" lvl="3" indent="-317500" algn="l" rtl="0">
              <a:lnSpc>
                <a:spcPct val="100000"/>
              </a:lnSpc>
              <a:spcBef>
                <a:spcPts val="0"/>
              </a:spcBef>
              <a:spcAft>
                <a:spcPts val="0"/>
              </a:spcAft>
              <a:buSzPts val="1400"/>
              <a:buChar char="●"/>
            </a:pPr>
            <a:r>
              <a:rPr lang="en" sz="1400"/>
              <a:t>For</a:t>
            </a:r>
            <a:r>
              <a:rPr lang="en" sz="1400" b="0"/>
              <a:t> gaps &gt; 16us a 25us, a fixed duration ED-only CCA is necessary before transmission.</a:t>
            </a:r>
            <a:endParaRPr sz="1400" b="0"/>
          </a:p>
          <a:p>
            <a:pPr marL="914400" lvl="1" indent="-317500" algn="l" rtl="0">
              <a:lnSpc>
                <a:spcPct val="100000"/>
              </a:lnSpc>
              <a:spcBef>
                <a:spcPts val="0"/>
              </a:spcBef>
              <a:spcAft>
                <a:spcPts val="0"/>
              </a:spcAft>
              <a:buSzPts val="1400"/>
              <a:buChar char="○"/>
            </a:pPr>
            <a:r>
              <a:rPr lang="en" sz="1400" b="0"/>
              <a:t>Updates in the harmonized standard may be needed if inter-BSS TXOP sharing is required.</a:t>
            </a:r>
            <a:endParaRPr sz="1400" b="0"/>
          </a:p>
          <a:p>
            <a:pPr marL="914400" lvl="0" indent="0" algn="l" rtl="0">
              <a:lnSpc>
                <a:spcPct val="100000"/>
              </a:lnSpc>
              <a:spcBef>
                <a:spcPts val="400"/>
              </a:spcBef>
              <a:spcAft>
                <a:spcPts val="0"/>
              </a:spcAft>
              <a:buNone/>
            </a:pPr>
            <a:r>
              <a:rPr lang="en" sz="1400" b="0"/>
              <a:t> </a:t>
            </a:r>
            <a:endParaRPr sz="1400" b="0"/>
          </a:p>
          <a:p>
            <a:pPr marL="457200" lvl="0" indent="-317500" algn="l" rtl="0">
              <a:lnSpc>
                <a:spcPct val="100000"/>
              </a:lnSpc>
              <a:spcBef>
                <a:spcPts val="400"/>
              </a:spcBef>
              <a:spcAft>
                <a:spcPts val="0"/>
              </a:spcAft>
              <a:buSzPts val="1400"/>
              <a:buChar char="●"/>
            </a:pPr>
            <a:r>
              <a:rPr lang="en" sz="1400" b="0"/>
              <a:t>LAA/NR-U benchmark: Specified by LAA/NR-U, to the extent allowed by the ETSI harmonized standard.</a:t>
            </a:r>
            <a:endParaRPr sz="14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7"/>
          <p:cNvSpPr txBox="1">
            <a:spLocks noGrp="1"/>
          </p:cNvSpPr>
          <p:nvPr>
            <p:ph type="body" idx="1"/>
          </p:nvPr>
        </p:nvSpPr>
        <p:spPr>
          <a:xfrm>
            <a:off x="685763" y="399451"/>
            <a:ext cx="7770900" cy="30849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1500"/>
              <a:t>Proposal 2:</a:t>
            </a:r>
            <a:r>
              <a:rPr lang="en" sz="1500" b="0"/>
              <a:t> Fast switching of the Primary channel</a:t>
            </a:r>
            <a:endParaRPr sz="1500" b="0"/>
          </a:p>
          <a:p>
            <a:pPr marL="457200" lvl="0" indent="-317500" algn="l" rtl="0">
              <a:lnSpc>
                <a:spcPct val="115000"/>
              </a:lnSpc>
              <a:spcBef>
                <a:spcPts val="500"/>
              </a:spcBef>
              <a:spcAft>
                <a:spcPts val="0"/>
              </a:spcAft>
              <a:buSzPts val="1400"/>
              <a:buChar char="●"/>
            </a:pPr>
            <a:r>
              <a:rPr lang="en" sz="1400" b="0"/>
              <a:t>Multi-channel transmissions in 802.11 require the primary channel to be available. This means that transmission on all channels are blocked (even if they are idle) whenever the primary channel is not available.</a:t>
            </a:r>
            <a:endParaRPr sz="1400" b="0"/>
          </a:p>
          <a:p>
            <a:pPr marL="457200" lvl="0" indent="-317500" algn="l" rtl="0">
              <a:lnSpc>
                <a:spcPct val="115000"/>
              </a:lnSpc>
              <a:spcBef>
                <a:spcPts val="0"/>
              </a:spcBef>
              <a:spcAft>
                <a:spcPts val="0"/>
              </a:spcAft>
              <a:buSzPts val="1400"/>
              <a:buChar char="●"/>
            </a:pPr>
            <a:r>
              <a:rPr lang="en" sz="1400" b="0"/>
              <a:t>An option to reduce this problem is to enable fast switching of the primary channel. </a:t>
            </a:r>
            <a:endParaRPr sz="1400" b="0"/>
          </a:p>
          <a:p>
            <a:pPr marL="457200" lvl="0" indent="-317500" algn="l" rtl="0">
              <a:lnSpc>
                <a:spcPct val="115000"/>
              </a:lnSpc>
              <a:spcBef>
                <a:spcPts val="0"/>
              </a:spcBef>
              <a:spcAft>
                <a:spcPts val="0"/>
              </a:spcAft>
              <a:buSzPts val="1400"/>
              <a:buChar char="●"/>
            </a:pPr>
            <a:r>
              <a:rPr lang="en" sz="1400" b="0">
                <a:solidFill>
                  <a:schemeClr val="dk1"/>
                </a:solidFill>
              </a:rPr>
              <a:t>Even though 802.11 provides for channel switching, the switching frequency is limited by the TWT durations on the primary channel. Reducing the TWT durations would increase power usage for non-AP STAs and beacon overhead.</a:t>
            </a:r>
            <a:endParaRPr sz="1400" b="0">
              <a:solidFill>
                <a:schemeClr val="dk1"/>
              </a:solidFill>
            </a:endParaRPr>
          </a:p>
          <a:p>
            <a:pPr marL="457200" lvl="0" indent="-317500" algn="l" rtl="0">
              <a:lnSpc>
                <a:spcPct val="115000"/>
              </a:lnSpc>
              <a:spcBef>
                <a:spcPts val="0"/>
              </a:spcBef>
              <a:spcAft>
                <a:spcPts val="0"/>
              </a:spcAft>
              <a:buSzPts val="1400"/>
              <a:buChar char="●"/>
            </a:pPr>
            <a:r>
              <a:rPr lang="en" sz="1400" b="0">
                <a:solidFill>
                  <a:schemeClr val="dk1"/>
                </a:solidFill>
              </a:rPr>
              <a:t>We propose the following: Enable fast primary channel switching while maintaining optimal TWT durations, by making the AP switch the primary channel but continue transmitting beacons with the Channel Switch message on the older primary channel until the TWT periods of all non-AP STAs are over.</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Primary channel switching can be based on load/SINR/error statistics of the primary and secondary channels.</a:t>
            </a:r>
            <a:endParaRPr sz="1400" b="0"/>
          </a:p>
          <a:p>
            <a:pPr marL="457200" marR="0" lvl="0" indent="-317500" algn="l" rtl="0">
              <a:lnSpc>
                <a:spcPct val="115000"/>
              </a:lnSpc>
              <a:spcBef>
                <a:spcPts val="0"/>
              </a:spcBef>
              <a:spcAft>
                <a:spcPts val="0"/>
              </a:spcAft>
              <a:buSzPts val="1400"/>
              <a:buChar char="●"/>
            </a:pPr>
            <a:r>
              <a:rPr lang="en" sz="1400" b="0"/>
              <a:t>Standardization effort: Low</a:t>
            </a:r>
            <a:endParaRPr sz="1400" b="0"/>
          </a:p>
          <a:p>
            <a:pPr marL="457200" marR="0" lvl="0" indent="-317500" algn="l" rtl="0">
              <a:lnSpc>
                <a:spcPct val="115000"/>
              </a:lnSpc>
              <a:spcBef>
                <a:spcPts val="0"/>
              </a:spcBef>
              <a:spcAft>
                <a:spcPts val="0"/>
              </a:spcAft>
              <a:buSzPts val="1400"/>
              <a:buChar char="●"/>
            </a:pPr>
            <a:r>
              <a:rPr lang="en" sz="1400" b="0"/>
              <a:t>Productization effort: Low</a:t>
            </a:r>
            <a:endParaRPr sz="14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body" idx="1"/>
          </p:nvPr>
        </p:nvSpPr>
        <p:spPr>
          <a:xfrm>
            <a:off x="685763" y="628051"/>
            <a:ext cx="7770900" cy="30849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1400" b="0"/>
              <a:t>Continued:</a:t>
            </a:r>
            <a:endParaRPr sz="1400" b="0"/>
          </a:p>
          <a:p>
            <a:pPr marL="457200" lvl="0" indent="-317500" algn="l" rtl="0">
              <a:lnSpc>
                <a:spcPct val="115000"/>
              </a:lnSpc>
              <a:spcBef>
                <a:spcPts val="500"/>
              </a:spcBef>
              <a:spcAft>
                <a:spcPts val="0"/>
              </a:spcAft>
              <a:buClr>
                <a:schemeClr val="dk1"/>
              </a:buClr>
              <a:buSzPts val="1400"/>
              <a:buChar char="●"/>
            </a:pPr>
            <a:r>
              <a:rPr lang="en" sz="1400" b="0">
                <a:solidFill>
                  <a:schemeClr val="dk1"/>
                </a:solidFill>
              </a:rPr>
              <a:t>Regulatory changes:  </a:t>
            </a:r>
            <a:endParaRPr sz="1400" b="0">
              <a:solidFill>
                <a:schemeClr val="dk1"/>
              </a:solidFill>
            </a:endParaRPr>
          </a:p>
          <a:p>
            <a:pPr marL="914400" lvl="1" indent="-317500" algn="l" rtl="0">
              <a:lnSpc>
                <a:spcPct val="115000"/>
              </a:lnSpc>
              <a:spcBef>
                <a:spcPts val="0"/>
              </a:spcBef>
              <a:spcAft>
                <a:spcPts val="0"/>
              </a:spcAft>
              <a:buClr>
                <a:schemeClr val="dk1"/>
              </a:buClr>
              <a:buSzPts val="1400"/>
              <a:buChar char="○"/>
            </a:pPr>
            <a:r>
              <a:rPr lang="en" sz="1400" b="0">
                <a:solidFill>
                  <a:schemeClr val="dk1"/>
                </a:solidFill>
              </a:rPr>
              <a:t>In configurations that use a use Full CCA (random </a:t>
            </a:r>
            <a:r>
              <a:rPr lang="en" sz="1400">
                <a:solidFill>
                  <a:schemeClr val="dk1"/>
                </a:solidFill>
              </a:rPr>
              <a:t>truncated exponential backoff) </a:t>
            </a:r>
            <a:r>
              <a:rPr lang="en" sz="1400" b="0">
                <a:solidFill>
                  <a:schemeClr val="dk1"/>
                </a:solidFill>
              </a:rPr>
              <a:t>on the primary and PIFS CCA on the remaining channels, the ETSI harmonized standard for 5 GHz allows switching the primary channel either in (1) a uniform random manner; or (2) in an arbitrary manner but not more than once every second. </a:t>
            </a:r>
            <a:endParaRPr sz="1400" b="0">
              <a:solidFill>
                <a:schemeClr val="dk1"/>
              </a:solidFill>
            </a:endParaRPr>
          </a:p>
          <a:p>
            <a:pPr marL="914400" lvl="1" indent="-317500" algn="l" rtl="0">
              <a:lnSpc>
                <a:spcPct val="115000"/>
              </a:lnSpc>
              <a:spcBef>
                <a:spcPts val="0"/>
              </a:spcBef>
              <a:spcAft>
                <a:spcPts val="0"/>
              </a:spcAft>
              <a:buClr>
                <a:schemeClr val="dk1"/>
              </a:buClr>
              <a:buSzPts val="1400"/>
              <a:buChar char="○"/>
            </a:pPr>
            <a:r>
              <a:rPr lang="en" sz="1400" b="0">
                <a:solidFill>
                  <a:schemeClr val="dk1"/>
                </a:solidFill>
              </a:rPr>
              <a:t>So, changes in ETSI are required if the primary channel switches in a non-random manner more frequently than once every second.</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LAA/NRU benchmark: </a:t>
            </a:r>
            <a:endParaRPr sz="1400" b="0">
              <a:solidFill>
                <a:schemeClr val="dk1"/>
              </a:solidFill>
            </a:endParaRPr>
          </a:p>
          <a:p>
            <a:pPr marL="914400" lvl="1" indent="-317500" algn="l" rtl="0">
              <a:lnSpc>
                <a:spcPct val="115000"/>
              </a:lnSpc>
              <a:spcBef>
                <a:spcPts val="0"/>
              </a:spcBef>
              <a:spcAft>
                <a:spcPts val="0"/>
              </a:spcAft>
              <a:buClr>
                <a:schemeClr val="dk1"/>
              </a:buClr>
              <a:buSzPts val="1400"/>
              <a:buChar char="○"/>
            </a:pPr>
            <a:r>
              <a:rPr lang="en" sz="1400" b="0">
                <a:solidFill>
                  <a:schemeClr val="dk1"/>
                </a:solidFill>
              </a:rPr>
              <a:t>In addition to the channel bonded </a:t>
            </a:r>
            <a:r>
              <a:rPr lang="en" sz="1400" b="0" i="1">
                <a:solidFill>
                  <a:schemeClr val="dk1"/>
                </a:solidFill>
              </a:rPr>
              <a:t>Full CCA on primary + PIFS CAA on secondary</a:t>
            </a:r>
            <a:r>
              <a:rPr lang="en" sz="1400" b="0">
                <a:solidFill>
                  <a:schemeClr val="dk1"/>
                </a:solidFill>
              </a:rPr>
              <a:t> scheme as in 802.11, LAA/NRU specify multicarrier schemes where there is no dependence on a single channel being idle. </a:t>
            </a:r>
            <a:endParaRPr sz="1400" b="0">
              <a:solidFill>
                <a:schemeClr val="dk1"/>
              </a:solidFill>
            </a:endParaRPr>
          </a:p>
          <a:p>
            <a:pPr marL="914400" lvl="1" indent="-317500" algn="l" rtl="0">
              <a:lnSpc>
                <a:spcPct val="115000"/>
              </a:lnSpc>
              <a:spcBef>
                <a:spcPts val="0"/>
              </a:spcBef>
              <a:spcAft>
                <a:spcPts val="0"/>
              </a:spcAft>
              <a:buClr>
                <a:schemeClr val="dk1"/>
              </a:buClr>
              <a:buSzPts val="1400"/>
              <a:buChar char="○"/>
            </a:pPr>
            <a:r>
              <a:rPr lang="en" sz="1400" b="0">
                <a:solidFill>
                  <a:schemeClr val="dk1"/>
                </a:solidFill>
              </a:rPr>
              <a:t>Even in the Full CCA + PIFS CCA based scheme, there is no role of the primary channel other than being the channel on which Full CCA is perform</a:t>
            </a:r>
            <a:r>
              <a:rPr lang="en" sz="1400">
                <a:solidFill>
                  <a:schemeClr val="dk1"/>
                </a:solidFill>
              </a:rPr>
              <a:t>ed;</a:t>
            </a:r>
            <a:r>
              <a:rPr lang="en" sz="1400" b="0">
                <a:solidFill>
                  <a:schemeClr val="dk1"/>
                </a:solidFill>
              </a:rPr>
              <a:t> so </a:t>
            </a:r>
            <a:r>
              <a:rPr lang="en" sz="1400">
                <a:solidFill>
                  <a:schemeClr val="dk1"/>
                </a:solidFill>
              </a:rPr>
              <a:t>this primary channel</a:t>
            </a:r>
            <a:r>
              <a:rPr lang="en" sz="1400" b="0">
                <a:solidFill>
                  <a:schemeClr val="dk1"/>
                </a:solidFill>
              </a:rPr>
              <a:t> can be switched as fast as the regulations permit. </a:t>
            </a:r>
            <a:endParaRPr sz="14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body" idx="1"/>
          </p:nvPr>
        </p:nvSpPr>
        <p:spPr>
          <a:xfrm>
            <a:off x="685763" y="475651"/>
            <a:ext cx="7770900" cy="30849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1500"/>
              <a:t>Proposal 3:</a:t>
            </a:r>
            <a:r>
              <a:rPr lang="en" sz="1500" b="0"/>
              <a:t> </a:t>
            </a:r>
            <a:r>
              <a:rPr lang="en" sz="1500" b="0">
                <a:solidFill>
                  <a:schemeClr val="dk1"/>
                </a:solidFill>
              </a:rPr>
              <a:t>Flexibility to transmit on any free subset of a given set of channels on which CCA is attempted</a:t>
            </a:r>
            <a:endParaRPr sz="1400" b="0"/>
          </a:p>
          <a:p>
            <a:pPr marL="457200" lvl="0" indent="-317500" algn="l" rtl="0">
              <a:lnSpc>
                <a:spcPct val="115000"/>
              </a:lnSpc>
              <a:spcBef>
                <a:spcPts val="500"/>
              </a:spcBef>
              <a:spcAft>
                <a:spcPts val="0"/>
              </a:spcAft>
              <a:buSzPts val="1400"/>
              <a:buChar char="●"/>
            </a:pPr>
            <a:r>
              <a:rPr lang="en" sz="1400" b="0"/>
              <a:t>Another method to avoid the </a:t>
            </a:r>
            <a:r>
              <a:rPr lang="en" sz="1400" b="0" i="1"/>
              <a:t>blocked primary channel </a:t>
            </a:r>
            <a:r>
              <a:rPr lang="en" sz="1400" b="0"/>
              <a:t>problem is to be able to transmit on any free subset of a set of channels on which a device attempts CCA.</a:t>
            </a:r>
            <a:endParaRPr sz="1400" b="0"/>
          </a:p>
          <a:p>
            <a:pPr marL="457200" lvl="0" indent="-317500" algn="l" rtl="0">
              <a:lnSpc>
                <a:spcPct val="115000"/>
              </a:lnSpc>
              <a:spcBef>
                <a:spcPts val="0"/>
              </a:spcBef>
              <a:spcAft>
                <a:spcPts val="0"/>
              </a:spcAft>
              <a:buSzPts val="1400"/>
              <a:buChar char="●"/>
            </a:pPr>
            <a:r>
              <a:rPr lang="en" sz="1400" b="0"/>
              <a:t>It is possible in-principle to transmit on the free secondary channels even if the primary channel is not available. However, since 802.11 performs Full CCA only on the primary channel and PIFS CCA on the secondary channels, such “secondary channel only” transmission would not be allowed by regulations. Doing so would also lead to poor coexistence with legacy 802.11 devices.</a:t>
            </a:r>
            <a:endParaRPr sz="1400" b="0"/>
          </a:p>
          <a:p>
            <a:pPr marL="457200" lvl="0" indent="-317500" algn="l" rtl="0">
              <a:lnSpc>
                <a:spcPct val="115000"/>
              </a:lnSpc>
              <a:spcBef>
                <a:spcPts val="0"/>
              </a:spcBef>
              <a:spcAft>
                <a:spcPts val="0"/>
              </a:spcAft>
              <a:buSzPts val="1400"/>
              <a:buChar char="●"/>
            </a:pPr>
            <a:r>
              <a:rPr lang="en" sz="1400" b="0"/>
              <a:t>We propose the following: Allow transmissions on any free subset of channels on which a STA attempts CCA by performing Full CCA (based on random truncated exponential backoff) on all the channels.</a:t>
            </a:r>
            <a:endParaRPr sz="1400" b="0"/>
          </a:p>
          <a:p>
            <a:pPr marL="457200" lvl="0" indent="-317500" algn="l" rtl="0">
              <a:lnSpc>
                <a:spcPct val="115000"/>
              </a:lnSpc>
              <a:spcBef>
                <a:spcPts val="0"/>
              </a:spcBef>
              <a:spcAft>
                <a:spcPts val="0"/>
              </a:spcAft>
              <a:buSzPts val="1400"/>
              <a:buChar char="●"/>
            </a:pPr>
            <a:r>
              <a:rPr lang="en" sz="1400" b="0"/>
              <a:t>Standardization effort:  Low</a:t>
            </a:r>
            <a:endParaRPr sz="1400" b="0"/>
          </a:p>
          <a:p>
            <a:pPr marL="457200" lvl="0" indent="-317500" algn="l" rtl="0">
              <a:lnSpc>
                <a:spcPct val="115000"/>
              </a:lnSpc>
              <a:spcBef>
                <a:spcPts val="0"/>
              </a:spcBef>
              <a:spcAft>
                <a:spcPts val="0"/>
              </a:spcAft>
              <a:buSzPts val="1400"/>
              <a:buChar char="●"/>
            </a:pPr>
            <a:r>
              <a:rPr lang="en" sz="1400" b="0"/>
              <a:t>Productization effort: Low, if an ED-only CCA scheme is used on all channels. More effort is required for an ED+PD scheme. </a:t>
            </a:r>
            <a:endParaRPr sz="1400" b="0"/>
          </a:p>
          <a:p>
            <a:pPr marL="457200" lvl="0" indent="-317500" algn="l" rtl="0">
              <a:lnSpc>
                <a:spcPct val="115000"/>
              </a:lnSpc>
              <a:spcBef>
                <a:spcPts val="0"/>
              </a:spcBef>
              <a:spcAft>
                <a:spcPts val="0"/>
              </a:spcAft>
              <a:buSzPts val="1400"/>
              <a:buChar char="●"/>
            </a:pPr>
            <a:r>
              <a:rPr lang="en" sz="1400" b="0"/>
              <a:t>Regulatory changes: </a:t>
            </a:r>
            <a:r>
              <a:rPr lang="en" sz="1400" b="0">
                <a:solidFill>
                  <a:schemeClr val="dk1"/>
                </a:solidFill>
              </a:rPr>
              <a:t>The ETSI harmonized standard for 5 GHz allows transmission on any free subset of channels as long as Full CCA is performed on each such channel.</a:t>
            </a:r>
            <a:endParaRPr sz="1400" b="0"/>
          </a:p>
          <a:p>
            <a:pPr marL="457200" lvl="0" indent="-317500" algn="l" rtl="0">
              <a:lnSpc>
                <a:spcPct val="115000"/>
              </a:lnSpc>
              <a:spcBef>
                <a:spcPts val="0"/>
              </a:spcBef>
              <a:spcAft>
                <a:spcPts val="0"/>
              </a:spcAft>
              <a:buSzPts val="1400"/>
              <a:buChar char="●"/>
            </a:pPr>
            <a:r>
              <a:rPr lang="en" sz="1400" b="0"/>
              <a:t>LAA/NR-U benchmark: Allow such transmissions.</a:t>
            </a:r>
            <a:endParaRPr sz="14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0"/>
          <p:cNvSpPr txBox="1">
            <a:spLocks noGrp="1"/>
          </p:cNvSpPr>
          <p:nvPr>
            <p:ph type="body" idx="1"/>
          </p:nvPr>
        </p:nvSpPr>
        <p:spPr>
          <a:xfrm>
            <a:off x="354850" y="427250"/>
            <a:ext cx="85380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1500"/>
              <a:t>Proposal 4</a:t>
            </a:r>
            <a:r>
              <a:rPr lang="en" sz="1500" b="0"/>
              <a:t>: TDM  multilink  instead of concurrent multilink. Transmission is limited to a single link at a time, with multiple links being used for transmissions in a TDM manner within the multilink framework.</a:t>
            </a:r>
            <a:endParaRPr sz="1500" b="0"/>
          </a:p>
          <a:p>
            <a:pPr marL="457200" lvl="0" indent="-317500" algn="l" rtl="0">
              <a:lnSpc>
                <a:spcPct val="115000"/>
              </a:lnSpc>
              <a:spcBef>
                <a:spcPts val="500"/>
              </a:spcBef>
              <a:spcAft>
                <a:spcPts val="0"/>
              </a:spcAft>
              <a:buSzPts val="1400"/>
              <a:buChar char="●"/>
            </a:pPr>
            <a:r>
              <a:rPr lang="en" sz="1400" b="0"/>
              <a:t>Can lower complexity or conserve power and still get better performance relative to a single link setup.</a:t>
            </a:r>
            <a:endParaRPr sz="1400" b="0"/>
          </a:p>
          <a:p>
            <a:pPr marL="457200" lvl="0" indent="-317500" algn="l" rtl="0">
              <a:lnSpc>
                <a:spcPct val="115000"/>
              </a:lnSpc>
              <a:spcBef>
                <a:spcPts val="0"/>
              </a:spcBef>
              <a:spcAft>
                <a:spcPts val="0"/>
              </a:spcAft>
              <a:buSzPts val="1400"/>
              <a:buChar char="●"/>
            </a:pPr>
            <a:r>
              <a:rPr lang="en" sz="1400" b="0"/>
              <a:t>Expected performance gain is similar to selection diversity schemes.</a:t>
            </a:r>
            <a:endParaRPr sz="1400" b="0"/>
          </a:p>
          <a:p>
            <a:pPr marL="457200" lvl="0" indent="-317500" algn="l" rtl="0">
              <a:lnSpc>
                <a:spcPct val="115000"/>
              </a:lnSpc>
              <a:spcBef>
                <a:spcPts val="0"/>
              </a:spcBef>
              <a:spcAft>
                <a:spcPts val="0"/>
              </a:spcAft>
              <a:buSzPts val="1400"/>
              <a:buChar char="●"/>
            </a:pPr>
            <a:r>
              <a:rPr lang="en" sz="1400" b="0"/>
              <a:t>We propose the following:</a:t>
            </a:r>
            <a:endParaRPr sz="1400" b="0"/>
          </a:p>
          <a:p>
            <a:pPr marL="914400" lvl="1" indent="-317500" algn="l" rtl="0">
              <a:lnSpc>
                <a:spcPct val="115000"/>
              </a:lnSpc>
              <a:spcBef>
                <a:spcPts val="0"/>
              </a:spcBef>
              <a:spcAft>
                <a:spcPts val="0"/>
              </a:spcAft>
              <a:buSzPts val="1400"/>
              <a:buChar char="○"/>
            </a:pPr>
            <a:r>
              <a:rPr lang="en" sz="1400" b="0"/>
              <a:t>The AP can share its TXOP with the </a:t>
            </a:r>
            <a:r>
              <a:rPr lang="en" sz="1400"/>
              <a:t>no-AP STA</a:t>
            </a:r>
            <a:r>
              <a:rPr lang="en" sz="1400" b="0"/>
              <a:t> on all or some of the TDM links. </a:t>
            </a:r>
            <a:endParaRPr sz="1400" b="0"/>
          </a:p>
          <a:p>
            <a:pPr marL="1371600" lvl="2" indent="-317500" algn="l" rtl="0">
              <a:lnSpc>
                <a:spcPct val="115000"/>
              </a:lnSpc>
              <a:spcBef>
                <a:spcPts val="0"/>
              </a:spcBef>
              <a:spcAft>
                <a:spcPts val="0"/>
              </a:spcAft>
              <a:buSzPts val="1400"/>
              <a:buChar char="■"/>
            </a:pPr>
            <a:r>
              <a:rPr lang="en" sz="1400" b="0"/>
              <a:t>The AP can indicate via transmissions on the current operating </a:t>
            </a:r>
            <a:r>
              <a:rPr lang="en" sz="1400"/>
              <a:t>links</a:t>
            </a:r>
            <a:r>
              <a:rPr lang="en" sz="1400" b="0"/>
              <a:t> the parameters necessary for TXOP sharing/switching on other </a:t>
            </a:r>
            <a:r>
              <a:rPr lang="en"/>
              <a:t>links</a:t>
            </a:r>
            <a:r>
              <a:rPr lang="en" sz="1400" b="0"/>
              <a:t>.</a:t>
            </a:r>
            <a:endParaRPr sz="1400" b="0"/>
          </a:p>
          <a:p>
            <a:pPr marL="1371600" lvl="2" indent="-317500" algn="l" rtl="0">
              <a:lnSpc>
                <a:spcPct val="115000"/>
              </a:lnSpc>
              <a:spcBef>
                <a:spcPts val="0"/>
              </a:spcBef>
              <a:spcAft>
                <a:spcPts val="0"/>
              </a:spcAft>
              <a:buSzPts val="1400"/>
              <a:buChar char="■"/>
            </a:pPr>
            <a:r>
              <a:rPr lang="en" sz="1400" b="0"/>
              <a:t>TXOP sharing can optionally have a gap between consecutive transmissions.</a:t>
            </a:r>
            <a:endParaRPr sz="1400" b="0"/>
          </a:p>
          <a:p>
            <a:pPr marL="914400" lvl="1" indent="-317500" algn="l" rtl="0">
              <a:lnSpc>
                <a:spcPct val="115000"/>
              </a:lnSpc>
              <a:spcBef>
                <a:spcPts val="0"/>
              </a:spcBef>
              <a:spcAft>
                <a:spcPts val="0"/>
              </a:spcAft>
              <a:buSzPts val="1400"/>
              <a:buChar char="○"/>
            </a:pPr>
            <a:r>
              <a:rPr lang="en" sz="1400" b="0"/>
              <a:t>The link switching can be initiated by the AP based on measurements performed by AP or/and reported by the </a:t>
            </a:r>
            <a:r>
              <a:rPr lang="en" sz="1400"/>
              <a:t>non-AP STA.</a:t>
            </a:r>
            <a:endParaRPr sz="1400"/>
          </a:p>
          <a:p>
            <a:pPr marL="914400" lvl="1" indent="-317500" algn="l" rtl="0">
              <a:lnSpc>
                <a:spcPct val="115000"/>
              </a:lnSpc>
              <a:spcBef>
                <a:spcPts val="0"/>
              </a:spcBef>
              <a:spcAft>
                <a:spcPts val="0"/>
              </a:spcAft>
              <a:buSzPts val="1400"/>
              <a:buChar char="○"/>
            </a:pPr>
            <a:r>
              <a:rPr lang="en" sz="1400" b="0"/>
              <a:t>The link switching can be initiated by the </a:t>
            </a:r>
            <a:r>
              <a:rPr lang="en" sz="1400"/>
              <a:t>non-AP STA</a:t>
            </a:r>
            <a:r>
              <a:rPr lang="en" sz="1400" b="0"/>
              <a:t> and may/may not involve a handshake message with the AP.</a:t>
            </a:r>
            <a:endParaRPr sz="1400"/>
          </a:p>
          <a:p>
            <a:pPr marL="457200" lvl="0" indent="-317500" algn="l" rtl="0">
              <a:lnSpc>
                <a:spcPct val="115000"/>
              </a:lnSpc>
              <a:spcBef>
                <a:spcPts val="0"/>
              </a:spcBef>
              <a:spcAft>
                <a:spcPts val="0"/>
              </a:spcAft>
              <a:buSzPts val="1400"/>
              <a:buChar char="●"/>
            </a:pPr>
            <a:r>
              <a:rPr lang="en" sz="1400" b="0"/>
              <a:t>Standardization effort: Low, since most of the effort will be rolled up as part of multilink standardization.</a:t>
            </a:r>
            <a:endParaRPr sz="1400" b="0"/>
          </a:p>
          <a:p>
            <a:pPr marL="457200" lvl="0" indent="-317500" algn="l" rtl="0">
              <a:lnSpc>
                <a:spcPct val="115000"/>
              </a:lnSpc>
              <a:spcBef>
                <a:spcPts val="0"/>
              </a:spcBef>
              <a:spcAft>
                <a:spcPts val="0"/>
              </a:spcAft>
              <a:buSzPts val="1400"/>
              <a:buChar char="●"/>
            </a:pPr>
            <a:r>
              <a:rPr lang="en" sz="1400" b="0"/>
              <a:t>Productization effort: Low, si</a:t>
            </a:r>
            <a:r>
              <a:rPr lang="en" sz="1400" b="0">
                <a:solidFill>
                  <a:schemeClr val="dk1"/>
                </a:solidFill>
              </a:rPr>
              <a:t>nce of the effort will be rolled up as part of multilink implementation.</a:t>
            </a:r>
            <a:endParaRPr sz="1400" b="0"/>
          </a:p>
          <a:p>
            <a:pPr marL="457200" lvl="0" indent="-317500" algn="l" rtl="0">
              <a:lnSpc>
                <a:spcPct val="115000"/>
              </a:lnSpc>
              <a:spcBef>
                <a:spcPts val="0"/>
              </a:spcBef>
              <a:spcAft>
                <a:spcPts val="0"/>
              </a:spcAft>
              <a:buSzPts val="1400"/>
              <a:buChar char="●"/>
            </a:pPr>
            <a:r>
              <a:rPr lang="en" sz="1400" b="0"/>
              <a:t>Regulatory changes: None. Already allowed by the ETSI harmonized standard for 5 GHz.</a:t>
            </a:r>
            <a:endParaRPr sz="1400" b="0"/>
          </a:p>
          <a:p>
            <a:pPr marL="457200" lvl="0" indent="-317500" algn="l" rtl="0">
              <a:lnSpc>
                <a:spcPct val="115000"/>
              </a:lnSpc>
              <a:spcBef>
                <a:spcPts val="0"/>
              </a:spcBef>
              <a:spcAft>
                <a:spcPts val="0"/>
              </a:spcAft>
              <a:buSzPts val="1400"/>
              <a:buChar char="●"/>
            </a:pPr>
            <a:r>
              <a:rPr lang="en" sz="1400" b="0"/>
              <a:t>LAA/NR-U benchmark: Not present in LAA/NR-U.</a:t>
            </a:r>
            <a:endParaRPr sz="1400"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1"/>
          <p:cNvSpPr txBox="1">
            <a:spLocks noGrp="1"/>
          </p:cNvSpPr>
          <p:nvPr>
            <p:ph type="body" idx="1"/>
          </p:nvPr>
        </p:nvSpPr>
        <p:spPr>
          <a:xfrm>
            <a:off x="685763" y="704251"/>
            <a:ext cx="7770900" cy="3084900"/>
          </a:xfrm>
          <a:prstGeom prst="rect">
            <a:avLst/>
          </a:prstGeom>
          <a:noFill/>
          <a:ln>
            <a:noFill/>
          </a:ln>
        </p:spPr>
        <p:txBody>
          <a:bodyPr spcFirstLastPara="1" wrap="square" lIns="69125" tIns="34550" rIns="69125" bIns="34550" anchor="ctr" anchorCtr="0">
            <a:noAutofit/>
          </a:bodyPr>
          <a:lstStyle/>
          <a:p>
            <a:pPr marL="0" lvl="0" indent="0" algn="ctr" rtl="0">
              <a:lnSpc>
                <a:spcPct val="115000"/>
              </a:lnSpc>
              <a:spcBef>
                <a:spcPts val="500"/>
              </a:spcBef>
              <a:spcAft>
                <a:spcPts val="0"/>
              </a:spcAft>
              <a:buNone/>
            </a:pPr>
            <a:r>
              <a:rPr lang="en" sz="2000" b="0"/>
              <a:t>Lower priority proposals</a:t>
            </a:r>
            <a:endParaRPr sz="2000" b="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2194</Words>
  <Application>Microsoft Office PowerPoint</Application>
  <PresentationFormat>On-screen Show (16:9)</PresentationFormat>
  <Paragraphs>172</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Courier New</vt:lpstr>
      <vt:lpstr>Times New Roman</vt:lpstr>
      <vt:lpstr>Simple Light</vt:lpstr>
      <vt:lpstr>Office Theme</vt:lpstr>
      <vt:lpstr>Proposals on Latency Reduction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on Latency Reduction</dc:title>
  <cp:lastModifiedBy>Sindhu Verma</cp:lastModifiedBy>
  <cp:revision>1</cp:revision>
  <dcterms:modified xsi:type="dcterms:W3CDTF">2020-03-15T19:33:52Z</dcterms:modified>
</cp:coreProperties>
</file>