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9"/>
  </p:notesMasterIdLst>
  <p:handoutMasterIdLst>
    <p:handoutMasterId r:id="rId10"/>
  </p:handoutMasterIdLst>
  <p:sldIdLst>
    <p:sldId id="256" r:id="rId2"/>
    <p:sldId id="320" r:id="rId3"/>
    <p:sldId id="304" r:id="rId4"/>
    <p:sldId id="321" r:id="rId5"/>
    <p:sldId id="322" r:id="rId6"/>
    <p:sldId id="324" r:id="rId7"/>
    <p:sldId id="325" r:id="rId8"/>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 id="2" name="BRCM" initials="BRCM" lastIdx="29" clrIdx="2"/>
  <p:cmAuthor id="3" name="Sindhu Verma" initials="SV" lastIdx="7"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9" autoAdjust="0"/>
  </p:normalViewPr>
  <p:slideViewPr>
    <p:cSldViewPr>
      <p:cViewPr>
        <p:scale>
          <a:sx n="63" d="100"/>
          <a:sy n="63" d="100"/>
        </p:scale>
        <p:origin x="-680" y="-120"/>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802.11-20</a:t>
            </a:r>
            <a:r>
              <a:rPr lang="en-US" sz="1800" b="1" dirty="0" smtClean="0">
                <a:latin typeface="Times New Roman"/>
                <a:ea typeface="Times New Roman"/>
                <a:cs typeface="Times New Roman"/>
                <a:sym typeface="Times New Roman"/>
              </a:rPr>
              <a:t>/0005r0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smtClean="0"/>
              <a:t>Proposals on Latency Reduction</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2020-01-</a:t>
            </a:r>
            <a:r>
              <a:rPr lang="en-US" sz="2000" b="0" dirty="0" smtClean="0"/>
              <a:t>05</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sz="1800" b="1" dirty="0" smtClean="0">
                <a:solidFill>
                  <a:srgbClr val="000000"/>
                </a:solidFill>
                <a:latin typeface="Times New Roman"/>
                <a:ea typeface="Times New Roman"/>
                <a:cs typeface="Times New Roman"/>
                <a:sym typeface="Times New Roman"/>
              </a:rPr>
              <a:t> 2020</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sp>
        <p:nvSpPr>
          <p:cNvPr id="3" name="Footer Placeholder 2"/>
          <p:cNvSpPr>
            <a:spLocks noGrp="1"/>
          </p:cNvSpPr>
          <p:nvPr>
            <p:ph type="ftr" idx="1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9711481"/>
              </p:ext>
            </p:extLst>
          </p:nvPr>
        </p:nvGraphicFramePr>
        <p:xfrm>
          <a:off x="957680" y="3026942"/>
          <a:ext cx="9176920" cy="1697458"/>
        </p:xfrm>
        <a:graphic>
          <a:graphicData uri="http://schemas.openxmlformats.org/drawingml/2006/table">
            <a:tbl>
              <a:tblPr firstRow="1" bandRow="1"/>
              <a:tblGrid>
                <a:gridCol w="2032602"/>
                <a:gridCol w="1124518"/>
                <a:gridCol w="2172953"/>
                <a:gridCol w="813062"/>
                <a:gridCol w="3033785"/>
              </a:tblGrid>
              <a:tr h="478258">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400" dirty="0">
                          <a:solidFill>
                            <a:schemeClr val="tx1"/>
                          </a:solidFill>
                          <a:latin typeface="Times New Roman" panose="02020603050405020304" pitchFamily="18" charset="0"/>
                          <a:cs typeface="Times New Roman" panose="02020603050405020304" pitchFamily="18" charset="0"/>
                        </a:rPr>
                        <a:t>Name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400" dirty="0">
                          <a:solidFill>
                            <a:schemeClr val="tx1"/>
                          </a:solidFill>
                          <a:latin typeface="Times New Roman" panose="02020603050405020304" pitchFamily="18" charset="0"/>
                          <a:cs typeface="Times New Roman" panose="02020603050405020304" pitchFamily="18" charset="0"/>
                        </a:rPr>
                        <a:t>Affiliations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400" dirty="0">
                          <a:solidFill>
                            <a:schemeClr val="tx1"/>
                          </a:solidFill>
                          <a:latin typeface="Times New Roman" panose="02020603050405020304" pitchFamily="18" charset="0"/>
                          <a:cs typeface="Times New Roman" panose="02020603050405020304" pitchFamily="18" charset="0"/>
                        </a:rPr>
                        <a:t>Address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400" dirty="0">
                          <a:solidFill>
                            <a:schemeClr val="tx1"/>
                          </a:solidFill>
                          <a:latin typeface="Times New Roman" panose="02020603050405020304" pitchFamily="18" charset="0"/>
                          <a:cs typeface="Times New Roman" panose="02020603050405020304" pitchFamily="18" charset="0"/>
                        </a:rPr>
                        <a:t>Phone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Times New Roman"/>
                          <a:sym typeface="Arial"/>
                        </a:defRPr>
                      </a:lvl9pPr>
                    </a:lstStyle>
                    <a:p>
                      <a:pPr algn="ctr"/>
                      <a:r>
                        <a:rPr lang="en-US" sz="1400" dirty="0">
                          <a:solidFill>
                            <a:schemeClr val="tx1"/>
                          </a:solidFill>
                          <a:latin typeface="Times New Roman" panose="02020603050405020304" pitchFamily="18" charset="0"/>
                          <a:cs typeface="Times New Roman" panose="02020603050405020304" pitchFamily="18" charset="0"/>
                        </a:rPr>
                        <a:t>Email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99884">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r>
                        <a:rPr lang="en-US" sz="1400" dirty="0" smtClean="0">
                          <a:latin typeface="Times New Roman" panose="02020603050405020304" pitchFamily="18" charset="0"/>
                          <a:cs typeface="Times New Roman" panose="02020603050405020304" pitchFamily="18" charset="0"/>
                        </a:rPr>
                        <a:t>Shubhodeep</a:t>
                      </a:r>
                      <a:r>
                        <a:rPr lang="en-US" sz="1400" baseline="0" dirty="0" smtClean="0">
                          <a:latin typeface="Times New Roman" panose="02020603050405020304" pitchFamily="18" charset="0"/>
                          <a:cs typeface="Times New Roman" panose="02020603050405020304" pitchFamily="18" charset="0"/>
                        </a:rPr>
                        <a:t> Adhikari</a:t>
                      </a:r>
                      <a:endParaRPr lang="en-US" sz="1400" dirty="0">
                        <a:latin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algn="ctr"/>
                      <a:r>
                        <a:rPr lang="en-US" sz="1400" dirty="0" smtClean="0">
                          <a:latin typeface="Times New Roman" panose="02020603050405020304" pitchFamily="18" charset="0"/>
                          <a:cs typeface="Times New Roman" panose="02020603050405020304" pitchFamily="18" charset="0"/>
                        </a:rPr>
                        <a:t>Broadcom</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marL="0" algn="l" defTabSz="914400" rtl="0" eaLnBrk="1" latinLnBrk="0" hangingPunct="1"/>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marL="0" algn="ctr" defTabSz="914400" rtl="0" eaLnBrk="1" latinLnBrk="0" hangingPunct="1"/>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Times New Roman"/>
                          <a:sym typeface="Arial"/>
                        </a:defRPr>
                      </a:lvl9p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latin typeface="Times New Roman" panose="02020603050405020304" pitchFamily="18" charset="0"/>
                          <a:cs typeface="Times New Roman" panose="02020603050405020304" pitchFamily="18" charset="0"/>
                        </a:rPr>
                        <a:t>shubhodeep.adhikari@broadcom.com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336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Sindhu</a:t>
                      </a:r>
                      <a:r>
                        <a:rPr lang="en-US" sz="1400" baseline="0" dirty="0" smtClean="0">
                          <a:latin typeface="Times New Roman" panose="02020603050405020304" pitchFamily="18" charset="0"/>
                          <a:cs typeface="Times New Roman" panose="02020603050405020304" pitchFamily="18" charset="0"/>
                        </a:rPr>
                        <a:t> Verma</a:t>
                      </a:r>
                      <a:endParaRPr lang="en-US" sz="1400" dirty="0" smtClean="0">
                        <a:latin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latin typeface="Times New Roman" panose="02020603050405020304" pitchFamily="18" charset="0"/>
                          <a:cs typeface="Times New Roman" panose="02020603050405020304" pitchFamily="18" charset="0"/>
                        </a:rPr>
                        <a:t>sindhu.verma@broadcom.com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336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Matthew Fischer</a:t>
                      </a:r>
                      <a:endParaRPr lang="en-US" sz="1400" dirty="0" smtClean="0">
                        <a:latin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latin typeface="Times New Roman" panose="02020603050405020304" pitchFamily="18" charset="0"/>
                          <a:cs typeface="Times New Roman" panose="02020603050405020304" pitchFamily="18" charset="0"/>
                        </a:rPr>
                        <a:t>matthew.fischer@broadcom.com</a:t>
                      </a:r>
                      <a:endParaRPr lang="en-US" sz="1400" dirty="0" smtClean="0">
                        <a:latin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336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Vinko Erceg</a:t>
                      </a:r>
                      <a:endParaRPr lang="en-US" sz="1400" dirty="0" smtClean="0">
                        <a:latin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latin typeface="Times New Roman" panose="02020603050405020304" pitchFamily="18" charset="0"/>
                          <a:cs typeface="Times New Roman" panose="02020603050405020304" pitchFamily="18" charset="0"/>
                        </a:rPr>
                        <a:t>vinko.erceg@broadcom.com</a:t>
                      </a:r>
                      <a:endParaRPr lang="en-US" sz="1400" dirty="0" smtClean="0">
                        <a:latin typeface="Times New Roman" panose="02020603050405020304" pitchFamily="18"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838200" y="1371600"/>
            <a:ext cx="10896600" cy="5029200"/>
          </a:xfrm>
          <a:prstGeom prst="rect">
            <a:avLst/>
          </a:prstGeom>
          <a:noFill/>
          <a:ln>
            <a:noFill/>
          </a:ln>
        </p:spPr>
        <p:txBody>
          <a:bodyPr spcFirstLastPara="1" wrap="square" lIns="92150" tIns="46075" rIns="92150" bIns="46075" anchor="t" anchorCtr="0">
            <a:noAutofit/>
          </a:bodyPr>
          <a:lstStyle/>
          <a:p>
            <a:pPr marL="0" lvl="0" indent="0" algn="just">
              <a:lnSpc>
                <a:spcPct val="150000"/>
              </a:lnSpc>
              <a:spcBef>
                <a:spcPts val="0"/>
              </a:spcBef>
              <a:buSzPts val="2400"/>
            </a:pPr>
            <a:r>
              <a:rPr lang="en-US" sz="1800" b="0" dirty="0" smtClean="0"/>
              <a:t>This contribution discusses proposals to reduce latency in 802.11 with a focus on supporting low latency traffic.</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Tree>
    <p:extLst>
      <p:ext uri="{BB962C8B-B14F-4D97-AF65-F5344CB8AC3E}">
        <p14:creationId xmlns:p14="http://schemas.microsoft.com/office/powerpoint/2010/main" val="3815672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685800"/>
            <a:ext cx="10744199"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dirty="0" smtClean="0"/>
              <a:t>Proposal 1: Semi persistent allocation of narrow bandwidth resources at the band edges of a BSS</a:t>
            </a:r>
            <a:endParaRPr sz="2000" dirty="0"/>
          </a:p>
        </p:txBody>
      </p:sp>
      <p:sp>
        <p:nvSpPr>
          <p:cNvPr id="116" name="Shape 116"/>
          <p:cNvSpPr txBox="1">
            <a:spLocks noGrp="1"/>
          </p:cNvSpPr>
          <p:nvPr>
            <p:ph type="body" idx="1"/>
          </p:nvPr>
        </p:nvSpPr>
        <p:spPr>
          <a:xfrm>
            <a:off x="457200" y="1295400"/>
            <a:ext cx="11125200" cy="5181598"/>
          </a:xfrm>
          <a:prstGeom prst="rect">
            <a:avLst/>
          </a:prstGeom>
          <a:noFill/>
          <a:ln>
            <a:noFill/>
          </a:ln>
        </p:spPr>
        <p:txBody>
          <a:bodyPr spcFirstLastPara="1" wrap="square" lIns="92150" tIns="46075" rIns="92150" bIns="46075" anchor="t" anchorCtr="0">
            <a:noAutofit/>
          </a:bodyPr>
          <a:lstStyle/>
          <a:p>
            <a:pPr marL="228600" indent="3175"/>
            <a:r>
              <a:rPr lang="en-US" sz="1800" b="0" dirty="0" smtClean="0"/>
              <a:t>Proposal: Expedited </a:t>
            </a:r>
            <a:r>
              <a:rPr lang="en-US" sz="1800" b="0" dirty="0"/>
              <a:t>transmission of </a:t>
            </a:r>
            <a:r>
              <a:rPr lang="en-US" sz="1800" b="0" dirty="0" smtClean="0"/>
              <a:t>low latency data </a:t>
            </a:r>
            <a:r>
              <a:rPr lang="en-US" sz="1800" b="0" dirty="0"/>
              <a:t>by semi-persistently allocating narrow bandwidth resources. These resources:</a:t>
            </a:r>
          </a:p>
          <a:p>
            <a:pPr marL="514350" indent="-285750" fontAlgn="base">
              <a:buSzPct val="100000"/>
              <a:buFont typeface="Arial" panose="020B0604020202020204" pitchFamily="34" charset="0"/>
              <a:buChar char="•"/>
            </a:pPr>
            <a:r>
              <a:rPr lang="en-US" sz="1800" b="0" dirty="0"/>
              <a:t>Can be allocated within </a:t>
            </a:r>
            <a:r>
              <a:rPr lang="en-US" sz="1800" b="0" dirty="0" smtClean="0"/>
              <a:t>the TXOP of an AP or a non-AP STA and </a:t>
            </a:r>
            <a:r>
              <a:rPr lang="en-US" sz="1800" b="0" dirty="0"/>
              <a:t>can be used to transmit </a:t>
            </a:r>
            <a:r>
              <a:rPr lang="en-US" sz="1800" b="0" dirty="0" smtClean="0"/>
              <a:t>low latency data.</a:t>
            </a:r>
            <a:r>
              <a:rPr lang="en-US" sz="1800" b="0" dirty="0"/>
              <a:t> </a:t>
            </a:r>
          </a:p>
          <a:p>
            <a:pPr marL="514350" indent="-285750" fontAlgn="base">
              <a:buSzPct val="100000"/>
              <a:buFont typeface="Arial" panose="020B0604020202020204" pitchFamily="34" charset="0"/>
              <a:buChar char="•"/>
            </a:pPr>
            <a:r>
              <a:rPr lang="en-US" sz="1800" b="0" dirty="0"/>
              <a:t>Will occupy narrow </a:t>
            </a:r>
            <a:r>
              <a:rPr lang="en-US" sz="1800" b="0" dirty="0" smtClean="0"/>
              <a:t>bandwidths, if possible </a:t>
            </a:r>
            <a:r>
              <a:rPr lang="en-US" sz="1800" b="0" dirty="0"/>
              <a:t>at the two edges of the occupied bandwidth of the BSS, in order to increase diversity. </a:t>
            </a:r>
          </a:p>
          <a:p>
            <a:pPr marL="514350" indent="-285750" fontAlgn="base">
              <a:buSzPct val="100000"/>
              <a:buFont typeface="Arial" panose="020B0604020202020204" pitchFamily="34" charset="0"/>
              <a:buChar char="•"/>
            </a:pPr>
            <a:r>
              <a:rPr lang="en-US" sz="1800" b="0" dirty="0"/>
              <a:t>Support time and frequency multiplexing of </a:t>
            </a:r>
            <a:r>
              <a:rPr lang="en-US" sz="1800" b="0" dirty="0" smtClean="0"/>
              <a:t>low latency data </a:t>
            </a:r>
            <a:r>
              <a:rPr lang="en-US" sz="1800" b="0" dirty="0"/>
              <a:t>to/from multiple STAs. The multiplexing can be </a:t>
            </a:r>
            <a:r>
              <a:rPr lang="en-US" sz="1800" b="0" dirty="0">
                <a:solidFill>
                  <a:schemeClr val="tx1"/>
                </a:solidFill>
              </a:rPr>
              <a:t>made via orthogonal or quasi orthogonal codes</a:t>
            </a:r>
            <a:r>
              <a:rPr lang="en-US" sz="1800" b="0" dirty="0" smtClean="0">
                <a:solidFill>
                  <a:schemeClr val="tx1"/>
                </a:solidFill>
              </a:rPr>
              <a:t>.</a:t>
            </a:r>
          </a:p>
          <a:p>
            <a:pPr marL="514350" indent="-285750" fontAlgn="base">
              <a:buSzPct val="100000"/>
              <a:buFont typeface="Arial" panose="020B0604020202020204" pitchFamily="34" charset="0"/>
              <a:buChar char="•"/>
            </a:pPr>
            <a:r>
              <a:rPr lang="en-US" sz="1800" b="0" dirty="0" smtClean="0">
                <a:solidFill>
                  <a:schemeClr val="tx1"/>
                </a:solidFill>
              </a:rPr>
              <a:t>Can be shared across BSSs via inter-BSS coordination. This can also reduce contention/collision for transmission within such resources.</a:t>
            </a:r>
            <a:endParaRPr lang="en-US" sz="1800" b="0" dirty="0" smtClean="0">
              <a:solidFill>
                <a:schemeClr val="tx1"/>
              </a:solidFil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533400"/>
            <a:ext cx="10744199" cy="609600"/>
          </a:xfrm>
          <a:prstGeom prst="rect">
            <a:avLst/>
          </a:prstGeom>
          <a:noFill/>
          <a:ln>
            <a:noFill/>
          </a:ln>
        </p:spPr>
        <p:txBody>
          <a:bodyPr spcFirstLastPara="1" wrap="square" lIns="92150" tIns="46075" rIns="92150" bIns="46075" anchor="ctr" anchorCtr="0">
            <a:noAutofit/>
          </a:bodyPr>
          <a:lstStyle/>
          <a:p>
            <a:pPr lvl="0"/>
            <a:r>
              <a:rPr lang="en-US" sz="2000" dirty="0" smtClean="0"/>
              <a:t>Proposal 2: TXOP </a:t>
            </a:r>
            <a:r>
              <a:rPr lang="en-US" sz="2000" dirty="0"/>
              <a:t>sharing between non-AP STAs and </a:t>
            </a:r>
            <a:r>
              <a:rPr lang="en-US" sz="2000" dirty="0" smtClean="0"/>
              <a:t>AP</a:t>
            </a:r>
            <a:endParaRPr sz="2000" dirty="0"/>
          </a:p>
        </p:txBody>
      </p:sp>
      <p:sp>
        <p:nvSpPr>
          <p:cNvPr id="116" name="Shape 116"/>
          <p:cNvSpPr txBox="1">
            <a:spLocks noGrp="1"/>
          </p:cNvSpPr>
          <p:nvPr>
            <p:ph type="body" idx="1"/>
          </p:nvPr>
        </p:nvSpPr>
        <p:spPr>
          <a:xfrm>
            <a:off x="457200" y="990600"/>
            <a:ext cx="11277600" cy="5181598"/>
          </a:xfrm>
          <a:prstGeom prst="rect">
            <a:avLst/>
          </a:prstGeom>
          <a:noFill/>
          <a:ln>
            <a:noFill/>
          </a:ln>
        </p:spPr>
        <p:txBody>
          <a:bodyPr spcFirstLastPara="1" wrap="square" lIns="92150" tIns="46075" rIns="92150" bIns="46075" anchor="t" anchorCtr="0">
            <a:noAutofit/>
          </a:bodyPr>
          <a:lstStyle/>
          <a:p>
            <a:pPr marL="228600" indent="3175"/>
            <a:r>
              <a:rPr lang="en-US" sz="1800" b="0" dirty="0" smtClean="0"/>
              <a:t>Proposal: </a:t>
            </a:r>
            <a:r>
              <a:rPr lang="en-US" sz="1800" b="0" dirty="0"/>
              <a:t>TXOP sharing between non-AP STAs and AP </a:t>
            </a:r>
            <a:r>
              <a:rPr lang="en-US" sz="1800" b="0" dirty="0" smtClean="0"/>
              <a:t>to reduce </a:t>
            </a:r>
            <a:r>
              <a:rPr lang="en-US" sz="1800" b="0" dirty="0"/>
              <a:t>the number of channel access attempts and more efficient utilization of a non-AP </a:t>
            </a:r>
            <a:r>
              <a:rPr lang="en-US" sz="1800" b="0" dirty="0" smtClean="0"/>
              <a:t>TXOP.</a:t>
            </a:r>
            <a:endParaRPr lang="en-US" sz="1800" b="0" dirty="0"/>
          </a:p>
          <a:p>
            <a:pPr marL="514350" indent="-285750">
              <a:buSzPct val="100000"/>
              <a:buFont typeface="Arial" panose="020B0604020202020204" pitchFamily="34" charset="0"/>
              <a:buChar char="•"/>
            </a:pPr>
            <a:r>
              <a:rPr lang="en-US" sz="1800" b="0" dirty="0"/>
              <a:t>I</a:t>
            </a:r>
            <a:r>
              <a:rPr lang="en-US" sz="1800" b="0" dirty="0" smtClean="0"/>
              <a:t>n </a:t>
            </a:r>
            <a:r>
              <a:rPr lang="en-US" sz="1800" b="0" dirty="0" smtClean="0"/>
              <a:t>802.11:</a:t>
            </a:r>
          </a:p>
          <a:p>
            <a:pPr marL="971550" lvl="1" indent="-285750">
              <a:buSzPct val="90000"/>
              <a:buFont typeface="Courier New" panose="02070309020205020404" pitchFamily="49" charset="0"/>
              <a:buChar char="o"/>
            </a:pPr>
            <a:r>
              <a:rPr lang="en-US" sz="1600" dirty="0"/>
              <a:t>In normal operation, only </a:t>
            </a:r>
            <a:r>
              <a:rPr lang="en-US" sz="1600" dirty="0"/>
              <a:t>an AP can share its TXOP with its clients </a:t>
            </a:r>
            <a:r>
              <a:rPr lang="en-US" sz="1600" dirty="0"/>
              <a:t>with </a:t>
            </a:r>
            <a:r>
              <a:rPr lang="en-US" sz="1600" dirty="0"/>
              <a:t>SIFS </a:t>
            </a:r>
            <a:r>
              <a:rPr lang="en-US" sz="1600" dirty="0"/>
              <a:t>delay. </a:t>
            </a:r>
            <a:r>
              <a:rPr lang="en-US" sz="1600" dirty="0"/>
              <a:t>This is known to increase transmission efficiency by </a:t>
            </a:r>
            <a:r>
              <a:rPr lang="en-US" sz="1600" dirty="0"/>
              <a:t>reducing channel </a:t>
            </a:r>
            <a:r>
              <a:rPr lang="en-US" sz="1600" dirty="0"/>
              <a:t>access </a:t>
            </a:r>
            <a:r>
              <a:rPr lang="en-US" sz="1600" dirty="0"/>
              <a:t>at the clients to </a:t>
            </a:r>
            <a:r>
              <a:rPr lang="en-US" sz="1600" dirty="0"/>
              <a:t>transmit UL data. </a:t>
            </a:r>
            <a:endParaRPr lang="en-US" sz="1600" dirty="0"/>
          </a:p>
          <a:p>
            <a:pPr marL="971550" lvl="1" indent="-285750">
              <a:buSzPct val="90000"/>
              <a:buFont typeface="Courier New" panose="02070309020205020404" pitchFamily="49" charset="0"/>
              <a:buChar char="o"/>
            </a:pPr>
            <a:r>
              <a:rPr lang="en-US" sz="1600" dirty="0"/>
              <a:t>The Reverse Direction (RD) protocol allows TXOP sharing between an RD Initiator and Responder, where the Initiator can be a non-AP STA.  </a:t>
            </a:r>
            <a:r>
              <a:rPr lang="en-US" sz="1600" dirty="0"/>
              <a:t>However, the protocol allows only a </a:t>
            </a:r>
            <a:r>
              <a:rPr lang="en-US" sz="1600" dirty="0" smtClean="0"/>
              <a:t>limited </a:t>
            </a:r>
            <a:r>
              <a:rPr lang="en-US" sz="1600" dirty="0"/>
              <a:t>version of such TXOP sharing. </a:t>
            </a:r>
            <a:r>
              <a:rPr lang="en-US" sz="1600" dirty="0"/>
              <a:t>For example, the RD Responder (say an AP) can transmit data only to the RD Initiator (say a non-AP STA) and inclusion of traffic to other STAs can only be done in an MU-MIMO fashion and without extending the duration of transmission to the RD Responder.</a:t>
            </a:r>
            <a:endParaRPr lang="en-US" sz="1600" dirty="0"/>
          </a:p>
          <a:p>
            <a:pPr marL="514350" indent="-285750">
              <a:buSzPct val="100000"/>
              <a:buFont typeface="Arial" panose="020B0604020202020204" pitchFamily="34" charset="0"/>
              <a:buChar char="•"/>
            </a:pPr>
            <a:r>
              <a:rPr lang="en-US" sz="1800" b="0" dirty="0"/>
              <a:t>It is </a:t>
            </a:r>
            <a:r>
              <a:rPr lang="en-US" sz="1800" b="0" dirty="0" smtClean="0"/>
              <a:t>now proposed </a:t>
            </a:r>
            <a:r>
              <a:rPr lang="en-US" sz="1800" b="0" dirty="0"/>
              <a:t>to </a:t>
            </a:r>
            <a:r>
              <a:rPr lang="en-US" sz="1800" b="0" dirty="0" smtClean="0"/>
              <a:t>allow:</a:t>
            </a:r>
          </a:p>
          <a:p>
            <a:pPr marL="971550" lvl="1" indent="-285750">
              <a:buSzPct val="90000"/>
              <a:buFont typeface="Courier New" panose="02070309020205020404" pitchFamily="49" charset="0"/>
              <a:buChar char="o"/>
            </a:pPr>
            <a:r>
              <a:rPr lang="en-US" sz="1600" dirty="0" smtClean="0"/>
              <a:t>Non-AP </a:t>
            </a:r>
            <a:r>
              <a:rPr lang="en-US" sz="1600" dirty="0"/>
              <a:t>STAs </a:t>
            </a:r>
            <a:r>
              <a:rPr lang="en-US" sz="1600" dirty="0"/>
              <a:t>to </a:t>
            </a:r>
            <a:r>
              <a:rPr lang="en-US" sz="1600" dirty="0"/>
              <a:t>share </a:t>
            </a:r>
            <a:r>
              <a:rPr lang="en-US" sz="1600" dirty="0"/>
              <a:t>their TXOP with the AP. The AP can use the </a:t>
            </a:r>
            <a:r>
              <a:rPr lang="en-US" sz="1600" dirty="0" smtClean="0"/>
              <a:t>shared TXOP to </a:t>
            </a:r>
            <a:r>
              <a:rPr lang="en-US" sz="1600" dirty="0"/>
              <a:t>transmit </a:t>
            </a:r>
            <a:r>
              <a:rPr lang="en-US" sz="1600" dirty="0"/>
              <a:t>data, </a:t>
            </a:r>
            <a:r>
              <a:rPr lang="en-US" sz="1600" dirty="0"/>
              <a:t>at least to </a:t>
            </a:r>
            <a:r>
              <a:rPr lang="en-US" sz="1600" dirty="0" smtClean="0"/>
              <a:t>the non-AP STA that won the TXOP </a:t>
            </a:r>
            <a:r>
              <a:rPr lang="en-US" sz="1600" dirty="0"/>
              <a:t>and </a:t>
            </a:r>
            <a:r>
              <a:rPr lang="en-US" sz="1600" dirty="0"/>
              <a:t>low latency control/data </a:t>
            </a:r>
            <a:r>
              <a:rPr lang="en-US" sz="1600" dirty="0"/>
              <a:t>to all </a:t>
            </a:r>
            <a:r>
              <a:rPr lang="en-US" sz="1600" dirty="0" smtClean="0"/>
              <a:t>STAs.</a:t>
            </a:r>
            <a:endParaRPr lang="en-US" sz="1600" dirty="0"/>
          </a:p>
          <a:p>
            <a:pPr marL="971550" lvl="1" indent="-285750">
              <a:buSzPct val="90000"/>
              <a:buFont typeface="Courier New" panose="02070309020205020404" pitchFamily="49" charset="0"/>
              <a:buChar char="o"/>
            </a:pPr>
            <a:r>
              <a:rPr lang="en-US" sz="1600" dirty="0">
                <a:solidFill>
                  <a:schemeClr val="tx1"/>
                </a:solidFill>
              </a:rPr>
              <a:t>Sharing of TXOPs </a:t>
            </a:r>
            <a:r>
              <a:rPr lang="en-US" sz="1600" dirty="0" smtClean="0">
                <a:solidFill>
                  <a:schemeClr val="tx1"/>
                </a:solidFill>
              </a:rPr>
              <a:t>between nodes across multiple BSSs via </a:t>
            </a:r>
            <a:r>
              <a:rPr lang="en-US" sz="1600" dirty="0">
                <a:solidFill>
                  <a:schemeClr val="tx1"/>
                </a:solidFill>
              </a:rPr>
              <a:t>inter-BSS </a:t>
            </a:r>
            <a:r>
              <a:rPr lang="en-US" sz="1600" dirty="0" smtClean="0">
                <a:solidFill>
                  <a:schemeClr val="tx1"/>
                </a:solidFill>
              </a:rPr>
              <a:t>coordination.</a:t>
            </a:r>
            <a:endParaRPr lang="en-US" sz="1600" dirty="0">
              <a:solidFill>
                <a:schemeClr val="tx1"/>
              </a:solidFill>
            </a:endParaRPr>
          </a:p>
          <a:p>
            <a:pPr marL="514350" indent="-285750">
              <a:buSzPct val="100000"/>
              <a:buFont typeface="Arial" panose="020B0604020202020204" pitchFamily="34" charset="0"/>
              <a:buChar char="•"/>
            </a:pPr>
            <a:r>
              <a:rPr lang="en-US" sz="1800" b="0" dirty="0">
                <a:solidFill>
                  <a:schemeClr val="tx1"/>
                </a:solidFill>
              </a:rPr>
              <a:t>Note: </a:t>
            </a:r>
          </a:p>
          <a:p>
            <a:pPr marL="971550" lvl="1" indent="-285750">
              <a:buSzPct val="90000"/>
              <a:buFont typeface="Courier New" panose="02070309020205020404" pitchFamily="49" charset="0"/>
              <a:buChar char="o"/>
            </a:pPr>
            <a:r>
              <a:rPr lang="en-US" sz="1600" dirty="0">
                <a:solidFill>
                  <a:schemeClr val="tx1"/>
                </a:solidFill>
              </a:rPr>
              <a:t>If this is done, </a:t>
            </a:r>
            <a:r>
              <a:rPr lang="en-US" sz="1600" dirty="0">
                <a:solidFill>
                  <a:schemeClr val="tx1"/>
                </a:solidFill>
              </a:rPr>
              <a:t>t</a:t>
            </a:r>
            <a:r>
              <a:rPr lang="en-US" sz="1600" dirty="0" smtClean="0">
                <a:solidFill>
                  <a:schemeClr val="tx1"/>
                </a:solidFill>
              </a:rPr>
              <a:t>his </a:t>
            </a:r>
            <a:r>
              <a:rPr lang="en-US" sz="1600" dirty="0">
                <a:solidFill>
                  <a:schemeClr val="tx1"/>
                </a:solidFill>
              </a:rPr>
              <a:t>will also enable semi-persistent allocation of narrow bandwidths for </a:t>
            </a:r>
            <a:r>
              <a:rPr lang="en-US" sz="1600" dirty="0">
                <a:solidFill>
                  <a:schemeClr val="tx1"/>
                </a:solidFill>
              </a:rPr>
              <a:t>low latency </a:t>
            </a:r>
            <a:r>
              <a:rPr lang="en-US" sz="1600" dirty="0">
                <a:solidFill>
                  <a:schemeClr val="tx1"/>
                </a:solidFill>
              </a:rPr>
              <a:t>data (as in Proposal 1) </a:t>
            </a:r>
            <a:r>
              <a:rPr lang="en-US" sz="1600" dirty="0" smtClean="0">
                <a:solidFill>
                  <a:schemeClr val="tx1"/>
                </a:solidFill>
              </a:rPr>
              <a:t>in </a:t>
            </a:r>
            <a:r>
              <a:rPr lang="en-US" sz="1600" dirty="0">
                <a:solidFill>
                  <a:schemeClr val="tx1"/>
                </a:solidFill>
              </a:rPr>
              <a:t>TXOPs </a:t>
            </a:r>
            <a:r>
              <a:rPr lang="en-US" sz="1600" dirty="0" smtClean="0">
                <a:solidFill>
                  <a:schemeClr val="tx1"/>
                </a:solidFill>
              </a:rPr>
              <a:t>within </a:t>
            </a:r>
            <a:r>
              <a:rPr lang="en-US" sz="1600" dirty="0">
                <a:solidFill>
                  <a:schemeClr val="tx1"/>
                </a:solidFill>
              </a:rPr>
              <a:t>a </a:t>
            </a:r>
            <a:r>
              <a:rPr lang="en-US" sz="1600" dirty="0" smtClean="0">
                <a:solidFill>
                  <a:schemeClr val="tx1"/>
                </a:solidFill>
              </a:rPr>
              <a:t>BSS and across BSSs.</a:t>
            </a:r>
            <a:endParaRPr lang="en-US" sz="1600" dirty="0">
              <a:solidFill>
                <a:schemeClr val="tx1"/>
              </a:solidFill>
            </a:endParaRPr>
          </a:p>
          <a:p>
            <a:pPr marL="971550" lvl="1" indent="-285750">
              <a:buSzPct val="90000"/>
              <a:buFont typeface="Courier New" panose="02070309020205020404" pitchFamily="49" charset="0"/>
              <a:buChar char="o"/>
            </a:pPr>
            <a:r>
              <a:rPr lang="en-US" sz="1600" dirty="0"/>
              <a:t>TXOP sharing by a </a:t>
            </a:r>
            <a:r>
              <a:rPr lang="en-US" sz="1600" dirty="0"/>
              <a:t>non-AP </a:t>
            </a:r>
            <a:r>
              <a:rPr lang="en-US" sz="1600" dirty="0"/>
              <a:t>STA is </a:t>
            </a:r>
            <a:r>
              <a:rPr lang="en-US" sz="1600" dirty="0"/>
              <a:t>allowed by the ETSI-BRAN harmonized standard for 5 GHz (EN 301.893</a:t>
            </a:r>
            <a:r>
              <a:rPr lang="en-US" sz="1600" dirty="0" smtClean="0"/>
              <a:t>).</a:t>
            </a:r>
            <a:endParaRPr lang="en-US" sz="16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Tree>
    <p:extLst>
      <p:ext uri="{BB962C8B-B14F-4D97-AF65-F5344CB8AC3E}">
        <p14:creationId xmlns:p14="http://schemas.microsoft.com/office/powerpoint/2010/main" val="3737842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152400" y="685800"/>
            <a:ext cx="11734800" cy="609600"/>
          </a:xfrm>
          <a:prstGeom prst="rect">
            <a:avLst/>
          </a:prstGeom>
          <a:noFill/>
          <a:ln>
            <a:noFill/>
          </a:ln>
        </p:spPr>
        <p:txBody>
          <a:bodyPr spcFirstLastPara="1" wrap="square" lIns="92150" tIns="46075" rIns="92150" bIns="46075" anchor="ctr" anchorCtr="0">
            <a:noAutofit/>
          </a:bodyPr>
          <a:lstStyle/>
          <a:p>
            <a:pPr lvl="0"/>
            <a:r>
              <a:rPr lang="en-US" sz="2000" dirty="0" smtClean="0"/>
              <a:t>Proposal 3: </a:t>
            </a:r>
            <a:r>
              <a:rPr lang="en-US" sz="2000" dirty="0" smtClean="0">
                <a:solidFill>
                  <a:schemeClr val="tx1"/>
                </a:solidFill>
              </a:rPr>
              <a:t>Unsolicited transmission of </a:t>
            </a:r>
            <a:r>
              <a:rPr lang="en-US" sz="2000" dirty="0" smtClean="0">
                <a:solidFill>
                  <a:schemeClr val="tx1"/>
                </a:solidFill>
              </a:rPr>
              <a:t>Scheduling </a:t>
            </a:r>
            <a:r>
              <a:rPr lang="en-US" sz="2000" dirty="0" smtClean="0">
                <a:solidFill>
                  <a:schemeClr val="tx1"/>
                </a:solidFill>
              </a:rPr>
              <a:t>Request indicator for faster notification and transmission of UL and DL data</a:t>
            </a:r>
            <a:endParaRPr sz="2000" dirty="0">
              <a:solidFill>
                <a:schemeClr val="tx1"/>
              </a:solidFill>
            </a:endParaRPr>
          </a:p>
        </p:txBody>
      </p:sp>
      <p:sp>
        <p:nvSpPr>
          <p:cNvPr id="116" name="Shape 116"/>
          <p:cNvSpPr txBox="1">
            <a:spLocks noGrp="1"/>
          </p:cNvSpPr>
          <p:nvPr>
            <p:ph type="body" idx="1"/>
          </p:nvPr>
        </p:nvSpPr>
        <p:spPr>
          <a:xfrm>
            <a:off x="457200" y="1295400"/>
            <a:ext cx="11125200" cy="5181598"/>
          </a:xfrm>
          <a:prstGeom prst="rect">
            <a:avLst/>
          </a:prstGeom>
          <a:noFill/>
          <a:ln>
            <a:noFill/>
          </a:ln>
        </p:spPr>
        <p:txBody>
          <a:bodyPr spcFirstLastPara="1" wrap="square" lIns="92150" tIns="46075" rIns="92150" bIns="46075" anchor="t" anchorCtr="0">
            <a:noAutofit/>
          </a:bodyPr>
          <a:lstStyle/>
          <a:p>
            <a:pPr marL="228600" indent="3175"/>
            <a:r>
              <a:rPr lang="en-US" sz="1800" b="0" dirty="0" smtClean="0"/>
              <a:t>Proposal: </a:t>
            </a:r>
            <a:r>
              <a:rPr lang="en-US" sz="1800" b="0" dirty="0" smtClean="0">
                <a:solidFill>
                  <a:schemeClr val="tx1"/>
                </a:solidFill>
              </a:rPr>
              <a:t>Unsolicited transmission of a compressed Scheduling </a:t>
            </a:r>
            <a:r>
              <a:rPr lang="en-US" sz="1800" b="0" dirty="0" smtClean="0"/>
              <a:t>Request indicator</a:t>
            </a:r>
            <a:r>
              <a:rPr lang="en-US" sz="1800" b="0" dirty="0" smtClean="0"/>
              <a:t> </a:t>
            </a:r>
            <a:r>
              <a:rPr lang="en-US" sz="1800" b="0" dirty="0" smtClean="0"/>
              <a:t>for a non-AP STA to </a:t>
            </a:r>
            <a:r>
              <a:rPr lang="en-US" sz="1800" b="0" dirty="0"/>
              <a:t>notify </a:t>
            </a:r>
            <a:r>
              <a:rPr lang="en-US" sz="1800" b="0" dirty="0" smtClean="0"/>
              <a:t>its AP </a:t>
            </a:r>
            <a:r>
              <a:rPr lang="en-US" sz="1800" b="0" dirty="0"/>
              <a:t>that it has UL data for transmission. This </a:t>
            </a:r>
            <a:r>
              <a:rPr lang="en-US" sz="1800" b="0" dirty="0" smtClean="0"/>
              <a:t>indicator </a:t>
            </a:r>
            <a:r>
              <a:rPr lang="en-US" sz="1800" b="0" dirty="0"/>
              <a:t>can use the semi-persistent </a:t>
            </a:r>
            <a:r>
              <a:rPr lang="en-US" sz="1800" b="0" dirty="0" smtClean="0"/>
              <a:t>resources as defined in Proposal 1. </a:t>
            </a:r>
            <a:endParaRPr lang="en-US" sz="1800" b="0" dirty="0"/>
          </a:p>
          <a:p>
            <a:pPr marL="514350" indent="-285750">
              <a:buSzPct val="100000"/>
              <a:buFont typeface="Arial" panose="020B0604020202020204" pitchFamily="34" charset="0"/>
              <a:buChar char="•"/>
            </a:pPr>
            <a:r>
              <a:rPr lang="en-US" sz="1800" b="0" dirty="0" smtClean="0"/>
              <a:t>At present, if a STA has data to transmit in the UL, it has to either multiplex the information along with other scheduled UL data or wait for the AP to send a BSRP. UL latency can be reduced if instead of waiting for an AP to transmit a BSRP, a STA can use </a:t>
            </a:r>
            <a:r>
              <a:rPr lang="en-US" sz="1800" b="0" dirty="0"/>
              <a:t>semi-persistently allocated control resources to transmit </a:t>
            </a:r>
            <a:r>
              <a:rPr lang="en-US" sz="1800" b="0" dirty="0" smtClean="0"/>
              <a:t>a compressed Scheduling Request indicator to </a:t>
            </a:r>
            <a:r>
              <a:rPr lang="en-US" sz="1800" b="0" dirty="0"/>
              <a:t>the AP notifying that it has data to transmit in the </a:t>
            </a:r>
            <a:r>
              <a:rPr lang="en-US" sz="1800" b="0" dirty="0" smtClean="0"/>
              <a:t>UL.</a:t>
            </a:r>
            <a:endParaRPr lang="en-US" sz="1800" b="0" dirty="0" smtClean="0"/>
          </a:p>
          <a:p>
            <a:pPr marL="514350" indent="-285750">
              <a:buSzPct val="100000"/>
              <a:buFont typeface="Arial" panose="020B0604020202020204" pitchFamily="34" charset="0"/>
              <a:buChar char="•"/>
            </a:pPr>
            <a:r>
              <a:rPr lang="en-US" sz="1800" b="0" dirty="0" smtClean="0"/>
              <a:t>Some versions of the Scheduling Request </a:t>
            </a:r>
            <a:r>
              <a:rPr lang="en-US" sz="1800" b="0" dirty="0"/>
              <a:t>indicator can also </a:t>
            </a:r>
            <a:r>
              <a:rPr lang="en-US" sz="1800" b="0" dirty="0" smtClean="0"/>
              <a:t>indicate </a:t>
            </a:r>
            <a:r>
              <a:rPr lang="en-US" sz="1800" b="0" dirty="0"/>
              <a:t>additional information about the UL data, such as the </a:t>
            </a:r>
            <a:r>
              <a:rPr lang="en-US" sz="1800" b="0" dirty="0" smtClean="0"/>
              <a:t>priority and/or latency </a:t>
            </a:r>
            <a:r>
              <a:rPr lang="en-US" sz="1800" b="0" dirty="0"/>
              <a:t>budget of the UL </a:t>
            </a:r>
            <a:r>
              <a:rPr lang="en-US" sz="1800" b="0" dirty="0" smtClean="0"/>
              <a:t>data. </a:t>
            </a:r>
            <a:r>
              <a:rPr lang="en-US" sz="1800" b="0" dirty="0"/>
              <a:t>This information can be used by the AP to prioritize resource allocation to such </a:t>
            </a:r>
            <a:r>
              <a:rPr lang="en-US" sz="1800" b="0" dirty="0" smtClean="0"/>
              <a:t>an </a:t>
            </a:r>
            <a:r>
              <a:rPr lang="en-US" sz="1800" b="0" dirty="0"/>
              <a:t>STA</a:t>
            </a:r>
            <a:r>
              <a:rPr lang="en-US" sz="1800" b="0" dirty="0" smtClean="0"/>
              <a:t>.</a:t>
            </a:r>
          </a:p>
          <a:p>
            <a:pPr marL="514350" indent="-285750">
              <a:buSzPct val="100000"/>
              <a:buFont typeface="Arial" panose="020B0604020202020204" pitchFamily="34" charset="0"/>
              <a:buChar char="•"/>
            </a:pPr>
            <a:r>
              <a:rPr lang="en-US" sz="1800" b="0" dirty="0">
                <a:solidFill>
                  <a:schemeClr val="tx1"/>
                </a:solidFill>
              </a:rPr>
              <a:t>The </a:t>
            </a:r>
            <a:r>
              <a:rPr lang="en-US" sz="1800" b="0" dirty="0" smtClean="0">
                <a:solidFill>
                  <a:schemeClr val="tx1"/>
                </a:solidFill>
              </a:rPr>
              <a:t>Scheduling Request indicator format </a:t>
            </a:r>
            <a:r>
              <a:rPr lang="en-US" sz="1800" b="0" dirty="0">
                <a:solidFill>
                  <a:schemeClr val="tx1"/>
                </a:solidFill>
              </a:rPr>
              <a:t>can be similar NDP/NDP Report</a:t>
            </a:r>
            <a:r>
              <a:rPr lang="en-US" sz="1800" b="0" dirty="0" smtClean="0">
                <a:solidFill>
                  <a:schemeClr val="tx1"/>
                </a:solidFill>
              </a:rPr>
              <a:t>.</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Tree>
    <p:extLst>
      <p:ext uri="{BB962C8B-B14F-4D97-AF65-F5344CB8AC3E}">
        <p14:creationId xmlns:p14="http://schemas.microsoft.com/office/powerpoint/2010/main" val="601429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685800"/>
            <a:ext cx="10744199" cy="609600"/>
          </a:xfrm>
          <a:prstGeom prst="rect">
            <a:avLst/>
          </a:prstGeom>
          <a:noFill/>
          <a:ln>
            <a:noFill/>
          </a:ln>
        </p:spPr>
        <p:txBody>
          <a:bodyPr spcFirstLastPara="1" wrap="square" lIns="92150" tIns="46075" rIns="92150" bIns="46075" anchor="ctr" anchorCtr="0">
            <a:noAutofit/>
          </a:bodyPr>
          <a:lstStyle/>
          <a:p>
            <a:pPr lvl="0"/>
            <a:r>
              <a:rPr lang="en-US" sz="2000" dirty="0" smtClean="0"/>
              <a:t>Proposal </a:t>
            </a:r>
            <a:r>
              <a:rPr lang="en-US" sz="2000" dirty="0" smtClean="0"/>
              <a:t>4: </a:t>
            </a:r>
            <a:r>
              <a:rPr lang="en-US" sz="2000" dirty="0" smtClean="0"/>
              <a:t>Provision </a:t>
            </a:r>
            <a:r>
              <a:rPr lang="en-US" sz="2000" dirty="0"/>
              <a:t>to preempt an ongoing </a:t>
            </a:r>
            <a:r>
              <a:rPr lang="en-US" sz="2000" dirty="0" smtClean="0"/>
              <a:t>transmission on arrival of low latency data</a:t>
            </a:r>
            <a:endParaRPr sz="2000" dirty="0"/>
          </a:p>
        </p:txBody>
      </p:sp>
      <p:sp>
        <p:nvSpPr>
          <p:cNvPr id="116" name="Shape 116"/>
          <p:cNvSpPr txBox="1">
            <a:spLocks noGrp="1"/>
          </p:cNvSpPr>
          <p:nvPr>
            <p:ph type="body" idx="1"/>
          </p:nvPr>
        </p:nvSpPr>
        <p:spPr>
          <a:xfrm>
            <a:off x="457200" y="1219200"/>
            <a:ext cx="11125200" cy="5181598"/>
          </a:xfrm>
          <a:prstGeom prst="rect">
            <a:avLst/>
          </a:prstGeom>
          <a:noFill/>
          <a:ln>
            <a:noFill/>
          </a:ln>
        </p:spPr>
        <p:txBody>
          <a:bodyPr spcFirstLastPara="1" wrap="square" lIns="92150" tIns="46075" rIns="92150" bIns="46075" anchor="t" anchorCtr="0">
            <a:noAutofit/>
          </a:bodyPr>
          <a:lstStyle/>
          <a:p>
            <a:pPr marL="228600" indent="3175"/>
            <a:r>
              <a:rPr lang="en-US" sz="1800" b="0" dirty="0" smtClean="0"/>
              <a:t>Proposal: </a:t>
            </a:r>
            <a:r>
              <a:rPr lang="en-US" sz="1800" b="0" dirty="0"/>
              <a:t>Provision to preempt an ongoing transmission, such as on arrival of low latency data at either the AP or its client.  </a:t>
            </a:r>
            <a:r>
              <a:rPr lang="en-US" sz="1800" b="0" dirty="0" smtClean="0"/>
              <a:t>This would cause </a:t>
            </a:r>
            <a:r>
              <a:rPr lang="en-US" sz="1800" b="0" dirty="0"/>
              <a:t>the transmitter </a:t>
            </a:r>
            <a:r>
              <a:rPr lang="en-US" sz="1800" b="0" dirty="0" smtClean="0"/>
              <a:t>to pause its </a:t>
            </a:r>
            <a:r>
              <a:rPr lang="en-US" sz="1800" b="0" dirty="0"/>
              <a:t>ongoing transmission and </a:t>
            </a:r>
            <a:r>
              <a:rPr lang="en-US" sz="1800" b="0" dirty="0" smtClean="0"/>
              <a:t>to either start </a:t>
            </a:r>
            <a:r>
              <a:rPr lang="en-US" sz="1800" b="0" dirty="0"/>
              <a:t>transmitting </a:t>
            </a:r>
            <a:r>
              <a:rPr lang="en-US" sz="1800" b="0" dirty="0" smtClean="0"/>
              <a:t>or enable transmission at some other node of  the </a:t>
            </a:r>
            <a:r>
              <a:rPr lang="en-US" sz="1800" b="0" dirty="0"/>
              <a:t>low latency data. </a:t>
            </a:r>
          </a:p>
          <a:p>
            <a:pPr marL="514350" indent="-285750">
              <a:buSzPct val="100000"/>
              <a:buFont typeface="Arial" panose="020B0604020202020204" pitchFamily="34" charset="0"/>
              <a:buChar char="•"/>
            </a:pPr>
            <a:r>
              <a:rPr lang="en-US" sz="1800" b="0" dirty="0" smtClean="0"/>
              <a:t>The </a:t>
            </a:r>
            <a:r>
              <a:rPr lang="en-US" sz="1800" b="0" dirty="0"/>
              <a:t>preemption </a:t>
            </a:r>
            <a:r>
              <a:rPr lang="en-US" sz="1800" b="0" dirty="0" smtClean="0"/>
              <a:t>indicator </a:t>
            </a:r>
            <a:r>
              <a:rPr lang="en-US" sz="1800" b="0" dirty="0"/>
              <a:t>can be used for this purpose as follows:</a:t>
            </a:r>
          </a:p>
          <a:p>
            <a:pPr marL="971550" lvl="1" indent="-285750">
              <a:buSzPct val="90000"/>
              <a:buFont typeface="Courier New" panose="02070309020205020404" pitchFamily="49" charset="0"/>
              <a:buChar char="o"/>
            </a:pPr>
            <a:r>
              <a:rPr lang="en-US" sz="1600" dirty="0"/>
              <a:t>When received by the intended recipient of the low latency transmission, it prompts the recipient to start receiving or looking for </a:t>
            </a:r>
            <a:r>
              <a:rPr lang="en-US" sz="1600" dirty="0" smtClean="0"/>
              <a:t>the transmission </a:t>
            </a:r>
            <a:r>
              <a:rPr lang="en-US" sz="1600" dirty="0"/>
              <a:t>for itself.</a:t>
            </a:r>
          </a:p>
          <a:p>
            <a:pPr marL="971550" lvl="1" indent="-285750">
              <a:buSzPct val="90000"/>
              <a:buFont typeface="Courier New" panose="02070309020205020404" pitchFamily="49" charset="0"/>
              <a:buChar char="o"/>
            </a:pPr>
            <a:r>
              <a:rPr lang="en-US" sz="1600" dirty="0"/>
              <a:t>When received by the current recipient of the ongoing transmission that has to be preempted, it prompts the recipient to treat its ongoing transmission appropriately by either discarding the segment not yet received or saving it for any possible </a:t>
            </a:r>
            <a:r>
              <a:rPr lang="en-US" sz="1600" dirty="0" smtClean="0"/>
              <a:t>later (HARQ) </a:t>
            </a:r>
            <a:r>
              <a:rPr lang="en-US" sz="1600" dirty="0"/>
              <a:t>combining.</a:t>
            </a:r>
          </a:p>
          <a:p>
            <a:pPr marL="514350" indent="-285750">
              <a:buSzPct val="100000"/>
              <a:buFont typeface="Arial" panose="020B0604020202020204" pitchFamily="34" charset="0"/>
              <a:buChar char="•"/>
            </a:pPr>
            <a:r>
              <a:rPr lang="en-US" sz="1800" b="0" dirty="0" smtClean="0"/>
              <a:t>The </a:t>
            </a:r>
            <a:r>
              <a:rPr lang="en-US" sz="1800" b="0" dirty="0"/>
              <a:t>preemption indication involves the following:</a:t>
            </a:r>
          </a:p>
          <a:p>
            <a:pPr marL="971550" lvl="1" indent="-285750">
              <a:buSzPct val="90000"/>
              <a:buFont typeface="Courier New" panose="02070309020205020404" pitchFamily="49" charset="0"/>
              <a:buChar char="o"/>
            </a:pPr>
            <a:r>
              <a:rPr lang="en-US" sz="1600" dirty="0"/>
              <a:t>A mechanism to indicate the presence of continued transmission or preemption of traffic by the transmitter such as by using a signal/bit. This indication can be transmitted </a:t>
            </a:r>
            <a:r>
              <a:rPr lang="en-US" sz="1600" dirty="0" smtClean="0"/>
              <a:t>for example i</a:t>
            </a:r>
            <a:r>
              <a:rPr lang="en-US" sz="1600" dirty="0" smtClean="0"/>
              <a:t>n </a:t>
            </a:r>
            <a:r>
              <a:rPr lang="en-US" sz="1600" dirty="0"/>
              <a:t>the narrow control region </a:t>
            </a:r>
            <a:r>
              <a:rPr lang="en-US" sz="1600" dirty="0" smtClean="0"/>
              <a:t>as </a:t>
            </a:r>
            <a:r>
              <a:rPr lang="en-US" sz="1600" dirty="0"/>
              <a:t>defined in </a:t>
            </a:r>
            <a:r>
              <a:rPr lang="en-US" sz="1600" dirty="0" smtClean="0"/>
              <a:t>Proposal </a:t>
            </a:r>
            <a:r>
              <a:rPr lang="en-US" sz="1600" dirty="0" smtClean="0"/>
              <a:t>1</a:t>
            </a:r>
            <a:r>
              <a:rPr lang="en-US" sz="1600" dirty="0" smtClean="0"/>
              <a:t>.</a:t>
            </a:r>
            <a:endParaRPr lang="en-US" sz="16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Tree>
    <p:extLst>
      <p:ext uri="{BB962C8B-B14F-4D97-AF65-F5344CB8AC3E}">
        <p14:creationId xmlns:p14="http://schemas.microsoft.com/office/powerpoint/2010/main" val="1250610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685800"/>
            <a:ext cx="10744199" cy="609600"/>
          </a:xfrm>
          <a:prstGeom prst="rect">
            <a:avLst/>
          </a:prstGeom>
          <a:noFill/>
          <a:ln>
            <a:noFill/>
          </a:ln>
        </p:spPr>
        <p:txBody>
          <a:bodyPr spcFirstLastPara="1" wrap="square" lIns="92150" tIns="46075" rIns="92150" bIns="46075" anchor="ctr" anchorCtr="0">
            <a:noAutofit/>
          </a:bodyPr>
          <a:lstStyle/>
          <a:p>
            <a:pPr lvl="0"/>
            <a:r>
              <a:rPr lang="en-US" sz="2000" dirty="0" smtClean="0"/>
              <a:t>Proposal </a:t>
            </a:r>
            <a:r>
              <a:rPr lang="en-US" sz="2000" dirty="0" smtClean="0"/>
              <a:t>5: </a:t>
            </a:r>
            <a:r>
              <a:rPr lang="en-US" sz="2000" dirty="0"/>
              <a:t>A</a:t>
            </a:r>
            <a:r>
              <a:rPr lang="en-US" sz="2000" dirty="0" smtClean="0"/>
              <a:t>dditional </a:t>
            </a:r>
            <a:r>
              <a:rPr lang="en-US" sz="2000" dirty="0"/>
              <a:t>prioritization for low latency </a:t>
            </a:r>
            <a:r>
              <a:rPr lang="en-US" sz="2000" dirty="0" smtClean="0"/>
              <a:t>data</a:t>
            </a:r>
            <a:endParaRPr sz="2000" dirty="0"/>
          </a:p>
        </p:txBody>
      </p:sp>
      <p:sp>
        <p:nvSpPr>
          <p:cNvPr id="116" name="Shape 116"/>
          <p:cNvSpPr txBox="1">
            <a:spLocks noGrp="1"/>
          </p:cNvSpPr>
          <p:nvPr>
            <p:ph type="body" idx="1"/>
          </p:nvPr>
        </p:nvSpPr>
        <p:spPr>
          <a:xfrm>
            <a:off x="457200" y="1219200"/>
            <a:ext cx="11125200" cy="5181598"/>
          </a:xfrm>
          <a:prstGeom prst="rect">
            <a:avLst/>
          </a:prstGeom>
          <a:noFill/>
          <a:ln>
            <a:noFill/>
          </a:ln>
        </p:spPr>
        <p:txBody>
          <a:bodyPr spcFirstLastPara="1" wrap="square" lIns="92150" tIns="46075" rIns="92150" bIns="46075" anchor="t" anchorCtr="0">
            <a:noAutofit/>
          </a:bodyPr>
          <a:lstStyle/>
          <a:p>
            <a:pPr marL="228600" indent="3175"/>
            <a:r>
              <a:rPr lang="en-US" sz="1800" b="0" dirty="0" smtClean="0"/>
              <a:t>Proposal: </a:t>
            </a:r>
            <a:r>
              <a:rPr lang="en-US" sz="1800" b="0" dirty="0"/>
              <a:t>Introduce additional prioritization for low latency data by the following:</a:t>
            </a:r>
          </a:p>
          <a:p>
            <a:pPr marL="571500" indent="-342900">
              <a:buSzPct val="100000"/>
              <a:buFont typeface="+mj-lt"/>
              <a:buAutoNum type="alphaLcParenR"/>
            </a:pPr>
            <a:r>
              <a:rPr lang="en-US" sz="1800" b="0" dirty="0" smtClean="0"/>
              <a:t>Use </a:t>
            </a:r>
            <a:r>
              <a:rPr lang="en-US" sz="1800" b="0" dirty="0"/>
              <a:t>the Alternate Voice (A_VO) queue for low latency data (reference: Figure 10-25 in IEEE 802.11-2016).</a:t>
            </a:r>
          </a:p>
          <a:p>
            <a:pPr marL="571500" indent="-342900">
              <a:buSzPct val="100000"/>
              <a:buFont typeface="+mj-lt"/>
              <a:buAutoNum type="alphaLcParenR"/>
            </a:pPr>
            <a:r>
              <a:rPr lang="en-US" sz="1800" b="0" dirty="0" smtClean="0"/>
              <a:t>Define </a:t>
            </a:r>
            <a:r>
              <a:rPr lang="en-US" sz="1800" b="0" dirty="0"/>
              <a:t>a new </a:t>
            </a:r>
            <a:r>
              <a:rPr lang="en-US" sz="1800" b="0" dirty="0" smtClean="0"/>
              <a:t>access </a:t>
            </a:r>
            <a:r>
              <a:rPr lang="en-US" sz="1800" b="0" dirty="0"/>
              <a:t>c</a:t>
            </a:r>
            <a:r>
              <a:rPr lang="en-US" sz="1800" b="0" dirty="0" smtClean="0"/>
              <a:t>ategory </a:t>
            </a:r>
            <a:r>
              <a:rPr lang="en-US" sz="1800" b="0" dirty="0"/>
              <a:t>with higher priority than AC_VO for transmission of low latency data. Introduce strict upper bounds, duty cycle and TXOP limits to </a:t>
            </a:r>
            <a:r>
              <a:rPr lang="en-US" sz="1800" b="0" dirty="0" smtClean="0"/>
              <a:t>restrict </a:t>
            </a:r>
            <a:r>
              <a:rPr lang="en-US" sz="1800" b="0" dirty="0"/>
              <a:t>transmissions that use the new </a:t>
            </a:r>
            <a:r>
              <a:rPr lang="en-US" sz="1800" b="0" dirty="0" smtClean="0"/>
              <a:t>access </a:t>
            </a:r>
            <a:r>
              <a:rPr lang="en-US" sz="1800" b="0" dirty="0"/>
              <a:t>c</a:t>
            </a:r>
            <a:r>
              <a:rPr lang="en-US" sz="1800" b="0" dirty="0" smtClean="0"/>
              <a:t>ategory </a:t>
            </a:r>
            <a:r>
              <a:rPr lang="en-US" sz="1800" b="0" dirty="0"/>
              <a:t>in order to maintain fairness with other data. </a:t>
            </a:r>
          </a:p>
          <a:p>
            <a:pPr marL="971550" lvl="1" indent="-285750">
              <a:buSzPct val="100000"/>
              <a:buFont typeface="Arial" panose="020B0604020202020204" pitchFamily="34" charset="0"/>
              <a:buChar char="•"/>
            </a:pPr>
            <a:r>
              <a:rPr lang="en-US" sz="1800" dirty="0" smtClean="0">
                <a:solidFill>
                  <a:schemeClr val="tx1"/>
                </a:solidFill>
              </a:rPr>
              <a:t>Introduction of such a higher priority access category can lead to increase in contention/collision, since such a priority class will use smaller values of </a:t>
            </a:r>
            <a:r>
              <a:rPr lang="en-US" sz="1800" dirty="0" err="1" smtClean="0">
                <a:solidFill>
                  <a:schemeClr val="tx1"/>
                </a:solidFill>
              </a:rPr>
              <a:t>backoff</a:t>
            </a:r>
            <a:r>
              <a:rPr lang="en-US" sz="1800" dirty="0" smtClean="0">
                <a:solidFill>
                  <a:schemeClr val="tx1"/>
                </a:solidFill>
              </a:rPr>
              <a:t>. </a:t>
            </a:r>
          </a:p>
          <a:p>
            <a:pPr marL="971550" lvl="1" indent="-285750">
              <a:buSzPct val="100000"/>
              <a:buFont typeface="Arial" panose="020B0604020202020204" pitchFamily="34" charset="0"/>
              <a:buChar char="•"/>
            </a:pPr>
            <a:r>
              <a:rPr lang="en-US" sz="1800" dirty="0">
                <a:solidFill>
                  <a:schemeClr val="tx1"/>
                </a:solidFill>
              </a:rPr>
              <a:t>Therefore, it should be used in </a:t>
            </a:r>
            <a:r>
              <a:rPr lang="en-US" sz="1800" dirty="0" smtClean="0">
                <a:solidFill>
                  <a:schemeClr val="tx1"/>
                </a:solidFill>
              </a:rPr>
              <a:t>conjunction with coordination among nodes of the same or different BSSs </a:t>
            </a:r>
            <a:r>
              <a:rPr lang="en-US" sz="1800" b="0" dirty="0" smtClean="0">
                <a:solidFill>
                  <a:schemeClr val="tx1"/>
                </a:solidFill>
              </a:rPr>
              <a:t>(via inter-BSS coordination).</a:t>
            </a:r>
          </a:p>
          <a:p>
            <a:pPr marL="228600" indent="3175"/>
            <a:r>
              <a:rPr lang="en-US" sz="1800" b="0" dirty="0" smtClean="0"/>
              <a:t>Note: Suggestions on b) have also been discussed in IEEE 802.11-19/1780r0</a:t>
            </a:r>
            <a:endParaRPr lang="en-US" sz="18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pPr lvl="0"/>
            <a:r>
              <a:rPr lang="en-US" dirty="0"/>
              <a:t>January 2020</a:t>
            </a:r>
          </a:p>
        </p:txBody>
      </p:sp>
    </p:spTree>
    <p:extLst>
      <p:ext uri="{BB962C8B-B14F-4D97-AF65-F5344CB8AC3E}">
        <p14:creationId xmlns:p14="http://schemas.microsoft.com/office/powerpoint/2010/main" val="804055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59180</TotalTime>
  <Words>1054</Words>
  <Application>Microsoft Office PowerPoint</Application>
  <PresentationFormat>Custom</PresentationFormat>
  <Paragraphs>97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Proposals on Latency Reduction</vt:lpstr>
      <vt:lpstr>Abstract</vt:lpstr>
      <vt:lpstr>Proposal 1: Semi persistent allocation of narrow bandwidth resources at the band edges of a BSS</vt:lpstr>
      <vt:lpstr>Proposal 2: TXOP sharing between non-AP STAs and AP</vt:lpstr>
      <vt:lpstr>Proposal 3: Unsolicited transmission of Scheduling Request indicator for faster notification and transmission of UL and DL data</vt:lpstr>
      <vt:lpstr>Proposal 4: Provision to preempt an ongoing transmission on arrival of low latency data</vt:lpstr>
      <vt:lpstr>Proposal 5: Additional prioritization for low latency data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BRCM</cp:lastModifiedBy>
  <cp:revision>702</cp:revision>
  <dcterms:modified xsi:type="dcterms:W3CDTF">2020-01-12T15:06:32Z</dcterms:modified>
</cp:coreProperties>
</file>