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2" r:id="rId3"/>
    <p:sldId id="315" r:id="rId4"/>
    <p:sldId id="338" r:id="rId5"/>
    <p:sldId id="407" r:id="rId6"/>
    <p:sldId id="328" r:id="rId7"/>
    <p:sldId id="358" r:id="rId8"/>
    <p:sldId id="342" r:id="rId9"/>
    <p:sldId id="408" r:id="rId10"/>
    <p:sldId id="334" r:id="rId11"/>
    <p:sldId id="409" r:id="rId12"/>
    <p:sldId id="411" r:id="rId13"/>
    <p:sldId id="41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120" d="100"/>
          <a:sy n="120" d="100"/>
        </p:scale>
        <p:origin x="120" y="37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980015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580880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13</a:t>
            </a:fld>
            <a:endParaRPr lang="en-US" altLang="en-US" dirty="0"/>
          </a:p>
        </p:txBody>
      </p:sp>
    </p:spTree>
    <p:extLst>
      <p:ext uri="{BB962C8B-B14F-4D97-AF65-F5344CB8AC3E}">
        <p14:creationId xmlns:p14="http://schemas.microsoft.com/office/powerpoint/2010/main" val="3741294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extLst>
      <p:ext uri="{BB962C8B-B14F-4D97-AF65-F5344CB8AC3E}">
        <p14:creationId xmlns:p14="http://schemas.microsoft.com/office/powerpoint/2010/main" val="732829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8</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2992880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802.11-20/0004r0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RCM-AHG-agenda-Jan-2020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2020-01-13</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42"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January 2020 (1 of 2)</a:t>
            </a:r>
          </a:p>
        </p:txBody>
      </p:sp>
      <p:sp>
        <p:nvSpPr>
          <p:cNvPr id="11267" name="Rectangle 3"/>
          <p:cNvSpPr>
            <a:spLocks noGrp="1" noChangeArrowheads="1"/>
          </p:cNvSpPr>
          <p:nvPr>
            <p:ph idx="1"/>
          </p:nvPr>
        </p:nvSpPr>
        <p:spPr>
          <a:xfrm>
            <a:off x="342900" y="1371600"/>
            <a:ext cx="8458200" cy="4648200"/>
          </a:xfrm>
        </p:spPr>
        <p:txBody>
          <a:bodyPr/>
          <a:lstStyle/>
          <a:p>
            <a:pPr marL="0" indent="0" eaLnBrk="1" hangingPunct="1">
              <a:lnSpc>
                <a:spcPct val="90000"/>
              </a:lnSpc>
              <a:spcBef>
                <a:spcPts val="300"/>
              </a:spcBef>
              <a:buFontTx/>
              <a:buNone/>
              <a:defRPr/>
            </a:pPr>
            <a:r>
              <a:rPr lang="en-US" sz="2800" dirty="0">
                <a:solidFill>
                  <a:srgbClr val="000000"/>
                </a:solidFill>
              </a:rPr>
              <a:t>Tuesday, January 14, EVE</a:t>
            </a:r>
            <a:endParaRPr lang="en-US" sz="2800" dirty="0"/>
          </a:p>
          <a:p>
            <a:pPr eaLnBrk="1" hangingPunct="1">
              <a:lnSpc>
                <a:spcPct val="90000"/>
              </a:lnSpc>
              <a:spcBef>
                <a:spcPts val="300"/>
              </a:spcBef>
              <a:defRPr/>
            </a:pPr>
            <a:r>
              <a:rPr lang="en-US" sz="2000" dirty="0"/>
              <a:t>Administrative</a:t>
            </a:r>
          </a:p>
          <a:p>
            <a:pPr marL="342900" lvl="1" indent="-342900" eaLnBrk="1" hangingPunct="1">
              <a:lnSpc>
                <a:spcPct val="90000"/>
              </a:lnSpc>
              <a:spcBef>
                <a:spcPts val="300"/>
              </a:spcBef>
              <a:buFont typeface="Arial" pitchFamily="34" charset="0"/>
              <a:buChar char="•"/>
              <a:defRPr/>
            </a:pPr>
            <a:r>
              <a:rPr lang="en-US" b="1" dirty="0"/>
              <a:t>Review Scope and Goals</a:t>
            </a:r>
          </a:p>
          <a:p>
            <a:pPr marL="342900" lvl="1" indent="-342900" eaLnBrk="1" hangingPunct="1">
              <a:lnSpc>
                <a:spcPct val="90000"/>
              </a:lnSpc>
              <a:spcBef>
                <a:spcPts val="300"/>
              </a:spcBef>
              <a:buFont typeface="Arial" pitchFamily="34" charset="0"/>
              <a:buChar char="•"/>
              <a:defRPr/>
            </a:pPr>
            <a:r>
              <a:rPr lang="en-US" b="1" dirty="0"/>
              <a:t>Presentations/discussion</a:t>
            </a:r>
          </a:p>
          <a:p>
            <a:pPr marL="342900" lvl="1" indent="-342900" eaLnBrk="1" hangingPunct="1">
              <a:lnSpc>
                <a:spcPct val="90000"/>
              </a:lnSpc>
              <a:spcBef>
                <a:spcPts val="300"/>
              </a:spcBef>
              <a:buFont typeface="Arial" pitchFamily="34" charset="0"/>
              <a:buChar char="•"/>
              <a:defRPr/>
            </a:pPr>
            <a:r>
              <a:rPr lang="en-US" b="1" dirty="0"/>
              <a:t>Propose direction for next steps</a:t>
            </a:r>
          </a:p>
          <a:p>
            <a:pPr marL="342900" lvl="1" indent="-342900" eaLnBrk="1" hangingPunct="1">
              <a:lnSpc>
                <a:spcPct val="90000"/>
              </a:lnSpc>
              <a:spcBef>
                <a:spcPts val="300"/>
              </a:spcBef>
              <a:buFont typeface="Arial" pitchFamily="34" charset="0"/>
              <a:buChar char="•"/>
              <a:defRPr/>
            </a:pPr>
            <a:r>
              <a:rPr lang="en-US" b="1" dirty="0"/>
              <a:t>Off-line homework: </a:t>
            </a:r>
          </a:p>
          <a:p>
            <a:pPr marL="685800" lvl="2" indent="-342900" eaLnBrk="1" hangingPunct="1">
              <a:lnSpc>
                <a:spcPct val="90000"/>
              </a:lnSpc>
              <a:spcBef>
                <a:spcPts val="300"/>
              </a:spcBef>
              <a:buFont typeface="Arial" pitchFamily="34" charset="0"/>
              <a:buChar char="•"/>
              <a:defRPr/>
            </a:pPr>
            <a:r>
              <a:rPr lang="en-US" b="1" dirty="0"/>
              <a:t>Editing of recommendation</a:t>
            </a:r>
          </a:p>
          <a:p>
            <a:pPr marL="685800" lvl="2" indent="-342900" eaLnBrk="1" hangingPunct="1">
              <a:lnSpc>
                <a:spcPct val="90000"/>
              </a:lnSpc>
              <a:spcBef>
                <a:spcPts val="300"/>
              </a:spcBef>
              <a:buFont typeface="Arial" pitchFamily="34" charset="0"/>
              <a:buChar char="•"/>
              <a:defRPr/>
            </a:pPr>
            <a:r>
              <a:rPr lang="en-US" b="1" dirty="0"/>
              <a:t>Logistics prep</a:t>
            </a:r>
            <a:endParaRPr lang="en-US" dirty="0"/>
          </a:p>
          <a:p>
            <a:pPr marL="342900" lvl="1" indent="-342900" eaLnBrk="1" hangingPunct="1">
              <a:lnSpc>
                <a:spcPct val="90000"/>
              </a:lnSpc>
              <a:spcBef>
                <a:spcPts val="300"/>
              </a:spcBef>
              <a:buFont typeface="Arial" pitchFamily="34" charset="0"/>
              <a:buChar char="•"/>
              <a:defRPr/>
            </a:pPr>
            <a:endParaRPr lang="en-US" sz="1800" dirty="0"/>
          </a:p>
          <a:p>
            <a:pPr marL="0" lvl="1" indent="0" eaLnBrk="1" hangingPunct="1">
              <a:lnSpc>
                <a:spcPct val="90000"/>
              </a:lnSpc>
              <a:spcBef>
                <a:spcPts val="300"/>
              </a:spcBef>
              <a:buNone/>
              <a:defRPr/>
            </a:pPr>
            <a:r>
              <a:rPr lang="en-US" sz="2400" dirty="0"/>
              <a:t>Note: Presentation in Wednesday mid-week plenary on report and findings of RCM TIG</a:t>
            </a:r>
          </a:p>
          <a:p>
            <a:pPr marL="0" lvl="1" indent="0" eaLnBrk="1" hangingPunct="1">
              <a:lnSpc>
                <a:spcPct val="90000"/>
              </a:lnSpc>
              <a:spcBef>
                <a:spcPts val="300"/>
              </a:spcBef>
              <a:buNone/>
              <a:defRPr/>
            </a:pPr>
            <a:endParaRPr lang="en-US" sz="2400" dirty="0"/>
          </a:p>
          <a:p>
            <a:pPr marL="0" lvl="0" indent="0" eaLnBrk="1" hangingPunct="1">
              <a:lnSpc>
                <a:spcPct val="90000"/>
              </a:lnSpc>
              <a:spcBef>
                <a:spcPts val="300"/>
              </a:spcBef>
              <a:buNone/>
              <a:defRPr/>
            </a:pPr>
            <a:r>
              <a:rPr lang="en-US" sz="2800" dirty="0">
                <a:solidFill>
                  <a:srgbClr val="000000"/>
                </a:solidFill>
              </a:rPr>
              <a:t>Thursday, January 16, AM1</a:t>
            </a:r>
          </a:p>
          <a:p>
            <a:pPr marL="342900" lvl="1" indent="-342900" eaLnBrk="1" hangingPunct="1">
              <a:lnSpc>
                <a:spcPct val="90000"/>
              </a:lnSpc>
              <a:spcBef>
                <a:spcPts val="300"/>
              </a:spcBef>
              <a:buFontTx/>
              <a:buChar char="•"/>
              <a:defRPr/>
            </a:pPr>
            <a:r>
              <a:rPr lang="en-US" b="1" dirty="0">
                <a:solidFill>
                  <a:srgbClr val="000000"/>
                </a:solidFill>
              </a:rPr>
              <a:t>Formulate recommendation to WG</a:t>
            </a:r>
          </a:p>
          <a:p>
            <a:pPr marL="342900" lvl="1" indent="-342900" eaLnBrk="1" hangingPunct="1">
              <a:lnSpc>
                <a:spcPct val="90000"/>
              </a:lnSpc>
              <a:spcBef>
                <a:spcPts val="300"/>
              </a:spcBef>
              <a:buFontTx/>
              <a:buChar char="•"/>
              <a:defRPr/>
            </a:pPr>
            <a:r>
              <a:rPr lang="en-US" sz="2000" b="1" dirty="0">
                <a:solidFill>
                  <a:srgbClr val="000000"/>
                </a:solidFill>
              </a:rPr>
              <a:t>AOB</a:t>
            </a:r>
            <a:endParaRPr lang="en-US" sz="2000" dirty="0">
              <a:solidFill>
                <a:srgbClr val="000000"/>
              </a:solidFill>
            </a:endParaRP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Scope and Goals</a:t>
            </a:r>
          </a:p>
        </p:txBody>
      </p:sp>
      <p:sp>
        <p:nvSpPr>
          <p:cNvPr id="23555" name="Rectangle 3"/>
          <p:cNvSpPr>
            <a:spLocks noGrp="1" noChangeArrowheads="1"/>
          </p:cNvSpPr>
          <p:nvPr>
            <p:ph idx="1"/>
          </p:nvPr>
        </p:nvSpPr>
        <p:spPr>
          <a:xfrm>
            <a:off x="685800" y="1524000"/>
            <a:ext cx="7772400" cy="4572000"/>
          </a:xfrm>
        </p:spPr>
        <p:txBody>
          <a:bodyPr/>
          <a:lstStyle/>
          <a:p>
            <a:pPr eaLnBrk="1" hangingPunct="1"/>
            <a:r>
              <a:rPr lang="en-US" altLang="en-US" sz="2800" dirty="0"/>
              <a:t>RCM TIG recommended (see report):</a:t>
            </a:r>
          </a:p>
          <a:p>
            <a:pPr lvl="1" eaLnBrk="1" hangingPunct="1"/>
            <a:r>
              <a:rPr lang="en-US" altLang="en-US" sz="2400" dirty="0"/>
              <a:t>Future work within 802.11 “on issues directly affecting the operation of MAC and PHY” due to random/changing MAC addresses.  Such as:</a:t>
            </a:r>
          </a:p>
          <a:p>
            <a:pPr lvl="2" eaLnBrk="1" hangingPunct="1"/>
            <a:r>
              <a:rPr lang="en-GB" dirty="0"/>
              <a:t>Use case on Initial Infrastructure Connection Steering (section 3.1)</a:t>
            </a:r>
          </a:p>
          <a:p>
            <a:pPr lvl="2" eaLnBrk="1" hangingPunct="1"/>
            <a:r>
              <a:rPr lang="en-GB" dirty="0"/>
              <a:t>Use case on Customer Support and Troubleshooting (section 3.9)</a:t>
            </a:r>
          </a:p>
          <a:p>
            <a:pPr lvl="1" eaLnBrk="1" hangingPunct="1"/>
            <a:r>
              <a:rPr lang="en-GB" altLang="en-US" sz="2400" dirty="0"/>
              <a:t>Might result in amendment to 802.11.</a:t>
            </a:r>
          </a:p>
          <a:p>
            <a:pPr lvl="1" eaLnBrk="1" hangingPunct="1"/>
            <a:r>
              <a:rPr lang="en-GB" altLang="en-US" sz="2400" dirty="0"/>
              <a:t>Also, might consider other use cases in support of 802.11’s users, perhaps facilitated by the above work, or perhaps needs a Recommended Practice (annex?).</a:t>
            </a:r>
          </a:p>
          <a:p>
            <a:pPr lvl="1" eaLnBrk="1" hangingPunct="1"/>
            <a:r>
              <a:rPr lang="en-GB" altLang="en-US" sz="2400" dirty="0"/>
              <a:t>Do not compromise levels of privacy protection.</a:t>
            </a:r>
          </a:p>
          <a:p>
            <a:pPr lvl="1" eaLnBrk="1" hangingPunct="1"/>
            <a:r>
              <a:rPr lang="en-GB" altLang="en-US" sz="2400" dirty="0"/>
              <a:t>Consider a Study Group.</a:t>
            </a:r>
            <a:endParaRPr lang="en-US" altLang="en-US" sz="2400" dirty="0"/>
          </a:p>
          <a:p>
            <a:pPr lvl="1" eaLnBrk="1" hangingPunct="1"/>
            <a:endParaRPr lang="en-US" altLang="en-US" sz="2400" dirty="0"/>
          </a:p>
        </p:txBody>
      </p:sp>
    </p:spTree>
    <p:extLst>
      <p:ext uri="{BB962C8B-B14F-4D97-AF65-F5344CB8AC3E}">
        <p14:creationId xmlns:p14="http://schemas.microsoft.com/office/powerpoint/2010/main" val="2522927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Scope and Goals - 2</a:t>
            </a:r>
          </a:p>
        </p:txBody>
      </p:sp>
      <p:sp>
        <p:nvSpPr>
          <p:cNvPr id="23555" name="Rectangle 3"/>
          <p:cNvSpPr>
            <a:spLocks noGrp="1" noChangeArrowheads="1"/>
          </p:cNvSpPr>
          <p:nvPr>
            <p:ph idx="1"/>
          </p:nvPr>
        </p:nvSpPr>
        <p:spPr>
          <a:xfrm>
            <a:off x="685800" y="1752600"/>
            <a:ext cx="7772400" cy="4343400"/>
          </a:xfrm>
        </p:spPr>
        <p:txBody>
          <a:bodyPr/>
          <a:lstStyle/>
          <a:p>
            <a:pPr eaLnBrk="1" hangingPunct="1"/>
            <a:r>
              <a:rPr lang="en-US" altLang="en-US" sz="2800" dirty="0"/>
              <a:t>RCM TIG also recommended (see report):</a:t>
            </a:r>
          </a:p>
          <a:p>
            <a:pPr lvl="1" eaLnBrk="1" hangingPunct="1"/>
            <a:r>
              <a:rPr lang="en-US" altLang="en-US" sz="2400" dirty="0"/>
              <a:t>802.11 WG consider examining a broader range of privacy issues relating to 802.11 networks.</a:t>
            </a:r>
          </a:p>
          <a:p>
            <a:pPr lvl="1" eaLnBrk="1" hangingPunct="1"/>
            <a:r>
              <a:rPr lang="en-US" altLang="en-US" sz="2400" dirty="0"/>
              <a:t>Out of scope of RCM</a:t>
            </a:r>
          </a:p>
          <a:p>
            <a:pPr lvl="1" eaLnBrk="1" hangingPunct="1"/>
            <a:r>
              <a:rPr lang="en-US" altLang="en-US" sz="2400" dirty="0"/>
              <a:t>Happy to discuss/work with volunteers to progress this, off-line (another TIG, etc.)</a:t>
            </a:r>
          </a:p>
          <a:p>
            <a:pPr eaLnBrk="1" hangingPunct="1"/>
            <a:r>
              <a:rPr lang="en-US" altLang="en-US" sz="2800" dirty="0"/>
              <a:t>Goal for this ad hoc:</a:t>
            </a:r>
          </a:p>
          <a:p>
            <a:pPr lvl="1" eaLnBrk="1" hangingPunct="1"/>
            <a:r>
              <a:rPr lang="en-US" altLang="en-US" sz="2400" dirty="0"/>
              <a:t>Recommend to the WG: next steps on issues due to random/changing MAC addresses, as Study Group or work within an existing TG.</a:t>
            </a:r>
          </a:p>
          <a:p>
            <a:pPr lvl="1" eaLnBrk="1" hangingPunct="1"/>
            <a:r>
              <a:rPr lang="en-US" altLang="en-US" sz="2400" dirty="0"/>
              <a:t>Begin logistics (identify a Chair, etc.) for the work</a:t>
            </a:r>
          </a:p>
          <a:p>
            <a:pPr lvl="1" eaLnBrk="1" hangingPunct="1"/>
            <a:endParaRPr lang="en-US" altLang="en-US" sz="2400" dirty="0"/>
          </a:p>
        </p:txBody>
      </p:sp>
    </p:spTree>
    <p:extLst>
      <p:ext uri="{BB962C8B-B14F-4D97-AF65-F5344CB8AC3E}">
        <p14:creationId xmlns:p14="http://schemas.microsoft.com/office/powerpoint/2010/main" val="3956724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Background documents</a:t>
            </a:r>
          </a:p>
        </p:txBody>
      </p:sp>
      <p:sp>
        <p:nvSpPr>
          <p:cNvPr id="23555" name="Rectangle 3"/>
          <p:cNvSpPr>
            <a:spLocks noGrp="1" noChangeArrowheads="1"/>
          </p:cNvSpPr>
          <p:nvPr>
            <p:ph idx="1"/>
          </p:nvPr>
        </p:nvSpPr>
        <p:spPr/>
        <p:txBody>
          <a:bodyPr/>
          <a:lstStyle/>
          <a:p>
            <a:pPr eaLnBrk="1" hangingPunct="1"/>
            <a:r>
              <a:rPr lang="en-US" altLang="en-US" sz="2000" dirty="0"/>
              <a:t>RCM TIG report: </a:t>
            </a:r>
            <a:r>
              <a:rPr lang="en-US" altLang="en-US" sz="2000" dirty="0">
                <a:hlinkClick r:id="rId3"/>
              </a:rPr>
              <a:t>11-19/1442r9</a:t>
            </a:r>
            <a:r>
              <a:rPr lang="en-US" altLang="en-US" sz="2000" dirty="0"/>
              <a:t> </a:t>
            </a:r>
          </a:p>
          <a:p>
            <a:pPr eaLnBrk="1" hangingPunct="1"/>
            <a:r>
              <a:rPr lang="en-US" altLang="en-US" sz="2000" dirty="0"/>
              <a:t>WBA Liaison on MAC randomization impacts:</a:t>
            </a:r>
          </a:p>
          <a:p>
            <a:pPr lvl="1" eaLnBrk="1" hangingPunct="1"/>
            <a:r>
              <a:rPr lang="en-US" altLang="en-US" sz="1800" dirty="0"/>
              <a:t>Liaison from WBA: </a:t>
            </a:r>
            <a:r>
              <a:rPr lang="en-US" altLang="en-US" sz="1800" dirty="0">
                <a:hlinkClick r:id="rId4"/>
              </a:rPr>
              <a:t>11-18/1579r1</a:t>
            </a:r>
            <a:r>
              <a:rPr lang="en-US" altLang="en-US" sz="1800" dirty="0"/>
              <a:t> </a:t>
            </a:r>
          </a:p>
          <a:p>
            <a:pPr lvl="1" eaLnBrk="1" hangingPunct="1"/>
            <a:r>
              <a:rPr lang="en-US" altLang="en-US" sz="1800" dirty="0"/>
              <a:t>Response from 802.11 (drafted in ARC): </a:t>
            </a:r>
            <a:r>
              <a:rPr lang="en-US" altLang="en-US" sz="1800" dirty="0">
                <a:hlinkClick r:id="rId5"/>
              </a:rPr>
              <a:t>11-18/1988r2</a:t>
            </a:r>
            <a:r>
              <a:rPr lang="en-US" altLang="en-US" sz="1800" dirty="0"/>
              <a:t> </a:t>
            </a:r>
          </a:p>
          <a:p>
            <a:pPr eaLnBrk="1" hangingPunct="1"/>
            <a:r>
              <a:rPr lang="en-US" altLang="en-US" sz="2000" dirty="0"/>
              <a:t>Other inputs to RCM TIG:</a:t>
            </a:r>
          </a:p>
          <a:p>
            <a:pPr lvl="1" eaLnBrk="1" hangingPunct="1"/>
            <a:r>
              <a:rPr lang="en-US" altLang="en-US" sz="1600" dirty="0">
                <a:hlinkClick r:id="rId6"/>
              </a:rPr>
              <a:t>11-19-0588-02-0rcm-summary-of-discussions-on-randomized-and-changing-mac-addresses-2014-2019.odt</a:t>
            </a:r>
          </a:p>
          <a:p>
            <a:pPr lvl="1" eaLnBrk="1" hangingPunct="1"/>
            <a:r>
              <a:rPr lang="en-US" altLang="en-US" sz="1600" dirty="0">
                <a:hlinkClick r:id="rId6"/>
              </a:rPr>
              <a:t>11-19-0851-00-0rcm-p802-1cq-mac-address-assignment-requirements.pptx</a:t>
            </a:r>
            <a:r>
              <a:rPr lang="en-US" altLang="en-US" sz="1600" dirty="0"/>
              <a:t> </a:t>
            </a:r>
          </a:p>
          <a:p>
            <a:pPr lvl="1" eaLnBrk="1" hangingPunct="1"/>
            <a:r>
              <a:rPr lang="en-US" altLang="en-US" sz="1600" dirty="0">
                <a:hlinkClick r:id="rId7"/>
              </a:rPr>
              <a:t>11-19-0884-00-0rcm-temporary-addresses.pptx</a:t>
            </a:r>
            <a:endParaRPr lang="en-US" altLang="en-US" sz="1600" dirty="0"/>
          </a:p>
          <a:p>
            <a:pPr lvl="1" eaLnBrk="1" hangingPunct="1"/>
            <a:r>
              <a:rPr lang="en-US" altLang="en-US" sz="1600" dirty="0">
                <a:hlinkClick r:id="rId8"/>
              </a:rPr>
              <a:t>11-19-1027-01-0rcm-do-not-fear-random-macs.pptx</a:t>
            </a:r>
            <a:endParaRPr lang="en-US" altLang="en-US" sz="1600" dirty="0"/>
          </a:p>
          <a:p>
            <a:pPr lvl="1" eaLnBrk="1" hangingPunct="1"/>
            <a:r>
              <a:rPr lang="en-US" altLang="en-US" sz="1600" dirty="0">
                <a:hlinkClick r:id="rId9"/>
              </a:rPr>
              <a:t>11-19-1313-02-0rcm-pitfalls-with-address-randomization.pptx</a:t>
            </a:r>
            <a:endParaRPr lang="en-US" altLang="en-US" sz="1600" dirty="0"/>
          </a:p>
          <a:p>
            <a:pPr lvl="1" eaLnBrk="1" hangingPunct="1"/>
            <a:r>
              <a:rPr lang="en-US" altLang="en-US" sz="1600" dirty="0">
                <a:hlinkClick r:id="rId10"/>
              </a:rPr>
              <a:t>11-19-1314-02-0rcm-privacy-protection-in-wi-fi-analytics-systems.pptx</a:t>
            </a:r>
            <a:endParaRPr lang="en-US" altLang="en-US" sz="1600" dirty="0"/>
          </a:p>
          <a:p>
            <a:pPr lvl="1" eaLnBrk="1" hangingPunct="1"/>
            <a:r>
              <a:rPr lang="en-US" altLang="en-US" sz="1600" dirty="0">
                <a:hlinkClick r:id="rId11"/>
              </a:rPr>
              <a:t>11-19-1320-00-0rcm-assignment-of-temporary-addresses.pptx</a:t>
            </a:r>
            <a:endParaRPr lang="en-US" altLang="en-US" sz="1600" dirty="0"/>
          </a:p>
          <a:p>
            <a:pPr lvl="1" eaLnBrk="1" hangingPunct="1"/>
            <a:endParaRPr lang="en-US" altLang="en-US" sz="1600" dirty="0"/>
          </a:p>
        </p:txBody>
      </p:sp>
    </p:spTree>
    <p:extLst>
      <p:ext uri="{BB962C8B-B14F-4D97-AF65-F5344CB8AC3E}">
        <p14:creationId xmlns:p14="http://schemas.microsoft.com/office/powerpoint/2010/main" val="3792496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RCM Ad-hoc, January 2020, Irvine, California, USA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Random and Changing MAC Addresses Ad-hoc Group</a:t>
            </a:r>
          </a:p>
        </p:txBody>
      </p:sp>
      <p:sp>
        <p:nvSpPr>
          <p:cNvPr id="19459" name="Rectangle 3"/>
          <p:cNvSpPr>
            <a:spLocks noGrp="1" noChangeArrowheads="1"/>
          </p:cNvSpPr>
          <p:nvPr>
            <p:ph type="subTitle" idx="1"/>
          </p:nvPr>
        </p:nvSpPr>
        <p:spPr>
          <a:xfrm>
            <a:off x="1371600" y="3581400"/>
            <a:ext cx="6400800" cy="2057400"/>
          </a:xfrm>
        </p:spPr>
        <p:txBody>
          <a:bodyPr/>
          <a:lstStyle/>
          <a:p>
            <a:pPr eaLnBrk="1" hangingPunct="1"/>
            <a:r>
              <a:rPr lang="en-US" altLang="en-US" dirty="0"/>
              <a:t>Agenda</a:t>
            </a:r>
          </a:p>
          <a:p>
            <a:pPr eaLnBrk="1" hangingPunct="1"/>
            <a:r>
              <a:rPr lang="en-US" altLang="en-US" dirty="0"/>
              <a:t>January 2020 session</a:t>
            </a:r>
          </a:p>
          <a:p>
            <a:pPr eaLnBrk="1" hangingPunct="1"/>
            <a:endParaRPr lang="en-US" altLang="en-US" sz="2000" dirty="0"/>
          </a:p>
          <a:p>
            <a:pPr eaLnBrk="1" hangingPunct="1"/>
            <a:r>
              <a:rPr lang="en-US" altLang="en-US" sz="2000" dirty="0"/>
              <a:t>Chair: Mark Hamilton (Ruckus/CommScope)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January 14</a:t>
            </a:r>
            <a:r>
              <a:rPr lang="en-US" altLang="en-US" baseline="30000" dirty="0"/>
              <a:t>th</a:t>
            </a:r>
            <a:r>
              <a:rPr lang="en-US" altLang="en-US" dirty="0"/>
              <a:t>, EVE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Call for Secretary</a:t>
            </a:r>
          </a:p>
        </p:txBody>
      </p:sp>
      <p:sp>
        <p:nvSpPr>
          <p:cNvPr id="23555" name="Rectangle 3"/>
          <p:cNvSpPr>
            <a:spLocks noGrp="1" noChangeArrowheads="1"/>
          </p:cNvSpPr>
          <p:nvPr>
            <p:ph idx="1"/>
          </p:nvPr>
        </p:nvSpPr>
        <p:spPr/>
        <p:txBody>
          <a:bodyPr/>
          <a:lstStyle/>
          <a:p>
            <a:pPr eaLnBrk="1" hangingPunct="1"/>
            <a:r>
              <a:rPr lang="en-US" altLang="en-US" sz="2800" dirty="0"/>
              <a:t>Volunteers?</a:t>
            </a:r>
            <a:endParaRPr lang="en-US" altLang="en-US" sz="2400" dirty="0"/>
          </a:p>
        </p:txBody>
      </p:sp>
    </p:spTree>
    <p:extLst>
      <p:ext uri="{BB962C8B-B14F-4D97-AF65-F5344CB8AC3E}">
        <p14:creationId xmlns:p14="http://schemas.microsoft.com/office/powerpoint/2010/main" val="2836487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Ad-hoc group operating rules</a:t>
            </a:r>
          </a:p>
        </p:txBody>
      </p:sp>
      <p:sp>
        <p:nvSpPr>
          <p:cNvPr id="23555" name="Rectangle 3"/>
          <p:cNvSpPr>
            <a:spLocks noGrp="1" noChangeArrowheads="1"/>
          </p:cNvSpPr>
          <p:nvPr>
            <p:ph idx="1"/>
          </p:nvPr>
        </p:nvSpPr>
        <p:spPr/>
        <p:txBody>
          <a:bodyPr/>
          <a:lstStyle/>
          <a:p>
            <a:pPr eaLnBrk="1" hangingPunct="1"/>
            <a:r>
              <a:rPr lang="en-US" altLang="en-US" sz="2800" dirty="0"/>
              <a:t>No formal rules – agree to our own process</a:t>
            </a:r>
          </a:p>
          <a:p>
            <a:pPr eaLnBrk="1" hangingPunct="1"/>
            <a:r>
              <a:rPr lang="en-US" altLang="en-US" sz="2800" dirty="0"/>
              <a:t>No motions (straw polls are okay)</a:t>
            </a:r>
          </a:p>
          <a:p>
            <a:pPr eaLnBrk="1" hangingPunct="1"/>
            <a:r>
              <a:rPr lang="en-US" altLang="en-US" sz="2800" dirty="0"/>
              <a:t>Attendance counts</a:t>
            </a:r>
          </a:p>
        </p:txBody>
      </p:sp>
    </p:spTree>
    <p:extLst>
      <p:ext uri="{BB962C8B-B14F-4D97-AF65-F5344CB8AC3E}">
        <p14:creationId xmlns:p14="http://schemas.microsoft.com/office/powerpoint/2010/main" val="42412500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76978</TotalTime>
  <Words>778</Words>
  <Application>Microsoft Office PowerPoint</Application>
  <PresentationFormat>On-screen Show (4:3)</PresentationFormat>
  <Paragraphs>134</Paragraphs>
  <Slides>13</Slides>
  <Notes>12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Helvetica</vt:lpstr>
      <vt:lpstr>Monotype Sorts</vt:lpstr>
      <vt:lpstr>Times New Roman</vt:lpstr>
      <vt:lpstr>802-11-Submission</vt:lpstr>
      <vt:lpstr>Document</vt:lpstr>
      <vt:lpstr>RCM-AHG-agenda-Jan-2020</vt:lpstr>
      <vt:lpstr>Abstract</vt:lpstr>
      <vt:lpstr>IEEE 802.11   Random and Changing MAC Addresses Ad-hoc Group</vt:lpstr>
      <vt:lpstr>Tuesday, January 14th, EVE</vt:lpstr>
      <vt:lpstr>Call for Secretary</vt:lpstr>
      <vt:lpstr>Attendance, etc.</vt:lpstr>
      <vt:lpstr>Participation in IEEE 802 Meetings</vt:lpstr>
      <vt:lpstr>Other Guidelines for IEEE WG Meetings</vt:lpstr>
      <vt:lpstr>Ad-hoc group operating rules</vt:lpstr>
      <vt:lpstr>ARC Agenda – January 2020 (1 of 2)</vt:lpstr>
      <vt:lpstr>Scope and Goals</vt:lpstr>
      <vt:lpstr>Scope and Goals - 2</vt:lpstr>
      <vt:lpstr>Background documents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837</cp:revision>
  <cp:lastPrinted>1998-02-10T13:28:06Z</cp:lastPrinted>
  <dcterms:created xsi:type="dcterms:W3CDTF">2009-07-15T16:38:20Z</dcterms:created>
  <dcterms:modified xsi:type="dcterms:W3CDTF">2020-01-03T21:10:19Z</dcterms:modified>
</cp:coreProperties>
</file>