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44" r:id="rId3"/>
    <p:sldId id="347" r:id="rId4"/>
    <p:sldId id="348" r:id="rId5"/>
    <p:sldId id="352" r:id="rId6"/>
    <p:sldId id="351" r:id="rId7"/>
    <p:sldId id="346" r:id="rId8"/>
    <p:sldId id="354" r:id="rId9"/>
    <p:sldId id="349" r:id="rId10"/>
    <p:sldId id="353" r:id="rId11"/>
    <p:sldId id="345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99548" autoAdjust="0"/>
  </p:normalViewPr>
  <p:slideViewPr>
    <p:cSldViewPr>
      <p:cViewPr varScale="1">
        <p:scale>
          <a:sx n="112" d="100"/>
          <a:sy n="112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802.11-19/2161r0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Multiple RU Support for 11be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2020-01-06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979041"/>
              </p:ext>
            </p:extLst>
          </p:nvPr>
        </p:nvGraphicFramePr>
        <p:xfrm>
          <a:off x="520700" y="2752725"/>
          <a:ext cx="7905750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1" name="Document" r:id="rId4" imgW="9397832" imgH="4450567" progId="Word.Document.8">
                  <p:embed/>
                </p:oleObj>
              </mc:Choice>
              <mc:Fallback>
                <p:oleObj name="Document" r:id="rId4" imgW="9397832" imgH="44505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2725"/>
                        <a:ext cx="7905750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that small-size </a:t>
            </a:r>
            <a:r>
              <a:rPr lang="en-US" altLang="ko-KR" dirty="0"/>
              <a:t>RUs can be </a:t>
            </a:r>
            <a:r>
              <a:rPr lang="en-US" altLang="ko-KR" dirty="0" smtClean="0"/>
              <a:t>combined in the </a:t>
            </a:r>
            <a:r>
              <a:rPr lang="en-US" altLang="ko-KR" dirty="0"/>
              <a:t>manner of </a:t>
            </a:r>
            <a:r>
              <a:rPr lang="en-US" altLang="ko-KR" dirty="0" smtClean="0"/>
              <a:t>Option 1 and large-size RUs can be allocated in the manner of Option 4?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2301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0" dirty="0" smtClean="0"/>
              <a:t>[1] 11-19/1262r6</a:t>
            </a:r>
            <a:r>
              <a:rPr lang="en-US" sz="2000" b="0" dirty="0"/>
              <a:t>, Specification Framework for </a:t>
            </a:r>
            <a:r>
              <a:rPr lang="en-US" sz="2000" b="0" dirty="0" err="1" smtClean="0"/>
              <a:t>TGbe</a:t>
            </a:r>
            <a:r>
              <a:rPr lang="en-US" sz="2000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 smtClean="0"/>
              <a:t>[2] </a:t>
            </a:r>
            <a:r>
              <a:rPr lang="en-US" altLang="ko-KR" b="0" dirty="0"/>
              <a:t>11-19/1907r0, Multiple RU Combinations for EHT.</a:t>
            </a:r>
            <a:endParaRPr lang="en-US" altLang="ko-KR" dirty="0"/>
          </a:p>
          <a:p>
            <a:pPr marL="0" indent="0">
              <a:buNone/>
            </a:pPr>
            <a:r>
              <a:rPr lang="en-US" b="0" dirty="0" smtClean="0"/>
              <a:t>[3] </a:t>
            </a:r>
            <a:r>
              <a:rPr lang="en-US" b="0" dirty="0"/>
              <a:t>11-19/1908r0, Multi-RU </a:t>
            </a:r>
            <a:r>
              <a:rPr lang="en-US" b="0" dirty="0" smtClean="0"/>
              <a:t>Support.</a:t>
            </a:r>
            <a:endParaRPr lang="en-US" b="0" dirty="0" smtClean="0"/>
          </a:p>
          <a:p>
            <a:pPr marL="0" indent="0">
              <a:buNone/>
            </a:pPr>
            <a:r>
              <a:rPr lang="en-US" b="0" dirty="0" smtClean="0"/>
              <a:t>[4] </a:t>
            </a:r>
            <a:r>
              <a:rPr lang="en-US" b="0" dirty="0"/>
              <a:t>11-19/1869r0, Preamble Puncturing and RU </a:t>
            </a:r>
            <a:r>
              <a:rPr lang="en-US" b="0" dirty="0" smtClean="0"/>
              <a:t>Aggregation.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9537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/>
              <a:t>In the September 2019 meeting, 11be task group has approved that </a:t>
            </a:r>
            <a:r>
              <a:rPr lang="en-US" sz="2000" b="0" dirty="0" smtClean="0"/>
              <a:t>11be </a:t>
            </a:r>
            <a:r>
              <a:rPr lang="en-US" sz="2000" b="0" dirty="0"/>
              <a:t>shall allow more than one RUs to be assigned to a single </a:t>
            </a:r>
            <a:r>
              <a:rPr lang="en-US" sz="2000" b="0" dirty="0" smtClean="0"/>
              <a:t>STA [1].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/>
              <a:t>In [2] and [3], dividing RU sizes </a:t>
            </a:r>
            <a:r>
              <a:rPr lang="en-US" b="0" dirty="0" smtClean="0"/>
              <a:t>into small </a:t>
            </a:r>
            <a:r>
              <a:rPr lang="en-US" b="0" dirty="0"/>
              <a:t>{26,52,106} and large {</a:t>
            </a:r>
            <a:r>
              <a:rPr lang="en-US" b="0" dirty="0" smtClean="0"/>
              <a:t>242,484,996} was discussed.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/>
              <a:t>In this contribution, we address the four possibilities of multiple RU allocation.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2293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Options of Multiple RU Allocation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 smtClean="0"/>
              <a:t>Considering that the </a:t>
            </a:r>
            <a:r>
              <a:rPr lang="en-US" altLang="ko-KR" b="0" dirty="0"/>
              <a:t>multiple RUs should be supported to enhance the spectral efficiency with increasing complexity as little as possible</a:t>
            </a:r>
            <a:r>
              <a:rPr lang="en-US" altLang="ko-KR" b="0" dirty="0" smtClean="0"/>
              <a:t>, </a:t>
            </a:r>
            <a:r>
              <a:rPr lang="en-US" altLang="ko-KR" b="0" dirty="0"/>
              <a:t>we can </a:t>
            </a:r>
            <a:r>
              <a:rPr lang="en-US" altLang="ko-KR" b="0" dirty="0" smtClean="0"/>
              <a:t>sequentially think </a:t>
            </a:r>
            <a:r>
              <a:rPr lang="en-US" altLang="ko-KR" b="0" dirty="0"/>
              <a:t>the </a:t>
            </a:r>
            <a:r>
              <a:rPr lang="en-US" altLang="ko-KR" b="0" dirty="0" smtClean="0"/>
              <a:t>following options of </a:t>
            </a:r>
            <a:r>
              <a:rPr lang="en-US" altLang="ko-KR" b="0" dirty="0"/>
              <a:t>multiple RU </a:t>
            </a:r>
            <a:r>
              <a:rPr lang="en-US" altLang="ko-KR" b="0" dirty="0" smtClean="0"/>
              <a:t>allocation for 11be.</a:t>
            </a:r>
          </a:p>
          <a:p>
            <a:pPr lvl="2"/>
            <a:r>
              <a:rPr lang="en-US" altLang="ko-KR" dirty="0" smtClean="0"/>
              <a:t>Option 1: new RU type</a:t>
            </a:r>
          </a:p>
          <a:p>
            <a:pPr lvl="3"/>
            <a:r>
              <a:rPr lang="en-US" altLang="ko-KR" dirty="0" smtClean="0"/>
              <a:t>Defines the new RU sizes </a:t>
            </a:r>
            <a:r>
              <a:rPr lang="en-US" altLang="ko-KR" dirty="0"/>
              <a:t>(e.g. RU26+RU52 becomes 78-tone </a:t>
            </a:r>
            <a:r>
              <a:rPr lang="en-US" altLang="ko-KR" dirty="0" smtClean="0"/>
              <a:t>RU)</a:t>
            </a:r>
          </a:p>
          <a:p>
            <a:pPr lvl="3"/>
            <a:r>
              <a:rPr lang="en-US" altLang="ko-KR" dirty="0" smtClean="0"/>
              <a:t>Coding </a:t>
            </a:r>
            <a:r>
              <a:rPr lang="en-US" altLang="ko-KR" dirty="0"/>
              <a:t>across multiple </a:t>
            </a:r>
            <a:r>
              <a:rPr lang="en-US" altLang="ko-KR" dirty="0" smtClean="0"/>
              <a:t>RUs </a:t>
            </a:r>
          </a:p>
          <a:p>
            <a:pPr lvl="2"/>
            <a:r>
              <a:rPr lang="en-US" altLang="ko-KR" dirty="0" smtClean="0"/>
              <a:t>Option 2: RU aggregation</a:t>
            </a:r>
          </a:p>
          <a:p>
            <a:pPr lvl="3"/>
            <a:r>
              <a:rPr lang="en-US" altLang="ko-KR" dirty="0" smtClean="0"/>
              <a:t>Aggregation of contiguous or non-contiguous RUs </a:t>
            </a:r>
            <a:endParaRPr lang="en-US" altLang="ko-KR" dirty="0"/>
          </a:p>
          <a:p>
            <a:pPr lvl="3"/>
            <a:r>
              <a:rPr lang="en-US" altLang="ko-KR" dirty="0" smtClean="0"/>
              <a:t>Coding </a:t>
            </a:r>
            <a:r>
              <a:rPr lang="en-US" altLang="ko-KR" dirty="0"/>
              <a:t>across multiple </a:t>
            </a:r>
            <a:r>
              <a:rPr lang="en-US" altLang="ko-KR" dirty="0" smtClean="0"/>
              <a:t>RUs </a:t>
            </a:r>
            <a:r>
              <a:rPr lang="en-US" altLang="ko-KR" dirty="0"/>
              <a:t>using new module like RU parser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Option </a:t>
            </a:r>
            <a:r>
              <a:rPr lang="en-US" altLang="ko-KR" dirty="0"/>
              <a:t>3: </a:t>
            </a:r>
            <a:r>
              <a:rPr lang="en-US" altLang="ko-KR" dirty="0" smtClean="0"/>
              <a:t>multiple </a:t>
            </a:r>
            <a:r>
              <a:rPr lang="en-US" altLang="ko-KR" dirty="0"/>
              <a:t>independent RUs to a single </a:t>
            </a:r>
            <a:r>
              <a:rPr lang="en-US" altLang="ko-KR" dirty="0" smtClean="0"/>
              <a:t>STA</a:t>
            </a:r>
          </a:p>
          <a:p>
            <a:pPr lvl="3"/>
            <a:r>
              <a:rPr lang="en-US" altLang="ko-KR" dirty="0"/>
              <a:t>Combinations of contiguous or non-contiguous RUs </a:t>
            </a:r>
          </a:p>
          <a:p>
            <a:pPr lvl="3"/>
            <a:r>
              <a:rPr lang="en-US" altLang="ko-KR" dirty="0" smtClean="0"/>
              <a:t>Independent coding for each RU</a:t>
            </a:r>
          </a:p>
          <a:p>
            <a:pPr lvl="2"/>
            <a:r>
              <a:rPr lang="en-US" altLang="ko-KR" dirty="0" smtClean="0"/>
              <a:t>Option 4: puncturing</a:t>
            </a:r>
          </a:p>
          <a:p>
            <a:pPr lvl="2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b="0" dirty="0" smtClean="0"/>
          </a:p>
          <a:p>
            <a:pPr lvl="1"/>
            <a:endParaRPr lang="ko-KR" altLang="en-US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256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sz="2800" dirty="0" smtClean="0"/>
              <a:t>Option 1: New </a:t>
            </a:r>
            <a:r>
              <a:rPr lang="en-US" altLang="ko-KR" sz="2800" dirty="0"/>
              <a:t>RU </a:t>
            </a:r>
            <a:r>
              <a:rPr lang="en-US" altLang="ko-KR" sz="2800" dirty="0" smtClean="0"/>
              <a:t>Type 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b="0" dirty="0"/>
              <a:t>We consider only contiguous RU allocation in this option.</a:t>
            </a:r>
          </a:p>
          <a:p>
            <a:r>
              <a:rPr lang="en-US" altLang="ko-KR" sz="1600" b="0" dirty="0" smtClean="0"/>
              <a:t>The new RU type is defined by combining multiple </a:t>
            </a:r>
            <a:r>
              <a:rPr lang="en-US" altLang="ko-KR" sz="1600" b="0" dirty="0" err="1" smtClean="0"/>
              <a:t>RUs.</a:t>
            </a:r>
            <a:endParaRPr lang="en-US" altLang="ko-KR" sz="1600" b="0" dirty="0" smtClean="0"/>
          </a:p>
          <a:p>
            <a:pPr lvl="1"/>
            <a:r>
              <a:rPr lang="en-US" altLang="ko-KR" sz="1400" dirty="0" smtClean="0"/>
              <a:t>For example, RU26+RU52 </a:t>
            </a:r>
            <a:r>
              <a:rPr lang="en-US" altLang="ko-KR" sz="1400" dirty="0"/>
              <a:t>becomes 78-tone </a:t>
            </a:r>
            <a:r>
              <a:rPr lang="en-US" altLang="ko-KR" sz="1400" dirty="0" smtClean="0"/>
              <a:t>RU.</a:t>
            </a:r>
          </a:p>
          <a:p>
            <a:r>
              <a:rPr lang="en-US" altLang="ko-KR" sz="1600" b="0" dirty="0"/>
              <a:t>Need to define BCC inter-leaver as well as LDPC tone mapper for new RU size</a:t>
            </a:r>
          </a:p>
          <a:p>
            <a:r>
              <a:rPr lang="en-US" altLang="ko-KR" sz="1600" b="0" dirty="0" smtClean="0"/>
              <a:t>In </a:t>
            </a:r>
            <a:r>
              <a:rPr lang="en-US" altLang="ko-KR" sz="1600" b="0" dirty="0"/>
              <a:t>order to </a:t>
            </a:r>
            <a:r>
              <a:rPr lang="en-US" altLang="ko-KR" sz="1600" b="0" dirty="0" smtClean="0"/>
              <a:t>reduce the complexity increase in defining the new RU type, the following things should be considered. </a:t>
            </a:r>
          </a:p>
          <a:p>
            <a:pPr lvl="1"/>
            <a:r>
              <a:rPr lang="en-US" altLang="ko-KR" sz="1400" dirty="0"/>
              <a:t>T</a:t>
            </a:r>
            <a:r>
              <a:rPr lang="en-US" altLang="ko-KR" sz="1400" dirty="0" smtClean="0"/>
              <a:t>he </a:t>
            </a:r>
            <a:r>
              <a:rPr lang="en-US" altLang="ko-KR" sz="1400" dirty="0"/>
              <a:t>number of RUs that can be </a:t>
            </a:r>
            <a:r>
              <a:rPr lang="en-US" altLang="ko-KR" sz="1400" dirty="0" smtClean="0"/>
              <a:t>combined should be limited.</a:t>
            </a:r>
          </a:p>
          <a:p>
            <a:pPr lvl="2"/>
            <a:r>
              <a:rPr lang="en-US" altLang="ko-KR" sz="1200" dirty="0" smtClean="0"/>
              <a:t>In order to reduce the number of possible RU combinations</a:t>
            </a:r>
          </a:p>
          <a:p>
            <a:pPr lvl="2"/>
            <a:r>
              <a:rPr lang="en-US" altLang="ko-KR" sz="1200" dirty="0" smtClean="0"/>
              <a:t>For example</a:t>
            </a:r>
            <a:r>
              <a:rPr lang="en-US" altLang="ko-KR" sz="1200" dirty="0"/>
              <a:t>, RU combinations of </a:t>
            </a:r>
            <a:r>
              <a:rPr lang="en-US" altLang="ko-KR" sz="1200" dirty="0" smtClean="0"/>
              <a:t>RU26+RU26+RU26 is </a:t>
            </a:r>
            <a:r>
              <a:rPr lang="en-US" altLang="ko-KR" sz="1200" dirty="0"/>
              <a:t>not useful because AP can </a:t>
            </a:r>
            <a:r>
              <a:rPr lang="en-US" altLang="ko-KR" sz="1200" dirty="0" smtClean="0"/>
              <a:t>allocate RU52+RU26 </a:t>
            </a:r>
            <a:r>
              <a:rPr lang="en-US" altLang="ko-KR" sz="1200" dirty="0"/>
              <a:t>to that </a:t>
            </a:r>
            <a:r>
              <a:rPr lang="en-US" altLang="ko-KR" sz="1200" dirty="0" smtClean="0"/>
              <a:t>STA.</a:t>
            </a:r>
          </a:p>
          <a:p>
            <a:pPr lvl="1"/>
            <a:r>
              <a:rPr lang="en-US" altLang="ko-KR" sz="1400" dirty="0" smtClean="0"/>
              <a:t>The number of RU combinations </a:t>
            </a:r>
            <a:r>
              <a:rPr lang="en-US" altLang="ko-KR" sz="1400" dirty="0"/>
              <a:t>should be limited</a:t>
            </a:r>
            <a:r>
              <a:rPr lang="en-US" altLang="ko-KR" sz="1400" dirty="0" smtClean="0"/>
              <a:t>.</a:t>
            </a:r>
          </a:p>
          <a:p>
            <a:pPr lvl="2"/>
            <a:r>
              <a:rPr lang="en-US" altLang="ko-KR" sz="1200" dirty="0"/>
              <a:t>In order to reduce </a:t>
            </a:r>
            <a:r>
              <a:rPr lang="en-US" altLang="ko-KR" sz="1200" dirty="0" smtClean="0"/>
              <a:t>the scheduling and signaling complexity</a:t>
            </a:r>
          </a:p>
          <a:p>
            <a:pPr lvl="2"/>
            <a:r>
              <a:rPr lang="en-US" altLang="ko-KR" sz="1200" dirty="0" smtClean="0"/>
              <a:t>For example, the </a:t>
            </a:r>
            <a:r>
              <a:rPr lang="en-US" altLang="ko-KR" sz="1200" dirty="0"/>
              <a:t>combinations of </a:t>
            </a:r>
            <a:r>
              <a:rPr lang="en-US" altLang="ko-KR" sz="1200" dirty="0" smtClean="0"/>
              <a:t>contiguous </a:t>
            </a:r>
            <a:r>
              <a:rPr lang="en-US" altLang="ko-KR" sz="1200" dirty="0"/>
              <a:t>RUs </a:t>
            </a:r>
            <a:r>
              <a:rPr lang="en-US" altLang="ko-KR" sz="1200" dirty="0" smtClean="0"/>
              <a:t>within each 20MHz can </a:t>
            </a:r>
            <a:r>
              <a:rPr lang="en-US" altLang="ko-KR" sz="1200" dirty="0"/>
              <a:t>be introduced.</a:t>
            </a:r>
          </a:p>
          <a:p>
            <a:pPr lvl="2"/>
            <a:r>
              <a:rPr lang="en-US" altLang="ko-KR" sz="1200" dirty="0"/>
              <a:t>For example</a:t>
            </a:r>
            <a:r>
              <a:rPr lang="en-US" altLang="ko-KR" sz="1200" dirty="0" smtClean="0"/>
              <a:t>, RU26+RU484 can not be </a:t>
            </a:r>
            <a:r>
              <a:rPr lang="en-US" altLang="ko-KR" sz="1200" dirty="0"/>
              <a:t>applicable because </a:t>
            </a:r>
            <a:r>
              <a:rPr lang="en-US" altLang="ko-KR" sz="1200" dirty="0" smtClean="0"/>
              <a:t>it does </a:t>
            </a:r>
            <a:r>
              <a:rPr lang="en-US" altLang="ko-KR" sz="1200" dirty="0"/>
              <a:t>not increase the spectrum </a:t>
            </a:r>
            <a:r>
              <a:rPr lang="en-US" altLang="ko-KR" sz="1200" dirty="0" smtClean="0"/>
              <a:t>efficiency much.</a:t>
            </a:r>
            <a:endParaRPr lang="en-US" altLang="ko-KR" sz="1200" dirty="0"/>
          </a:p>
          <a:p>
            <a:r>
              <a:rPr lang="en-US" altLang="ko-KR" sz="1600" b="0" dirty="0" smtClean="0"/>
              <a:t>Therefore, balancing between complexity and the number of supported RU combinations is important.</a:t>
            </a:r>
          </a:p>
          <a:p>
            <a:r>
              <a:rPr lang="en-US" altLang="ko-KR" sz="1600" b="0" dirty="0" smtClean="0"/>
              <a:t>This option can reuse the existing </a:t>
            </a:r>
            <a:r>
              <a:rPr lang="en-US" altLang="ko-KR" sz="1600" b="0" dirty="0"/>
              <a:t>s</a:t>
            </a:r>
            <a:r>
              <a:rPr lang="en-US" altLang="ko-KR" sz="1600" b="0" dirty="0" smtClean="0"/>
              <a:t>ignaling method in 11ax by expanding RU Allocation subfield.</a:t>
            </a:r>
          </a:p>
          <a:p>
            <a:endParaRPr lang="en-US" altLang="ko-KR" sz="1800" b="0" dirty="0" smtClean="0"/>
          </a:p>
          <a:p>
            <a:pPr lvl="2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b="0" dirty="0"/>
          </a:p>
          <a:p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9732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sz="2800" dirty="0" smtClean="0"/>
              <a:t>Option 2: </a:t>
            </a:r>
            <a:r>
              <a:rPr lang="en-US" altLang="ko-KR" sz="2800" dirty="0"/>
              <a:t>RU </a:t>
            </a:r>
            <a:r>
              <a:rPr lang="en-US" altLang="ko-KR" sz="2800" dirty="0" smtClean="0"/>
              <a:t>Aggregation 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b="0" dirty="0" smtClean="0"/>
          </a:p>
          <a:p>
            <a:endParaRPr lang="en-US" altLang="ko-KR" b="0" dirty="0"/>
          </a:p>
          <a:p>
            <a:endParaRPr lang="en-US" altLang="ko-KR" b="0" dirty="0" smtClean="0"/>
          </a:p>
          <a:p>
            <a:endParaRPr lang="en-US" altLang="ko-KR" b="0" dirty="0" smtClean="0"/>
          </a:p>
          <a:p>
            <a:r>
              <a:rPr lang="en-US" altLang="ko-KR" sz="1800" b="0" dirty="0" smtClean="0"/>
              <a:t>Contiguous </a:t>
            </a:r>
            <a:r>
              <a:rPr lang="en-US" altLang="ko-KR" sz="1800" b="0" dirty="0"/>
              <a:t>or non-contiguous RUs are </a:t>
            </a:r>
            <a:r>
              <a:rPr lang="en-US" altLang="ko-KR" sz="1800" b="0" dirty="0" smtClean="0"/>
              <a:t>aggregated. </a:t>
            </a:r>
          </a:p>
          <a:p>
            <a:r>
              <a:rPr lang="en-US" altLang="ko-KR" sz="1800" b="0" dirty="0" smtClean="0"/>
              <a:t>Option 2 can reuse the existing transmitter procedure excepting that this needs new module like RU parser after encoding.</a:t>
            </a:r>
          </a:p>
          <a:p>
            <a:r>
              <a:rPr lang="en-US" altLang="ko-KR" sz="1800" b="0" dirty="0" smtClean="0"/>
              <a:t>In </a:t>
            </a:r>
            <a:r>
              <a:rPr lang="en-US" altLang="ko-KR" sz="1800" b="0" dirty="0"/>
              <a:t>terms of de-interleaving and decoding </a:t>
            </a:r>
            <a:r>
              <a:rPr lang="en-US" altLang="ko-KR" sz="1800" b="0" dirty="0" smtClean="0"/>
              <a:t>latency, Option 1 and Option 2 are not so different because </a:t>
            </a:r>
            <a:r>
              <a:rPr lang="en-US" altLang="ko-KR" sz="1800" b="0" dirty="0"/>
              <a:t>PHY </a:t>
            </a:r>
            <a:r>
              <a:rPr lang="en-US" altLang="ko-KR" sz="1800" b="0" dirty="0" smtClean="0"/>
              <a:t>will</a:t>
            </a:r>
            <a:r>
              <a:rPr lang="en-US" altLang="ko-KR" sz="1800" b="0" dirty="0"/>
              <a:t> typically</a:t>
            </a:r>
            <a:r>
              <a:rPr lang="en-US" altLang="ko-KR" sz="1800" b="0" dirty="0" smtClean="0"/>
              <a:t> </a:t>
            </a:r>
            <a:r>
              <a:rPr lang="en-US" altLang="ko-KR" sz="1800" b="0" dirty="0"/>
              <a:t>do </a:t>
            </a:r>
            <a:r>
              <a:rPr lang="en-US" altLang="ko-KR" sz="1800" b="0" dirty="0" smtClean="0"/>
              <a:t>the following two </a:t>
            </a:r>
            <a:r>
              <a:rPr lang="en-US" altLang="ko-KR" sz="1800" b="0" dirty="0"/>
              <a:t>stage mapping: 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altLang="ko-KR" sz="1600" dirty="0" smtClean="0"/>
              <a:t>From RU allocation, find out which RU or RUs are allocated the receiving STA 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altLang="ko-KR" sz="1600" dirty="0" smtClean="0"/>
              <a:t>From RU </a:t>
            </a:r>
            <a:r>
              <a:rPr lang="en-US" altLang="ko-KR" sz="1600" dirty="0"/>
              <a:t>indices, find out subcarriers </a:t>
            </a:r>
            <a:r>
              <a:rPr lang="en-US" altLang="ko-KR" sz="1600" dirty="0" smtClean="0"/>
              <a:t>indices</a:t>
            </a:r>
          </a:p>
          <a:p>
            <a:r>
              <a:rPr lang="en-US" altLang="ko-KR" sz="1800" b="0" dirty="0" smtClean="0"/>
              <a:t>However, in terms </a:t>
            </a:r>
            <a:r>
              <a:rPr lang="en-US" altLang="ko-KR" sz="1800" b="0" dirty="0"/>
              <a:t>of </a:t>
            </a:r>
            <a:r>
              <a:rPr lang="en-US" altLang="ko-KR" sz="1800" b="0" dirty="0" smtClean="0"/>
              <a:t>signaling, Option 2 increases </a:t>
            </a:r>
            <a:r>
              <a:rPr lang="en-US" altLang="ko-KR" sz="1800" b="0" dirty="0"/>
              <a:t>the latency </a:t>
            </a:r>
            <a:r>
              <a:rPr lang="en-US" altLang="ko-KR" sz="1800" b="0" dirty="0" smtClean="0"/>
              <a:t>because we </a:t>
            </a:r>
            <a:r>
              <a:rPr lang="en-US" altLang="ko-KR" sz="1800" b="0" dirty="0"/>
              <a:t>either </a:t>
            </a:r>
            <a:r>
              <a:rPr lang="en-US" altLang="ko-KR" sz="1800" b="0" dirty="0" smtClean="0"/>
              <a:t>need </a:t>
            </a:r>
            <a:r>
              <a:rPr lang="en-US" altLang="ko-KR" sz="1800" b="0" dirty="0"/>
              <a:t>multiple mapping engine (then we need to know what's the maximal aggregation order) or </a:t>
            </a:r>
            <a:r>
              <a:rPr lang="en-US" altLang="ko-KR" sz="1800" b="0" dirty="0" smtClean="0"/>
              <a:t>do </a:t>
            </a:r>
            <a:r>
              <a:rPr lang="en-US" altLang="ko-KR" sz="1800" b="0" dirty="0"/>
              <a:t>it </a:t>
            </a:r>
            <a:r>
              <a:rPr lang="en-US" altLang="ko-KR" sz="1800" b="0" dirty="0" smtClean="0"/>
              <a:t>sequentially for aggregated </a:t>
            </a:r>
            <a:r>
              <a:rPr lang="en-US" altLang="ko-KR" sz="1800" b="0" dirty="0" err="1" smtClean="0"/>
              <a:t>RUs.</a:t>
            </a:r>
            <a:r>
              <a:rPr lang="en-US" altLang="ko-KR" sz="1800" b="0" dirty="0" smtClean="0"/>
              <a:t>   </a:t>
            </a:r>
          </a:p>
          <a:p>
            <a:endParaRPr lang="en-US" altLang="ko-KR" b="0" dirty="0"/>
          </a:p>
          <a:p>
            <a:endParaRPr lang="ko-KR" altLang="en-US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4876800" y="1797334"/>
            <a:ext cx="14478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Parser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직선 화살표 연결선 8"/>
          <p:cNvCxnSpPr/>
          <p:nvPr/>
        </p:nvCxnSpPr>
        <p:spPr bwMode="auto">
          <a:xfrm>
            <a:off x="2209800" y="2178334"/>
            <a:ext cx="838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447800" y="2034401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/>
              <a:t>PSDU</a:t>
            </a:r>
            <a:endParaRPr lang="ko-KR" altLang="en-US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781800" y="1506434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/>
              <a:t>RU 1</a:t>
            </a:r>
            <a:endParaRPr lang="ko-KR" altLang="en-US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781800" y="2466201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/>
              <a:t>RU N</a:t>
            </a:r>
            <a:endParaRPr lang="ko-KR" altLang="en-US" sz="1400" b="1" dirty="0"/>
          </a:p>
        </p:txBody>
      </p:sp>
      <p:cxnSp>
        <p:nvCxnSpPr>
          <p:cNvPr id="16" name="꺾인 연결선 15"/>
          <p:cNvCxnSpPr>
            <a:stCxn id="7" idx="3"/>
          </p:cNvCxnSpPr>
          <p:nvPr/>
        </p:nvCxnSpPr>
        <p:spPr bwMode="auto">
          <a:xfrm flipV="1">
            <a:off x="6324600" y="1644934"/>
            <a:ext cx="457200" cy="533400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꺾인 연결선 16"/>
          <p:cNvCxnSpPr>
            <a:stCxn id="7" idx="3"/>
          </p:cNvCxnSpPr>
          <p:nvPr/>
        </p:nvCxnSpPr>
        <p:spPr bwMode="auto">
          <a:xfrm>
            <a:off x="6324600" y="2178334"/>
            <a:ext cx="457200" cy="457200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8" name="직사각형 17"/>
          <p:cNvSpPr/>
          <p:nvPr/>
        </p:nvSpPr>
        <p:spPr bwMode="auto">
          <a:xfrm>
            <a:off x="3048000" y="1797334"/>
            <a:ext cx="1295400" cy="762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400" b="1" dirty="0" smtClean="0"/>
              <a:t>Encoder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9" name="직선 화살표 연결선 18"/>
          <p:cNvCxnSpPr>
            <a:endCxn id="7" idx="1"/>
          </p:cNvCxnSpPr>
          <p:nvPr/>
        </p:nvCxnSpPr>
        <p:spPr bwMode="auto">
          <a:xfrm>
            <a:off x="4343400" y="2178334"/>
            <a:ext cx="53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직선 연결선 21"/>
          <p:cNvCxnSpPr/>
          <p:nvPr/>
        </p:nvCxnSpPr>
        <p:spPr bwMode="auto">
          <a:xfrm>
            <a:off x="7239000" y="1911634"/>
            <a:ext cx="0" cy="3725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61360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Option 3</a:t>
            </a:r>
            <a:r>
              <a:rPr lang="en-US" altLang="ko-KR" sz="2400" dirty="0"/>
              <a:t>: M</a:t>
            </a:r>
            <a:r>
              <a:rPr lang="en-US" altLang="ko-KR" sz="2400" dirty="0" smtClean="0"/>
              <a:t>ultiple Independent </a:t>
            </a:r>
            <a:r>
              <a:rPr lang="en-US" altLang="ko-KR" sz="2400" dirty="0"/>
              <a:t>RUs to a </a:t>
            </a:r>
            <a:r>
              <a:rPr lang="en-US" altLang="ko-KR" sz="2400" dirty="0" smtClean="0"/>
              <a:t>Single STA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b="0" dirty="0" smtClean="0"/>
          </a:p>
          <a:p>
            <a:endParaRPr lang="en-US" altLang="ko-KR" b="0" dirty="0"/>
          </a:p>
          <a:p>
            <a:endParaRPr lang="en-US" altLang="ko-KR" b="0" dirty="0" smtClean="0"/>
          </a:p>
          <a:p>
            <a:endParaRPr lang="en-US" altLang="ko-KR" b="0" dirty="0" smtClean="0"/>
          </a:p>
          <a:p>
            <a:endParaRPr lang="en-US" altLang="ko-KR" b="0" dirty="0" smtClean="0"/>
          </a:p>
          <a:p>
            <a:endParaRPr lang="en-US" altLang="ko-KR" b="0" dirty="0"/>
          </a:p>
          <a:p>
            <a:r>
              <a:rPr lang="en-US" altLang="ko-KR" b="0" dirty="0" smtClean="0"/>
              <a:t>The bits are distributed into multiple </a:t>
            </a:r>
            <a:r>
              <a:rPr lang="en-US" altLang="ko-KR" b="0" dirty="0"/>
              <a:t>RUs </a:t>
            </a:r>
            <a:r>
              <a:rPr lang="en-US" altLang="ko-KR" b="0" dirty="0" smtClean="0"/>
              <a:t>before encoding or there are multiple PSDU corresponds to each RU. Then, the bits in each RU </a:t>
            </a:r>
            <a:r>
              <a:rPr lang="en-US" altLang="ko-KR" b="0" dirty="0"/>
              <a:t>are encoded </a:t>
            </a:r>
            <a:r>
              <a:rPr lang="en-US" altLang="ko-KR" b="0" dirty="0" smtClean="0"/>
              <a:t>independently.</a:t>
            </a:r>
            <a:endParaRPr lang="en-US" altLang="ko-KR" b="0" dirty="0"/>
          </a:p>
          <a:p>
            <a:r>
              <a:rPr lang="en-US" altLang="ko-KR" b="0" dirty="0" smtClean="0"/>
              <a:t>Similar to Option 2, Option </a:t>
            </a:r>
            <a:r>
              <a:rPr lang="en-US" altLang="ko-KR" b="0" dirty="0"/>
              <a:t>3 </a:t>
            </a:r>
            <a:r>
              <a:rPr lang="en-US" altLang="ko-KR" b="0" dirty="0" smtClean="0"/>
              <a:t>also needs </a:t>
            </a:r>
            <a:r>
              <a:rPr lang="en-US" altLang="ko-KR" b="0" dirty="0"/>
              <a:t>new module like RU </a:t>
            </a:r>
            <a:r>
              <a:rPr lang="en-US" altLang="ko-KR" b="0" dirty="0" smtClean="0"/>
              <a:t>parser before </a:t>
            </a:r>
            <a:r>
              <a:rPr lang="en-US" altLang="ko-KR" b="0" dirty="0"/>
              <a:t>encoding or changes in MAC (multiple PSDUs</a:t>
            </a:r>
            <a:r>
              <a:rPr lang="en-US" altLang="ko-KR" b="0" dirty="0" smtClean="0"/>
              <a:t>).</a:t>
            </a:r>
          </a:p>
          <a:p>
            <a:r>
              <a:rPr lang="en-US" altLang="ko-KR" b="0" dirty="0" smtClean="0"/>
              <a:t>It provides higher flexibility (regarding MCS) than Option 2. But, there is no frequency diversity gain </a:t>
            </a:r>
            <a:r>
              <a:rPr lang="en-US" altLang="ko-KR" b="0" dirty="0"/>
              <a:t>among </a:t>
            </a:r>
            <a:r>
              <a:rPr lang="en-US" altLang="ko-KR" b="0" dirty="0" smtClean="0"/>
              <a:t>multiple RUs </a:t>
            </a:r>
            <a:r>
              <a:rPr lang="en-US" altLang="ko-KR" b="0" dirty="0"/>
              <a:t>due to separated </a:t>
            </a:r>
            <a:r>
              <a:rPr lang="en-US" altLang="ko-KR" b="0" dirty="0" smtClean="0"/>
              <a:t>encoding.</a:t>
            </a:r>
            <a:endParaRPr lang="en-US" altLang="ko-KR" b="0" dirty="0"/>
          </a:p>
          <a:p>
            <a:endParaRPr lang="en-US" altLang="ko-KR" b="0" dirty="0"/>
          </a:p>
          <a:p>
            <a:endParaRPr lang="ko-KR" altLang="en-US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1578049" y="2133600"/>
            <a:ext cx="79124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Parser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2619154" y="1831777"/>
            <a:ext cx="936994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b="1" dirty="0" smtClean="0"/>
              <a:t>Encoder 1</a:t>
            </a:r>
            <a:endParaRPr kumimoji="0" lang="ko-KR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1" name="직선 화살표 연결선 10"/>
          <p:cNvCxnSpPr/>
          <p:nvPr/>
        </p:nvCxnSpPr>
        <p:spPr bwMode="auto">
          <a:xfrm>
            <a:off x="1119963" y="2514600"/>
            <a:ext cx="4580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509477" y="2370667"/>
            <a:ext cx="6450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/>
              <a:t>PSDU</a:t>
            </a:r>
            <a:endParaRPr lang="ko-KR" altLang="en-US" sz="1100" b="1" dirty="0"/>
          </a:p>
        </p:txBody>
      </p:sp>
      <p:sp>
        <p:nvSpPr>
          <p:cNvPr id="15" name="직사각형 14"/>
          <p:cNvSpPr/>
          <p:nvPr/>
        </p:nvSpPr>
        <p:spPr bwMode="auto">
          <a:xfrm>
            <a:off x="2619154" y="2819400"/>
            <a:ext cx="936994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b="1" dirty="0" smtClean="0"/>
              <a:t>Encoder N</a:t>
            </a:r>
            <a:endParaRPr kumimoji="0" lang="ko-KR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6" name="직선 화살표 연결선 15"/>
          <p:cNvCxnSpPr>
            <a:stCxn id="10" idx="3"/>
            <a:endCxn id="18" idx="1"/>
          </p:cNvCxnSpPr>
          <p:nvPr/>
        </p:nvCxnSpPr>
        <p:spPr bwMode="auto">
          <a:xfrm flipV="1">
            <a:off x="3556148" y="1983745"/>
            <a:ext cx="194487" cy="4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750635" y="1852940"/>
            <a:ext cx="6450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/>
              <a:t>RU 1</a:t>
            </a:r>
            <a:endParaRPr lang="ko-KR" altLang="en-US" sz="1100" b="1" dirty="0"/>
          </a:p>
        </p:txBody>
      </p:sp>
      <p:cxnSp>
        <p:nvCxnSpPr>
          <p:cNvPr id="19" name="직선 화살표 연결선 18"/>
          <p:cNvCxnSpPr>
            <a:stCxn id="15" idx="3"/>
            <a:endCxn id="20" idx="1"/>
          </p:cNvCxnSpPr>
          <p:nvPr/>
        </p:nvCxnSpPr>
        <p:spPr bwMode="auto">
          <a:xfrm flipV="1">
            <a:off x="3556148" y="2970843"/>
            <a:ext cx="194487" cy="9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750635" y="2840038"/>
            <a:ext cx="6450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/>
              <a:t>RU N</a:t>
            </a:r>
            <a:endParaRPr lang="ko-KR" altLang="en-US" sz="1100" b="1" dirty="0"/>
          </a:p>
        </p:txBody>
      </p:sp>
      <p:cxnSp>
        <p:nvCxnSpPr>
          <p:cNvPr id="21" name="꺾인 연결선 20"/>
          <p:cNvCxnSpPr>
            <a:stCxn id="7" idx="3"/>
            <a:endCxn id="10" idx="1"/>
          </p:cNvCxnSpPr>
          <p:nvPr/>
        </p:nvCxnSpPr>
        <p:spPr bwMode="auto">
          <a:xfrm flipV="1">
            <a:off x="2369289" y="1984177"/>
            <a:ext cx="249865" cy="530423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3" name="꺾인 연결선 22"/>
          <p:cNvCxnSpPr>
            <a:stCxn id="7" idx="3"/>
            <a:endCxn id="15" idx="1"/>
          </p:cNvCxnSpPr>
          <p:nvPr/>
        </p:nvCxnSpPr>
        <p:spPr bwMode="auto">
          <a:xfrm>
            <a:off x="2369289" y="2514600"/>
            <a:ext cx="249865" cy="457200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직선 연결선 25"/>
          <p:cNvCxnSpPr/>
          <p:nvPr/>
        </p:nvCxnSpPr>
        <p:spPr bwMode="auto">
          <a:xfrm>
            <a:off x="3024077" y="2286000"/>
            <a:ext cx="0" cy="3725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직선 연결선 27"/>
          <p:cNvCxnSpPr/>
          <p:nvPr/>
        </p:nvCxnSpPr>
        <p:spPr bwMode="auto">
          <a:xfrm>
            <a:off x="4035056" y="2275133"/>
            <a:ext cx="0" cy="3725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56" name="직사각형 55"/>
          <p:cNvSpPr/>
          <p:nvPr/>
        </p:nvSpPr>
        <p:spPr bwMode="auto">
          <a:xfrm>
            <a:off x="6224477" y="1831777"/>
            <a:ext cx="936994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b="1" dirty="0" smtClean="0"/>
              <a:t>Encoder 1</a:t>
            </a:r>
            <a:endParaRPr kumimoji="0" lang="ko-KR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7" name="직사각형 56"/>
          <p:cNvSpPr/>
          <p:nvPr/>
        </p:nvSpPr>
        <p:spPr bwMode="auto">
          <a:xfrm>
            <a:off x="6224477" y="2819400"/>
            <a:ext cx="936994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b="1" dirty="0" smtClean="0"/>
              <a:t>Encoder N</a:t>
            </a:r>
            <a:endParaRPr kumimoji="0" lang="ko-KR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58" name="직선 화살표 연결선 57"/>
          <p:cNvCxnSpPr>
            <a:stCxn id="56" idx="3"/>
            <a:endCxn id="59" idx="1"/>
          </p:cNvCxnSpPr>
          <p:nvPr/>
        </p:nvCxnSpPr>
        <p:spPr bwMode="auto">
          <a:xfrm flipV="1">
            <a:off x="7161471" y="1983745"/>
            <a:ext cx="194487" cy="4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7355958" y="1852940"/>
            <a:ext cx="6450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/>
              <a:t>RU 1</a:t>
            </a:r>
            <a:endParaRPr lang="ko-KR" altLang="en-US" sz="1100" b="1" dirty="0"/>
          </a:p>
        </p:txBody>
      </p:sp>
      <p:cxnSp>
        <p:nvCxnSpPr>
          <p:cNvPr id="60" name="직선 화살표 연결선 59"/>
          <p:cNvCxnSpPr>
            <a:stCxn id="57" idx="3"/>
            <a:endCxn id="61" idx="1"/>
          </p:cNvCxnSpPr>
          <p:nvPr/>
        </p:nvCxnSpPr>
        <p:spPr bwMode="auto">
          <a:xfrm flipV="1">
            <a:off x="7161471" y="2970843"/>
            <a:ext cx="194487" cy="9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7355958" y="2840038"/>
            <a:ext cx="6450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/>
              <a:t>RU N</a:t>
            </a:r>
            <a:endParaRPr lang="ko-KR" altLang="en-US" sz="1100" b="1" dirty="0"/>
          </a:p>
        </p:txBody>
      </p:sp>
      <p:cxnSp>
        <p:nvCxnSpPr>
          <p:cNvPr id="62" name="직선 연결선 61"/>
          <p:cNvCxnSpPr/>
          <p:nvPr/>
        </p:nvCxnSpPr>
        <p:spPr bwMode="auto">
          <a:xfrm>
            <a:off x="6629400" y="2286000"/>
            <a:ext cx="0" cy="3725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직선 연결선 62"/>
          <p:cNvCxnSpPr/>
          <p:nvPr/>
        </p:nvCxnSpPr>
        <p:spPr bwMode="auto">
          <a:xfrm>
            <a:off x="7640379" y="2275133"/>
            <a:ext cx="0" cy="3725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직선 화살표 연결선 63"/>
          <p:cNvCxnSpPr/>
          <p:nvPr/>
        </p:nvCxnSpPr>
        <p:spPr bwMode="auto">
          <a:xfrm flipV="1">
            <a:off x="6029990" y="1984177"/>
            <a:ext cx="194487" cy="4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5" name="직선 화살표 연결선 64"/>
          <p:cNvCxnSpPr/>
          <p:nvPr/>
        </p:nvCxnSpPr>
        <p:spPr bwMode="auto">
          <a:xfrm flipV="1">
            <a:off x="6029990" y="2971275"/>
            <a:ext cx="194487" cy="9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5233877" y="1874967"/>
            <a:ext cx="796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/>
              <a:t>PSDU 1</a:t>
            </a:r>
            <a:endParaRPr lang="ko-KR" altLang="en-US" sz="11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5310077" y="2862065"/>
            <a:ext cx="7199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/>
              <a:t>PSDU N</a:t>
            </a:r>
            <a:endParaRPr lang="ko-KR" altLang="en-US" sz="1100" b="1" dirty="0"/>
          </a:p>
        </p:txBody>
      </p:sp>
      <p:cxnSp>
        <p:nvCxnSpPr>
          <p:cNvPr id="68" name="직선 연결선 67"/>
          <p:cNvCxnSpPr/>
          <p:nvPr/>
        </p:nvCxnSpPr>
        <p:spPr bwMode="auto">
          <a:xfrm>
            <a:off x="5669369" y="2297160"/>
            <a:ext cx="0" cy="3725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4387457" y="2288977"/>
            <a:ext cx="796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/>
              <a:t>or</a:t>
            </a:r>
            <a:endParaRPr lang="ko-KR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88545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Pros and Cons of Options 1, 2 and 3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899160"/>
              </p:ext>
            </p:extLst>
          </p:nvPr>
        </p:nvGraphicFramePr>
        <p:xfrm>
          <a:off x="457200" y="1828800"/>
          <a:ext cx="8229600" cy="4389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38400"/>
                <a:gridCol w="2743200"/>
                <a:gridCol w="3048000"/>
              </a:tblGrid>
              <a:tr h="381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Pros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Cons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Option 1: </a:t>
                      </a:r>
                    </a:p>
                    <a:p>
                      <a:pPr algn="ctr" latinLnBrk="1"/>
                      <a:r>
                        <a:rPr lang="en-US" altLang="ko-KR" b="1" dirty="0" smtClean="0"/>
                        <a:t>new RU 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="0" dirty="0" smtClean="0"/>
                        <a:t>Low complexity increase</a:t>
                      </a:r>
                    </a:p>
                    <a:p>
                      <a:pPr marL="285750" marR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="0" dirty="0" smtClean="0"/>
                        <a:t>Similar</a:t>
                      </a:r>
                      <a:r>
                        <a:rPr lang="en-US" altLang="ko-KR" sz="1400" b="0" baseline="0" dirty="0" smtClean="0"/>
                        <a:t> </a:t>
                      </a:r>
                      <a:r>
                        <a:rPr lang="en-US" altLang="ko-KR" sz="1400" b="0" dirty="0" smtClean="0"/>
                        <a:t>signaling method in 11ax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b="0" dirty="0" smtClean="0"/>
                        <a:t>Limit</a:t>
                      </a:r>
                      <a:r>
                        <a:rPr lang="en-US" altLang="ko-KR" sz="1400" b="0" baseline="0" dirty="0" smtClean="0"/>
                        <a:t>ed</a:t>
                      </a:r>
                      <a:r>
                        <a:rPr lang="en-US" altLang="ko-KR" sz="1400" b="0" dirty="0" smtClean="0"/>
                        <a:t> flexibility of combinations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b="0" dirty="0" smtClean="0"/>
                        <a:t>Need to define new inter-leaver and LDPC tone mapper</a:t>
                      </a:r>
                    </a:p>
                  </a:txBody>
                  <a:tcPr anchor="ctr"/>
                </a:tc>
              </a:tr>
              <a:tr h="1295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Option 2: </a:t>
                      </a:r>
                    </a:p>
                    <a:p>
                      <a:pPr algn="ctr" latinLnBrk="1"/>
                      <a:r>
                        <a:rPr lang="en-US" altLang="ko-KR" b="1" dirty="0" smtClean="0"/>
                        <a:t>RU aggregation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b="0" dirty="0" smtClean="0"/>
                        <a:t>Flexibility of aggregations</a:t>
                      </a:r>
                    </a:p>
                    <a:p>
                      <a:pPr marL="285750" marR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="0" dirty="0" smtClean="0"/>
                        <a:t>Fully utilizes the diversity gain</a:t>
                      </a:r>
                      <a:endParaRPr lang="ko-KR" altLang="en-US" sz="14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b="0" dirty="0" smtClean="0"/>
                        <a:t>Higher complexity</a:t>
                      </a:r>
                      <a:r>
                        <a:rPr lang="en-US" altLang="ko-KR" sz="1400" b="0" baseline="0" dirty="0" smtClean="0"/>
                        <a:t> than Option 1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b="0" dirty="0" smtClean="0"/>
                        <a:t>Higher signaling overhead than Option 1</a:t>
                      </a:r>
                      <a:r>
                        <a:rPr lang="en-US" altLang="ko-KR" sz="1400" b="0" baseline="0" dirty="0" smtClean="0"/>
                        <a:t> which may increase latency</a:t>
                      </a:r>
                      <a:endParaRPr lang="en-US" altLang="ko-KR" sz="1400" b="0" dirty="0" smtClean="0"/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b="0" dirty="0" smtClean="0"/>
                        <a:t>Needs new module like RU parser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b="0" dirty="0" smtClean="0"/>
                        <a:t>Significantly increases the number of RU combinations</a:t>
                      </a:r>
                    </a:p>
                  </a:txBody>
                  <a:tcPr anchor="ctr"/>
                </a:tc>
              </a:tr>
              <a:tr h="9906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Option 3: </a:t>
                      </a:r>
                    </a:p>
                    <a:p>
                      <a:pPr algn="ctr" latinLnBrk="1"/>
                      <a:r>
                        <a:rPr lang="en-US" altLang="ko-KR" b="1" dirty="0" smtClean="0"/>
                        <a:t>multiple independent RUs to a single STA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="0" dirty="0" smtClean="0"/>
                        <a:t>Full flexibility</a:t>
                      </a:r>
                      <a:r>
                        <a:rPr lang="en-US" altLang="ko-KR" sz="1400" b="0" baseline="0" dirty="0" smtClean="0"/>
                        <a:t> regarding</a:t>
                      </a:r>
                      <a:r>
                        <a:rPr lang="en-US" altLang="ko-KR" sz="1400" b="0" dirty="0" smtClean="0"/>
                        <a:t> aggregations</a:t>
                      </a:r>
                      <a:r>
                        <a:rPr lang="en-US" altLang="ko-KR" sz="1400" b="0" baseline="0" dirty="0" smtClean="0"/>
                        <a:t> and MCS</a:t>
                      </a:r>
                      <a:endParaRPr lang="ko-KR" altLang="en-US" sz="14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b="0" dirty="0" smtClean="0"/>
                        <a:t>Highest</a:t>
                      </a:r>
                      <a:r>
                        <a:rPr lang="en-US" altLang="ko-KR" sz="1400" b="0" baseline="0" dirty="0" smtClean="0"/>
                        <a:t> complexity increase</a:t>
                      </a:r>
                    </a:p>
                    <a:p>
                      <a:pPr marL="285750" marR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="0" dirty="0" smtClean="0"/>
                        <a:t>Needs new module like RU parser</a:t>
                      </a:r>
                      <a:r>
                        <a:rPr lang="en-US" altLang="ko-KR" sz="1400" b="0" baseline="0" dirty="0" smtClean="0"/>
                        <a:t> or changes in MAC (multiple PSDUs)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b="0" baseline="0" dirty="0" smtClean="0"/>
                        <a:t>Higher signaling overhead than Option 1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b="0" dirty="0" smtClean="0"/>
                        <a:t>Full diversity gain is not achieved.</a:t>
                      </a:r>
                      <a:endParaRPr lang="ko-KR" altLang="en-US" sz="1400" b="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77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4</a:t>
            </a:r>
            <a:r>
              <a:rPr lang="en-US" altLang="ko-KR" dirty="0"/>
              <a:t>: Puncturing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Option 4 is for </a:t>
            </a:r>
            <a:r>
              <a:rPr lang="en-US" altLang="ko-KR" dirty="0" smtClean="0"/>
              <a:t>combining </a:t>
            </a:r>
            <a:r>
              <a:rPr lang="en-US" altLang="ko-KR" dirty="0"/>
              <a:t>RUs by allowing </a:t>
            </a:r>
            <a:r>
              <a:rPr lang="en-US" altLang="ko-KR" dirty="0" smtClean="0"/>
              <a:t>RU/RUs </a:t>
            </a:r>
            <a:r>
              <a:rPr lang="en-US" altLang="ko-KR" dirty="0"/>
              <a:t>to be punctured. 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This </a:t>
            </a:r>
            <a:r>
              <a:rPr lang="en-US" altLang="ko-KR" dirty="0"/>
              <a:t>option is </a:t>
            </a:r>
            <a:r>
              <a:rPr lang="en-US" altLang="ko-KR" dirty="0" smtClean="0"/>
              <a:t>suitable </a:t>
            </a:r>
            <a:r>
              <a:rPr lang="en-US" altLang="ko-KR" dirty="0"/>
              <a:t>for </a:t>
            </a:r>
            <a:r>
              <a:rPr lang="en-US" altLang="ko-KR" dirty="0" smtClean="0"/>
              <a:t>large </a:t>
            </a:r>
            <a:r>
              <a:rPr lang="en-US" altLang="ko-KR" dirty="0"/>
              <a:t>size </a:t>
            </a:r>
            <a:r>
              <a:rPr lang="en-US" altLang="ko-KR" dirty="0" smtClean="0"/>
              <a:t>RUs because introducing preamble puncturing of &lt;20MHz in 11be will have coexistence issue with legacy devices [4].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terms of </a:t>
            </a:r>
            <a:r>
              <a:rPr lang="en-US" altLang="ko-KR" dirty="0" smtClean="0"/>
              <a:t>signaling, this option can </a:t>
            </a:r>
            <a:r>
              <a:rPr lang="en-US" altLang="ko-KR" dirty="0"/>
              <a:t>utilize the existing signaling method in </a:t>
            </a:r>
            <a:r>
              <a:rPr lang="en-US" altLang="ko-KR" dirty="0" smtClean="0"/>
              <a:t>11ax to indicate the assigned multiple RUs of large size.</a:t>
            </a:r>
          </a:p>
          <a:p>
            <a:pPr lvl="1"/>
            <a:r>
              <a:rPr lang="en-US" altLang="ko-KR" dirty="0"/>
              <a:t>For example, </a:t>
            </a:r>
            <a:r>
              <a:rPr lang="en-US" altLang="ko-KR" dirty="0" smtClean="0"/>
              <a:t>Bandwidth field </a:t>
            </a:r>
            <a:r>
              <a:rPr lang="en-US" altLang="ko-KR" dirty="0"/>
              <a:t>to tell which 20MHz is punctured and use RU size by RU Allocation subfield which includes entire RU/BW, punctured and non-punctured </a:t>
            </a:r>
            <a:r>
              <a:rPr lang="en-US" altLang="ko-KR" dirty="0" smtClean="0"/>
              <a:t>RUs</a:t>
            </a:r>
          </a:p>
          <a:p>
            <a:pPr lvl="2"/>
            <a:r>
              <a:rPr lang="en-US" altLang="ko-KR" dirty="0" smtClean="0"/>
              <a:t>Bandwidth field </a:t>
            </a:r>
            <a:r>
              <a:rPr lang="en-US" altLang="ko-KR" dirty="0"/>
              <a:t>== 4 (puncturing secondary 20MHz from 80MHz) + RU Allocation subfield == 208 means </a:t>
            </a:r>
            <a:r>
              <a:rPr lang="en-US" altLang="ko-KR" dirty="0" smtClean="0"/>
              <a:t>that 996 </a:t>
            </a:r>
            <a:r>
              <a:rPr lang="en-US" altLang="ko-KR" dirty="0"/>
              <a:t>tone RU with secondary 20MHz is </a:t>
            </a:r>
            <a:r>
              <a:rPr lang="en-US" altLang="ko-KR" dirty="0" smtClean="0"/>
              <a:t>punctured (</a:t>
            </a:r>
            <a:r>
              <a:rPr lang="en-US" altLang="ko-KR" dirty="0"/>
              <a:t>RU combination </a:t>
            </a:r>
            <a:r>
              <a:rPr lang="en-US" altLang="ko-KR" dirty="0" smtClean="0"/>
              <a:t>of RU242+RU484).</a:t>
            </a:r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4950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Four </a:t>
            </a:r>
            <a:r>
              <a:rPr lang="en-US" altLang="ko-KR" dirty="0"/>
              <a:t>options of 11be </a:t>
            </a:r>
            <a:r>
              <a:rPr lang="en-US" altLang="ko-KR" dirty="0" smtClean="0"/>
              <a:t>for </a:t>
            </a:r>
            <a:r>
              <a:rPr lang="en-US" altLang="ko-KR" dirty="0"/>
              <a:t>support of assigning one or more RUs to a single STA in </a:t>
            </a:r>
            <a:r>
              <a:rPr lang="en-US" altLang="ko-KR" dirty="0" smtClean="0"/>
              <a:t>EHT MU PPDU are </a:t>
            </a:r>
            <a:r>
              <a:rPr lang="en-US" altLang="ko-KR" dirty="0"/>
              <a:t>addressed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Option </a:t>
            </a:r>
            <a:r>
              <a:rPr lang="en-US" altLang="ko-KR" dirty="0"/>
              <a:t>1: new RU type</a:t>
            </a:r>
          </a:p>
          <a:p>
            <a:pPr lvl="2"/>
            <a:r>
              <a:rPr lang="en-US" altLang="ko-KR" dirty="0" smtClean="0"/>
              <a:t>Option </a:t>
            </a:r>
            <a:r>
              <a:rPr lang="en-US" altLang="ko-KR" dirty="0"/>
              <a:t>2: RU aggregation</a:t>
            </a:r>
          </a:p>
          <a:p>
            <a:pPr lvl="2"/>
            <a:r>
              <a:rPr lang="en-US" altLang="ko-KR" dirty="0" smtClean="0"/>
              <a:t>Option </a:t>
            </a:r>
            <a:r>
              <a:rPr lang="en-US" altLang="ko-KR" dirty="0"/>
              <a:t>3: multiple independent RUs to a single </a:t>
            </a:r>
            <a:r>
              <a:rPr lang="en-US" altLang="ko-KR" dirty="0" smtClean="0"/>
              <a:t>STA</a:t>
            </a:r>
          </a:p>
          <a:p>
            <a:pPr lvl="2"/>
            <a:r>
              <a:rPr lang="en-US" altLang="ko-KR" dirty="0" smtClean="0"/>
              <a:t>Option 4: puncturing</a:t>
            </a:r>
            <a:endParaRPr lang="en-US" altLang="ko-KR" dirty="0"/>
          </a:p>
          <a:p>
            <a:r>
              <a:rPr lang="en-US" altLang="ko-KR" dirty="0" smtClean="0"/>
              <a:t>Pros and cons of Option1, 2 and 3 have </a:t>
            </a:r>
            <a:r>
              <a:rPr lang="en-US" altLang="ko-KR" dirty="0"/>
              <a:t>been </a:t>
            </a:r>
            <a:r>
              <a:rPr lang="en-US" altLang="ko-KR" dirty="0" smtClean="0"/>
              <a:t>discussed. </a:t>
            </a:r>
          </a:p>
          <a:p>
            <a:r>
              <a:rPr lang="en-US" altLang="ko-KR" dirty="0" smtClean="0"/>
              <a:t>For small size RUs, Option 1 is preferred because it provides not only the better performance with full </a:t>
            </a:r>
            <a:r>
              <a:rPr lang="en-US" altLang="ko-KR" dirty="0"/>
              <a:t>diversity gain </a:t>
            </a:r>
            <a:r>
              <a:rPr lang="en-US" altLang="ko-KR" dirty="0" smtClean="0"/>
              <a:t>but also implementation convenience.</a:t>
            </a:r>
          </a:p>
          <a:p>
            <a:r>
              <a:rPr lang="en-US" altLang="ko-KR" dirty="0"/>
              <a:t>For </a:t>
            </a:r>
            <a:r>
              <a:rPr lang="en-US" altLang="ko-KR" dirty="0" smtClean="0"/>
              <a:t>large size </a:t>
            </a:r>
            <a:r>
              <a:rPr lang="en-US" altLang="ko-KR" dirty="0"/>
              <a:t>RUs, Option </a:t>
            </a:r>
            <a:r>
              <a:rPr lang="en-US" altLang="ko-KR" dirty="0" smtClean="0"/>
              <a:t>4 </a:t>
            </a:r>
            <a:r>
              <a:rPr lang="en-US" altLang="ko-KR" dirty="0"/>
              <a:t>is </a:t>
            </a:r>
            <a:r>
              <a:rPr lang="en-US" altLang="ko-KR" dirty="0" smtClean="0"/>
              <a:t>preferred due to the signaling and implementation </a:t>
            </a:r>
            <a:r>
              <a:rPr lang="en-US" altLang="ko-KR" dirty="0"/>
              <a:t>convenience.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2352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132454</TotalTime>
  <Words>1159</Words>
  <Application>Microsoft Office PowerPoint</Application>
  <PresentationFormat>화면 슬라이드 쇼(4:3)</PresentationFormat>
  <Paragraphs>166</Paragraphs>
  <Slides>11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Multiple RU Support for 11be</vt:lpstr>
      <vt:lpstr>Introduction</vt:lpstr>
      <vt:lpstr>Options of Multiple RU Allocation</vt:lpstr>
      <vt:lpstr>Option 1: New RU Type </vt:lpstr>
      <vt:lpstr>Option 2: RU Aggregation </vt:lpstr>
      <vt:lpstr>Option 3: Multiple Independent RUs to a Single STA</vt:lpstr>
      <vt:lpstr>Pros and Cons of Options 1, 2 and 3 </vt:lpstr>
      <vt:lpstr>Option 4: Puncturing</vt:lpstr>
      <vt:lpstr>Summary</vt:lpstr>
      <vt:lpstr>Straw Poll 1</vt:lpstr>
      <vt:lpstr>Reference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김명진(mj1108.kim)</cp:lastModifiedBy>
  <cp:revision>2317</cp:revision>
  <cp:lastPrinted>1998-02-10T13:28:06Z</cp:lastPrinted>
  <dcterms:created xsi:type="dcterms:W3CDTF">2007-05-21T21:00:37Z</dcterms:created>
  <dcterms:modified xsi:type="dcterms:W3CDTF">2020-01-02T06:57:47Z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