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262" r:id="rId8"/>
    <p:sldId id="263" r:id="rId9"/>
    <p:sldId id="266" r:id="rId10"/>
    <p:sldId id="267" r:id="rId11"/>
    <p:sldId id="278" r:id="rId12"/>
    <p:sldId id="268" r:id="rId13"/>
    <p:sldId id="269" r:id="rId14"/>
    <p:sldId id="277" r:id="rId15"/>
    <p:sldId id="270" r:id="rId16"/>
    <p:sldId id="271" r:id="rId17"/>
    <p:sldId id="272" r:id="rId18"/>
    <p:sldId id="273" r:id="rId19"/>
    <p:sldId id="274" r:id="rId20"/>
    <p:sldId id="275" r:id="rId21"/>
    <p:sldId id="276" r:id="rId22"/>
    <p:sldId id="2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2" autoAdjust="0"/>
    <p:restoredTop sz="94660"/>
  </p:normalViewPr>
  <p:slideViewPr>
    <p:cSldViewPr>
      <p:cViewPr varScale="1">
        <p:scale>
          <a:sx n="71" d="100"/>
          <a:sy n="71" d="100"/>
        </p:scale>
        <p:origin x="78" y="21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12/16/2019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802.11-19/2157r0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hyperlink" Target="https://www.fcc.gov/ecfs/search/filings?proceedings_name=19-138&amp;sort=date_disseminated,DESC"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fcc.gov/news-events/events/2019/12/december-2019-open-commission-meet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5" Type="http://schemas.openxmlformats.org/officeDocument/2006/relationships/hyperlink" Target="http://www.ieee802.org/11/email/stds-802-11-tgbd/msg00157.html" TargetMode="External"/><Relationship Id="rId10" Type="http://schemas.openxmlformats.org/officeDocument/2006/relationships/hyperlink" Target="https://www.regulations.gov/document?D=DOT-OST-2018-0210-0001"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www.regulations.gov/contentStreamer?documentId=DOT-OST-2018-0210-0172&amp;attachmentNumber=1&amp;contentTyp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97442" y="517160"/>
            <a:ext cx="10896600" cy="145583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Status: FCC NPRM for the 5.9 GHz Band for TGbd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2019-12-17</a:t>
            </a:r>
          </a:p>
        </p:txBody>
      </p:sp>
      <p:sp>
        <p:nvSpPr>
          <p:cNvPr id="6" name="Date Placeholder 3"/>
          <p:cNvSpPr>
            <a:spLocks noGrp="1"/>
          </p:cNvSpPr>
          <p:nvPr>
            <p:ph type="dt" idx="10"/>
          </p:nvPr>
        </p:nvSpPr>
        <p:spPr/>
        <p:txBody>
          <a:bodyPr/>
          <a:lstStyle/>
          <a:p>
            <a:r>
              <a:rPr lang="en-US" dirty="0"/>
              <a:t>December 2019</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3167817"/>
              </p:ext>
            </p:extLst>
          </p:nvPr>
        </p:nvGraphicFramePr>
        <p:xfrm>
          <a:off x="996950" y="2416175"/>
          <a:ext cx="10166350" cy="2470150"/>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96950" y="2416175"/>
                        <a:ext cx="10166350"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10</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3"/>
            </a:pPr>
            <a:r>
              <a:rPr lang="en-US" sz="2000" b="0" dirty="0"/>
              <a:t>“seek comment on these proposals/beliefs” (cont.):</a:t>
            </a:r>
          </a:p>
          <a:p>
            <a:pPr marL="857250" lvl="1" indent="-457200">
              <a:buFont typeface="+mj-lt"/>
              <a:buAutoNum type="arabicPeriod" startAt="10"/>
            </a:pPr>
            <a:r>
              <a:rPr lang="en-US" sz="1600" dirty="0"/>
              <a:t>“propose to require C-V2X equipment to comply with the existing DSRC rules for protection of the primary 5.9 GHz band Federal Radiolocation Service.”</a:t>
            </a:r>
          </a:p>
          <a:p>
            <a:pPr marL="857250" lvl="1" indent="-457200">
              <a:buFont typeface="+mj-lt"/>
              <a:buAutoNum type="arabicPeriod" startAt="10"/>
            </a:pPr>
            <a:r>
              <a:rPr lang="en-US" sz="1600" dirty="0"/>
              <a:t>“propose that to the extent DSRC operations remain in the 5.9 GHz band, such stations continue to operate under the current rules; i.e., no coordination is necessary with FSS.”</a:t>
            </a:r>
          </a:p>
          <a:p>
            <a:pPr marL="857250" lvl="1" indent="-457200">
              <a:buFont typeface="+mj-lt"/>
              <a:buAutoNum type="arabicPeriod" startAt="10"/>
            </a:pPr>
            <a:r>
              <a:rPr lang="en-US" sz="1600" dirty="0"/>
              <a:t>“propose to modify Footnote NG160, as shown in Appendix B, to remove the reference to DSRC and refer to ITS generically and to limit ITS use of the Mobile Service to only the 5.895-5.925 GHz band.”</a:t>
            </a:r>
          </a:p>
          <a:p>
            <a:pPr marL="857250" lvl="1" indent="-457200">
              <a:buFont typeface="+mj-lt"/>
              <a:buAutoNum type="arabicPeriod" startAt="10"/>
            </a:pPr>
            <a:r>
              <a:rPr lang="en-US" sz="1600" dirty="0"/>
              <a:t>“propose that U-NII-4 device rules be placed in Part 15, subpart E along with the existing U-NII rules and be subject to all of the general Part 15 operational principles.”</a:t>
            </a:r>
          </a:p>
          <a:p>
            <a:pPr marL="857250" lvl="1" indent="-457200">
              <a:buFont typeface="+mj-lt"/>
              <a:buAutoNum type="arabicPeriod" startAt="10"/>
            </a:pPr>
            <a:r>
              <a:rPr lang="en-US" sz="1600" dirty="0"/>
              <a:t>“propose that U-NII-4 devices be permitted to operate at the same power levels as U-NII-3 devices”</a:t>
            </a:r>
          </a:p>
          <a:p>
            <a:pPr marL="857250" lvl="1" indent="-457200">
              <a:buFont typeface="+mj-lt"/>
              <a:buAutoNum type="arabicPeriod" startAt="10"/>
            </a:pPr>
            <a:r>
              <a:rPr lang="en-US" sz="1600" dirty="0"/>
              <a:t>“propose that U-NII-4 devices meet an out-of-band emissions limit of -27 dBm/MHz at or above 5.925 GHz, which is the same limit required for U-NII-3 devices at this frequency.”</a:t>
            </a:r>
          </a:p>
          <a:p>
            <a:pPr marL="857250" lvl="1" indent="-457200">
              <a:buFont typeface="+mj-lt"/>
              <a:buAutoNum type="arabicPeriod" startAt="10"/>
            </a:pPr>
            <a:r>
              <a:rPr lang="en-US" sz="1600" dirty="0"/>
              <a:t>“propose that U-NII-4 devices meet the same OOBE limits as U-NII-3 devices at the lower edge of the band; i.e., at 5.850 MHz.”, “Alternatively, we could expand the U-NII-3 band and rules to 5.895 GHz and modify the OOBE limits to those proposed for the U-NII-4 band.”</a:t>
            </a:r>
            <a:endParaRPr lang="en-US" sz="1600" b="0" dirty="0"/>
          </a:p>
          <a:p>
            <a:endParaRPr lang="en-US" sz="2000" b="0" dirty="0"/>
          </a:p>
        </p:txBody>
      </p:sp>
    </p:spTree>
    <p:extLst>
      <p:ext uri="{BB962C8B-B14F-4D97-AF65-F5344CB8AC3E}">
        <p14:creationId xmlns:p14="http://schemas.microsoft.com/office/powerpoint/2010/main" val="670010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11</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4"/>
            </a:pPr>
            <a:r>
              <a:rPr lang="en-US" sz="2000" b="0" dirty="0"/>
              <a:t>“seek comment on how easily existing U-NII equipment could be modified to take advantage of the additional 45-megahertz we propose here.”</a:t>
            </a:r>
          </a:p>
          <a:p>
            <a:pPr marL="457200" indent="-457200">
              <a:buFont typeface="+mj-lt"/>
              <a:buAutoNum type="arabicPeriod" startAt="4"/>
            </a:pPr>
            <a:r>
              <a:rPr lang="en-US" sz="2000" b="0" dirty="0"/>
              <a:t>“seek comment on the extent to which licensees operate on all authorized channels.”</a:t>
            </a:r>
          </a:p>
          <a:p>
            <a:pPr marL="457200" indent="-457200">
              <a:buFont typeface="+mj-lt"/>
              <a:buAutoNum type="arabicPeriod" startAt="4"/>
            </a:pPr>
            <a:r>
              <a:rPr lang="en-US" sz="2000" b="0" dirty="0"/>
              <a:t>“seek comment in Section III.D. below on the extent to which the needs for transportation and vehicular safety-related communications and other ITS applications originally identified for the 5.9 GHz band are already being met through spectrum use outside of the 5.9 GHz band.”</a:t>
            </a:r>
          </a:p>
          <a:p>
            <a:pPr marL="457200" indent="-457200">
              <a:buFont typeface="+mj-lt"/>
              <a:buAutoNum type="arabicPeriod" startAt="4"/>
            </a:pPr>
            <a:r>
              <a:rPr lang="en-US" sz="2000" b="0" dirty="0"/>
              <a:t>“seek comment on the available technical studies on C-V2X that should inform our consideration of C-V2X, including any recent studies that provide information about how C-V2X would operate in the 5.9 GHz band.”</a:t>
            </a:r>
          </a:p>
          <a:p>
            <a:pPr marL="0" indent="0"/>
            <a:endParaRPr lang="en-US" sz="2000" b="0" dirty="0"/>
          </a:p>
          <a:p>
            <a:endParaRPr lang="en-US" sz="2000" b="0" dirty="0"/>
          </a:p>
        </p:txBody>
      </p:sp>
    </p:spTree>
    <p:extLst>
      <p:ext uri="{BB962C8B-B14F-4D97-AF65-F5344CB8AC3E}">
        <p14:creationId xmlns:p14="http://schemas.microsoft.com/office/powerpoint/2010/main" val="238928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12</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8"/>
            </a:pPr>
            <a:r>
              <a:rPr lang="en-US" sz="2000" b="0" dirty="0"/>
              <a:t>“seek comment on how C-V2X would promote synergies with evolving technologies that use other spectrum resources and that will advance vehicular safety and other intelligent transportation capabilities of today and those anticipated in the coming years.”</a:t>
            </a:r>
          </a:p>
          <a:p>
            <a:pPr marL="457200" indent="-457200">
              <a:buFont typeface="+mj-lt"/>
              <a:buAutoNum type="arabicPeriod" startAt="8"/>
            </a:pPr>
            <a:r>
              <a:rPr lang="en-US" sz="2000" b="0" dirty="0"/>
              <a:t>“seek comment on whether the remaining 10 megahertz (5.895-5.905 GHz) of the 5.9 GHz band should be dedicated for C-V2X as well or instead be reserved for DSRC operations.”</a:t>
            </a:r>
          </a:p>
          <a:p>
            <a:pPr marL="457200" indent="-457200">
              <a:buFont typeface="+mj-lt"/>
              <a:buAutoNum type="arabicPeriod" startAt="8"/>
            </a:pPr>
            <a:r>
              <a:rPr lang="en-US" sz="2000" b="0" dirty="0"/>
              <a:t>“seek comment on how to best optimize the spectrum so that this portion of the 5.9 GHz band can effectively enable the rapid and ongoing development and implementation of vehicular transportation and safety functionalities and applications today and in the future.”</a:t>
            </a:r>
          </a:p>
          <a:p>
            <a:pPr marL="457200" indent="-457200">
              <a:buFont typeface="+mj-lt"/>
              <a:buAutoNum type="arabicPeriod" startAt="8"/>
            </a:pPr>
            <a:r>
              <a:rPr lang="en-US" sz="2000" b="0" dirty="0"/>
              <a:t>“seek comment on whether to authorize C-V2X operations in the 5.895-5.905 GHz band.”</a:t>
            </a:r>
          </a:p>
          <a:p>
            <a:pPr marL="457200" indent="-457200">
              <a:buFont typeface="+mj-lt"/>
              <a:buAutoNum type="arabicPeriod" startAt="8"/>
            </a:pPr>
            <a:r>
              <a:rPr lang="en-US" sz="2000" b="0" dirty="0"/>
              <a:t>“seek comment on 5GAA’s assertions that 5G systems can support additional C-V2X applications.”</a:t>
            </a:r>
          </a:p>
          <a:p>
            <a:pPr marL="457200" indent="-457200">
              <a:buFont typeface="+mj-lt"/>
              <a:buAutoNum type="arabicPeriod" startAt="8"/>
            </a:pPr>
            <a:r>
              <a:rPr lang="en-US" sz="2000" b="0" dirty="0"/>
              <a:t>“seek comment on whether the 5.895-5.905 GHz spectrum segment instead should be reserved for DSRC.”</a:t>
            </a:r>
          </a:p>
          <a:p>
            <a:pPr marL="457200" indent="-457200">
              <a:buFont typeface="+mj-lt"/>
              <a:buAutoNum type="arabicPeriod" startAt="8"/>
            </a:pPr>
            <a:r>
              <a:rPr lang="en-US" sz="2000" b="0" dirty="0"/>
              <a:t>“seek comment on whether the Commission should continue to set aside this 10 megahertz of spectrum for DSRC.”</a:t>
            </a:r>
          </a:p>
          <a:p>
            <a:pPr marL="457200" indent="-457200">
              <a:buFont typeface="+mj-lt"/>
              <a:buAutoNum type="arabicPeriod" startAt="8"/>
            </a:pPr>
            <a:endParaRPr lang="en-US" sz="2000" b="0" dirty="0"/>
          </a:p>
          <a:p>
            <a:pPr marL="457200" indent="-457200">
              <a:buFont typeface="+mj-lt"/>
              <a:buAutoNum type="arabicPeriod" startAt="8"/>
            </a:pPr>
            <a:endParaRPr lang="en-US" sz="2000" b="0" dirty="0"/>
          </a:p>
          <a:p>
            <a:endParaRPr lang="en-US" sz="2000" b="0" dirty="0"/>
          </a:p>
        </p:txBody>
      </p:sp>
    </p:spTree>
    <p:extLst>
      <p:ext uri="{BB962C8B-B14F-4D97-AF65-F5344CB8AC3E}">
        <p14:creationId xmlns:p14="http://schemas.microsoft.com/office/powerpoint/2010/main" val="544108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13</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15"/>
            </a:pPr>
            <a:r>
              <a:rPr lang="en-US" sz="2000" b="0" dirty="0"/>
              <a:t>“seek comment on whether there is a more appropriate division of spectrum between C-V2X and DSRC.”</a:t>
            </a:r>
          </a:p>
          <a:p>
            <a:pPr marL="457200" indent="-457200">
              <a:buFont typeface="+mj-lt"/>
              <a:buAutoNum type="arabicPeriod" startAt="15"/>
            </a:pPr>
            <a:r>
              <a:rPr lang="en-US" sz="2000" b="0" dirty="0"/>
              <a:t>“seek comment on possible transition paths.”</a:t>
            </a:r>
          </a:p>
          <a:p>
            <a:pPr marL="457200" indent="-457200">
              <a:buFont typeface="+mj-lt"/>
              <a:buAutoNum type="arabicPeriod" startAt="15"/>
            </a:pPr>
            <a:r>
              <a:rPr lang="en-US" sz="2000" b="0" dirty="0"/>
              <a:t>“Should we allow existing DSRC roadside infrastructure to continue to operate under the licenses they hold until the end of their license term without renewal expectation?”</a:t>
            </a:r>
          </a:p>
          <a:p>
            <a:pPr marL="457200" indent="-457200">
              <a:buFont typeface="+mj-lt"/>
              <a:buAutoNum type="arabicPeriod" startAt="15"/>
            </a:pPr>
            <a:r>
              <a:rPr lang="en-US" sz="2000" b="0" dirty="0"/>
              <a:t>“We tentatively conclude that technical rules based on the 3GPP standard consistent with those detailed above would provide appropriate rules for this band.”</a:t>
            </a:r>
          </a:p>
          <a:p>
            <a:pPr marL="457200" indent="-457200">
              <a:buFont typeface="+mj-lt"/>
              <a:buAutoNum type="arabicPeriod" startAt="15"/>
            </a:pPr>
            <a:r>
              <a:rPr lang="en-US" sz="2000" b="0" dirty="0"/>
              <a:t>“seek comment on whether devices should be required to comply with both the conducted and radiated limits or only one of the limits.”</a:t>
            </a:r>
          </a:p>
          <a:p>
            <a:pPr marL="457200" indent="-457200">
              <a:buFont typeface="+mj-lt"/>
              <a:buAutoNum type="arabicPeriod" startAt="15"/>
            </a:pPr>
            <a:r>
              <a:rPr lang="en-US" sz="2000" b="0" dirty="0"/>
              <a:t>“seek comment on the proper reference for the OOBE limits—should it be the channel edge or the band edge (noting that under our proposal a single 20-megahertz C-V2X channel encompasses the entire band, but if we were to permit C-V2X across the entire 30-megahertz, there would presumably be a 10-megahertz channel adjacent to a 20-megahertz channel and each channel would no longer encompass the entire band)?”</a:t>
            </a:r>
          </a:p>
        </p:txBody>
      </p:sp>
    </p:spTree>
    <p:extLst>
      <p:ext uri="{BB962C8B-B14F-4D97-AF65-F5344CB8AC3E}">
        <p14:creationId xmlns:p14="http://schemas.microsoft.com/office/powerpoint/2010/main" val="301807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14</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21"/>
            </a:pPr>
            <a:r>
              <a:rPr lang="en-US" sz="2000" b="0" dirty="0"/>
              <a:t>“seek comment on the specific language of these proposed rules, including the efficacy and technical feasibility of the proposed technical rules.”</a:t>
            </a:r>
          </a:p>
          <a:p>
            <a:pPr marL="457200" indent="-457200">
              <a:buFont typeface="+mj-lt"/>
              <a:buAutoNum type="arabicPeriod" startAt="21"/>
            </a:pPr>
            <a:r>
              <a:rPr lang="en-US" sz="2000" b="0" dirty="0"/>
              <a:t>“seek comment on alternatives that are based on the existing DSRC rules or some other regulatory scheme.”</a:t>
            </a:r>
          </a:p>
          <a:p>
            <a:pPr marL="457200" indent="-457200">
              <a:buFont typeface="+mj-lt"/>
              <a:buAutoNum type="arabicPeriod" startAt="21"/>
            </a:pPr>
            <a:r>
              <a:rPr lang="en-US" sz="2000" b="0" dirty="0"/>
              <a:t>“seek comment on whether we should incorporate by reference the latter standard for DSRC operations.”</a:t>
            </a:r>
          </a:p>
          <a:p>
            <a:pPr marL="457200" indent="-457200">
              <a:buFont typeface="+mj-lt"/>
              <a:buAutoNum type="arabicPeriod" startAt="21"/>
            </a:pPr>
            <a:r>
              <a:rPr lang="en-US" sz="2000" b="0" dirty="0"/>
              <a:t>“seek comment on whether 3GPP standard(s) for C-V2X operations should be incorporated by reference and required for all devices operating in the 5.905-5.925 GHz band, or alternatively in the entire 5.895-5.925 GHz band should we permit C-V2X operations in that band.”</a:t>
            </a:r>
          </a:p>
          <a:p>
            <a:pPr marL="457200" indent="-457200">
              <a:buFont typeface="+mj-lt"/>
              <a:buAutoNum type="arabicPeriod" startAt="21"/>
            </a:pPr>
            <a:r>
              <a:rPr lang="en-US" sz="2000" b="0" dirty="0"/>
              <a:t>“seek comment on whether C-V2X operations at the proposed power levels would in any way alter the previous assumptions for sharing with DoD radars and whether there is an increased interference potential to the DoD radars from the more densely deployed C-V2X operations and what measures might we establish for C-V2X equipment to ensure the radars are not subject to harmful interference.”</a:t>
            </a:r>
          </a:p>
          <a:p>
            <a:pPr marL="457200" indent="-457200">
              <a:buFont typeface="+mj-lt"/>
              <a:buAutoNum type="arabicPeriod" startAt="21"/>
            </a:pPr>
            <a:r>
              <a:rPr lang="en-US" sz="2000" b="0" dirty="0"/>
              <a:t>“seek comment on whether there are alternate methods to ensure that harmful interference is not caused to federal radars from C-V2X devices if we adopt the proposals included in this Notice.”</a:t>
            </a:r>
          </a:p>
          <a:p>
            <a:pPr marL="457200" indent="-457200">
              <a:buFont typeface="+mj-lt"/>
              <a:buAutoNum type="arabicPeriod" startAt="24"/>
            </a:pPr>
            <a:endParaRPr lang="en-US" sz="2000" b="0" dirty="0"/>
          </a:p>
        </p:txBody>
      </p:sp>
    </p:spTree>
    <p:extLst>
      <p:ext uri="{BB962C8B-B14F-4D97-AF65-F5344CB8AC3E}">
        <p14:creationId xmlns:p14="http://schemas.microsoft.com/office/powerpoint/2010/main" val="4167713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15</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27"/>
            </a:pPr>
            <a:r>
              <a:rPr lang="en-US" sz="2000" b="0" dirty="0"/>
              <a:t>“Because C-V2X operations are anticipated to be similar to DSRC operations in their potential for interference, we tentatively conclude that coordination with FSS stations is unnecessary to ensure protection from harmful interference and seek comment on this assessment.”</a:t>
            </a:r>
          </a:p>
          <a:p>
            <a:pPr marL="457200" indent="-457200">
              <a:buFont typeface="+mj-lt"/>
              <a:buAutoNum type="arabicPeriod" startAt="27"/>
            </a:pPr>
            <a:r>
              <a:rPr lang="en-US" sz="2000" b="0" dirty="0"/>
              <a:t>“… believe there is a very low potential for harmful interference at the FSS satellites from C-V2X operations. We seek comment on this tentative conclusion.”</a:t>
            </a:r>
          </a:p>
          <a:p>
            <a:pPr marL="457200" indent="-457200">
              <a:buFont typeface="+mj-lt"/>
              <a:buAutoNum type="arabicPeriod" startAt="27"/>
            </a:pPr>
            <a:r>
              <a:rPr lang="en-US" sz="2000" b="0" dirty="0"/>
              <a:t>“seek comment on whether any testing or studies have been conducted by proponents of C-V2X that have considered FSS incumbents, and how those results might inform the final rules we adopt.”</a:t>
            </a:r>
          </a:p>
          <a:p>
            <a:pPr marL="457200" indent="-457200">
              <a:buFont typeface="+mj-lt"/>
              <a:buAutoNum type="arabicPeriod" startAt="27"/>
            </a:pPr>
            <a:r>
              <a:rPr lang="en-US" sz="2000" b="0" dirty="0"/>
              <a:t>“tentatively conclude that no additional rules are necessary to accommodate co-channel C-V2X use with the Amateur Service. Similarly, we tentatively conclude that no additional rules are necessary to protect C-V2X devices from ISM operations permitted under Part 18 of our rules in the 5.850-5.875 GHz portion of the band. We seek comment on these observations and proposals.”</a:t>
            </a:r>
          </a:p>
          <a:p>
            <a:pPr marL="457200" indent="-457200">
              <a:buFont typeface="+mj-lt"/>
              <a:buAutoNum type="arabicPeriod" startAt="27"/>
            </a:pPr>
            <a:r>
              <a:rPr lang="en-US" sz="2000" b="0" dirty="0"/>
              <a:t>“seek comment on whether we should relax the U-NII-4 emissions limits at the lower band edge into the U-NII-3 band.”</a:t>
            </a:r>
          </a:p>
          <a:p>
            <a:pPr marL="457200" indent="-457200">
              <a:buFont typeface="+mj-lt"/>
              <a:buAutoNum type="arabicPeriod" startAt="27"/>
            </a:pPr>
            <a:r>
              <a:rPr lang="en-US" sz="2000" b="0" dirty="0"/>
              <a:t>“seek comment on any other rule changes that are needed to support communications across the combined U-NII-3 and U-NII-4 bands.”</a:t>
            </a:r>
          </a:p>
        </p:txBody>
      </p:sp>
    </p:spTree>
    <p:extLst>
      <p:ext uri="{BB962C8B-B14F-4D97-AF65-F5344CB8AC3E}">
        <p14:creationId xmlns:p14="http://schemas.microsoft.com/office/powerpoint/2010/main" val="1556178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16</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33"/>
            </a:pPr>
            <a:r>
              <a:rPr lang="en-US" sz="2000" b="0" dirty="0"/>
              <a:t>“seek comment on whether there are any mitigation measures, such as technical or operational conditions or constraints that would be imposed on U-NII-4 devices or operations, that we should consider to protect DoD radars in the band.”</a:t>
            </a:r>
          </a:p>
          <a:p>
            <a:pPr marL="457200" indent="-457200">
              <a:buFont typeface="+mj-lt"/>
              <a:buAutoNum type="arabicPeriod" startAt="33"/>
            </a:pPr>
            <a:r>
              <a:rPr lang="en-US" sz="2000" b="0" dirty="0"/>
              <a:t>“seek comment on whether any targeted rules are needed to ensure the protection of incumbent FSS uplink operations.”</a:t>
            </a:r>
          </a:p>
          <a:p>
            <a:pPr marL="457200" indent="-457200">
              <a:buFont typeface="+mj-lt"/>
              <a:buAutoNum type="arabicPeriod" startAt="33"/>
            </a:pPr>
            <a:r>
              <a:rPr lang="en-US" sz="2000" b="0" dirty="0"/>
              <a:t>“believe that our proposal to apply the existing U-NII-3 power rules to the 5.850-5.895 GHz band will protect co-channel secondary Amateur Service operations from harmful interference. We seek comment on this proposed approach.”</a:t>
            </a:r>
          </a:p>
          <a:p>
            <a:pPr marL="457200" indent="-457200">
              <a:buFont typeface="+mj-lt"/>
              <a:buAutoNum type="arabicPeriod" startAt="33"/>
            </a:pPr>
            <a:r>
              <a:rPr lang="en-US" sz="2000" b="0" dirty="0"/>
              <a:t>“seek comment on the extent to which the needs for transportation and vehicular safety-related communications and other ITS applications originally identified for the 5.9 GHz band are already being met through spectrum use outside of the 5.9 GHz band.”</a:t>
            </a:r>
          </a:p>
          <a:p>
            <a:pPr marL="457200" indent="-457200">
              <a:buFont typeface="+mj-lt"/>
              <a:buAutoNum type="arabicPeriod" startAt="33"/>
            </a:pPr>
            <a:r>
              <a:rPr lang="en-US" sz="2000" b="0" dirty="0"/>
              <a:t>“seek comment on the extent to which the ITS functions originally contemplated for DSRC systems in the 5.9 GHz band are being or anticipated to be provided in other bands or through other means.”</a:t>
            </a:r>
          </a:p>
          <a:p>
            <a:pPr marL="457200" indent="-457200">
              <a:buFont typeface="+mj-lt"/>
              <a:buAutoNum type="arabicPeriod" startAt="33"/>
            </a:pPr>
            <a:r>
              <a:rPr lang="en-US" sz="2000" b="0" dirty="0"/>
              <a:t>“seek comment on how to best calculate these benefits and costs.”</a:t>
            </a:r>
          </a:p>
          <a:p>
            <a:pPr marL="457200" indent="-457200">
              <a:buFont typeface="+mj-lt"/>
              <a:buAutoNum type="arabicPeriod" startAt="33"/>
            </a:pPr>
            <a:endParaRPr lang="en-US" sz="2000" b="0" dirty="0"/>
          </a:p>
        </p:txBody>
      </p:sp>
    </p:spTree>
    <p:extLst>
      <p:ext uri="{BB962C8B-B14F-4D97-AF65-F5344CB8AC3E}">
        <p14:creationId xmlns:p14="http://schemas.microsoft.com/office/powerpoint/2010/main" val="51797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17</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39"/>
            </a:pPr>
            <a:r>
              <a:rPr lang="en-US" sz="2000" b="0" dirty="0"/>
              <a:t>“seek comment on the benefits and costs of designating a significant portion of this band for unlicensed operations.</a:t>
            </a:r>
          </a:p>
          <a:p>
            <a:pPr marL="457200" indent="-457200">
              <a:buFont typeface="+mj-lt"/>
              <a:buAutoNum type="arabicPeriod" startAt="39"/>
            </a:pPr>
            <a:r>
              <a:rPr lang="en-US" sz="2000" b="0" dirty="0"/>
              <a:t>“seek comment on whether estimating the contribution to GDP of increases in Wi-Fi throughput is an appropriate way to measure the benefits of introducing unlicensed operations in the 5.9 GHz band.”</a:t>
            </a:r>
          </a:p>
          <a:p>
            <a:pPr marL="457200" indent="-457200">
              <a:buFont typeface="+mj-lt"/>
              <a:buAutoNum type="arabicPeriod" startAt="39"/>
            </a:pPr>
            <a:r>
              <a:rPr lang="en-US" sz="2000" b="0" dirty="0"/>
              <a:t>“seek comment on whether this approach may overstate the benefits stemming from increases in Wi-Fi throughput due to such specification problems as omitted variable bias.”</a:t>
            </a:r>
          </a:p>
          <a:p>
            <a:pPr marL="457200" indent="-457200">
              <a:buFont typeface="+mj-lt"/>
              <a:buAutoNum type="arabicPeriod" startAt="39"/>
            </a:pPr>
            <a:r>
              <a:rPr lang="en-US" sz="2000" b="0" dirty="0"/>
              <a:t>“seek comment on whether alternative specifications might alter the RAND 5.9 GHz Study’s valuation of benefits of $59.8 billion to $96.8 billion per year across the U.S. Apart from the approach suggested in the RAND 5.9 GHz Study, we seek comment on other potential benefits, including benefits to other licensed or unlicensed users (including ITS users) that may be able to utilize unlicensed devices in providing services.”</a:t>
            </a:r>
          </a:p>
          <a:p>
            <a:pPr marL="457200" indent="-457200">
              <a:buFont typeface="+mj-lt"/>
              <a:buAutoNum type="arabicPeriod" startAt="39"/>
            </a:pPr>
            <a:r>
              <a:rPr lang="en-US" sz="2000" b="0" dirty="0"/>
              <a:t>“seek comment on how to evaluate the benefits and costs of our proposal given the evolving nature of transportation and vehicular safety-related technologies, both within and outside of the 5.9 GHz band.”</a:t>
            </a:r>
          </a:p>
          <a:p>
            <a:pPr marL="457200" indent="-457200">
              <a:buFont typeface="+mj-lt"/>
              <a:buAutoNum type="arabicPeriod" startAt="39"/>
            </a:pPr>
            <a:r>
              <a:rPr lang="en-US" sz="2000" b="0" dirty="0"/>
              <a:t>“seek comment on the extent to which our proposal would make ITS based technologies either more or less effective.”</a:t>
            </a:r>
          </a:p>
          <a:p>
            <a:pPr marL="457200" indent="-457200">
              <a:buFont typeface="+mj-lt"/>
              <a:buAutoNum type="arabicPeriod" startAt="39"/>
            </a:pPr>
            <a:endParaRPr lang="en-US" sz="2000" b="0" dirty="0"/>
          </a:p>
          <a:p>
            <a:pPr marL="457200" indent="-457200">
              <a:buFont typeface="+mj-lt"/>
              <a:buAutoNum type="arabicPeriod" startAt="39"/>
            </a:pPr>
            <a:endParaRPr lang="en-US" sz="2000" b="0" dirty="0"/>
          </a:p>
        </p:txBody>
      </p:sp>
    </p:spTree>
    <p:extLst>
      <p:ext uri="{BB962C8B-B14F-4D97-AF65-F5344CB8AC3E}">
        <p14:creationId xmlns:p14="http://schemas.microsoft.com/office/powerpoint/2010/main" val="1001484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18</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45"/>
            </a:pPr>
            <a:r>
              <a:rPr lang="en-US" sz="2000" b="0" dirty="0"/>
              <a:t>“seek comment on alternatives that are based on the existing rules or some other regulatory scheme, with regard to, e.g., power limits and antenna height.” </a:t>
            </a:r>
          </a:p>
          <a:p>
            <a:pPr marL="457200" indent="-457200">
              <a:buFont typeface="+mj-lt"/>
              <a:buAutoNum type="arabicPeriod" startAt="45"/>
            </a:pPr>
            <a:r>
              <a:rPr lang="en-US" sz="2000" b="0" dirty="0"/>
              <a:t>“seek comment on whether we should adopt different power levels or alternative out-of-band emissions limits for U-NII-4 equipment as compared to other U-NII equipment.”</a:t>
            </a:r>
          </a:p>
          <a:p>
            <a:pPr marL="457200" indent="-457200">
              <a:buFont typeface="+mj-lt"/>
              <a:buAutoNum type="arabicPeriod" startAt="45"/>
            </a:pPr>
            <a:endParaRPr lang="en-US" sz="2000" b="0" dirty="0"/>
          </a:p>
        </p:txBody>
      </p:sp>
    </p:spTree>
    <p:extLst>
      <p:ext uri="{BB962C8B-B14F-4D97-AF65-F5344CB8AC3E}">
        <p14:creationId xmlns:p14="http://schemas.microsoft.com/office/powerpoint/2010/main" val="1432196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09600" y="1981201"/>
            <a:ext cx="10665885" cy="4113213"/>
          </a:xfrm>
        </p:spPr>
        <p:txBody>
          <a:bodyPr/>
          <a:lstStyle/>
          <a:p>
            <a:r>
              <a:rPr lang="en-GB" sz="1800" b="0" dirty="0"/>
              <a:t>[1] – </a:t>
            </a:r>
            <a:r>
              <a:rPr lang="en-GB" sz="1800" b="0" dirty="0">
                <a:hlinkClick r:id="rId3"/>
              </a:rPr>
              <a:t>Office of Engineering and Technology Opens ET Docket No. 19-138</a:t>
            </a:r>
            <a:r>
              <a:rPr lang="en-GB" sz="1800" b="0" dirty="0"/>
              <a:t>, and associated </a:t>
            </a:r>
            <a:r>
              <a:rPr lang="en-US" sz="1800" b="0" dirty="0"/>
              <a:t>FCC “</a:t>
            </a:r>
            <a:r>
              <a:rPr lang="en-US" sz="1800" b="0" u="sng" dirty="0">
                <a:hlinkClick r:id="rId4"/>
              </a:rPr>
              <a:t>FACT SHEET</a:t>
            </a:r>
            <a:r>
              <a:rPr lang="en-US" sz="1800" b="0" dirty="0"/>
              <a:t>”, 21 Nov 2019.</a:t>
            </a:r>
            <a:endParaRPr lang="en-GB" sz="1800" b="0" dirty="0"/>
          </a:p>
          <a:p>
            <a:r>
              <a:rPr lang="en-GB" sz="1800" b="0" dirty="0"/>
              <a:t>[2] – </a:t>
            </a:r>
            <a:r>
              <a:rPr lang="en-US" sz="1800" b="0" dirty="0">
                <a:hlinkClick r:id="rId5"/>
              </a:rPr>
              <a:t>[STDS-802-11-TGBD] Discussion on: FCC NPRM impacting the 5.9 GHz Band</a:t>
            </a:r>
            <a:r>
              <a:rPr lang="en-US" sz="1800" b="0" dirty="0"/>
              <a:t>, Joseph Levy, 5 Dec 2019</a:t>
            </a:r>
          </a:p>
          <a:p>
            <a:r>
              <a:rPr lang="en-GB" sz="1800" b="0" dirty="0"/>
              <a:t>[3] – </a:t>
            </a:r>
            <a:r>
              <a:rPr lang="en-US" sz="1800" b="0" dirty="0"/>
              <a:t>FCC Seeks to Promote Innovation in the 5.9 GHz Band – </a:t>
            </a:r>
            <a:r>
              <a:rPr lang="en-US" sz="1800" b="0" dirty="0">
                <a:hlinkClick r:id="rId6"/>
              </a:rPr>
              <a:t>News Release</a:t>
            </a:r>
            <a:r>
              <a:rPr lang="en-US" sz="1800" b="0" dirty="0"/>
              <a:t>, 12 Dec 2019, Bureau of Engineering and Technology</a:t>
            </a:r>
          </a:p>
          <a:p>
            <a:r>
              <a:rPr lang="en-US" sz="1800" b="0" dirty="0"/>
              <a:t>[4] – Link to the December 2019 Open Commission Meeting: </a:t>
            </a:r>
            <a:r>
              <a:rPr lang="en-US" sz="1800" b="0" dirty="0">
                <a:hlinkClick r:id="rId7"/>
              </a:rPr>
              <a:t>https://www.fcc.gov/news-events/events/2019/12/december-2019-open-commission-meeting</a:t>
            </a:r>
            <a:endParaRPr lang="en-US" sz="1800" b="0" dirty="0"/>
          </a:p>
          <a:p>
            <a:r>
              <a:rPr lang="en-US" sz="1800" b="0" dirty="0"/>
              <a:t>[5] – Link to Filings on Docket 19-138 (the public record on this 5.9 GHz Band NPRM): </a:t>
            </a:r>
            <a:r>
              <a:rPr lang="en-US" sz="1800" b="0" dirty="0">
                <a:hlinkClick r:id="rId8"/>
              </a:rPr>
              <a:t>https://www.fcc.gov/ecfs/search/filings?proceedings_name=19-138&amp;sort=date_disseminated,DESC</a:t>
            </a:r>
            <a:endParaRPr lang="en-US" sz="1800" b="0" dirty="0"/>
          </a:p>
          <a:p>
            <a:r>
              <a:rPr lang="en-US" sz="1800" b="0" dirty="0"/>
              <a:t>[6] – </a:t>
            </a:r>
            <a:r>
              <a:rPr lang="en-US" sz="1800" b="0" dirty="0">
                <a:hlinkClick r:id="rId9"/>
              </a:rPr>
              <a:t>Comment from IEEE 802 LAN/MAN Standards Committee</a:t>
            </a:r>
            <a:r>
              <a:rPr lang="en-US" sz="1800" b="0" dirty="0"/>
              <a:t> on </a:t>
            </a:r>
            <a:r>
              <a:rPr lang="en-US" sz="1800" b="0" dirty="0">
                <a:hlinkClick r:id="rId10"/>
              </a:rPr>
              <a:t>Request for Comments: V2X Communications</a:t>
            </a:r>
            <a:r>
              <a:rPr lang="en-US" sz="1800" b="0" dirty="0"/>
              <a:t>. </a:t>
            </a:r>
          </a:p>
          <a:p>
            <a:endParaRPr lang="en-US" sz="1800" b="0" dirty="0"/>
          </a:p>
          <a:p>
            <a:r>
              <a:rPr lang="en-US" dirty="0"/>
              <a:t>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 summary of the status of the on going activity by the U.S. Federal Communications Commission (FCC) regarding the FCC’s plan to “Seek to promote Innovation in the 5.9 GHz Band”, as discussed in a Notice of Proposed Rulemaking (NPRM). This action may impact 802.11 TGbd by changing the rules for the “Intelligent Transportation System” (ITS) frequency band (5.850-5.925 GHz).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attempts to provide only status and not to propose a course of action or position for TGbd.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1CE15-4D58-4322-A2C0-21AA944A91F6}"/>
              </a:ext>
            </a:extLst>
          </p:cNvPr>
          <p:cNvSpPr>
            <a:spLocks noGrp="1"/>
          </p:cNvSpPr>
          <p:nvPr>
            <p:ph type="title"/>
          </p:nvPr>
        </p:nvSpPr>
        <p:spPr/>
        <p:txBody>
          <a:bodyPr/>
          <a:lstStyle/>
          <a:p>
            <a:r>
              <a:rPr lang="en-US" dirty="0"/>
              <a:t>Time Line of Events</a:t>
            </a:r>
          </a:p>
        </p:txBody>
      </p:sp>
      <p:sp>
        <p:nvSpPr>
          <p:cNvPr id="3" name="Content Placeholder 2">
            <a:extLst>
              <a:ext uri="{FF2B5EF4-FFF2-40B4-BE49-F238E27FC236}">
                <a16:creationId xmlns:a16="http://schemas.microsoft.com/office/drawing/2014/main" id="{DC0DAEA5-C029-4975-B417-4738A609A322}"/>
              </a:ext>
            </a:extLst>
          </p:cNvPr>
          <p:cNvSpPr>
            <a:spLocks noGrp="1"/>
          </p:cNvSpPr>
          <p:nvPr>
            <p:ph idx="1"/>
          </p:nvPr>
        </p:nvSpPr>
        <p:spPr>
          <a:xfrm>
            <a:off x="914401" y="1658475"/>
            <a:ext cx="10896599" cy="4494213"/>
          </a:xfrm>
        </p:spPr>
        <p:txBody>
          <a:bodyPr/>
          <a:lstStyle/>
          <a:p>
            <a:r>
              <a:rPr lang="en-US" sz="2000" dirty="0"/>
              <a:t>21 November 2019 – the FCC announces the intent to propose a NPRM for the 5.9 GHz band at the December 2019 Open Commission Meeting (12 Dec 2019) [1]</a:t>
            </a:r>
          </a:p>
          <a:p>
            <a:r>
              <a:rPr lang="en-US" sz="2000" dirty="0"/>
              <a:t>5 December 2019 – A discussion thread was started on the 802.11 TGbd reflector [2]</a:t>
            </a:r>
          </a:p>
          <a:p>
            <a:r>
              <a:rPr lang="en-US" sz="2000" dirty="0"/>
              <a:t>12 December 2019 – at the Open Commission Meeting, the FCC commissioners unanimously approve the proposed NPRM. [3]</a:t>
            </a:r>
          </a:p>
          <a:p>
            <a:endParaRPr lang="en-US" sz="2000" dirty="0"/>
          </a:p>
          <a:p>
            <a:r>
              <a:rPr lang="en-US" sz="2000" dirty="0"/>
              <a:t>Upcoming events:</a:t>
            </a:r>
          </a:p>
          <a:p>
            <a:r>
              <a:rPr lang="en-US" sz="2000" dirty="0"/>
              <a:t>Publication of the NPRM in the Federal Register </a:t>
            </a:r>
            <a:r>
              <a:rPr lang="en-US" sz="2000" b="0" dirty="0"/>
              <a:t>(estimated: late Dec 2019, early Jan 2020) </a:t>
            </a:r>
          </a:p>
          <a:p>
            <a:r>
              <a:rPr lang="en-US" sz="2000" dirty="0"/>
              <a:t>After publication there will be an NPRM Comment Period </a:t>
            </a:r>
            <a:r>
              <a:rPr lang="en-US" sz="2000" b="0" dirty="0"/>
              <a:t>(Typically 30 days)</a:t>
            </a:r>
          </a:p>
          <a:p>
            <a:r>
              <a:rPr lang="en-US" sz="2000" dirty="0"/>
              <a:t>After the close of the Comment Period there will be an NPRM Comment Reply Period </a:t>
            </a:r>
            <a:r>
              <a:rPr lang="en-US" sz="2000" b="0" dirty="0"/>
              <a:t>(~60 days)</a:t>
            </a:r>
          </a:p>
          <a:p>
            <a:r>
              <a:rPr lang="en-US" sz="2000" dirty="0"/>
              <a:t>The comments provided will modify/correct the Rules.</a:t>
            </a:r>
          </a:p>
          <a:p>
            <a:r>
              <a:rPr lang="en-US" sz="2000" dirty="0"/>
              <a:t>The Rules will then publish </a:t>
            </a:r>
            <a:r>
              <a:rPr lang="en-US" sz="2000" b="0" dirty="0"/>
              <a:t>(assuming an agreement can be reached) -</a:t>
            </a:r>
            <a:r>
              <a:rPr lang="en-US" sz="2000" dirty="0"/>
              <a:t> </a:t>
            </a:r>
            <a:r>
              <a:rPr lang="en-US" sz="2000" b="0" dirty="0"/>
              <a:t>(guestimate Jan 2021)</a:t>
            </a:r>
          </a:p>
        </p:txBody>
      </p:sp>
      <p:sp>
        <p:nvSpPr>
          <p:cNvPr id="4" name="Slide Number Placeholder 3">
            <a:extLst>
              <a:ext uri="{FF2B5EF4-FFF2-40B4-BE49-F238E27FC236}">
                <a16:creationId xmlns:a16="http://schemas.microsoft.com/office/drawing/2014/main" id="{DEDC4AEC-5B87-4D83-BE24-112B67AF4663}"/>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522FDE0-8F11-4AD5-8994-A8B76F6E746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B881945-B4CD-4B14-A332-43E1AEC8A71C}"/>
              </a:ext>
            </a:extLst>
          </p:cNvPr>
          <p:cNvSpPr>
            <a:spLocks noGrp="1"/>
          </p:cNvSpPr>
          <p:nvPr>
            <p:ph type="dt" idx="15"/>
          </p:nvPr>
        </p:nvSpPr>
        <p:spPr/>
        <p:txBody>
          <a:bodyPr/>
          <a:lstStyle/>
          <a:p>
            <a:r>
              <a:rPr lang="en-US" dirty="0"/>
              <a:t>December 2019</a:t>
            </a:r>
            <a:endParaRPr lang="en-GB" dirty="0"/>
          </a:p>
        </p:txBody>
      </p:sp>
    </p:spTree>
    <p:extLst>
      <p:ext uri="{BB962C8B-B14F-4D97-AF65-F5344CB8AC3E}">
        <p14:creationId xmlns:p14="http://schemas.microsoft.com/office/powerpoint/2010/main" val="3588429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FCC’s proposed NPRM for the 5.9 GHz band</a:t>
            </a:r>
          </a:p>
        </p:txBody>
      </p:sp>
      <p:sp>
        <p:nvSpPr>
          <p:cNvPr id="9218" name="Rectangle 2"/>
          <p:cNvSpPr>
            <a:spLocks noGrp="1" noChangeArrowheads="1"/>
          </p:cNvSpPr>
          <p:nvPr>
            <p:ph idx="1"/>
          </p:nvPr>
        </p:nvSpPr>
        <p:spPr>
          <a:ln/>
        </p:spPr>
        <p:txBody>
          <a:bodyPr/>
          <a:lstStyle/>
          <a:p>
            <a:r>
              <a:rPr lang="en-US" dirty="0"/>
              <a:t>“The Commission is proposing to dedicate the remaining 30 megahertz of the band for use by transportation and vehicle safety-related communication services.  Specifically, in the NPRM, the Commission proposes to revise its rules to provide Cellular Vehicle to Everything (C-V2X), an emerging standard for transportation applications, with exclusive access to the upper 20 megahertz of the band.  Under the Commission’s current rules, no spectrum is allocated for C-V2X.  The NPRM seeks comment on whether to retain the remaining 10 megahertz for use by DSRC systems or to dedicate it for C-V2X use.” [3]  </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FCC draft NPRM Proposals [1]:</a:t>
            </a:r>
          </a:p>
        </p:txBody>
      </p:sp>
      <p:sp>
        <p:nvSpPr>
          <p:cNvPr id="3" name="Content Placeholder 2"/>
          <p:cNvSpPr>
            <a:spLocks noGrp="1"/>
          </p:cNvSpPr>
          <p:nvPr>
            <p:ph idx="1"/>
          </p:nvPr>
        </p:nvSpPr>
        <p:spPr>
          <a:xfrm>
            <a:off x="914401" y="1524001"/>
            <a:ext cx="10361084" cy="1754186"/>
          </a:xfrm>
        </p:spPr>
        <p:txBody>
          <a:bodyPr/>
          <a:lstStyle/>
          <a:p>
            <a:pPr marL="457200" indent="-457200">
              <a:buAutoNum type="arabicParenR"/>
            </a:pPr>
            <a:r>
              <a:rPr lang="en-GB" dirty="0"/>
              <a:t>Create sub-bands within the 5.9 GHz band:</a:t>
            </a:r>
          </a:p>
          <a:p>
            <a:pPr marL="857250" lvl="1" indent="-457200">
              <a:buFont typeface="+mj-lt"/>
              <a:buAutoNum type="alphaLcParenR"/>
            </a:pPr>
            <a:r>
              <a:rPr lang="en-GB" dirty="0"/>
              <a:t>Lower 45 MHz for unlicensed operations</a:t>
            </a:r>
          </a:p>
          <a:p>
            <a:pPr marL="857250" lvl="1" indent="-457200">
              <a:buFont typeface="+mj-lt"/>
              <a:buAutoNum type="alphaLcParenR"/>
            </a:pPr>
            <a:r>
              <a:rPr lang="en-GB" dirty="0"/>
              <a:t>Upper 30 MHz for ITS</a:t>
            </a:r>
          </a:p>
          <a:p>
            <a:pPr marL="857250" lvl="1" indent="-457200">
              <a:buFont typeface="+mj-lt"/>
              <a:buAutoNum type="alphaLcParenR"/>
            </a:pP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2019</a:t>
            </a:r>
            <a:endParaRPr lang="en-GB" dirty="0"/>
          </a:p>
        </p:txBody>
      </p:sp>
      <p:pic>
        <p:nvPicPr>
          <p:cNvPr id="8" name="Picture 7">
            <a:extLst>
              <a:ext uri="{FF2B5EF4-FFF2-40B4-BE49-F238E27FC236}">
                <a16:creationId xmlns:a16="http://schemas.microsoft.com/office/drawing/2014/main" id="{12FDBC74-59F3-4DA3-BE2E-821FBD43C13B}"/>
              </a:ext>
            </a:extLst>
          </p:cNvPr>
          <p:cNvPicPr>
            <a:picLocks noChangeAspect="1"/>
          </p:cNvPicPr>
          <p:nvPr/>
        </p:nvPicPr>
        <p:blipFill>
          <a:blip r:embed="rId3"/>
          <a:stretch>
            <a:fillRect/>
          </a:stretch>
        </p:blipFill>
        <p:spPr>
          <a:xfrm>
            <a:off x="929217" y="2784872"/>
            <a:ext cx="10170584" cy="2037559"/>
          </a:xfrm>
          <a:prstGeom prst="rect">
            <a:avLst/>
          </a:prstGeom>
        </p:spPr>
      </p:pic>
      <p:sp>
        <p:nvSpPr>
          <p:cNvPr id="9" name="TextBox 8">
            <a:extLst>
              <a:ext uri="{FF2B5EF4-FFF2-40B4-BE49-F238E27FC236}">
                <a16:creationId xmlns:a16="http://schemas.microsoft.com/office/drawing/2014/main" id="{898A3F23-F392-411A-8DBE-C6620A723F5A}"/>
              </a:ext>
            </a:extLst>
          </p:cNvPr>
          <p:cNvSpPr txBox="1"/>
          <p:nvPr/>
        </p:nvSpPr>
        <p:spPr>
          <a:xfrm>
            <a:off x="1389592" y="5142545"/>
            <a:ext cx="9410699" cy="1200329"/>
          </a:xfrm>
          <a:prstGeom prst="rect">
            <a:avLst/>
          </a:prstGeom>
          <a:noFill/>
        </p:spPr>
        <p:txBody>
          <a:bodyPr wrap="square" rtlCol="0">
            <a:spAutoFit/>
          </a:bodyPr>
          <a:lstStyle/>
          <a:p>
            <a:r>
              <a:rPr lang="en-US" dirty="0">
                <a:solidFill>
                  <a:schemeClr val="tx1"/>
                </a:solidFill>
              </a:rPr>
              <a:t>Note: the proposal of splitting the band, removes the “… need to expend time and resources to resolve difficult questions about co-existence and sharing of unlicensed operations with DSRC.”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p:txBody>
          <a:bodyPr/>
          <a:lstStyle/>
          <a:p>
            <a:r>
              <a:rPr lang="en-GB" dirty="0"/>
              <a:t>FCC draft NPRM Proposals [1] (cont.):</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33400" y="1676401"/>
            <a:ext cx="11201399" cy="42672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arenR" startAt="2"/>
            </a:pPr>
            <a:r>
              <a:rPr lang="en-GB" kern="0" dirty="0"/>
              <a:t>The 5.850-5.895 GHz – 45 MHz for Unlicensed Operations:</a:t>
            </a:r>
          </a:p>
          <a:p>
            <a:pPr marL="857250" lvl="1" indent="-457200">
              <a:buFont typeface="+mj-lt"/>
              <a:buAutoNum type="alphaLcParenR"/>
            </a:pPr>
            <a:r>
              <a:rPr lang="en-GB" kern="0" dirty="0"/>
              <a:t>Extends the current U-NII bands, for Wi-Fi and unlicensed data offloading from licensed wireless</a:t>
            </a:r>
          </a:p>
          <a:p>
            <a:pPr marL="857250" lvl="1" indent="-457200">
              <a:buFont typeface="+mj-lt"/>
              <a:buAutoNum type="alphaLcParenR"/>
            </a:pPr>
            <a:r>
              <a:rPr lang="en-GB" kern="0" dirty="0"/>
              <a:t>There is a critical demand for spectrum: studies show between 788 MHz and 1.6 GHz of additional spectrum is needed by 2025 to accommodate Wi-Fi growth.</a:t>
            </a:r>
          </a:p>
          <a:p>
            <a:pPr marL="857250" lvl="1" indent="-457200">
              <a:buFont typeface="+mj-lt"/>
              <a:buAutoNum type="alphaLcParenR"/>
            </a:pPr>
            <a:r>
              <a:rPr lang="en-GB" kern="0" dirty="0"/>
              <a:t>Wi-Fi is a staple in American life. </a:t>
            </a:r>
          </a:p>
          <a:p>
            <a:pPr marL="857250" lvl="1" indent="-457200">
              <a:buFont typeface="+mj-lt"/>
              <a:buAutoNum type="alphaLcParenR"/>
            </a:pPr>
            <a:r>
              <a:rPr lang="en-GB" kern="0" dirty="0"/>
              <a:t>Offloading can be provided by: home Wi-Fi, commercial hotspots, or carrier-deployed LTE-U</a:t>
            </a:r>
          </a:p>
          <a:p>
            <a:pPr marL="857250" lvl="1" indent="-457200">
              <a:buFont typeface="+mj-lt"/>
              <a:buAutoNum type="alphaLcParenR"/>
            </a:pPr>
            <a:r>
              <a:rPr lang="en-GB" kern="0" dirty="0"/>
              <a:t>When combined with the U-NII-3 band, there will be “… </a:t>
            </a:r>
            <a:r>
              <a:rPr lang="en-US" kern="0" dirty="0"/>
              <a:t>a large contiguous block of unlicensed spectrum that could accommodate a variety of options: including two 80-megahertz Wi-Fi channels, four 40-megahertz Wi-Fi channels, or a single contiguous 160-megahertz Wi-Fi channel.”</a:t>
            </a:r>
          </a:p>
          <a:p>
            <a:pPr marL="857250" lvl="1" indent="-457200">
              <a:buFont typeface="+mj-lt"/>
              <a:buAutoNum type="alphaLcParenR"/>
            </a:pPr>
            <a:r>
              <a:rPr lang="en-US" kern="0" dirty="0"/>
              <a:t>Creating a 160 MHz channel that will not require DFS limitations.</a:t>
            </a:r>
          </a:p>
        </p:txBody>
      </p:sp>
    </p:spTree>
    <p:extLst>
      <p:ext uri="{BB962C8B-B14F-4D97-AF65-F5344CB8AC3E}">
        <p14:creationId xmlns:p14="http://schemas.microsoft.com/office/powerpoint/2010/main" val="279909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65200" y="635887"/>
            <a:ext cx="10361084" cy="533399"/>
          </a:xfrm>
        </p:spPr>
        <p:txBody>
          <a:bodyPr/>
          <a:lstStyle/>
          <a:p>
            <a:r>
              <a:rPr lang="en-GB" dirty="0"/>
              <a:t>FCC draft NPRM Proposals [1] (cont.):</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179512"/>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arenR" startAt="3"/>
            </a:pPr>
            <a:r>
              <a:rPr lang="en-GB" kern="0" dirty="0"/>
              <a:t>The 5.895-5.925 GHz – 30 MHz for ITS:</a:t>
            </a:r>
          </a:p>
          <a:p>
            <a:pPr marL="857250" lvl="1" indent="-457200">
              <a:buFont typeface="+mj-lt"/>
              <a:buAutoNum type="alphaLcParenR"/>
            </a:pPr>
            <a:r>
              <a:rPr lang="en-GB" kern="0" dirty="0"/>
              <a:t>“</a:t>
            </a:r>
            <a:r>
              <a:rPr lang="en-US" kern="0" dirty="0"/>
              <a:t>Promoting traffic safety and other ITS benefits remains a critical priority of the United States, and we support the development and widespread use of these technologies and services—whether in the 5.9 GHz band or elsewhere—that can meaningfully promote the public interest.”</a:t>
            </a:r>
          </a:p>
          <a:p>
            <a:pPr marL="857250" lvl="1" indent="-457200">
              <a:buFont typeface="+mj-lt"/>
              <a:buAutoNum type="alphaLcParenR"/>
            </a:pPr>
            <a:r>
              <a:rPr lang="en-US" kern="0" dirty="0"/>
              <a:t>“DSRC has not lived up to its promise of achieving the ITS goals, leaving valuable mid-band spectrum largely fallow.”</a:t>
            </a:r>
          </a:p>
          <a:p>
            <a:pPr marL="857250" lvl="1" indent="-457200">
              <a:buFont typeface="+mj-lt"/>
              <a:buAutoNum type="alphaLcParenR"/>
            </a:pPr>
            <a:r>
              <a:rPr lang="en-US" kern="0" dirty="0"/>
              <a:t>“… we seek to ensure the most efficient and effective use of this valuable spectrum resource and believe that ITS users can be accommodated in a significantly smaller spectrum space. </a:t>
            </a:r>
          </a:p>
          <a:p>
            <a:pPr marL="857250" lvl="1" indent="-457200">
              <a:buFont typeface="+mj-lt"/>
              <a:buAutoNum type="alphaLcParenR"/>
            </a:pPr>
            <a:r>
              <a:rPr lang="en-US" kern="0" dirty="0"/>
              <a:t>“In support of its waiver request, 5GAA submitted studies of using 10- and 20-megahertz-wide channels for C-V2X that found that allowing operation on a single 20-megahertz channel will support the introduction of such services “that [will] enable many important safety applications, such as red light warnings, basic safety messages, emergency alerts, and others, to enhance traffic systems and operations.””</a:t>
            </a:r>
          </a:p>
          <a:p>
            <a:pPr marL="857250" lvl="1" indent="-457200">
              <a:buFont typeface="+mj-lt"/>
              <a:buAutoNum type="alphaLcParenR"/>
            </a:pPr>
            <a:r>
              <a:rPr lang="en-US" kern="0" dirty="0"/>
              <a:t>“Based on the recent technological developments and growing support for C-V2X, and the limited deployment of DSRC, we tentatively conclude that authorizing C-V2X in this 20-megahertz would most likely ensure the rapid development and deployment of ITS applications in the 5.9 GHz band.”</a:t>
            </a:r>
            <a:endParaRPr lang="en-GB" kern="0" dirty="0"/>
          </a:p>
        </p:txBody>
      </p:sp>
    </p:spTree>
    <p:extLst>
      <p:ext uri="{BB962C8B-B14F-4D97-AF65-F5344CB8AC3E}">
        <p14:creationId xmlns:p14="http://schemas.microsoft.com/office/powerpoint/2010/main" val="216268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D4AA1-7BDF-446B-8AD4-781AFA2AA04D}"/>
              </a:ext>
            </a:extLst>
          </p:cNvPr>
          <p:cNvSpPr>
            <a:spLocks noGrp="1"/>
          </p:cNvSpPr>
          <p:nvPr>
            <p:ph type="title"/>
          </p:nvPr>
        </p:nvSpPr>
        <p:spPr/>
        <p:txBody>
          <a:bodyPr/>
          <a:lstStyle/>
          <a:p>
            <a:r>
              <a:rPr lang="en-GB" dirty="0"/>
              <a:t>FCC draft NPRM Comments Requested</a:t>
            </a:r>
            <a:endParaRPr lang="en-US" dirty="0"/>
          </a:p>
        </p:txBody>
      </p:sp>
      <p:sp>
        <p:nvSpPr>
          <p:cNvPr id="3" name="Content Placeholder 2">
            <a:extLst>
              <a:ext uri="{FF2B5EF4-FFF2-40B4-BE49-F238E27FC236}">
                <a16:creationId xmlns:a16="http://schemas.microsoft.com/office/drawing/2014/main" id="{5B4F4190-9976-4402-AC71-B699ED09E4E7}"/>
              </a:ext>
            </a:extLst>
          </p:cNvPr>
          <p:cNvSpPr>
            <a:spLocks noGrp="1"/>
          </p:cNvSpPr>
          <p:nvPr>
            <p:ph idx="1"/>
          </p:nvPr>
        </p:nvSpPr>
        <p:spPr/>
        <p:txBody>
          <a:bodyPr/>
          <a:lstStyle/>
          <a:p>
            <a:r>
              <a:rPr lang="en-US" dirty="0"/>
              <a:t>The following is a summary of the request for comments that are provided in the NPRM “Fact Sheet” – these may change in the published NPRM, but they are all we have to work with at this time.</a:t>
            </a:r>
          </a:p>
          <a:p>
            <a:r>
              <a:rPr lang="en-US" dirty="0"/>
              <a:t>The requests are listed as:</a:t>
            </a:r>
          </a:p>
          <a:p>
            <a:r>
              <a:rPr lang="en-US" dirty="0"/>
              <a:t>	Statements that say “seek comment on” or the equivalent (45 items)</a:t>
            </a:r>
          </a:p>
          <a:p>
            <a:r>
              <a:rPr lang="en-US" dirty="0"/>
              <a:t>	Seek comment on a proposal or belief (the 16 proposals or beliefs are  under item “3”)</a:t>
            </a:r>
          </a:p>
          <a:p>
            <a:r>
              <a:rPr lang="en-US" dirty="0"/>
              <a:t>	These quotes are basically in appearance order (this is true for both lists)</a:t>
            </a:r>
          </a:p>
        </p:txBody>
      </p:sp>
      <p:sp>
        <p:nvSpPr>
          <p:cNvPr id="4" name="Slide Number Placeholder 3">
            <a:extLst>
              <a:ext uri="{FF2B5EF4-FFF2-40B4-BE49-F238E27FC236}">
                <a16:creationId xmlns:a16="http://schemas.microsoft.com/office/drawing/2014/main" id="{8AC43DEF-BA9D-4D19-9FEE-C8D9A05DC101}"/>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981F3D5-3073-4561-809B-A9ADABFD45D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339F76D-64A5-4783-8A68-3D8794CFEB6D}"/>
              </a:ext>
            </a:extLst>
          </p:cNvPr>
          <p:cNvSpPr>
            <a:spLocks noGrp="1"/>
          </p:cNvSpPr>
          <p:nvPr>
            <p:ph type="dt" idx="15"/>
          </p:nvPr>
        </p:nvSpPr>
        <p:spPr/>
        <p:txBody>
          <a:bodyPr/>
          <a:lstStyle/>
          <a:p>
            <a:r>
              <a:rPr lang="en-US" dirty="0"/>
              <a:t>December 2019</a:t>
            </a:r>
            <a:endParaRPr lang="en-GB" dirty="0"/>
          </a:p>
        </p:txBody>
      </p:sp>
    </p:spTree>
    <p:extLst>
      <p:ext uri="{BB962C8B-B14F-4D97-AF65-F5344CB8AC3E}">
        <p14:creationId xmlns:p14="http://schemas.microsoft.com/office/powerpoint/2010/main" val="292212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3809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dirty="0"/>
              <a:t>December 2019</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9</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461964" y="10668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a:pPr>
            <a:r>
              <a:rPr lang="en-US" sz="1800" b="0" dirty="0"/>
              <a:t>“Seek comment on whether to retain the remaining 10 megahertz (5.895-5.905 GHz) for DSRC systems or whether this segment should be dedicated for C-V2X.” </a:t>
            </a:r>
          </a:p>
          <a:p>
            <a:pPr marL="457200" indent="-457200">
              <a:buFont typeface="+mj-lt"/>
              <a:buAutoNum type="arabicPeriod"/>
            </a:pPr>
            <a:r>
              <a:rPr lang="en-US" sz="1800" b="0" dirty="0"/>
              <a:t>“Seek comment on how DSRC incumbents would transition their operations out of some or all of the 5.9 GHz band if the proposals are adopted.”</a:t>
            </a:r>
          </a:p>
          <a:p>
            <a:pPr marL="457200" indent="-457200">
              <a:buFont typeface="+mj-lt"/>
              <a:buAutoNum type="arabicPeriod"/>
            </a:pPr>
            <a:r>
              <a:rPr lang="en-US" sz="1800" b="0" dirty="0"/>
              <a:t>“seek comment on these proposals/beliefs”: </a:t>
            </a:r>
          </a:p>
          <a:p>
            <a:pPr marL="857250" lvl="1" indent="-457200">
              <a:buFont typeface="+mj-lt"/>
              <a:buAutoNum type="arabicPeriod"/>
            </a:pPr>
            <a:r>
              <a:rPr lang="en-US" sz="1400" b="0" dirty="0"/>
              <a:t>“propose to create sub-bands within the 5.9 GHz band to allow unlicensed operations to operate in the lower 45 megahertz of the band (5.850-5.895 GHz) and reserve the upper 30 megahertz of the band (5.895-5.925 GHz) for ITS.”</a:t>
            </a:r>
          </a:p>
          <a:p>
            <a:pPr marL="857250" lvl="1" indent="-457200">
              <a:buFont typeface="+mj-lt"/>
              <a:buAutoNum type="arabicPeriod"/>
            </a:pPr>
            <a:r>
              <a:rPr lang="en-US" sz="1400" dirty="0"/>
              <a:t>“propose to dedicate 30 megahertz of spectrum in the upper portion of the 5.9 GHz band at 5.895-5.925 GHz to accomplish our ITS goals”</a:t>
            </a:r>
          </a:p>
          <a:p>
            <a:pPr marL="857250" lvl="1" indent="-457200">
              <a:buFont typeface="+mj-lt"/>
              <a:buAutoNum type="arabicPeriod"/>
            </a:pPr>
            <a:r>
              <a:rPr lang="en-US" sz="1400" dirty="0"/>
              <a:t>“conclude that 30 megahertz will be sufficient to support ITS-related functions in the 5.9 GHz band, which will be a part of a larger wireless ecosystem enabling systems that advance national vehicular safety and transportation-related goals.”</a:t>
            </a:r>
          </a:p>
          <a:p>
            <a:pPr marL="857250" lvl="1" indent="-457200">
              <a:buFont typeface="+mj-lt"/>
              <a:buAutoNum type="arabicPeriod"/>
            </a:pPr>
            <a:r>
              <a:rPr lang="en-US" sz="1400" dirty="0"/>
              <a:t>“believe that a 30-megahertz allocation would meet the needs of future ITS deployment while providing for the most efficient use of this valuable spectrum.”</a:t>
            </a:r>
          </a:p>
          <a:p>
            <a:pPr marL="857250" lvl="1" indent="-457200">
              <a:buFont typeface="+mj-lt"/>
              <a:buAutoNum type="arabicPeriod"/>
            </a:pPr>
            <a:r>
              <a:rPr lang="en-US" sz="1400" dirty="0"/>
              <a:t>“believe that authorizing C-V2X in at least 20 megahertz of the 5.9 GHz band would ensure that we achieve these goals”</a:t>
            </a:r>
          </a:p>
          <a:p>
            <a:pPr marL="857250" lvl="1" indent="-457200">
              <a:buFont typeface="+mj-lt"/>
              <a:buAutoNum type="arabicPeriod"/>
            </a:pPr>
            <a:r>
              <a:rPr lang="en-US" sz="1400" dirty="0"/>
              <a:t>“propose to modify existing DSRC licenses to allow operation in only the 5.895-5.925 GHz sub-band to the extent that licensees want to operate a C-V2X system or only in 5.895-5.905 GHz to the extent this sub-band is retained for DSRC systems and the licensees want to continue their DSRC operations.</a:t>
            </a:r>
          </a:p>
          <a:p>
            <a:pPr marL="857250" lvl="1" indent="-457200">
              <a:buFont typeface="+mj-lt"/>
              <a:buAutoNum type="arabicPeriod"/>
            </a:pPr>
            <a:r>
              <a:rPr lang="en-US" sz="1400" dirty="0"/>
              <a:t>“propose that the transmit power limit for C-V2X operation be defined over its channel bandwidth.”</a:t>
            </a:r>
          </a:p>
          <a:p>
            <a:pPr marL="857250" lvl="1" indent="-457200">
              <a:buFont typeface="+mj-lt"/>
              <a:buAutoNum type="arabicPeriod"/>
            </a:pPr>
            <a:r>
              <a:rPr lang="en-US" sz="1400" dirty="0"/>
              <a:t>“proposing both conducted and radiated OOBE limits for C-V2X equipment, which deviates somewhat from past Commission practice”</a:t>
            </a:r>
          </a:p>
          <a:p>
            <a:pPr marL="857250" lvl="1" indent="-457200">
              <a:buFont typeface="+mj-lt"/>
              <a:buAutoNum type="arabicPeriod"/>
            </a:pPr>
            <a:r>
              <a:rPr lang="en-US" sz="1400" dirty="0"/>
              <a:t>propose to retain the existing Part 90 and Part 95 technical and coordination rules that currently apply to DSRC roadside unit and on-board unit operations on that channel (currently designated as DSRC Channel 180).</a:t>
            </a:r>
            <a:endParaRPr lang="en-US" sz="1400" b="0" dirty="0"/>
          </a:p>
          <a:p>
            <a:endParaRPr lang="en-US" sz="2000" b="0" dirty="0"/>
          </a:p>
        </p:txBody>
      </p:sp>
    </p:spTree>
    <p:extLst>
      <p:ext uri="{BB962C8B-B14F-4D97-AF65-F5344CB8AC3E}">
        <p14:creationId xmlns:p14="http://schemas.microsoft.com/office/powerpoint/2010/main" val="4110067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52225B-4137-418A-BE05-D382AADF1E9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8E048402-25D3-4A45-B204-2936713CB0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938D50D-D6AC-4E8F-8146-4298C0C822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598</TotalTime>
  <Words>3346</Words>
  <Application>Microsoft Office PowerPoint</Application>
  <PresentationFormat>Widescreen</PresentationFormat>
  <Paragraphs>205</Paragraphs>
  <Slides>19</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MS Gothic</vt:lpstr>
      <vt:lpstr>Arial</vt:lpstr>
      <vt:lpstr>Times New Roman</vt:lpstr>
      <vt:lpstr>Office Theme</vt:lpstr>
      <vt:lpstr>Microsoft Word 97 - 2003 Document</vt:lpstr>
      <vt:lpstr>Status: FCC NPRM for the 5.9 GHz Band for TGbd</vt:lpstr>
      <vt:lpstr>Abstract</vt:lpstr>
      <vt:lpstr>Time Line of Events</vt:lpstr>
      <vt:lpstr>FCC’s proposed NPRM for the 5.9 GHz band</vt:lpstr>
      <vt:lpstr>FCC draft NPRM Proposals [1]:</vt:lpstr>
      <vt:lpstr>FCC draft NPRM Proposals [1] (cont.):</vt:lpstr>
      <vt:lpstr>FCC draft NPRM Proposals [1] (cont.):</vt:lpstr>
      <vt:lpstr>FCC draft NPRM Comments Requested</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FCC NPRM for the 5.9 GHz Band for TGbd</dc:title>
  <dc:creator>Joseph Levy</dc:creator>
  <cp:lastModifiedBy>Joseph Levy</cp:lastModifiedBy>
  <cp:revision>26</cp:revision>
  <cp:lastPrinted>1601-01-01T00:00:00Z</cp:lastPrinted>
  <dcterms:created xsi:type="dcterms:W3CDTF">2019-12-16T18:45:05Z</dcterms:created>
  <dcterms:modified xsi:type="dcterms:W3CDTF">2019-12-17T04:43:18Z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