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88" r:id="rId3"/>
    <p:sldId id="281" r:id="rId4"/>
    <p:sldId id="301" r:id="rId5"/>
    <p:sldId id="289" r:id="rId6"/>
    <p:sldId id="290" r:id="rId7"/>
    <p:sldId id="291" r:id="rId8"/>
    <p:sldId id="292" r:id="rId9"/>
    <p:sldId id="302" r:id="rId10"/>
    <p:sldId id="295" r:id="rId11"/>
    <p:sldId id="297" r:id="rId12"/>
    <p:sldId id="293" r:id="rId13"/>
    <p:sldId id="294" r:id="rId14"/>
    <p:sldId id="298" r:id="rId15"/>
    <p:sldId id="299" r:id="rId16"/>
    <p:sldId id="304" r:id="rId17"/>
    <p:sldId id="300" r:id="rId18"/>
    <p:sldId id="305" r:id="rId19"/>
    <p:sldId id="306" r:id="rId20"/>
    <p:sldId id="264"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rdeiro, Carlos" initials="CC" lastIdx="3" clrIdx="0">
    <p:extLst>
      <p:ext uri="{19B8F6BF-5375-455C-9EA6-DF929625EA0E}">
        <p15:presenceInfo xmlns:p15="http://schemas.microsoft.com/office/powerpoint/2012/main" userId="S-1-5-21-725345543-602162358-527237240-8334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E9EDF4"/>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4969" autoAdjust="0"/>
  </p:normalViewPr>
  <p:slideViewPr>
    <p:cSldViewPr>
      <p:cViewPr varScale="1">
        <p:scale>
          <a:sx n="81" d="100"/>
          <a:sy n="81" d="100"/>
        </p:scale>
        <p:origin x="1291" y="67"/>
      </p:cViewPr>
      <p:guideLst>
        <p:guide orient="horz" pos="2160"/>
        <p:guide pos="2880"/>
      </p:guideLst>
    </p:cSldViewPr>
  </p:slideViewPr>
  <p:outlineViewPr>
    <p:cViewPr varScale="1">
      <p:scale>
        <a:sx n="170" d="200"/>
        <a:sy n="170" d="200"/>
      </p:scale>
      <p:origin x="-780" y="-84"/>
    </p:cViewPr>
  </p:outlineViewPr>
  <p:notesTextViewPr>
    <p:cViewPr>
      <p:scale>
        <a:sx n="125" d="100"/>
        <a:sy n="125" d="100"/>
      </p:scale>
      <p:origin x="0" y="0"/>
    </p:cViewPr>
  </p:notesTextViewPr>
  <p:notesViewPr>
    <p:cSldViewPr>
      <p:cViewPr varScale="1">
        <p:scale>
          <a:sx n="61" d="100"/>
          <a:sy n="61" d="100"/>
        </p:scale>
        <p:origin x="3230" y="5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169350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2019</a:t>
            </a:r>
            <a:endParaRPr lang="en-GB" dirty="0"/>
          </a:p>
        </p:txBody>
      </p:sp>
      <p:sp>
        <p:nvSpPr>
          <p:cNvPr id="5" name="Footer Placeholder 4"/>
          <p:cNvSpPr>
            <a:spLocks noGrp="1"/>
          </p:cNvSpPr>
          <p:nvPr>
            <p:ph type="ftr" idx="11"/>
          </p:nvPr>
        </p:nvSpPr>
        <p:spPr/>
        <p:txBody>
          <a:bodyPr/>
          <a:lstStyle>
            <a:lvl1pPr>
              <a:defRPr/>
            </a:lvl1pPr>
          </a:lstStyle>
          <a:p>
            <a:r>
              <a:rPr lang="en-GB" dirty="0" err="1"/>
              <a:t>Bahar</a:t>
            </a:r>
            <a:r>
              <a:rPr lang="en-GB" dirty="0"/>
              <a:t> Sadeghi, Intel Corp.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Yan Xin,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2019</a:t>
            </a:r>
            <a:endParaRPr lang="en-GB" dirty="0"/>
          </a:p>
        </p:txBody>
      </p:sp>
      <p:sp>
        <p:nvSpPr>
          <p:cNvPr id="5" name="Footer Placeholder 4"/>
          <p:cNvSpPr>
            <a:spLocks noGrp="1"/>
          </p:cNvSpPr>
          <p:nvPr>
            <p:ph type="ftr" idx="11"/>
          </p:nvPr>
        </p:nvSpPr>
        <p:spPr/>
        <p:txBody>
          <a:bodyPr/>
          <a:lstStyle>
            <a:lvl1pPr>
              <a:defRPr/>
            </a:lvl1pPr>
          </a:lstStyle>
          <a:p>
            <a:r>
              <a:rPr lang="en-GB"/>
              <a:t>Yan Xin,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2019</a:t>
            </a:r>
            <a:endParaRPr lang="en-GB" dirty="0"/>
          </a:p>
        </p:txBody>
      </p:sp>
      <p:sp>
        <p:nvSpPr>
          <p:cNvPr id="6" name="Footer Placeholder 5"/>
          <p:cNvSpPr>
            <a:spLocks noGrp="1"/>
          </p:cNvSpPr>
          <p:nvPr>
            <p:ph type="ftr" idx="11"/>
          </p:nvPr>
        </p:nvSpPr>
        <p:spPr/>
        <p:txBody>
          <a:bodyPr/>
          <a:lstStyle>
            <a:lvl1pPr>
              <a:defRPr/>
            </a:lvl1pPr>
          </a:lstStyle>
          <a:p>
            <a:r>
              <a:rPr lang="en-GB"/>
              <a:t>Yan Xin,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December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Yan Xin,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2019</a:t>
            </a:r>
            <a:endParaRPr lang="en-GB" dirty="0"/>
          </a:p>
        </p:txBody>
      </p:sp>
      <p:sp>
        <p:nvSpPr>
          <p:cNvPr id="4" name="Footer Placeholder 3"/>
          <p:cNvSpPr>
            <a:spLocks noGrp="1"/>
          </p:cNvSpPr>
          <p:nvPr>
            <p:ph type="ftr" idx="11"/>
          </p:nvPr>
        </p:nvSpPr>
        <p:spPr/>
        <p:txBody>
          <a:bodyPr/>
          <a:lstStyle>
            <a:lvl1pPr>
              <a:defRPr/>
            </a:lvl1pPr>
          </a:lstStyle>
          <a:p>
            <a:r>
              <a:rPr lang="en-GB"/>
              <a:t>Yan Xin,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2019</a:t>
            </a:r>
            <a:endParaRPr lang="en-GB" dirty="0"/>
          </a:p>
        </p:txBody>
      </p:sp>
      <p:sp>
        <p:nvSpPr>
          <p:cNvPr id="3" name="Footer Placeholder 2"/>
          <p:cNvSpPr>
            <a:spLocks noGrp="1"/>
          </p:cNvSpPr>
          <p:nvPr>
            <p:ph type="ftr" idx="11"/>
          </p:nvPr>
        </p:nvSpPr>
        <p:spPr/>
        <p:txBody>
          <a:bodyPr/>
          <a:lstStyle>
            <a:lvl1pPr>
              <a:defRPr/>
            </a:lvl1pPr>
          </a:lstStyle>
          <a:p>
            <a:r>
              <a:rPr lang="en-GB"/>
              <a:t>Yan Xin,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December 2019</a:t>
            </a:r>
            <a:endParaRPr lang="en-GB" dirty="0"/>
          </a:p>
        </p:txBody>
      </p:sp>
      <p:sp>
        <p:nvSpPr>
          <p:cNvPr id="5" name="Footer Placeholder 4"/>
          <p:cNvSpPr>
            <a:spLocks noGrp="1"/>
          </p:cNvSpPr>
          <p:nvPr>
            <p:ph type="ftr" idx="11"/>
          </p:nvPr>
        </p:nvSpPr>
        <p:spPr/>
        <p:txBody>
          <a:bodyPr/>
          <a:lstStyle>
            <a:lvl1pPr>
              <a:defRPr/>
            </a:lvl1pPr>
          </a:lstStyle>
          <a:p>
            <a:r>
              <a:rPr lang="en-GB"/>
              <a:t>Yan Xin,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December 2019</a:t>
            </a:r>
            <a:endParaRPr lang="en-GB" dirty="0"/>
          </a:p>
        </p:txBody>
      </p:sp>
      <p:sp>
        <p:nvSpPr>
          <p:cNvPr id="5" name="Footer Placeholder 4"/>
          <p:cNvSpPr>
            <a:spLocks noGrp="1"/>
          </p:cNvSpPr>
          <p:nvPr>
            <p:ph type="ftr" idx="11"/>
          </p:nvPr>
        </p:nvSpPr>
        <p:spPr/>
        <p:txBody>
          <a:bodyPr/>
          <a:lstStyle>
            <a:lvl1pPr>
              <a:defRPr/>
            </a:lvl1pPr>
          </a:lstStyle>
          <a:p>
            <a:r>
              <a:rPr lang="en-GB"/>
              <a:t>Yan Xin,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802.11-19/2153r4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8/11-18-1259-01-0000-a-cascading-process-for-major-amendments.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www.u-blox.com/en/beyond/blog/guest-blogs/wi-fi-7-next-generation-wi-fi-technology" TargetMode="External"/><Relationship Id="rId4" Type="http://schemas.openxmlformats.org/officeDocument/2006/relationships/hyperlink" Target="https://www.cnet.com/news/wi-fi-6-is-barely-here-but-wi-fi-7-is-already-on-the-way/"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December 2019</a:t>
            </a:r>
            <a:endParaRPr lang="en-GB" dirty="0"/>
          </a:p>
        </p:txBody>
      </p:sp>
      <p:sp>
        <p:nvSpPr>
          <p:cNvPr id="8" name="Slide Number Placeholder 5"/>
          <p:cNvSpPr>
            <a:spLocks noGrp="1"/>
          </p:cNvSpPr>
          <p:nvPr>
            <p:ph type="sldNum" idx="12"/>
          </p:nvPr>
        </p:nvSpPr>
        <p:spPr>
          <a:xfrm>
            <a:off x="4344988" y="6475413"/>
            <a:ext cx="528637" cy="15398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Adopting a release framework to meet 802.11be timeline</a:t>
            </a:r>
          </a:p>
        </p:txBody>
      </p:sp>
      <p:sp>
        <p:nvSpPr>
          <p:cNvPr id="3074" name="Rectangle 2"/>
          <p:cNvSpPr>
            <a:spLocks noGrp="1" noChangeArrowheads="1"/>
          </p:cNvSpPr>
          <p:nvPr>
            <p:ph type="body" idx="1"/>
          </p:nvPr>
        </p:nvSpPr>
        <p:spPr>
          <a:xfrm>
            <a:off x="685800" y="19653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2019-12-16</a:t>
            </a:r>
          </a:p>
        </p:txBody>
      </p:sp>
      <p:sp>
        <p:nvSpPr>
          <p:cNvPr id="3076" name="Rectangle 4"/>
          <p:cNvSpPr>
            <a:spLocks noChangeArrowheads="1"/>
          </p:cNvSpPr>
          <p:nvPr/>
        </p:nvSpPr>
        <p:spPr bwMode="auto">
          <a:xfrm>
            <a:off x="533400" y="23622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7" name="Footer Placeholder 4"/>
          <p:cNvSpPr>
            <a:spLocks noGrp="1"/>
          </p:cNvSpPr>
          <p:nvPr>
            <p:ph type="ftr" idx="14"/>
          </p:nvPr>
        </p:nvSpPr>
        <p:spPr>
          <a:xfrm>
            <a:off x="5349880" y="6475413"/>
            <a:ext cx="3184520" cy="180975"/>
          </a:xfrm>
        </p:spPr>
        <p:txBody>
          <a:bodyPr/>
          <a:lstStyle/>
          <a:p>
            <a:r>
              <a:rPr lang="en-GB" dirty="0"/>
              <a:t>Laurent Cariou, Intel</a:t>
            </a:r>
          </a:p>
        </p:txBody>
      </p:sp>
      <p:graphicFrame>
        <p:nvGraphicFramePr>
          <p:cNvPr id="9" name="Table 8">
            <a:extLst>
              <a:ext uri="{FF2B5EF4-FFF2-40B4-BE49-F238E27FC236}">
                <a16:creationId xmlns:a16="http://schemas.microsoft.com/office/drawing/2014/main" id="{D17B530E-5FF9-4967-A4CE-D79CD26D454D}"/>
              </a:ext>
            </a:extLst>
          </p:cNvPr>
          <p:cNvGraphicFramePr>
            <a:graphicFrameLocks noGrp="1"/>
          </p:cNvGraphicFramePr>
          <p:nvPr>
            <p:extLst>
              <p:ext uri="{D42A27DB-BD31-4B8C-83A1-F6EECF244321}">
                <p14:modId xmlns:p14="http://schemas.microsoft.com/office/powerpoint/2010/main" val="3432074325"/>
              </p:ext>
            </p:extLst>
          </p:nvPr>
        </p:nvGraphicFramePr>
        <p:xfrm>
          <a:off x="685799" y="3200400"/>
          <a:ext cx="7772401" cy="1445610"/>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55167">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effectLst/>
                          <a:latin typeface="Times New Roman"/>
                          <a:ea typeface="Times New Roman"/>
                        </a:rPr>
                        <a:t>Affiliations</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923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Times New Roman"/>
                          <a:ea typeface="Times New Roman"/>
                        </a:rPr>
                        <a:t>Laurent Cariou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effectLst/>
                          <a:latin typeface="Times New Roman"/>
                          <a:ea typeface="Times New Roman"/>
                          <a:cs typeface="+mn-cs"/>
                        </a:rPr>
                        <a:t>Intel</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a:ea typeface="Times New Roman"/>
                        </a:rPr>
                        <a:t>Laurent.cariou@intel.com</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92361">
                <a:tc>
                  <a:txBody>
                    <a:bodyPr/>
                    <a:lstStyle/>
                    <a:p>
                      <a:pPr marL="0" marR="0" algn="ctr">
                        <a:spcBef>
                          <a:spcPts val="0"/>
                        </a:spcBef>
                        <a:spcAft>
                          <a:spcPts val="0"/>
                        </a:spcAft>
                      </a:pPr>
                      <a:r>
                        <a:rPr lang="en-US" sz="1400" dirty="0">
                          <a:effectLst/>
                          <a:latin typeface="Times New Roman"/>
                          <a:ea typeface="Times New Roman"/>
                        </a:rPr>
                        <a:t>Robert Stacey</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92361">
                <a:tc>
                  <a:txBody>
                    <a:bodyPr/>
                    <a:lstStyle/>
                    <a:p>
                      <a:pPr marL="0" marR="0" algn="ctr">
                        <a:spcBef>
                          <a:spcPts val="0"/>
                        </a:spcBef>
                        <a:spcAft>
                          <a:spcPts val="0"/>
                        </a:spcAft>
                      </a:pPr>
                      <a:r>
                        <a:rPr lang="en-US" sz="1400" dirty="0">
                          <a:effectLst/>
                          <a:latin typeface="Times New Roman"/>
                          <a:ea typeface="Times New Roman"/>
                        </a:rPr>
                        <a:t>Carlos Cordeiro</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38121">
                <a:tc>
                  <a:txBody>
                    <a:bodyPr/>
                    <a:lstStyle/>
                    <a:p>
                      <a:pPr marL="0" marR="0" algn="ctr" defTabSz="914400" rtl="0" eaLnBrk="1" latinLnBrk="0" hangingPunct="1">
                        <a:spcBef>
                          <a:spcPts val="0"/>
                        </a:spcBef>
                        <a:spcAft>
                          <a:spcPts val="0"/>
                        </a:spcAft>
                      </a:pPr>
                      <a:endParaRPr lang="en-US" sz="1400" kern="1200" dirty="0">
                        <a:solidFill>
                          <a:schemeClr val="tx1"/>
                        </a:solidFill>
                        <a:effectLst/>
                        <a:latin typeface="Times New Roman"/>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6A3D3-9965-4C93-82F3-E6514758CBE7}"/>
              </a:ext>
            </a:extLst>
          </p:cNvPr>
          <p:cNvSpPr>
            <a:spLocks noGrp="1"/>
          </p:cNvSpPr>
          <p:nvPr>
            <p:ph type="title"/>
          </p:nvPr>
        </p:nvSpPr>
        <p:spPr/>
        <p:txBody>
          <a:bodyPr/>
          <a:lstStyle/>
          <a:p>
            <a:r>
              <a:rPr lang="en-US" dirty="0"/>
              <a:t>Process for release 2 topics – option 1</a:t>
            </a:r>
          </a:p>
        </p:txBody>
      </p:sp>
      <p:sp>
        <p:nvSpPr>
          <p:cNvPr id="3" name="Content Placeholder 2">
            <a:extLst>
              <a:ext uri="{FF2B5EF4-FFF2-40B4-BE49-F238E27FC236}">
                <a16:creationId xmlns:a16="http://schemas.microsoft.com/office/drawing/2014/main" id="{83344085-DD96-4F45-AA55-28121BAF37DD}"/>
              </a:ext>
            </a:extLst>
          </p:cNvPr>
          <p:cNvSpPr>
            <a:spLocks noGrp="1"/>
          </p:cNvSpPr>
          <p:nvPr>
            <p:ph idx="1"/>
          </p:nvPr>
        </p:nvSpPr>
        <p:spPr>
          <a:xfrm>
            <a:off x="373062" y="1752600"/>
            <a:ext cx="8237538" cy="4113213"/>
          </a:xfrm>
        </p:spPr>
        <p:txBody>
          <a:bodyPr/>
          <a:lstStyle/>
          <a:p>
            <a:pPr>
              <a:buFont typeface="Arial" panose="020B0604020202020204" pitchFamily="34" charset="0"/>
              <a:buChar char="•"/>
            </a:pPr>
            <a:r>
              <a:rPr lang="en-US" sz="2000" dirty="0">
                <a:solidFill>
                  <a:schemeClr val="tx1"/>
                </a:solidFill>
              </a:rPr>
              <a:t>Release 2 features could be given the same priority as Release 1 features as soon as a major draft (e.g. D3.0/D4.0) is generated (similarly to </a:t>
            </a:r>
            <a:r>
              <a:rPr lang="en-US" sz="2000" dirty="0" err="1">
                <a:solidFill>
                  <a:schemeClr val="tx1"/>
                </a:solidFill>
              </a:rPr>
              <a:t>Midamble</a:t>
            </a:r>
            <a:r>
              <a:rPr lang="en-US" sz="2000" dirty="0">
                <a:solidFill>
                  <a:schemeClr val="tx1"/>
                </a:solidFill>
              </a:rPr>
              <a:t> and 6 GHz features in 11ax D3.0 and D4.0)</a:t>
            </a:r>
          </a:p>
          <a:p>
            <a:pPr>
              <a:buFont typeface="Arial" panose="020B0604020202020204" pitchFamily="34" charset="0"/>
              <a:buChar char="•"/>
            </a:pPr>
            <a:r>
              <a:rPr lang="en-US" sz="2000" dirty="0"/>
              <a:t>A selection procedure could look like this:</a:t>
            </a:r>
          </a:p>
        </p:txBody>
      </p:sp>
      <p:sp>
        <p:nvSpPr>
          <p:cNvPr id="4" name="Slide Number Placeholder 3">
            <a:extLst>
              <a:ext uri="{FF2B5EF4-FFF2-40B4-BE49-F238E27FC236}">
                <a16:creationId xmlns:a16="http://schemas.microsoft.com/office/drawing/2014/main" id="{E0B42A61-7779-4BDD-87CA-77C3A42E031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6" name="Date Placeholder 5">
            <a:extLst>
              <a:ext uri="{FF2B5EF4-FFF2-40B4-BE49-F238E27FC236}">
                <a16:creationId xmlns:a16="http://schemas.microsoft.com/office/drawing/2014/main" id="{D6C3D3DD-C885-49C3-873D-5B25C4FDE05B}"/>
              </a:ext>
            </a:extLst>
          </p:cNvPr>
          <p:cNvSpPr>
            <a:spLocks noGrp="1"/>
          </p:cNvSpPr>
          <p:nvPr>
            <p:ph type="dt" idx="15"/>
          </p:nvPr>
        </p:nvSpPr>
        <p:spPr/>
        <p:txBody>
          <a:bodyPr/>
          <a:lstStyle/>
          <a:p>
            <a:r>
              <a:rPr lang="en-US" dirty="0"/>
              <a:t>December 2019</a:t>
            </a:r>
            <a:endParaRPr lang="en-GB" dirty="0"/>
          </a:p>
        </p:txBody>
      </p:sp>
      <p:sp>
        <p:nvSpPr>
          <p:cNvPr id="8"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pic>
        <p:nvPicPr>
          <p:cNvPr id="7" name="Picture 6">
            <a:extLst>
              <a:ext uri="{FF2B5EF4-FFF2-40B4-BE49-F238E27FC236}">
                <a16:creationId xmlns:a16="http://schemas.microsoft.com/office/drawing/2014/main" id="{BA5D9614-949D-4E2E-9D4C-6E3E699B629E}"/>
              </a:ext>
            </a:extLst>
          </p:cNvPr>
          <p:cNvPicPr>
            <a:picLocks noChangeAspect="1"/>
          </p:cNvPicPr>
          <p:nvPr/>
        </p:nvPicPr>
        <p:blipFill>
          <a:blip r:embed="rId2"/>
          <a:stretch>
            <a:fillRect/>
          </a:stretch>
        </p:blipFill>
        <p:spPr>
          <a:xfrm>
            <a:off x="0" y="3397827"/>
            <a:ext cx="9144000" cy="2510879"/>
          </a:xfrm>
          <a:prstGeom prst="rect">
            <a:avLst/>
          </a:prstGeom>
        </p:spPr>
      </p:pic>
    </p:spTree>
    <p:extLst>
      <p:ext uri="{BB962C8B-B14F-4D97-AF65-F5344CB8AC3E}">
        <p14:creationId xmlns:p14="http://schemas.microsoft.com/office/powerpoint/2010/main" val="2932028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86EF4-8275-4ADD-AE14-C368359A45B6}"/>
              </a:ext>
            </a:extLst>
          </p:cNvPr>
          <p:cNvSpPr>
            <a:spLocks noGrp="1"/>
          </p:cNvSpPr>
          <p:nvPr>
            <p:ph type="title"/>
          </p:nvPr>
        </p:nvSpPr>
        <p:spPr/>
        <p:txBody>
          <a:bodyPr/>
          <a:lstStyle/>
          <a:p>
            <a:r>
              <a:rPr lang="en-US" dirty="0"/>
              <a:t>Process for release 2 topics – option 2</a:t>
            </a:r>
            <a:endParaRPr lang="en-US" sz="2000" dirty="0"/>
          </a:p>
        </p:txBody>
      </p:sp>
      <p:sp>
        <p:nvSpPr>
          <p:cNvPr id="3" name="Content Placeholder 2">
            <a:extLst>
              <a:ext uri="{FF2B5EF4-FFF2-40B4-BE49-F238E27FC236}">
                <a16:creationId xmlns:a16="http://schemas.microsoft.com/office/drawing/2014/main" id="{FA700BF4-13A3-41AA-99E3-FA2D822E79E8}"/>
              </a:ext>
            </a:extLst>
          </p:cNvPr>
          <p:cNvSpPr>
            <a:spLocks noGrp="1"/>
          </p:cNvSpPr>
          <p:nvPr>
            <p:ph idx="1"/>
          </p:nvPr>
        </p:nvSpPr>
        <p:spPr>
          <a:xfrm>
            <a:off x="685800" y="1830387"/>
            <a:ext cx="7770813" cy="4113213"/>
          </a:xfrm>
        </p:spPr>
        <p:txBody>
          <a:bodyPr/>
          <a:lstStyle/>
          <a:p>
            <a:pPr>
              <a:buFont typeface="Arial" panose="020B0604020202020204" pitchFamily="34" charset="0"/>
              <a:buChar char="•"/>
            </a:pPr>
            <a:r>
              <a:rPr lang="en-US" dirty="0"/>
              <a:t>Release 2 features could be specified in a newly created TG, selection procedure could look like this:</a:t>
            </a:r>
          </a:p>
          <a:p>
            <a:endParaRPr lang="en-US" dirty="0"/>
          </a:p>
        </p:txBody>
      </p:sp>
      <p:sp>
        <p:nvSpPr>
          <p:cNvPr id="4" name="Slide Number Placeholder 3">
            <a:extLst>
              <a:ext uri="{FF2B5EF4-FFF2-40B4-BE49-F238E27FC236}">
                <a16:creationId xmlns:a16="http://schemas.microsoft.com/office/drawing/2014/main" id="{DB64E5DE-3403-48AD-BC53-AA0DC18876A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Date Placeholder 5">
            <a:extLst>
              <a:ext uri="{FF2B5EF4-FFF2-40B4-BE49-F238E27FC236}">
                <a16:creationId xmlns:a16="http://schemas.microsoft.com/office/drawing/2014/main" id="{5918B507-8FA6-4AEF-8F25-DADF244ED0B9}"/>
              </a:ext>
            </a:extLst>
          </p:cNvPr>
          <p:cNvSpPr>
            <a:spLocks noGrp="1"/>
          </p:cNvSpPr>
          <p:nvPr>
            <p:ph type="dt" idx="15"/>
          </p:nvPr>
        </p:nvSpPr>
        <p:spPr/>
        <p:txBody>
          <a:bodyPr/>
          <a:lstStyle/>
          <a:p>
            <a:r>
              <a:rPr lang="en-US" dirty="0"/>
              <a:t>December 2019</a:t>
            </a:r>
            <a:endParaRPr lang="en-GB" dirty="0"/>
          </a:p>
        </p:txBody>
      </p:sp>
      <p:sp>
        <p:nvSpPr>
          <p:cNvPr id="9"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pic>
        <p:nvPicPr>
          <p:cNvPr id="7" name="Picture 6">
            <a:extLst>
              <a:ext uri="{FF2B5EF4-FFF2-40B4-BE49-F238E27FC236}">
                <a16:creationId xmlns:a16="http://schemas.microsoft.com/office/drawing/2014/main" id="{1CAEC448-E8F2-4151-9019-342853979F08}"/>
              </a:ext>
            </a:extLst>
          </p:cNvPr>
          <p:cNvPicPr>
            <a:picLocks noChangeAspect="1"/>
          </p:cNvPicPr>
          <p:nvPr/>
        </p:nvPicPr>
        <p:blipFill>
          <a:blip r:embed="rId2"/>
          <a:stretch>
            <a:fillRect/>
          </a:stretch>
        </p:blipFill>
        <p:spPr>
          <a:xfrm>
            <a:off x="1371600" y="2590800"/>
            <a:ext cx="6172200" cy="3838599"/>
          </a:xfrm>
          <a:prstGeom prst="rect">
            <a:avLst/>
          </a:prstGeom>
        </p:spPr>
      </p:pic>
    </p:spTree>
    <p:extLst>
      <p:ext uri="{BB962C8B-B14F-4D97-AF65-F5344CB8AC3E}">
        <p14:creationId xmlns:p14="http://schemas.microsoft.com/office/powerpoint/2010/main" val="1898041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4C109-DB8A-46B6-937A-336D95C6B9D5}"/>
              </a:ext>
            </a:extLst>
          </p:cNvPr>
          <p:cNvSpPr>
            <a:spLocks noGrp="1"/>
          </p:cNvSpPr>
          <p:nvPr>
            <p:ph type="title"/>
          </p:nvPr>
        </p:nvSpPr>
        <p:spPr/>
        <p:txBody>
          <a:bodyPr/>
          <a:lstStyle/>
          <a:p>
            <a:r>
              <a:rPr lang="en-US" dirty="0"/>
              <a:t>How to select features for release 1</a:t>
            </a:r>
          </a:p>
        </p:txBody>
      </p:sp>
      <p:sp>
        <p:nvSpPr>
          <p:cNvPr id="3" name="Content Placeholder 2">
            <a:extLst>
              <a:ext uri="{FF2B5EF4-FFF2-40B4-BE49-F238E27FC236}">
                <a16:creationId xmlns:a16="http://schemas.microsoft.com/office/drawing/2014/main" id="{38AE367A-5C35-4502-B8BB-D2D976B2449C}"/>
              </a:ext>
            </a:extLst>
          </p:cNvPr>
          <p:cNvSpPr>
            <a:spLocks noGrp="1"/>
          </p:cNvSpPr>
          <p:nvPr>
            <p:ph idx="1"/>
          </p:nvPr>
        </p:nvSpPr>
        <p:spPr/>
        <p:txBody>
          <a:bodyPr/>
          <a:lstStyle/>
          <a:p>
            <a:pPr>
              <a:buFont typeface="Arial" panose="020B0604020202020204" pitchFamily="34" charset="0"/>
              <a:buChar char="•"/>
            </a:pPr>
            <a:r>
              <a:rPr lang="en-US" dirty="0"/>
              <a:t>There are many reasons to consider:</a:t>
            </a:r>
          </a:p>
          <a:p>
            <a:pPr lvl="1" fontAlgn="ctr">
              <a:buFont typeface="Arial" panose="020B0604020202020204" pitchFamily="34" charset="0"/>
              <a:buChar char="•"/>
            </a:pPr>
            <a:r>
              <a:rPr lang="en-US" dirty="0"/>
              <a:t>Complexity/gain tradeoff</a:t>
            </a:r>
          </a:p>
          <a:p>
            <a:pPr lvl="1" fontAlgn="ctr">
              <a:buFont typeface="Arial" panose="020B0604020202020204" pitchFamily="34" charset="0"/>
              <a:buChar char="•"/>
            </a:pPr>
            <a:r>
              <a:rPr lang="en-US" dirty="0"/>
              <a:t>Time to standardize</a:t>
            </a:r>
          </a:p>
          <a:p>
            <a:pPr lvl="1" fontAlgn="ctr">
              <a:buFont typeface="Arial" panose="020B0604020202020204" pitchFamily="34" charset="0"/>
              <a:buChar char="•"/>
            </a:pPr>
            <a:r>
              <a:rPr lang="en-US" dirty="0"/>
              <a:t>Time/investment to implement</a:t>
            </a:r>
          </a:p>
          <a:p>
            <a:pPr lvl="1" fontAlgn="ctr">
              <a:buFont typeface="Arial" panose="020B0604020202020204" pitchFamily="34" charset="0"/>
              <a:buChar char="•"/>
            </a:pPr>
            <a:r>
              <a:rPr lang="en-US" dirty="0"/>
              <a:t>Market needs</a:t>
            </a:r>
          </a:p>
          <a:p>
            <a:pPr lvl="1" fontAlgn="ctr">
              <a:buFont typeface="Arial" panose="020B0604020202020204" pitchFamily="34" charset="0"/>
              <a:buChar char="•"/>
            </a:pPr>
            <a:r>
              <a:rPr lang="en-US" dirty="0"/>
              <a:t>Interest in the features</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0946300-7816-4B59-8BB4-6474BD38AC99}"/>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F289636E-B802-416A-B3DD-D5B0F0B82BAA}"/>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0470EC2F-3F4D-4622-AD23-6B51ED30FE26}"/>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1649887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77702-35EC-44DA-9302-7AECA8F2C2C1}"/>
              </a:ext>
            </a:extLst>
          </p:cNvPr>
          <p:cNvSpPr>
            <a:spLocks noGrp="1"/>
          </p:cNvSpPr>
          <p:nvPr>
            <p:ph type="title"/>
          </p:nvPr>
        </p:nvSpPr>
        <p:spPr/>
        <p:txBody>
          <a:bodyPr/>
          <a:lstStyle/>
          <a:p>
            <a:r>
              <a:rPr lang="en-US" dirty="0"/>
              <a:t>Candidate Release 1 list</a:t>
            </a:r>
          </a:p>
        </p:txBody>
      </p:sp>
      <p:sp>
        <p:nvSpPr>
          <p:cNvPr id="3" name="Content Placeholder 2">
            <a:extLst>
              <a:ext uri="{FF2B5EF4-FFF2-40B4-BE49-F238E27FC236}">
                <a16:creationId xmlns:a16="http://schemas.microsoft.com/office/drawing/2014/main" id="{EA1E60AA-F853-4843-8284-406E7F2A3554}"/>
              </a:ext>
            </a:extLst>
          </p:cNvPr>
          <p:cNvSpPr>
            <a:spLocks noGrp="1"/>
          </p:cNvSpPr>
          <p:nvPr>
            <p:ph idx="1"/>
          </p:nvPr>
        </p:nvSpPr>
        <p:spPr/>
        <p:txBody>
          <a:bodyPr/>
          <a:lstStyle/>
          <a:p>
            <a:pPr>
              <a:buFont typeface="Arial" panose="020B0604020202020204" pitchFamily="34" charset="0"/>
              <a:buChar char="•"/>
            </a:pPr>
            <a:r>
              <a:rPr lang="en-US" sz="2000" dirty="0"/>
              <a:t>We believe that the 4 following high-level topics should be present in release 1 list</a:t>
            </a:r>
            <a:r>
              <a:rPr lang="en-US" sz="2000" dirty="0">
                <a:solidFill>
                  <a:schemeClr val="tx1"/>
                </a:solidFill>
              </a:rPr>
              <a:t>, because collectively they offer a major product refresh (i.e., new Wi-Fi generation) and address expected use cases:</a:t>
            </a:r>
          </a:p>
          <a:p>
            <a:pPr lvl="1">
              <a:buFont typeface="Arial" panose="020B0604020202020204" pitchFamily="34" charset="0"/>
              <a:buChar char="•"/>
            </a:pPr>
            <a:r>
              <a:rPr lang="en-US" sz="1800" dirty="0"/>
              <a:t>320 MHz bandwidth</a:t>
            </a:r>
          </a:p>
          <a:p>
            <a:pPr lvl="1">
              <a:buFont typeface="Arial" panose="020B0604020202020204" pitchFamily="34" charset="0"/>
              <a:buChar char="•"/>
            </a:pPr>
            <a:r>
              <a:rPr lang="en-US" sz="1800" dirty="0"/>
              <a:t>4K QAM</a:t>
            </a:r>
          </a:p>
          <a:p>
            <a:pPr lvl="1">
              <a:buFont typeface="Arial" panose="020B0604020202020204" pitchFamily="34" charset="0"/>
              <a:buChar char="•"/>
            </a:pPr>
            <a:r>
              <a:rPr lang="en-US" sz="1800" dirty="0"/>
              <a:t>Multiple RUs to a single STA</a:t>
            </a:r>
          </a:p>
          <a:p>
            <a:pPr lvl="1">
              <a:buFont typeface="Arial" panose="020B0604020202020204" pitchFamily="34" charset="0"/>
              <a:buChar char="•"/>
            </a:pPr>
            <a:r>
              <a:rPr lang="en-US" sz="1800" dirty="0"/>
              <a:t>Multi-link operation</a:t>
            </a:r>
          </a:p>
          <a:p>
            <a:pPr>
              <a:buFont typeface="Arial" panose="020B0604020202020204" pitchFamily="34" charset="0"/>
              <a:buChar char="•"/>
            </a:pPr>
            <a:r>
              <a:rPr lang="en-US" sz="2000" dirty="0"/>
              <a:t>Of course, depending on the evolution of a topic like multi-link operation, a second-level of details may be needed to prioritize within this topic</a:t>
            </a:r>
          </a:p>
          <a:p>
            <a:pPr>
              <a:buFont typeface="Arial" panose="020B0604020202020204" pitchFamily="34" charset="0"/>
              <a:buChar char="•"/>
            </a:pPr>
            <a:r>
              <a:rPr lang="en-US" sz="2000" dirty="0"/>
              <a:t>If there is sufficient consensus on this, we could start with this for prioritization</a:t>
            </a:r>
          </a:p>
          <a:p>
            <a:pPr lvl="1">
              <a:buFont typeface="Arial" panose="020B0604020202020204" pitchFamily="34" charset="0"/>
              <a:buChar char="•"/>
            </a:pPr>
            <a:endParaRPr lang="en-US" sz="18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3E160ABE-3005-4FFD-8333-B06AB85C1E3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Date Placeholder 5">
            <a:extLst>
              <a:ext uri="{FF2B5EF4-FFF2-40B4-BE49-F238E27FC236}">
                <a16:creationId xmlns:a16="http://schemas.microsoft.com/office/drawing/2014/main" id="{DCA429DB-24FA-43DF-9135-4195313A1BDF}"/>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B71B94CE-1DCA-48F0-B530-EC2F8883715E}"/>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4258163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C0DED-CFBC-4B47-AC12-D1842467BAB0}"/>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A9C45BEA-3E7A-4563-A545-FD6433535C0D}"/>
              </a:ext>
            </a:extLst>
          </p:cNvPr>
          <p:cNvSpPr>
            <a:spLocks noGrp="1"/>
          </p:cNvSpPr>
          <p:nvPr>
            <p:ph idx="1"/>
          </p:nvPr>
        </p:nvSpPr>
        <p:spPr>
          <a:xfrm>
            <a:off x="457200" y="1754187"/>
            <a:ext cx="8153400" cy="4113213"/>
          </a:xfrm>
        </p:spPr>
        <p:txBody>
          <a:bodyPr/>
          <a:lstStyle/>
          <a:p>
            <a:pPr>
              <a:buFont typeface="Arial" panose="020B0604020202020204" pitchFamily="34" charset="0"/>
              <a:buChar char="•"/>
            </a:pPr>
            <a:r>
              <a:rPr lang="en-US" sz="1800" dirty="0">
                <a:solidFill>
                  <a:schemeClr val="tx1"/>
                </a:solidFill>
              </a:rPr>
              <a:t>It is critically important for 11be and the Wi-Fi industry to stick to the approved 11be timeline, as it has major implications on competitive standing against competing technologies, market expectations for new usages, product launch dates</a:t>
            </a:r>
          </a:p>
          <a:p>
            <a:pPr>
              <a:buFont typeface="Arial" panose="020B0604020202020204" pitchFamily="34" charset="0"/>
              <a:buChar char="•"/>
            </a:pPr>
            <a:r>
              <a:rPr lang="en-US" sz="1800" dirty="0">
                <a:solidFill>
                  <a:schemeClr val="tx1"/>
                </a:solidFill>
              </a:rPr>
              <a:t>The current 802.11 amendment development process does not cater to how the market works – this is a problem that we need to address</a:t>
            </a:r>
          </a:p>
          <a:p>
            <a:pPr>
              <a:buFont typeface="Arial" panose="020B0604020202020204" pitchFamily="34" charset="0"/>
              <a:buChar char="•"/>
            </a:pPr>
            <a:r>
              <a:rPr lang="en-US" sz="1800" dirty="0"/>
              <a:t>Timeline constraint is uniquely for features that are candidate for the first release of 11be products, as they need to be mature in early drafts</a:t>
            </a:r>
          </a:p>
          <a:p>
            <a:pPr>
              <a:buFont typeface="Arial" panose="020B0604020202020204" pitchFamily="34" charset="0"/>
              <a:buChar char="•"/>
            </a:pPr>
            <a:r>
              <a:rPr lang="en-US" sz="1800" dirty="0"/>
              <a:t>We therefore propose to define a release 1 list of EHT topics and to prioritize in the agenda these topics:</a:t>
            </a:r>
          </a:p>
          <a:p>
            <a:pPr lvl="1">
              <a:buFont typeface="Arial" panose="020B0604020202020204" pitchFamily="34" charset="0"/>
              <a:buChar char="•"/>
            </a:pPr>
            <a:r>
              <a:rPr lang="en-US" sz="1600" dirty="0"/>
              <a:t>320MHz, 4K QAM, Multiple RUs per STA, Multi-link operation</a:t>
            </a:r>
          </a:p>
          <a:p>
            <a:pPr>
              <a:buFont typeface="Arial" panose="020B0604020202020204" pitchFamily="34" charset="0"/>
              <a:buChar char="•"/>
            </a:pPr>
            <a:endParaRPr lang="en-US" sz="2000" dirty="0"/>
          </a:p>
          <a:p>
            <a:pPr>
              <a:buFont typeface="Arial" panose="020B0604020202020204" pitchFamily="34" charset="0"/>
              <a:buChar char="•"/>
            </a:pPr>
            <a:r>
              <a:rPr lang="en-US" sz="1800" dirty="0"/>
              <a:t>For R2 features process, we present here 2 options but this can be discussed/decided later, and we want to focus discussion on R1 at this stage</a:t>
            </a:r>
          </a:p>
          <a:p>
            <a:pPr lvl="1">
              <a:buFont typeface="Arial" panose="020B0604020202020204" pitchFamily="34" charset="0"/>
              <a:buChar char="•"/>
            </a:pPr>
            <a:r>
              <a:rPr lang="en-US" sz="1400" dirty="0"/>
              <a:t>For now, all remaining candidate features in PAR are main candidate features for R2</a:t>
            </a:r>
          </a:p>
        </p:txBody>
      </p:sp>
      <p:sp>
        <p:nvSpPr>
          <p:cNvPr id="4" name="Slide Number Placeholder 3">
            <a:extLst>
              <a:ext uri="{FF2B5EF4-FFF2-40B4-BE49-F238E27FC236}">
                <a16:creationId xmlns:a16="http://schemas.microsoft.com/office/drawing/2014/main" id="{C0F610AC-42B0-4BA0-85FF-90FC63CB9CB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6" name="Date Placeholder 5">
            <a:extLst>
              <a:ext uri="{FF2B5EF4-FFF2-40B4-BE49-F238E27FC236}">
                <a16:creationId xmlns:a16="http://schemas.microsoft.com/office/drawing/2014/main" id="{8262ACD2-E4F2-4A8C-978F-B060EF3323AD}"/>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816653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52A89-F476-4BC5-8ADE-12C259D3DF94}"/>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E6379E8-AEB8-4E69-9D46-808B1DCBF7D9}"/>
              </a:ext>
            </a:extLst>
          </p:cNvPr>
          <p:cNvSpPr>
            <a:spLocks noGrp="1"/>
          </p:cNvSpPr>
          <p:nvPr>
            <p:ph idx="1"/>
          </p:nvPr>
        </p:nvSpPr>
        <p:spPr/>
        <p:txBody>
          <a:bodyPr/>
          <a:lstStyle/>
          <a:p>
            <a:r>
              <a:rPr lang="en-US" dirty="0">
                <a:solidFill>
                  <a:schemeClr val="tx1"/>
                </a:solidFill>
              </a:rPr>
              <a:t>Do you agree to define releases of features, and to allow the chair and ad hoc chairs of 802.11be to prioritize contributions and decisions related to release in the agenda, starting with release 1?</a:t>
            </a:r>
          </a:p>
          <a:p>
            <a:endParaRPr lang="en-US" dirty="0"/>
          </a:p>
          <a:p>
            <a:endParaRPr lang="en-US" dirty="0"/>
          </a:p>
        </p:txBody>
      </p:sp>
      <p:sp>
        <p:nvSpPr>
          <p:cNvPr id="4" name="Slide Number Placeholder 3">
            <a:extLst>
              <a:ext uri="{FF2B5EF4-FFF2-40B4-BE49-F238E27FC236}">
                <a16:creationId xmlns:a16="http://schemas.microsoft.com/office/drawing/2014/main" id="{C1A6EC10-FF97-4226-B235-2100F14BB47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6" name="Date Placeholder 5">
            <a:extLst>
              <a:ext uri="{FF2B5EF4-FFF2-40B4-BE49-F238E27FC236}">
                <a16:creationId xmlns:a16="http://schemas.microsoft.com/office/drawing/2014/main" id="{8855ABB2-D7E7-4FCA-B5D1-0E6A8726575F}"/>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8101455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52A89-F476-4BC5-8ADE-12C259D3DF94}"/>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E6379E8-AEB8-4E69-9D46-808B1DCBF7D9}"/>
              </a:ext>
            </a:extLst>
          </p:cNvPr>
          <p:cNvSpPr>
            <a:spLocks noGrp="1"/>
          </p:cNvSpPr>
          <p:nvPr>
            <p:ph idx="1"/>
          </p:nvPr>
        </p:nvSpPr>
        <p:spPr/>
        <p:txBody>
          <a:bodyPr/>
          <a:lstStyle/>
          <a:p>
            <a:r>
              <a:rPr lang="en-US" dirty="0">
                <a:solidFill>
                  <a:schemeClr val="tx1"/>
                </a:solidFill>
              </a:rPr>
              <a:t>Do you agree to define releases of features, and to allow the chair and ad hoc chairs of 802.11be to prioritize contributions and decisions related to release in the agenda, starting with release 1?</a:t>
            </a:r>
          </a:p>
          <a:p>
            <a:pPr marL="800100" lvl="1" indent="-342900">
              <a:buFontTx/>
              <a:buChar char="-"/>
            </a:pPr>
            <a:r>
              <a:rPr lang="en-US" dirty="0">
                <a:solidFill>
                  <a:schemeClr val="tx1"/>
                </a:solidFill>
              </a:rPr>
              <a:t>A minimum time per session [~10%] should be allocated for R2 features discussion</a:t>
            </a:r>
          </a:p>
          <a:p>
            <a:endParaRPr lang="en-US" dirty="0"/>
          </a:p>
          <a:p>
            <a:endParaRPr lang="en-US" dirty="0"/>
          </a:p>
        </p:txBody>
      </p:sp>
      <p:sp>
        <p:nvSpPr>
          <p:cNvPr id="4" name="Slide Number Placeholder 3">
            <a:extLst>
              <a:ext uri="{FF2B5EF4-FFF2-40B4-BE49-F238E27FC236}">
                <a16:creationId xmlns:a16="http://schemas.microsoft.com/office/drawing/2014/main" id="{C1A6EC10-FF97-4226-B235-2100F14BB47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6" name="Date Placeholder 5">
            <a:extLst>
              <a:ext uri="{FF2B5EF4-FFF2-40B4-BE49-F238E27FC236}">
                <a16:creationId xmlns:a16="http://schemas.microsoft.com/office/drawing/2014/main" id="{8855ABB2-D7E7-4FCA-B5D1-0E6A8726575F}"/>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17455907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52A89-F476-4BC5-8ADE-12C259D3DF94}"/>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4E6379E8-AEB8-4E69-9D46-808B1DCBF7D9}"/>
              </a:ext>
            </a:extLst>
          </p:cNvPr>
          <p:cNvSpPr>
            <a:spLocks noGrp="1"/>
          </p:cNvSpPr>
          <p:nvPr>
            <p:ph idx="1"/>
          </p:nvPr>
        </p:nvSpPr>
        <p:spPr/>
        <p:txBody>
          <a:bodyPr/>
          <a:lstStyle/>
          <a:p>
            <a:r>
              <a:rPr lang="en-US" dirty="0"/>
              <a:t>Do you agree to include 320MHz, 4K QAM, Multiple RUs per STA and multi-link operation in 11be release 1 list?</a:t>
            </a:r>
          </a:p>
          <a:p>
            <a:endParaRPr lang="en-US" dirty="0"/>
          </a:p>
          <a:p>
            <a:endParaRPr lang="en-US" dirty="0"/>
          </a:p>
        </p:txBody>
      </p:sp>
      <p:sp>
        <p:nvSpPr>
          <p:cNvPr id="4" name="Slide Number Placeholder 3">
            <a:extLst>
              <a:ext uri="{FF2B5EF4-FFF2-40B4-BE49-F238E27FC236}">
                <a16:creationId xmlns:a16="http://schemas.microsoft.com/office/drawing/2014/main" id="{C1A6EC10-FF97-4226-B235-2100F14BB478}"/>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6" name="Date Placeholder 5">
            <a:extLst>
              <a:ext uri="{FF2B5EF4-FFF2-40B4-BE49-F238E27FC236}">
                <a16:creationId xmlns:a16="http://schemas.microsoft.com/office/drawing/2014/main" id="{8855ABB2-D7E7-4FCA-B5D1-0E6A8726575F}"/>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12488754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31E2C-267E-4F8E-9D20-26C567E9F3BB}"/>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B206DDCC-34ED-41D4-A2A3-D51D0D7E9761}"/>
              </a:ext>
            </a:extLst>
          </p:cNvPr>
          <p:cNvSpPr>
            <a:spLocks noGrp="1"/>
          </p:cNvSpPr>
          <p:nvPr>
            <p:ph idx="1"/>
          </p:nvPr>
        </p:nvSpPr>
        <p:spPr>
          <a:xfrm>
            <a:off x="152400" y="1752600"/>
            <a:ext cx="8839200" cy="4343400"/>
          </a:xfrm>
        </p:spPr>
        <p:txBody>
          <a:bodyPr/>
          <a:lstStyle/>
          <a:p>
            <a:pPr marL="0" indent="0"/>
            <a:r>
              <a:rPr lang="en-US" sz="1800" dirty="0"/>
              <a:t>Do you agree to define releases of features, and to prioritize contributions and decisions related to release in the agenda, as summarized below, starting with Release 1?</a:t>
            </a:r>
          </a:p>
          <a:p>
            <a:pPr lvl="0">
              <a:buFont typeface="Arial" panose="020B0604020202020204" pitchFamily="34" charset="0"/>
              <a:buChar char="•"/>
            </a:pPr>
            <a:r>
              <a:rPr lang="en-US" sz="1800" dirty="0"/>
              <a:t>Release 1 Features are:</a:t>
            </a:r>
          </a:p>
          <a:p>
            <a:pPr marL="457200" lvl="1" indent="0"/>
            <a:r>
              <a:rPr lang="en-US" sz="1600" dirty="0"/>
              <a:t>- 320 MHz, 4KQAM, Multiple RUs per STA, Multi-link operation and a low complexity AP coordination feature </a:t>
            </a:r>
          </a:p>
          <a:p>
            <a:pPr marL="285750" indent="-285750">
              <a:buFont typeface="Arial" panose="020B0604020202020204" pitchFamily="34" charset="0"/>
              <a:buChar char="•"/>
            </a:pPr>
            <a:r>
              <a:rPr lang="en-US" sz="1800" dirty="0"/>
              <a:t> Candidate Release 2 Features:</a:t>
            </a:r>
          </a:p>
          <a:p>
            <a:pPr marL="457200" lvl="1" indent="0"/>
            <a:r>
              <a:rPr lang="en-US" sz="1600" dirty="0"/>
              <a:t>- 16 spatial streams, HARQ, Additional multi-AP features (e.g. C-BF, JT), any other potential features in the scope of PAR (e.g. features for Time-sensitive networks)</a:t>
            </a:r>
          </a:p>
          <a:p>
            <a:pPr marL="0" indent="0"/>
            <a:r>
              <a:rPr lang="en-US" sz="1600" dirty="0"/>
              <a:t> Notes: </a:t>
            </a:r>
          </a:p>
          <a:p>
            <a:pPr marL="285750" indent="-285750">
              <a:buFontTx/>
              <a:buChar char="-"/>
            </a:pPr>
            <a:r>
              <a:rPr lang="en-US" sz="1400" b="0" dirty="0"/>
              <a:t>The specification of release 1 features needs to be ready and stable in 11be D1.0/D2.0 at the target dates.</a:t>
            </a:r>
          </a:p>
          <a:p>
            <a:pPr marL="285750" indent="-285750">
              <a:buFontTx/>
              <a:buChar char="-"/>
            </a:pPr>
            <a:r>
              <a:rPr lang="en-US" sz="1400" b="0" dirty="0"/>
              <a:t>The specification of release 2 features needs to be ready and stable in 11be D3.0/D4.0 at the target dates.</a:t>
            </a:r>
          </a:p>
          <a:p>
            <a:pPr marL="285750" indent="-285750">
              <a:buFontTx/>
              <a:buChar char="-"/>
            </a:pPr>
            <a:r>
              <a:rPr lang="en-US" sz="1400" b="0" dirty="0"/>
              <a:t>The discussion on release 2 features is still allowed during release 1 phase.</a:t>
            </a:r>
          </a:p>
          <a:p>
            <a:pPr marL="285750" indent="-285750">
              <a:buFontTx/>
              <a:buChar char="-"/>
            </a:pPr>
            <a:r>
              <a:rPr lang="en-US" sz="1400" b="0" dirty="0"/>
              <a:t>All releases target increasing throughput and/or reducing worst case latency and/or improving power efficiency, as defined in the PAR</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BF7442D-EBF7-454F-8314-70F6976ABE71}"/>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6" name="Date Placeholder 5">
            <a:extLst>
              <a:ext uri="{FF2B5EF4-FFF2-40B4-BE49-F238E27FC236}">
                <a16:creationId xmlns:a16="http://schemas.microsoft.com/office/drawing/2014/main" id="{FD568840-9B46-4BEC-9299-4F0EFC305FE4}"/>
              </a:ext>
            </a:extLst>
          </p:cNvPr>
          <p:cNvSpPr>
            <a:spLocks noGrp="1"/>
          </p:cNvSpPr>
          <p:nvPr>
            <p:ph type="dt" idx="15"/>
          </p:nvPr>
        </p:nvSpPr>
        <p:spPr/>
        <p:txBody>
          <a:bodyPr/>
          <a:lstStyle/>
          <a:p>
            <a:r>
              <a:rPr lang="en-US"/>
              <a:t>December 2019</a:t>
            </a:r>
            <a:endParaRPr lang="en-GB" dirty="0"/>
          </a:p>
        </p:txBody>
      </p:sp>
      <p:sp>
        <p:nvSpPr>
          <p:cNvPr id="7" name="Footer Placeholder 4">
            <a:extLst>
              <a:ext uri="{FF2B5EF4-FFF2-40B4-BE49-F238E27FC236}">
                <a16:creationId xmlns:a16="http://schemas.microsoft.com/office/drawing/2014/main" id="{9946DF58-7265-4B3B-BE75-0C4BBA1B757D}"/>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16573337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31E2C-267E-4F8E-9D20-26C567E9F3BB}"/>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B206DDCC-34ED-41D4-A2A3-D51D0D7E9761}"/>
              </a:ext>
            </a:extLst>
          </p:cNvPr>
          <p:cNvSpPr>
            <a:spLocks noGrp="1"/>
          </p:cNvSpPr>
          <p:nvPr>
            <p:ph idx="1"/>
          </p:nvPr>
        </p:nvSpPr>
        <p:spPr>
          <a:xfrm>
            <a:off x="152400" y="1752600"/>
            <a:ext cx="8839200" cy="4343400"/>
          </a:xfrm>
        </p:spPr>
        <p:txBody>
          <a:bodyPr/>
          <a:lstStyle/>
          <a:p>
            <a:pPr marL="0" indent="0"/>
            <a:r>
              <a:rPr lang="en-US" sz="1800" dirty="0"/>
              <a:t>Move to agree to define releases of features, and to prioritize contributions and decisions related to release in the agenda, as summarized below, starting with Release 1</a:t>
            </a:r>
          </a:p>
          <a:p>
            <a:pPr lvl="0">
              <a:buFont typeface="Arial" panose="020B0604020202020204" pitchFamily="34" charset="0"/>
              <a:buChar char="•"/>
            </a:pPr>
            <a:r>
              <a:rPr lang="en-US" sz="1800" dirty="0"/>
              <a:t>Release 1 Features are:</a:t>
            </a:r>
          </a:p>
          <a:p>
            <a:pPr marL="457200" lvl="1" indent="0"/>
            <a:r>
              <a:rPr lang="en-US" sz="1600" dirty="0"/>
              <a:t>- 320 MHz, 4KQAM, Multiple RUs per STA, Multi-link operation and a low complexity AP coordination feature </a:t>
            </a:r>
          </a:p>
          <a:p>
            <a:pPr marL="285750" indent="-285750">
              <a:buFont typeface="Arial" panose="020B0604020202020204" pitchFamily="34" charset="0"/>
              <a:buChar char="•"/>
            </a:pPr>
            <a:r>
              <a:rPr lang="en-US" sz="1800" dirty="0"/>
              <a:t> Candidate Release 2 Features:</a:t>
            </a:r>
          </a:p>
          <a:p>
            <a:pPr marL="457200" lvl="1" indent="0"/>
            <a:r>
              <a:rPr lang="en-US" sz="1600" dirty="0"/>
              <a:t>- 16 spatial streams, HARQ, Additional multi-AP features (e.g. C-BF, JT), any other potential features in the scope of PAR (e.g. features for Time-sensitive networks)</a:t>
            </a:r>
          </a:p>
          <a:p>
            <a:pPr marL="0" indent="0"/>
            <a:r>
              <a:rPr lang="en-US" sz="1600" dirty="0"/>
              <a:t> Notes: </a:t>
            </a:r>
          </a:p>
          <a:p>
            <a:pPr marL="285750" indent="-285750">
              <a:buFontTx/>
              <a:buChar char="-"/>
            </a:pPr>
            <a:r>
              <a:rPr lang="en-US" sz="1400" b="0" dirty="0"/>
              <a:t>The specification of release 1 features needs to be ready and stable in 11be D1.0/D2.0 at the target dates.</a:t>
            </a:r>
          </a:p>
          <a:p>
            <a:pPr marL="285750" indent="-285750">
              <a:buFontTx/>
              <a:buChar char="-"/>
            </a:pPr>
            <a:r>
              <a:rPr lang="en-US" sz="1400" b="0" dirty="0"/>
              <a:t>The specification of release 2 features needs to be ready and stable in 11be D3.0/D4.0 at the target dates.</a:t>
            </a:r>
          </a:p>
          <a:p>
            <a:pPr marL="285750" indent="-285750">
              <a:buFontTx/>
              <a:buChar char="-"/>
            </a:pPr>
            <a:r>
              <a:rPr lang="en-US" sz="1400" b="0" dirty="0"/>
              <a:t>The discussion on release 2 features is still allowed during release 1 phase.</a:t>
            </a:r>
          </a:p>
          <a:p>
            <a:pPr marL="285750" indent="-285750">
              <a:buFontTx/>
              <a:buChar char="-"/>
            </a:pPr>
            <a:r>
              <a:rPr lang="en-US" sz="1400" b="0" dirty="0"/>
              <a:t>All releases target increasing throughput and/or reducing worst case latency and/or improving power efficiency, as defined in the PAR</a:t>
            </a:r>
          </a:p>
          <a:p>
            <a:pPr>
              <a:buFont typeface="Arial" panose="020B0604020202020204" pitchFamily="34" charset="0"/>
              <a:buChar char="•"/>
            </a:pPr>
            <a:endParaRPr lang="en-US" sz="1600" dirty="0"/>
          </a:p>
          <a:p>
            <a:pPr>
              <a:buFont typeface="Arial" panose="020B0604020202020204" pitchFamily="34" charset="0"/>
              <a:buChar char="•"/>
            </a:pPr>
            <a:r>
              <a:rPr lang="en-US" sz="1600" dirty="0"/>
              <a:t>Mover: Laurent Cariou		Second:</a:t>
            </a:r>
          </a:p>
        </p:txBody>
      </p:sp>
      <p:sp>
        <p:nvSpPr>
          <p:cNvPr id="4" name="Slide Number Placeholder 3">
            <a:extLst>
              <a:ext uri="{FF2B5EF4-FFF2-40B4-BE49-F238E27FC236}">
                <a16:creationId xmlns:a16="http://schemas.microsoft.com/office/drawing/2014/main" id="{8BF7442D-EBF7-454F-8314-70F6976ABE71}"/>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6" name="Date Placeholder 5">
            <a:extLst>
              <a:ext uri="{FF2B5EF4-FFF2-40B4-BE49-F238E27FC236}">
                <a16:creationId xmlns:a16="http://schemas.microsoft.com/office/drawing/2014/main" id="{FD568840-9B46-4BEC-9299-4F0EFC305FE4}"/>
              </a:ext>
            </a:extLst>
          </p:cNvPr>
          <p:cNvSpPr>
            <a:spLocks noGrp="1"/>
          </p:cNvSpPr>
          <p:nvPr>
            <p:ph type="dt" idx="15"/>
          </p:nvPr>
        </p:nvSpPr>
        <p:spPr/>
        <p:txBody>
          <a:bodyPr/>
          <a:lstStyle/>
          <a:p>
            <a:r>
              <a:rPr lang="en-US"/>
              <a:t>December 2019</a:t>
            </a:r>
            <a:endParaRPr lang="en-GB" dirty="0"/>
          </a:p>
        </p:txBody>
      </p:sp>
      <p:sp>
        <p:nvSpPr>
          <p:cNvPr id="7" name="Footer Placeholder 4">
            <a:extLst>
              <a:ext uri="{FF2B5EF4-FFF2-40B4-BE49-F238E27FC236}">
                <a16:creationId xmlns:a16="http://schemas.microsoft.com/office/drawing/2014/main" id="{9946DF58-7265-4B3B-BE75-0C4BBA1B757D}"/>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65263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C65E4-32B5-40CC-8FB9-788016682116}"/>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27395F7-D91A-414C-95FE-9B0F2B554C9A}"/>
              </a:ext>
            </a:extLst>
          </p:cNvPr>
          <p:cNvSpPr>
            <a:spLocks noGrp="1"/>
          </p:cNvSpPr>
          <p:nvPr>
            <p:ph idx="1"/>
          </p:nvPr>
        </p:nvSpPr>
        <p:spPr/>
        <p:txBody>
          <a:bodyPr/>
          <a:lstStyle/>
          <a:p>
            <a:pPr>
              <a:buFont typeface="Arial" panose="020B0604020202020204" pitchFamily="34" charset="0"/>
              <a:buChar char="•"/>
            </a:pPr>
            <a:r>
              <a:rPr lang="en-US" sz="2000" dirty="0"/>
              <a:t>Based on [1], 802.11be TG agreed on a timeline for 11be with the following key dates:</a:t>
            </a:r>
          </a:p>
          <a:p>
            <a:pPr lvl="1">
              <a:buFont typeface="Arial" panose="020B0604020202020204" pitchFamily="34" charset="0"/>
              <a:buChar char="•"/>
            </a:pPr>
            <a:r>
              <a:rPr lang="en-US" altLang="en-US" sz="1800" dirty="0">
                <a:solidFill>
                  <a:schemeClr val="tx1"/>
                </a:solidFill>
              </a:rPr>
              <a:t>D0.1 								Sept 2020</a:t>
            </a:r>
          </a:p>
          <a:p>
            <a:pPr lvl="1">
              <a:buFont typeface="Arial" panose="020B0604020202020204" pitchFamily="34" charset="0"/>
              <a:buChar char="•"/>
            </a:pPr>
            <a:r>
              <a:rPr lang="en-US" altLang="en-US" sz="1800" dirty="0">
                <a:solidFill>
                  <a:schemeClr val="tx1"/>
                </a:solidFill>
              </a:rPr>
              <a:t>D1.0 Letter Ballot					March/May 2021</a:t>
            </a:r>
          </a:p>
          <a:p>
            <a:pPr lvl="1">
              <a:buFont typeface="Arial" panose="020B0604020202020204" pitchFamily="34" charset="0"/>
              <a:buChar char="•"/>
            </a:pPr>
            <a:r>
              <a:rPr lang="en-US" altLang="en-US" sz="1800" dirty="0">
                <a:solidFill>
                  <a:schemeClr val="tx1"/>
                </a:solidFill>
              </a:rPr>
              <a:t>D2.0 LB 							Mar 2022</a:t>
            </a:r>
          </a:p>
          <a:p>
            <a:pPr>
              <a:buFont typeface="Arial" panose="020B0604020202020204" pitchFamily="34" charset="0"/>
              <a:buChar char="•"/>
            </a:pPr>
            <a:r>
              <a:rPr lang="en-US" sz="2000" dirty="0"/>
              <a:t>The market is already building an expectation around these dates [5][6], and this will only become more important over time</a:t>
            </a:r>
          </a:p>
          <a:p>
            <a:pPr>
              <a:buFont typeface="Arial" panose="020B0604020202020204" pitchFamily="34" charset="0"/>
              <a:buChar char="•"/>
            </a:pPr>
            <a:r>
              <a:rPr lang="en-US" sz="2000" dirty="0"/>
              <a:t>We believe it is critical to agree now on a development process that increases the chances this timeline can be met</a:t>
            </a:r>
          </a:p>
          <a:p>
            <a:pPr>
              <a:buFont typeface="Arial" panose="020B0604020202020204" pitchFamily="34" charset="0"/>
              <a:buChar char="•"/>
            </a:pPr>
            <a:r>
              <a:rPr lang="en-US" sz="2000" dirty="0"/>
              <a:t>In this contribution, we re-iterate the importance to respect this timeline, evaluate how to achieve this and propose possible next steps.</a:t>
            </a:r>
          </a:p>
        </p:txBody>
      </p:sp>
      <p:sp>
        <p:nvSpPr>
          <p:cNvPr id="4" name="Slide Number Placeholder 3">
            <a:extLst>
              <a:ext uri="{FF2B5EF4-FFF2-40B4-BE49-F238E27FC236}">
                <a16:creationId xmlns:a16="http://schemas.microsoft.com/office/drawing/2014/main" id="{A9AC6800-C5D3-4775-B88B-5ED7CA7CB06D}"/>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936A0C61-CF0F-4BA1-8FE5-B6A057113C09}"/>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D9450229-BF78-4388-9CC7-E93A49F58F5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32794005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December 2019</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eaLnBrk="0" hangingPunct="0">
              <a:lnSpc>
                <a:spcPct val="150000"/>
              </a:lnSpc>
              <a:defRPr/>
            </a:pPr>
            <a:r>
              <a:rPr lang="en-US" altLang="zh-CN" sz="2000" b="0" dirty="0">
                <a:ea typeface="宋体" charset="-122"/>
              </a:rPr>
              <a:t>[1] IEEE802.11-19/0787r2, “802.11be Timeline Proposal”</a:t>
            </a:r>
          </a:p>
          <a:p>
            <a:pPr eaLnBrk="0" hangingPunct="0">
              <a:lnSpc>
                <a:spcPct val="150000"/>
              </a:lnSpc>
              <a:defRPr/>
            </a:pPr>
            <a:r>
              <a:rPr lang="en-US" altLang="zh-CN" sz="2000" b="0" dirty="0">
                <a:ea typeface="宋体" charset="-122"/>
              </a:rPr>
              <a:t>[2] IEEE802.11-19/1259r1, “A cascading process for major amendments” </a:t>
            </a:r>
            <a:r>
              <a:rPr lang="en-US" altLang="zh-CN" sz="1200" b="0" dirty="0">
                <a:ea typeface="宋体" charset="-122"/>
                <a:hlinkClick r:id="rId3"/>
              </a:rPr>
              <a:t>https://mentor.ieee.org/802.11/dcn/18/11-18-1259-01-0000-a-cascading-process-for-major-amendments.pptx</a:t>
            </a:r>
            <a:endParaRPr lang="en-US" altLang="zh-CN" sz="2000" b="0" dirty="0">
              <a:ea typeface="宋体" charset="-122"/>
            </a:endParaRPr>
          </a:p>
          <a:p>
            <a:pPr eaLnBrk="0" hangingPunct="0">
              <a:lnSpc>
                <a:spcPct val="150000"/>
              </a:lnSpc>
              <a:defRPr/>
            </a:pPr>
            <a:r>
              <a:rPr lang="en-US" altLang="zh-CN" sz="2000" b="0" dirty="0">
                <a:ea typeface="宋体" charset="-122"/>
              </a:rPr>
              <a:t>[3] IEEE802.11-14/0649r1, “802.11ax Timeline Scenarios”</a:t>
            </a:r>
          </a:p>
          <a:p>
            <a:pPr eaLnBrk="0" hangingPunct="0">
              <a:lnSpc>
                <a:spcPct val="150000"/>
              </a:lnSpc>
              <a:defRPr/>
            </a:pPr>
            <a:r>
              <a:rPr lang="en-US" altLang="zh-CN" sz="2000" b="0" dirty="0">
                <a:ea typeface="宋体" charset="-122"/>
              </a:rPr>
              <a:t>[4] IEEE802.11-18/0968r0, “</a:t>
            </a:r>
            <a:r>
              <a:rPr lang="en-US" altLang="zh-CN" sz="2000" b="0" dirty="0" err="1">
                <a:ea typeface="宋体" charset="-122"/>
              </a:rPr>
              <a:t>TGax</a:t>
            </a:r>
            <a:r>
              <a:rPr lang="en-US" altLang="zh-CN" sz="2000" b="0" dirty="0">
                <a:ea typeface="宋体" charset="-122"/>
              </a:rPr>
              <a:t> timeline”</a:t>
            </a:r>
          </a:p>
          <a:p>
            <a:pPr eaLnBrk="0" hangingPunct="0">
              <a:lnSpc>
                <a:spcPct val="150000"/>
              </a:lnSpc>
              <a:defRPr/>
            </a:pPr>
            <a:r>
              <a:rPr lang="en-US" altLang="zh-CN" sz="2000" b="0" dirty="0">
                <a:ea typeface="宋体" charset="-122"/>
              </a:rPr>
              <a:t>[5] </a:t>
            </a:r>
            <a:r>
              <a:rPr lang="en-US" sz="2000" b="0" dirty="0">
                <a:hlinkClick r:id="rId4"/>
              </a:rPr>
              <a:t>https://www.cnet.com/news/wi-fi-6-is-barely-here-but-wi-fi-7-is-already-on-the-way/</a:t>
            </a:r>
            <a:endParaRPr lang="en-US" sz="2000" b="0" dirty="0"/>
          </a:p>
          <a:p>
            <a:pPr eaLnBrk="0" hangingPunct="0">
              <a:lnSpc>
                <a:spcPct val="150000"/>
              </a:lnSpc>
              <a:defRPr/>
            </a:pPr>
            <a:r>
              <a:rPr lang="en-US" altLang="zh-CN" sz="2000" b="0" dirty="0">
                <a:ea typeface="宋体" charset="-122"/>
              </a:rPr>
              <a:t>[6] </a:t>
            </a:r>
            <a:r>
              <a:rPr lang="en-US" sz="2000" b="0" dirty="0">
                <a:hlinkClick r:id="rId5"/>
              </a:rPr>
              <a:t>https://www.u-blox.com/en/beyond/blog/guest-blogs/wi-fi-7-next-generation-wi-fi-technology</a:t>
            </a:r>
            <a:endParaRPr lang="en-US" altLang="zh-CN" sz="2000" b="0" dirty="0">
              <a:ea typeface="宋体" charset="-122"/>
            </a:endParaRPr>
          </a:p>
          <a:p>
            <a:pPr eaLnBrk="0" hangingPunct="0">
              <a:lnSpc>
                <a:spcPct val="150000"/>
              </a:lnSpc>
              <a:defRPr/>
            </a:pPr>
            <a:endParaRPr lang="en-US" altLang="zh-CN" sz="2000" b="0" dirty="0">
              <a:ea typeface="宋体" charset="-122"/>
            </a:endParaRPr>
          </a:p>
        </p:txBody>
      </p:sp>
      <p:sp>
        <p:nvSpPr>
          <p:cNvPr id="7" name="Footer Placeholder 4"/>
          <p:cNvSpPr>
            <a:spLocks noGrp="1"/>
          </p:cNvSpPr>
          <p:nvPr>
            <p:ph type="ftr" idx="14"/>
          </p:nvPr>
        </p:nvSpPr>
        <p:spPr>
          <a:xfrm>
            <a:off x="5349880" y="6475413"/>
            <a:ext cx="3184520" cy="180975"/>
          </a:xfrm>
        </p:spPr>
        <p:txBody>
          <a:bodyPr/>
          <a:lstStyle/>
          <a:p>
            <a:r>
              <a:rPr lang="en-GB" dirty="0"/>
              <a:t>Laurent Cariou, Intel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802.11be process and timeline [1]</a:t>
            </a:r>
          </a:p>
        </p:txBody>
      </p:sp>
      <p:sp>
        <p:nvSpPr>
          <p:cNvPr id="3" name="Content Placeholder 2"/>
          <p:cNvSpPr>
            <a:spLocks noGrp="1"/>
          </p:cNvSpPr>
          <p:nvPr>
            <p:ph idx="1"/>
          </p:nvPr>
        </p:nvSpPr>
        <p:spPr>
          <a:xfrm>
            <a:off x="687387" y="4932027"/>
            <a:ext cx="7770813" cy="1011573"/>
          </a:xfrm>
        </p:spPr>
        <p:txBody>
          <a:bodyPr/>
          <a:lstStyle/>
          <a:p>
            <a:pPr>
              <a:buFont typeface="Arial" panose="020B0604020202020204" pitchFamily="34" charset="0"/>
              <a:buChar char="•"/>
            </a:pPr>
            <a:r>
              <a:rPr lang="en-US" sz="1800" dirty="0"/>
              <a:t>The term EM in this slide captures all the TG documents except the SFD and draft</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p:cNvSpPr>
            <a:spLocks noGrp="1"/>
          </p:cNvSpPr>
          <p:nvPr>
            <p:ph type="dt" idx="15"/>
          </p:nvPr>
        </p:nvSpPr>
        <p:spPr/>
        <p:txBody>
          <a:bodyPr/>
          <a:lstStyle/>
          <a:p>
            <a:r>
              <a:rPr lang="en-US" dirty="0"/>
              <a:t>December 2019</a:t>
            </a:r>
            <a:endParaRPr lang="en-GB" dirty="0"/>
          </a:p>
        </p:txBody>
      </p:sp>
      <p:sp>
        <p:nvSpPr>
          <p:cNvPr id="23" name="Rectangle 22"/>
          <p:cNvSpPr/>
          <p:nvPr/>
        </p:nvSpPr>
        <p:spPr bwMode="auto">
          <a:xfrm>
            <a:off x="2095408" y="3781938"/>
            <a:ext cx="1714591" cy="1735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SFD</a:t>
            </a:r>
          </a:p>
        </p:txBody>
      </p:sp>
      <p:sp>
        <p:nvSpPr>
          <p:cNvPr id="25" name="Rectangle 24"/>
          <p:cNvSpPr/>
          <p:nvPr/>
        </p:nvSpPr>
        <p:spPr bwMode="auto">
          <a:xfrm>
            <a:off x="2104701" y="3364412"/>
            <a:ext cx="308834" cy="19939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EM</a:t>
            </a:r>
          </a:p>
        </p:txBody>
      </p:sp>
      <p:sp>
        <p:nvSpPr>
          <p:cNvPr id="26" name="Rectangle 25"/>
          <p:cNvSpPr/>
          <p:nvPr/>
        </p:nvSpPr>
        <p:spPr bwMode="auto">
          <a:xfrm>
            <a:off x="3868406" y="4234301"/>
            <a:ext cx="668158" cy="21603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D0.1–D1.0</a:t>
            </a:r>
          </a:p>
        </p:txBody>
      </p:sp>
      <p:sp>
        <p:nvSpPr>
          <p:cNvPr id="29" name="Rectangle 28"/>
          <p:cNvSpPr/>
          <p:nvPr/>
        </p:nvSpPr>
        <p:spPr bwMode="auto">
          <a:xfrm>
            <a:off x="1143000" y="2883179"/>
            <a:ext cx="961701" cy="21370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EHT SG</a:t>
            </a:r>
          </a:p>
        </p:txBody>
      </p:sp>
      <p:sp>
        <p:nvSpPr>
          <p:cNvPr id="30" name="Rectangle 29"/>
          <p:cNvSpPr/>
          <p:nvPr/>
        </p:nvSpPr>
        <p:spPr bwMode="auto">
          <a:xfrm>
            <a:off x="2104700" y="2883177"/>
            <a:ext cx="5915283" cy="21524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err="1">
                <a:solidFill>
                  <a:schemeClr val="tx1"/>
                </a:solidFill>
              </a:rPr>
              <a:t>TGbe</a:t>
            </a:r>
            <a:endParaRPr lang="en-US" sz="900" dirty="0">
              <a:solidFill>
                <a:schemeClr val="tx1"/>
              </a:solidFill>
            </a:endParaRPr>
          </a:p>
        </p:txBody>
      </p:sp>
      <p:sp>
        <p:nvSpPr>
          <p:cNvPr id="31" name="Rectangle 30"/>
          <p:cNvSpPr/>
          <p:nvPr/>
        </p:nvSpPr>
        <p:spPr bwMode="auto">
          <a:xfrm>
            <a:off x="7170038" y="4234301"/>
            <a:ext cx="849945" cy="216038"/>
          </a:xfrm>
          <a:prstGeom prst="rect">
            <a:avLst/>
          </a:prstGeom>
          <a:pattFill prst="ltUpDiag">
            <a:fgClr>
              <a:srgbClr val="00B8FF"/>
            </a:fgClr>
            <a:bgClr>
              <a:schemeClr val="bg1"/>
            </a:bgClr>
          </a:patt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SB: D5.0–Pub</a:t>
            </a:r>
          </a:p>
        </p:txBody>
      </p:sp>
      <p:sp>
        <p:nvSpPr>
          <p:cNvPr id="33" name="TextBox 32"/>
          <p:cNvSpPr txBox="1"/>
          <p:nvPr/>
        </p:nvSpPr>
        <p:spPr>
          <a:xfrm>
            <a:off x="5108699" y="2681401"/>
            <a:ext cx="514885" cy="230832"/>
          </a:xfrm>
          <a:prstGeom prst="rect">
            <a:avLst/>
          </a:prstGeom>
          <a:noFill/>
        </p:spPr>
        <p:txBody>
          <a:bodyPr wrap="none" rtlCol="0">
            <a:spAutoFit/>
          </a:bodyPr>
          <a:lstStyle/>
          <a:p>
            <a:pPr algn="ctr"/>
            <a:r>
              <a:rPr lang="en-US" sz="900" dirty="0">
                <a:solidFill>
                  <a:schemeClr val="tx1"/>
                </a:solidFill>
              </a:rPr>
              <a:t>5 years</a:t>
            </a:r>
          </a:p>
        </p:txBody>
      </p:sp>
      <p:sp>
        <p:nvSpPr>
          <p:cNvPr id="36" name="TextBox 35"/>
          <p:cNvSpPr txBox="1"/>
          <p:nvPr/>
        </p:nvSpPr>
        <p:spPr>
          <a:xfrm>
            <a:off x="1635989" y="3163377"/>
            <a:ext cx="918841" cy="230832"/>
          </a:xfrm>
          <a:prstGeom prst="rect">
            <a:avLst/>
          </a:prstGeom>
          <a:noFill/>
        </p:spPr>
        <p:txBody>
          <a:bodyPr wrap="none" rtlCol="0">
            <a:spAutoFit/>
          </a:bodyPr>
          <a:lstStyle/>
          <a:p>
            <a:pPr algn="ctr"/>
            <a:r>
              <a:rPr lang="en-US" sz="900" dirty="0">
                <a:solidFill>
                  <a:schemeClr val="tx1"/>
                </a:solidFill>
              </a:rPr>
              <a:t>December 2019</a:t>
            </a:r>
          </a:p>
        </p:txBody>
      </p:sp>
      <p:sp>
        <p:nvSpPr>
          <p:cNvPr id="38" name="TextBox 37"/>
          <p:cNvSpPr txBox="1"/>
          <p:nvPr/>
        </p:nvSpPr>
        <p:spPr>
          <a:xfrm>
            <a:off x="1626140" y="2669827"/>
            <a:ext cx="918841" cy="230832"/>
          </a:xfrm>
          <a:prstGeom prst="rect">
            <a:avLst/>
          </a:prstGeom>
          <a:noFill/>
        </p:spPr>
        <p:txBody>
          <a:bodyPr wrap="none" rtlCol="0">
            <a:spAutoFit/>
          </a:bodyPr>
          <a:lstStyle/>
          <a:p>
            <a:pPr algn="ctr"/>
            <a:r>
              <a:rPr lang="en-US" sz="900" dirty="0">
                <a:solidFill>
                  <a:schemeClr val="tx1"/>
                </a:solidFill>
              </a:rPr>
              <a:t>December 2019</a:t>
            </a:r>
          </a:p>
        </p:txBody>
      </p:sp>
      <p:sp>
        <p:nvSpPr>
          <p:cNvPr id="39" name="TextBox 38"/>
          <p:cNvSpPr txBox="1"/>
          <p:nvPr/>
        </p:nvSpPr>
        <p:spPr>
          <a:xfrm>
            <a:off x="645052" y="2663197"/>
            <a:ext cx="636713" cy="230832"/>
          </a:xfrm>
          <a:prstGeom prst="rect">
            <a:avLst/>
          </a:prstGeom>
          <a:noFill/>
        </p:spPr>
        <p:txBody>
          <a:bodyPr wrap="none" rtlCol="0">
            <a:spAutoFit/>
          </a:bodyPr>
          <a:lstStyle/>
          <a:p>
            <a:pPr algn="ctr"/>
            <a:r>
              <a:rPr lang="en-US" sz="900" dirty="0">
                <a:solidFill>
                  <a:schemeClr val="tx1"/>
                </a:solidFill>
              </a:rPr>
              <a:t>July 2018</a:t>
            </a:r>
          </a:p>
        </p:txBody>
      </p:sp>
      <p:sp>
        <p:nvSpPr>
          <p:cNvPr id="40" name="TextBox 39"/>
          <p:cNvSpPr txBox="1"/>
          <p:nvPr/>
        </p:nvSpPr>
        <p:spPr>
          <a:xfrm>
            <a:off x="7726051" y="2667000"/>
            <a:ext cx="655949" cy="230832"/>
          </a:xfrm>
          <a:prstGeom prst="rect">
            <a:avLst/>
          </a:prstGeom>
          <a:noFill/>
        </p:spPr>
        <p:txBody>
          <a:bodyPr wrap="none" rtlCol="0">
            <a:spAutoFit/>
          </a:bodyPr>
          <a:lstStyle/>
          <a:p>
            <a:pPr algn="ctr"/>
            <a:r>
              <a:rPr lang="en-US" sz="900" dirty="0">
                <a:solidFill>
                  <a:schemeClr val="tx1"/>
                </a:solidFill>
              </a:rPr>
              <a:t>May 2024</a:t>
            </a:r>
          </a:p>
        </p:txBody>
      </p:sp>
      <p:sp>
        <p:nvSpPr>
          <p:cNvPr id="41" name="TextBox 40"/>
          <p:cNvSpPr txBox="1"/>
          <p:nvPr/>
        </p:nvSpPr>
        <p:spPr>
          <a:xfrm>
            <a:off x="1621155" y="3591973"/>
            <a:ext cx="918841" cy="230832"/>
          </a:xfrm>
          <a:prstGeom prst="rect">
            <a:avLst/>
          </a:prstGeom>
          <a:noFill/>
        </p:spPr>
        <p:txBody>
          <a:bodyPr wrap="none" rtlCol="0">
            <a:spAutoFit/>
          </a:bodyPr>
          <a:lstStyle/>
          <a:p>
            <a:pPr algn="ctr"/>
            <a:r>
              <a:rPr lang="en-US" sz="900" dirty="0">
                <a:solidFill>
                  <a:schemeClr val="tx1"/>
                </a:solidFill>
              </a:rPr>
              <a:t>December 2019</a:t>
            </a:r>
          </a:p>
        </p:txBody>
      </p:sp>
      <p:sp>
        <p:nvSpPr>
          <p:cNvPr id="42" name="TextBox 41"/>
          <p:cNvSpPr txBox="1"/>
          <p:nvPr/>
        </p:nvSpPr>
        <p:spPr>
          <a:xfrm>
            <a:off x="3279807" y="3581400"/>
            <a:ext cx="649538" cy="230832"/>
          </a:xfrm>
          <a:prstGeom prst="rect">
            <a:avLst/>
          </a:prstGeom>
          <a:noFill/>
        </p:spPr>
        <p:txBody>
          <a:bodyPr wrap="none" rtlCol="0">
            <a:spAutoFit/>
          </a:bodyPr>
          <a:lstStyle/>
          <a:p>
            <a:pPr algn="ctr"/>
            <a:r>
              <a:rPr lang="en-US" sz="900" dirty="0">
                <a:solidFill>
                  <a:schemeClr val="tx1"/>
                </a:solidFill>
              </a:rPr>
              <a:t>Sept 2020</a:t>
            </a:r>
          </a:p>
        </p:txBody>
      </p:sp>
      <p:sp>
        <p:nvSpPr>
          <p:cNvPr id="43" name="TextBox 42"/>
          <p:cNvSpPr txBox="1"/>
          <p:nvPr/>
        </p:nvSpPr>
        <p:spPr>
          <a:xfrm>
            <a:off x="2514600" y="3578274"/>
            <a:ext cx="532518" cy="230832"/>
          </a:xfrm>
          <a:prstGeom prst="rect">
            <a:avLst/>
          </a:prstGeom>
          <a:noFill/>
        </p:spPr>
        <p:txBody>
          <a:bodyPr wrap="none" rtlCol="0">
            <a:spAutoFit/>
          </a:bodyPr>
          <a:lstStyle/>
          <a:p>
            <a:pPr algn="ctr"/>
            <a:r>
              <a:rPr lang="en-US" sz="900" dirty="0">
                <a:solidFill>
                  <a:schemeClr val="tx1"/>
                </a:solidFill>
              </a:rPr>
              <a:t>~1 year</a:t>
            </a:r>
          </a:p>
        </p:txBody>
      </p:sp>
      <p:sp>
        <p:nvSpPr>
          <p:cNvPr id="44" name="Rectangle 43"/>
          <p:cNvSpPr/>
          <p:nvPr/>
        </p:nvSpPr>
        <p:spPr bwMode="auto">
          <a:xfrm>
            <a:off x="434267" y="2326316"/>
            <a:ext cx="1212443" cy="199397"/>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2018</a:t>
            </a:r>
          </a:p>
        </p:txBody>
      </p:sp>
      <p:sp>
        <p:nvSpPr>
          <p:cNvPr id="45" name="Rectangle 44"/>
          <p:cNvSpPr/>
          <p:nvPr/>
        </p:nvSpPr>
        <p:spPr bwMode="auto">
          <a:xfrm>
            <a:off x="1629922" y="2326777"/>
            <a:ext cx="1212443" cy="199397"/>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2019</a:t>
            </a:r>
          </a:p>
        </p:txBody>
      </p:sp>
      <p:sp>
        <p:nvSpPr>
          <p:cNvPr id="46" name="Rectangle 45"/>
          <p:cNvSpPr/>
          <p:nvPr/>
        </p:nvSpPr>
        <p:spPr bwMode="auto">
          <a:xfrm>
            <a:off x="2801593" y="2326777"/>
            <a:ext cx="1212443" cy="199397"/>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2020</a:t>
            </a:r>
          </a:p>
        </p:txBody>
      </p:sp>
      <p:sp>
        <p:nvSpPr>
          <p:cNvPr id="47" name="Rectangle 46"/>
          <p:cNvSpPr/>
          <p:nvPr/>
        </p:nvSpPr>
        <p:spPr bwMode="auto">
          <a:xfrm>
            <a:off x="3973263" y="2326777"/>
            <a:ext cx="1212443" cy="199397"/>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2021</a:t>
            </a:r>
          </a:p>
        </p:txBody>
      </p:sp>
      <p:sp>
        <p:nvSpPr>
          <p:cNvPr id="48" name="Rectangle 47"/>
          <p:cNvSpPr/>
          <p:nvPr/>
        </p:nvSpPr>
        <p:spPr bwMode="auto">
          <a:xfrm>
            <a:off x="5144933" y="2326777"/>
            <a:ext cx="1212443" cy="199397"/>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2022</a:t>
            </a:r>
          </a:p>
        </p:txBody>
      </p:sp>
      <p:sp>
        <p:nvSpPr>
          <p:cNvPr id="49" name="Rectangle 48"/>
          <p:cNvSpPr/>
          <p:nvPr/>
        </p:nvSpPr>
        <p:spPr bwMode="auto">
          <a:xfrm>
            <a:off x="6316603" y="2326777"/>
            <a:ext cx="1212443" cy="199397"/>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2023</a:t>
            </a:r>
          </a:p>
        </p:txBody>
      </p:sp>
      <p:sp>
        <p:nvSpPr>
          <p:cNvPr id="50" name="Rectangle 49"/>
          <p:cNvSpPr/>
          <p:nvPr/>
        </p:nvSpPr>
        <p:spPr bwMode="auto">
          <a:xfrm>
            <a:off x="7488274" y="2326777"/>
            <a:ext cx="1212443" cy="199397"/>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2024</a:t>
            </a:r>
          </a:p>
        </p:txBody>
      </p:sp>
      <p:sp>
        <p:nvSpPr>
          <p:cNvPr id="51" name="TextBox 50"/>
          <p:cNvSpPr txBox="1"/>
          <p:nvPr/>
        </p:nvSpPr>
        <p:spPr>
          <a:xfrm>
            <a:off x="3581400" y="4036809"/>
            <a:ext cx="643125" cy="230832"/>
          </a:xfrm>
          <a:prstGeom prst="rect">
            <a:avLst/>
          </a:prstGeom>
          <a:noFill/>
        </p:spPr>
        <p:txBody>
          <a:bodyPr wrap="none" rtlCol="0">
            <a:spAutoFit/>
          </a:bodyPr>
          <a:lstStyle/>
          <a:p>
            <a:pPr algn="ctr"/>
            <a:r>
              <a:rPr lang="en-US" sz="900" dirty="0">
                <a:solidFill>
                  <a:schemeClr val="tx1"/>
                </a:solidFill>
              </a:rPr>
              <a:t>Nov 2020</a:t>
            </a:r>
          </a:p>
        </p:txBody>
      </p:sp>
      <p:sp>
        <p:nvSpPr>
          <p:cNvPr id="52" name="TextBox 51"/>
          <p:cNvSpPr txBox="1"/>
          <p:nvPr/>
        </p:nvSpPr>
        <p:spPr>
          <a:xfrm>
            <a:off x="4066963" y="4036809"/>
            <a:ext cx="989374" cy="230832"/>
          </a:xfrm>
          <a:prstGeom prst="rect">
            <a:avLst/>
          </a:prstGeom>
          <a:noFill/>
        </p:spPr>
        <p:txBody>
          <a:bodyPr wrap="none" rtlCol="0">
            <a:spAutoFit/>
          </a:bodyPr>
          <a:lstStyle/>
          <a:p>
            <a:pPr algn="ctr"/>
            <a:r>
              <a:rPr lang="en-US" sz="900" dirty="0">
                <a:solidFill>
                  <a:schemeClr val="tx1"/>
                </a:solidFill>
              </a:rPr>
              <a:t>March/May 2021</a:t>
            </a:r>
          </a:p>
        </p:txBody>
      </p:sp>
      <p:sp>
        <p:nvSpPr>
          <p:cNvPr id="53" name="TextBox 52"/>
          <p:cNvSpPr txBox="1"/>
          <p:nvPr/>
        </p:nvSpPr>
        <p:spPr>
          <a:xfrm>
            <a:off x="3841316" y="4414040"/>
            <a:ext cx="707245" cy="230832"/>
          </a:xfrm>
          <a:prstGeom prst="rect">
            <a:avLst/>
          </a:prstGeom>
          <a:noFill/>
        </p:spPr>
        <p:txBody>
          <a:bodyPr wrap="none" rtlCol="0">
            <a:spAutoFit/>
          </a:bodyPr>
          <a:lstStyle/>
          <a:p>
            <a:pPr algn="ctr"/>
            <a:r>
              <a:rPr lang="en-US" sz="900" dirty="0">
                <a:solidFill>
                  <a:schemeClr val="tx1"/>
                </a:solidFill>
              </a:rPr>
              <a:t>7-8 months</a:t>
            </a:r>
          </a:p>
        </p:txBody>
      </p:sp>
      <p:sp>
        <p:nvSpPr>
          <p:cNvPr id="55" name="TextBox 54"/>
          <p:cNvSpPr txBox="1"/>
          <p:nvPr/>
        </p:nvSpPr>
        <p:spPr>
          <a:xfrm>
            <a:off x="5953218" y="4050289"/>
            <a:ext cx="643125" cy="230832"/>
          </a:xfrm>
          <a:prstGeom prst="rect">
            <a:avLst/>
          </a:prstGeom>
          <a:noFill/>
        </p:spPr>
        <p:txBody>
          <a:bodyPr wrap="none" rtlCol="0">
            <a:spAutoFit/>
          </a:bodyPr>
          <a:lstStyle/>
          <a:p>
            <a:pPr algn="ctr"/>
            <a:r>
              <a:rPr lang="en-US" sz="900" dirty="0">
                <a:solidFill>
                  <a:schemeClr val="tx1"/>
                </a:solidFill>
              </a:rPr>
              <a:t>Nov 2022</a:t>
            </a:r>
          </a:p>
        </p:txBody>
      </p:sp>
      <p:sp>
        <p:nvSpPr>
          <p:cNvPr id="56" name="TextBox 55"/>
          <p:cNvSpPr txBox="1"/>
          <p:nvPr/>
        </p:nvSpPr>
        <p:spPr>
          <a:xfrm>
            <a:off x="5619123" y="4421401"/>
            <a:ext cx="601447" cy="230832"/>
          </a:xfrm>
          <a:prstGeom prst="rect">
            <a:avLst/>
          </a:prstGeom>
          <a:noFill/>
        </p:spPr>
        <p:txBody>
          <a:bodyPr wrap="none" rtlCol="0">
            <a:spAutoFit/>
          </a:bodyPr>
          <a:lstStyle/>
          <a:p>
            <a:pPr algn="ctr"/>
            <a:r>
              <a:rPr lang="en-US" sz="900" dirty="0">
                <a:solidFill>
                  <a:schemeClr val="tx1"/>
                </a:solidFill>
              </a:rPr>
              <a:t>2.5 years</a:t>
            </a:r>
          </a:p>
        </p:txBody>
      </p:sp>
      <p:sp>
        <p:nvSpPr>
          <p:cNvPr id="57" name="TextBox 56"/>
          <p:cNvSpPr txBox="1"/>
          <p:nvPr/>
        </p:nvSpPr>
        <p:spPr>
          <a:xfrm>
            <a:off x="7686784" y="4036809"/>
            <a:ext cx="655949" cy="230832"/>
          </a:xfrm>
          <a:prstGeom prst="rect">
            <a:avLst/>
          </a:prstGeom>
          <a:noFill/>
        </p:spPr>
        <p:txBody>
          <a:bodyPr wrap="none" rtlCol="0">
            <a:spAutoFit/>
          </a:bodyPr>
          <a:lstStyle/>
          <a:p>
            <a:pPr algn="ctr"/>
            <a:r>
              <a:rPr lang="en-US" sz="900" dirty="0">
                <a:solidFill>
                  <a:schemeClr val="tx1"/>
                </a:solidFill>
              </a:rPr>
              <a:t>May 2024</a:t>
            </a:r>
          </a:p>
        </p:txBody>
      </p:sp>
      <p:sp>
        <p:nvSpPr>
          <p:cNvPr id="58" name="TextBox 57"/>
          <p:cNvSpPr txBox="1"/>
          <p:nvPr/>
        </p:nvSpPr>
        <p:spPr>
          <a:xfrm>
            <a:off x="7318406" y="4413962"/>
            <a:ext cx="611065" cy="230832"/>
          </a:xfrm>
          <a:prstGeom prst="rect">
            <a:avLst/>
          </a:prstGeom>
          <a:noFill/>
        </p:spPr>
        <p:txBody>
          <a:bodyPr wrap="none" rtlCol="0">
            <a:spAutoFit/>
          </a:bodyPr>
          <a:lstStyle/>
          <a:p>
            <a:pPr algn="ctr"/>
            <a:r>
              <a:rPr lang="en-US" sz="900" dirty="0">
                <a:solidFill>
                  <a:schemeClr val="tx1"/>
                </a:solidFill>
              </a:rPr>
              <a:t>6 months</a:t>
            </a:r>
          </a:p>
        </p:txBody>
      </p:sp>
      <p:sp>
        <p:nvSpPr>
          <p:cNvPr id="60" name="Rectangle 59"/>
          <p:cNvSpPr/>
          <p:nvPr/>
        </p:nvSpPr>
        <p:spPr bwMode="auto">
          <a:xfrm>
            <a:off x="4524995" y="4234301"/>
            <a:ext cx="1726611" cy="21603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D1.0–D3.0</a:t>
            </a:r>
          </a:p>
        </p:txBody>
      </p:sp>
      <p:sp>
        <p:nvSpPr>
          <p:cNvPr id="61" name="Rectangle 60"/>
          <p:cNvSpPr/>
          <p:nvPr/>
        </p:nvSpPr>
        <p:spPr bwMode="auto">
          <a:xfrm>
            <a:off x="6255639" y="4234301"/>
            <a:ext cx="971550" cy="216038"/>
          </a:xfrm>
          <a:prstGeom prst="rect">
            <a:avLst/>
          </a:prstGeom>
          <a:pattFill prst="ltUpDiag">
            <a:fgClr>
              <a:srgbClr val="00B8FF"/>
            </a:fgClr>
            <a:bgClr>
              <a:schemeClr val="bg1"/>
            </a:bgClr>
          </a:patt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D4.0–D5.0</a:t>
            </a:r>
          </a:p>
        </p:txBody>
      </p:sp>
      <p:sp>
        <p:nvSpPr>
          <p:cNvPr id="62" name="TextBox 61"/>
          <p:cNvSpPr txBox="1"/>
          <p:nvPr/>
        </p:nvSpPr>
        <p:spPr>
          <a:xfrm>
            <a:off x="6911896" y="4050289"/>
            <a:ext cx="614271" cy="230832"/>
          </a:xfrm>
          <a:prstGeom prst="rect">
            <a:avLst/>
          </a:prstGeom>
          <a:noFill/>
        </p:spPr>
        <p:txBody>
          <a:bodyPr wrap="none" rtlCol="0">
            <a:spAutoFit/>
          </a:bodyPr>
          <a:lstStyle/>
          <a:p>
            <a:pPr algn="ctr"/>
            <a:r>
              <a:rPr lang="en-US" sz="900" dirty="0">
                <a:solidFill>
                  <a:schemeClr val="tx1"/>
                </a:solidFill>
              </a:rPr>
              <a:t>Nov2023</a:t>
            </a:r>
          </a:p>
        </p:txBody>
      </p:sp>
      <p:sp>
        <p:nvSpPr>
          <p:cNvPr id="63" name="Isosceles Triangle 62"/>
          <p:cNvSpPr/>
          <p:nvPr/>
        </p:nvSpPr>
        <p:spPr bwMode="auto">
          <a:xfrm>
            <a:off x="1572773" y="2085865"/>
            <a:ext cx="114300" cy="171450"/>
          </a:xfrm>
          <a:prstGeom prst="triangl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en-US" sz="1800"/>
          </a:p>
        </p:txBody>
      </p:sp>
      <p:sp>
        <p:nvSpPr>
          <p:cNvPr id="64" name="TextBox 63"/>
          <p:cNvSpPr txBox="1"/>
          <p:nvPr/>
        </p:nvSpPr>
        <p:spPr>
          <a:xfrm>
            <a:off x="1034977" y="1992889"/>
            <a:ext cx="630301" cy="369332"/>
          </a:xfrm>
          <a:prstGeom prst="rect">
            <a:avLst/>
          </a:prstGeom>
          <a:noFill/>
        </p:spPr>
        <p:txBody>
          <a:bodyPr wrap="none" rtlCol="0">
            <a:spAutoFit/>
          </a:bodyPr>
          <a:lstStyle/>
          <a:p>
            <a:r>
              <a:rPr lang="en-US" sz="900" dirty="0">
                <a:solidFill>
                  <a:schemeClr val="tx1"/>
                </a:solidFill>
              </a:rPr>
              <a:t>11ac Pub</a:t>
            </a:r>
          </a:p>
          <a:p>
            <a:r>
              <a:rPr lang="en-US" sz="900" dirty="0">
                <a:solidFill>
                  <a:schemeClr val="tx1"/>
                </a:solidFill>
              </a:rPr>
              <a:t>Dec 2013</a:t>
            </a:r>
          </a:p>
        </p:txBody>
      </p:sp>
      <p:sp>
        <p:nvSpPr>
          <p:cNvPr id="65" name="TextBox 64"/>
          <p:cNvSpPr txBox="1"/>
          <p:nvPr/>
        </p:nvSpPr>
        <p:spPr>
          <a:xfrm>
            <a:off x="6656664" y="3707389"/>
            <a:ext cx="595036" cy="230832"/>
          </a:xfrm>
          <a:prstGeom prst="rect">
            <a:avLst/>
          </a:prstGeom>
          <a:noFill/>
        </p:spPr>
        <p:txBody>
          <a:bodyPr wrap="none" rtlCol="0">
            <a:spAutoFit/>
          </a:bodyPr>
          <a:lstStyle/>
          <a:p>
            <a:pPr algn="ctr"/>
            <a:r>
              <a:rPr lang="en-US" sz="900" dirty="0">
                <a:solidFill>
                  <a:schemeClr val="tx1"/>
                </a:solidFill>
              </a:rPr>
              <a:t>expected</a:t>
            </a:r>
          </a:p>
        </p:txBody>
      </p:sp>
      <p:cxnSp>
        <p:nvCxnSpPr>
          <p:cNvPr id="10" name="Straight Arrow Connector 9"/>
          <p:cNvCxnSpPr/>
          <p:nvPr/>
        </p:nvCxnSpPr>
        <p:spPr bwMode="auto">
          <a:xfrm>
            <a:off x="6274187" y="3890171"/>
            <a:ext cx="1745797"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66" name="Straight Arrow Connector 65"/>
          <p:cNvCxnSpPr/>
          <p:nvPr/>
        </p:nvCxnSpPr>
        <p:spPr bwMode="auto">
          <a:xfrm>
            <a:off x="4499006" y="4598356"/>
            <a:ext cx="2684100" cy="1"/>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54" name="Footer Placeholder 4"/>
          <p:cNvSpPr txBox="1">
            <a:spLocks/>
          </p:cNvSpPr>
          <p:nvPr/>
        </p:nvSpPr>
        <p:spPr bwMode="auto">
          <a:xfrm>
            <a:off x="534988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Laurent Cariou, Intel</a:t>
            </a:r>
            <a:endParaRPr lang="en-GB" dirty="0"/>
          </a:p>
        </p:txBody>
      </p:sp>
    </p:spTree>
    <p:extLst>
      <p:ext uri="{BB962C8B-B14F-4D97-AF65-F5344CB8AC3E}">
        <p14:creationId xmlns:p14="http://schemas.microsoft.com/office/powerpoint/2010/main" val="1620281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690CB-DFEC-4868-B27C-EFD88F08D720}"/>
              </a:ext>
            </a:extLst>
          </p:cNvPr>
          <p:cNvSpPr>
            <a:spLocks noGrp="1"/>
          </p:cNvSpPr>
          <p:nvPr>
            <p:ph type="title"/>
          </p:nvPr>
        </p:nvSpPr>
        <p:spPr/>
        <p:txBody>
          <a:bodyPr/>
          <a:lstStyle/>
          <a:p>
            <a:r>
              <a:rPr lang="en-US" dirty="0"/>
              <a:t>Need to meet the agreed timeline (1/2)</a:t>
            </a:r>
          </a:p>
        </p:txBody>
      </p:sp>
      <p:sp>
        <p:nvSpPr>
          <p:cNvPr id="3" name="Content Placeholder 2">
            <a:extLst>
              <a:ext uri="{FF2B5EF4-FFF2-40B4-BE49-F238E27FC236}">
                <a16:creationId xmlns:a16="http://schemas.microsoft.com/office/drawing/2014/main" id="{D402DB0B-B9FC-4309-975A-134F3F639CDA}"/>
              </a:ext>
            </a:extLst>
          </p:cNvPr>
          <p:cNvSpPr>
            <a:spLocks noGrp="1"/>
          </p:cNvSpPr>
          <p:nvPr>
            <p:ph idx="1"/>
          </p:nvPr>
        </p:nvSpPr>
        <p:spPr>
          <a:xfrm>
            <a:off x="533400" y="1677987"/>
            <a:ext cx="7923213" cy="4113213"/>
          </a:xfrm>
        </p:spPr>
        <p:txBody>
          <a:bodyPr/>
          <a:lstStyle/>
          <a:p>
            <a:pPr>
              <a:buFont typeface="Arial" panose="020B0604020202020204" pitchFamily="34" charset="0"/>
              <a:buChar char="•"/>
            </a:pPr>
            <a:r>
              <a:rPr lang="en-US" sz="2000" dirty="0"/>
              <a:t>Importance to establish predictable release dates and feature set early on [2]:</a:t>
            </a:r>
          </a:p>
          <a:p>
            <a:pPr lvl="1">
              <a:buFont typeface="Arial" panose="020B0604020202020204" pitchFamily="34" charset="0"/>
              <a:buChar char="•"/>
            </a:pPr>
            <a:r>
              <a:rPr lang="en-US" sz="1800" dirty="0"/>
              <a:t>industry needs a stable and predictable release date and feature set to plan expensive development effort</a:t>
            </a:r>
          </a:p>
          <a:p>
            <a:pPr lvl="1">
              <a:buFont typeface="Arial" panose="020B0604020202020204" pitchFamily="34" charset="0"/>
              <a:buChar char="•"/>
            </a:pPr>
            <a:r>
              <a:rPr lang="en-US" sz="1800" dirty="0"/>
              <a:t>OEMs benefit from a predictable and regular upgrade cycle</a:t>
            </a:r>
          </a:p>
          <a:p>
            <a:pPr>
              <a:buFont typeface="Arial" panose="020B0604020202020204" pitchFamily="34" charset="0"/>
              <a:buChar char="•"/>
            </a:pPr>
            <a:r>
              <a:rPr lang="en-US" sz="2000" dirty="0">
                <a:solidFill>
                  <a:schemeClr val="tx1"/>
                </a:solidFill>
              </a:rPr>
              <a:t>It is critically important for 11be and the Wi-Fi industry to respect this timeline, as it has major implications on:</a:t>
            </a:r>
          </a:p>
          <a:p>
            <a:pPr lvl="1">
              <a:buFont typeface="Arial" panose="020B0604020202020204" pitchFamily="34" charset="0"/>
              <a:buChar char="•"/>
            </a:pPr>
            <a:r>
              <a:rPr lang="en-US" sz="1800" dirty="0">
                <a:solidFill>
                  <a:schemeClr val="tx1"/>
                </a:solidFill>
              </a:rPr>
              <a:t>Competitive standing against competing technologies and their evolution cycles and marketing messaging</a:t>
            </a:r>
          </a:p>
          <a:p>
            <a:pPr lvl="1">
              <a:buFont typeface="Arial" panose="020B0604020202020204" pitchFamily="34" charset="0"/>
              <a:buChar char="•"/>
            </a:pPr>
            <a:r>
              <a:rPr lang="en-US" sz="1800" dirty="0">
                <a:solidFill>
                  <a:schemeClr val="tx1"/>
                </a:solidFill>
              </a:rPr>
              <a:t>Market expectations for new usages</a:t>
            </a:r>
          </a:p>
          <a:p>
            <a:pPr lvl="1">
              <a:buFont typeface="Arial" panose="020B0604020202020204" pitchFamily="34" charset="0"/>
              <a:buChar char="•"/>
            </a:pPr>
            <a:r>
              <a:rPr lang="en-US" sz="1800" dirty="0">
                <a:solidFill>
                  <a:schemeClr val="tx1"/>
                </a:solidFill>
              </a:rPr>
              <a:t>Product launch dates</a:t>
            </a:r>
            <a:endParaRPr lang="en-US" sz="1800" dirty="0"/>
          </a:p>
          <a:p>
            <a:endParaRPr lang="en-US" sz="1800" dirty="0"/>
          </a:p>
        </p:txBody>
      </p:sp>
      <p:sp>
        <p:nvSpPr>
          <p:cNvPr id="4" name="Slide Number Placeholder 3">
            <a:extLst>
              <a:ext uri="{FF2B5EF4-FFF2-40B4-BE49-F238E27FC236}">
                <a16:creationId xmlns:a16="http://schemas.microsoft.com/office/drawing/2014/main" id="{B57FB3E6-9788-49FB-850F-5D3757A10F1C}"/>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28C609B7-6892-4B02-A371-3949D67589E4}"/>
              </a:ext>
            </a:extLst>
          </p:cNvPr>
          <p:cNvSpPr>
            <a:spLocks noGrp="1"/>
          </p:cNvSpPr>
          <p:nvPr>
            <p:ph type="dt" idx="15"/>
          </p:nvPr>
        </p:nvSpPr>
        <p:spPr/>
        <p:txBody>
          <a:bodyPr/>
          <a:lstStyle/>
          <a:p>
            <a:r>
              <a:rPr lang="en-US" dirty="0"/>
              <a:t>December 2019</a:t>
            </a:r>
            <a:endParaRPr lang="en-GB" dirty="0"/>
          </a:p>
        </p:txBody>
      </p:sp>
      <p:sp>
        <p:nvSpPr>
          <p:cNvPr id="8" name="Rounded Rectangle 7"/>
          <p:cNvSpPr/>
          <p:nvPr/>
        </p:nvSpPr>
        <p:spPr bwMode="auto">
          <a:xfrm>
            <a:off x="304800" y="5486400"/>
            <a:ext cx="8534400" cy="835025"/>
          </a:xfrm>
          <a:prstGeom prst="round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b="1" dirty="0"/>
              <a:t>Identifying the feature set early to meet the approved timeline is critical – more critical than the exact content of the feature set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000" b="1" i="0" u="none" strike="noStrike" cap="none" normalizeH="0" baseline="0" dirty="0">
              <a:ln>
                <a:noFill/>
              </a:ln>
              <a:solidFill>
                <a:schemeClr val="bg1"/>
              </a:solidFill>
              <a:effectLst/>
            </a:endParaRPr>
          </a:p>
        </p:txBody>
      </p:sp>
      <p:sp>
        <p:nvSpPr>
          <p:cNvPr id="9"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1595893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81D3F-E116-4044-85AC-1004DE7D0E3D}"/>
              </a:ext>
            </a:extLst>
          </p:cNvPr>
          <p:cNvSpPr>
            <a:spLocks noGrp="1"/>
          </p:cNvSpPr>
          <p:nvPr>
            <p:ph type="title"/>
          </p:nvPr>
        </p:nvSpPr>
        <p:spPr/>
        <p:txBody>
          <a:bodyPr/>
          <a:lstStyle/>
          <a:p>
            <a:r>
              <a:rPr lang="en-US" dirty="0"/>
              <a:t>Need to meet the agreed timeline (2/2)</a:t>
            </a:r>
          </a:p>
        </p:txBody>
      </p:sp>
      <p:sp>
        <p:nvSpPr>
          <p:cNvPr id="3" name="Content Placeholder 2">
            <a:extLst>
              <a:ext uri="{FF2B5EF4-FFF2-40B4-BE49-F238E27FC236}">
                <a16:creationId xmlns:a16="http://schemas.microsoft.com/office/drawing/2014/main" id="{289A3097-FB7C-419A-943D-B20BCEEA0DFA}"/>
              </a:ext>
            </a:extLst>
          </p:cNvPr>
          <p:cNvSpPr>
            <a:spLocks noGrp="1"/>
          </p:cNvSpPr>
          <p:nvPr>
            <p:ph idx="1"/>
          </p:nvPr>
        </p:nvSpPr>
        <p:spPr/>
        <p:txBody>
          <a:bodyPr/>
          <a:lstStyle/>
          <a:p>
            <a:pPr>
              <a:buFont typeface="Arial" panose="020B0604020202020204" pitchFamily="34" charset="0"/>
              <a:buChar char="•"/>
            </a:pPr>
            <a:r>
              <a:rPr lang="en-US" sz="2000" dirty="0"/>
              <a:t>We just have 5 meetings (Jan, March, May, July, September 2020) before creating the first D0.1 draft.</a:t>
            </a: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With current pace and with current scope, and based on learnings from prior amendments, achieving this is nearly impossible</a:t>
            </a: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Here we present possible approaches to meet this timeline, and request members to constructively work to find a workable solutions to this problem</a:t>
            </a:r>
          </a:p>
        </p:txBody>
      </p:sp>
      <p:sp>
        <p:nvSpPr>
          <p:cNvPr id="4" name="Slide Number Placeholder 3">
            <a:extLst>
              <a:ext uri="{FF2B5EF4-FFF2-40B4-BE49-F238E27FC236}">
                <a16:creationId xmlns:a16="http://schemas.microsoft.com/office/drawing/2014/main" id="{5E0057CE-C4F2-4623-A3DB-9CE7C699AA9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68B80111-3BFB-400C-9157-B38C7E12713A}"/>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2296278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30C2F-64F1-4731-A63F-6AB78412B0CD}"/>
              </a:ext>
            </a:extLst>
          </p:cNvPr>
          <p:cNvSpPr>
            <a:spLocks noGrp="1"/>
          </p:cNvSpPr>
          <p:nvPr>
            <p:ph type="title"/>
          </p:nvPr>
        </p:nvSpPr>
        <p:spPr/>
        <p:txBody>
          <a:bodyPr/>
          <a:lstStyle/>
          <a:p>
            <a:r>
              <a:rPr lang="en-US" dirty="0"/>
              <a:t>Different time constraints depending on features</a:t>
            </a:r>
          </a:p>
        </p:txBody>
      </p:sp>
      <p:sp>
        <p:nvSpPr>
          <p:cNvPr id="3" name="Content Placeholder 2">
            <a:extLst>
              <a:ext uri="{FF2B5EF4-FFF2-40B4-BE49-F238E27FC236}">
                <a16:creationId xmlns:a16="http://schemas.microsoft.com/office/drawing/2014/main" id="{FB37B8DA-144B-45FE-AC2E-3BA14FC9B74A}"/>
              </a:ext>
            </a:extLst>
          </p:cNvPr>
          <p:cNvSpPr>
            <a:spLocks noGrp="1"/>
          </p:cNvSpPr>
          <p:nvPr>
            <p:ph idx="1"/>
          </p:nvPr>
        </p:nvSpPr>
        <p:spPr>
          <a:xfrm>
            <a:off x="304800" y="1752600"/>
            <a:ext cx="8458200" cy="4113213"/>
          </a:xfrm>
        </p:spPr>
        <p:txBody>
          <a:bodyPr/>
          <a:lstStyle/>
          <a:p>
            <a:pPr>
              <a:buFont typeface="Arial" panose="020B0604020202020204" pitchFamily="34" charset="0"/>
              <a:buChar char="•"/>
            </a:pPr>
            <a:r>
              <a:rPr lang="en-US" sz="2000" dirty="0"/>
              <a:t>Similarly to previous PHY/MAC programs, it is expected that not all the features defined in 11be will be implemented in the first release of products</a:t>
            </a:r>
          </a:p>
          <a:p>
            <a:pPr lvl="1">
              <a:buFont typeface="Arial" panose="020B0604020202020204" pitchFamily="34" charset="0"/>
              <a:buChar char="•"/>
            </a:pPr>
            <a:r>
              <a:rPr lang="en-US" sz="1600" dirty="0">
                <a:solidFill>
                  <a:schemeClr val="tx1"/>
                </a:solidFill>
              </a:rPr>
              <a:t>Features show up in products based on releases (release 1, release 2, etc.), which are launched a few years apart</a:t>
            </a:r>
          </a:p>
          <a:p>
            <a:pPr lvl="1">
              <a:buFont typeface="Arial" panose="020B0604020202020204" pitchFamily="34" charset="0"/>
              <a:buChar char="•"/>
            </a:pPr>
            <a:r>
              <a:rPr lang="en-US" sz="1600" dirty="0">
                <a:solidFill>
                  <a:schemeClr val="tx1"/>
                </a:solidFill>
              </a:rPr>
              <a:t>This is true for both Wi-Fi and 3GPP markets</a:t>
            </a:r>
          </a:p>
          <a:p>
            <a:pPr>
              <a:buFont typeface="Arial" panose="020B0604020202020204" pitchFamily="34" charset="0"/>
              <a:buChar char="•"/>
            </a:pPr>
            <a:endParaRPr lang="en-US" sz="2000" dirty="0"/>
          </a:p>
          <a:p>
            <a:pPr>
              <a:buFont typeface="Arial" panose="020B0604020202020204" pitchFamily="34" charset="0"/>
              <a:buChar char="•"/>
            </a:pPr>
            <a:r>
              <a:rPr lang="en-US" sz="2000" dirty="0"/>
              <a:t>The most stringent constraint to meet the timeline really is for features that are candidate to be included in the first release</a:t>
            </a:r>
          </a:p>
          <a:p>
            <a:pPr>
              <a:buFont typeface="Arial" panose="020B0604020202020204" pitchFamily="34" charset="0"/>
              <a:buChar char="•"/>
            </a:pPr>
            <a:r>
              <a:rPr lang="en-US" sz="2000" dirty="0"/>
              <a:t>The specification of release 1 features needs to be ready and stable in 11be D1.0/D2.0 at the target dates.</a:t>
            </a:r>
          </a:p>
          <a:p>
            <a:pPr>
              <a:buFont typeface="Arial" panose="020B0604020202020204" pitchFamily="34" charset="0"/>
              <a:buChar char="•"/>
            </a:pPr>
            <a:r>
              <a:rPr lang="en-US" sz="2000" dirty="0"/>
              <a:t>On the other hand, features that are more likely to be in future releases (release 2) of products can enjoy a more relaxed development timeline and become mature at a later stage.</a:t>
            </a:r>
          </a:p>
        </p:txBody>
      </p:sp>
      <p:sp>
        <p:nvSpPr>
          <p:cNvPr id="4" name="Slide Number Placeholder 3">
            <a:extLst>
              <a:ext uri="{FF2B5EF4-FFF2-40B4-BE49-F238E27FC236}">
                <a16:creationId xmlns:a16="http://schemas.microsoft.com/office/drawing/2014/main" id="{1EC96C9B-7986-40E4-BD6F-974082F7551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ED050E06-319B-4E14-9F31-2628C6AB7E31}"/>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27DB4DDD-2282-46E9-847A-EB4E7AF317B7}"/>
              </a:ext>
            </a:extLst>
          </p:cNvPr>
          <p:cNvSpPr>
            <a:spLocks noGrp="1"/>
          </p:cNvSpPr>
          <p:nvPr>
            <p:ph type="ftr" idx="14"/>
          </p:nvPr>
        </p:nvSpPr>
        <p:spPr>
          <a:xfrm>
            <a:off x="5349880" y="6475413"/>
            <a:ext cx="3184520" cy="180975"/>
          </a:xfrm>
        </p:spPr>
        <p:txBody>
          <a:bodyPr/>
          <a:lstStyle/>
          <a:p>
            <a:r>
              <a:rPr lang="en-GB" dirty="0"/>
              <a:t>Laurent Cariou, Intel</a:t>
            </a:r>
          </a:p>
        </p:txBody>
      </p:sp>
      <p:sp>
        <p:nvSpPr>
          <p:cNvPr id="9" name="Rectangle 8">
            <a:extLst>
              <a:ext uri="{FF2B5EF4-FFF2-40B4-BE49-F238E27FC236}">
                <a16:creationId xmlns:a16="http://schemas.microsoft.com/office/drawing/2014/main" id="{C69AD78E-02E1-4791-8190-42D217E85625}"/>
              </a:ext>
            </a:extLst>
          </p:cNvPr>
          <p:cNvSpPr/>
          <p:nvPr/>
        </p:nvSpPr>
        <p:spPr bwMode="auto">
          <a:xfrm>
            <a:off x="381000" y="3962400"/>
            <a:ext cx="8153400" cy="762000"/>
          </a:xfrm>
          <a:prstGeom prst="rect">
            <a:avLst/>
          </a:prstGeom>
          <a:no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550557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0776A-2561-448A-BE5C-74A50AA9AD31}"/>
              </a:ext>
            </a:extLst>
          </p:cNvPr>
          <p:cNvSpPr>
            <a:spLocks noGrp="1"/>
          </p:cNvSpPr>
          <p:nvPr>
            <p:ph type="title"/>
          </p:nvPr>
        </p:nvSpPr>
        <p:spPr/>
        <p:txBody>
          <a:bodyPr/>
          <a:lstStyle/>
          <a:p>
            <a:r>
              <a:rPr lang="en-US" dirty="0"/>
              <a:t>Prioritization/releases as the way to meet timeline and market expectations</a:t>
            </a:r>
          </a:p>
        </p:txBody>
      </p:sp>
      <p:sp>
        <p:nvSpPr>
          <p:cNvPr id="3" name="Content Placeholder 2">
            <a:extLst>
              <a:ext uri="{FF2B5EF4-FFF2-40B4-BE49-F238E27FC236}">
                <a16:creationId xmlns:a16="http://schemas.microsoft.com/office/drawing/2014/main" id="{2C47BAF6-FC0B-4968-8E0F-D23BD02062C0}"/>
              </a:ext>
            </a:extLst>
          </p:cNvPr>
          <p:cNvSpPr>
            <a:spLocks noGrp="1"/>
          </p:cNvSpPr>
          <p:nvPr>
            <p:ph idx="1"/>
          </p:nvPr>
        </p:nvSpPr>
        <p:spPr>
          <a:xfrm>
            <a:off x="304800" y="1830387"/>
            <a:ext cx="8532813" cy="4113213"/>
          </a:xfrm>
        </p:spPr>
        <p:txBody>
          <a:bodyPr/>
          <a:lstStyle/>
          <a:p>
            <a:pPr>
              <a:buFont typeface="Arial" panose="020B0604020202020204" pitchFamily="34" charset="0"/>
              <a:buChar char="•"/>
            </a:pPr>
            <a:r>
              <a:rPr lang="en-US" sz="2000" dirty="0"/>
              <a:t>We can overcome the timeline difficulties if we are able to identify as early as now the features that are the most likely to be implemented in first release of 11be products.</a:t>
            </a:r>
          </a:p>
          <a:p>
            <a:r>
              <a:rPr lang="en-US" sz="2000" dirty="0"/>
              <a:t> </a:t>
            </a:r>
          </a:p>
          <a:p>
            <a:pPr>
              <a:buFont typeface="Arial" panose="020B0604020202020204" pitchFamily="34" charset="0"/>
              <a:buChar char="•"/>
            </a:pPr>
            <a:r>
              <a:rPr lang="en-US" sz="2000" dirty="0"/>
              <a:t>We therefore propose to group the current 11be candidate features into 2 categories: a release 1 list and a release 2 list</a:t>
            </a:r>
          </a:p>
          <a:p>
            <a:pPr>
              <a:buFont typeface="Arial" panose="020B0604020202020204" pitchFamily="34" charset="0"/>
              <a:buChar char="•"/>
            </a:pPr>
            <a:endParaRPr lang="en-US" sz="2000" dirty="0"/>
          </a:p>
          <a:p>
            <a:pPr>
              <a:buFont typeface="Arial" panose="020B0604020202020204" pitchFamily="34" charset="0"/>
              <a:buChar char="•"/>
            </a:pPr>
            <a:r>
              <a:rPr lang="en-US" sz="2000" dirty="0"/>
              <a:t>Defining such lists will allow:</a:t>
            </a:r>
          </a:p>
          <a:p>
            <a:pPr lvl="1">
              <a:buFont typeface="Arial" panose="020B0604020202020204" pitchFamily="34" charset="0"/>
              <a:buChar char="•"/>
            </a:pPr>
            <a:r>
              <a:rPr lang="en-US" sz="1800" dirty="0"/>
              <a:t>Prioritization of these topics in the agenda during task group and ad hoc group sessions until D2.0</a:t>
            </a:r>
          </a:p>
          <a:p>
            <a:pPr lvl="2">
              <a:buFont typeface="Arial" panose="020B0604020202020204" pitchFamily="34" charset="0"/>
              <a:buChar char="•"/>
            </a:pPr>
            <a:r>
              <a:rPr lang="en-US" sz="1600" dirty="0"/>
              <a:t>Features in the release 2 list can still be discussed, and can be included in SFD. They are just deprioritized in the agenda as long as release 1 presentations are available</a:t>
            </a:r>
          </a:p>
          <a:p>
            <a:pPr lvl="1">
              <a:buFont typeface="Arial" panose="020B0604020202020204" pitchFamily="34" charset="0"/>
              <a:buChar char="•"/>
            </a:pPr>
            <a:r>
              <a:rPr lang="en-US" sz="1800" dirty="0"/>
              <a:t>Acceleration of the development of the </a:t>
            </a:r>
            <a:r>
              <a:rPr lang="en-US" sz="1800"/>
              <a:t>draft and </a:t>
            </a:r>
            <a:r>
              <a:rPr lang="en-US" sz="1800" dirty="0"/>
              <a:t>early draft comment resolutions by focusing on release 1 list</a:t>
            </a:r>
            <a:endParaRPr lang="en-US" sz="2000" dirty="0"/>
          </a:p>
          <a:p>
            <a:endParaRPr lang="en-US" sz="2000" dirty="0"/>
          </a:p>
        </p:txBody>
      </p:sp>
      <p:sp>
        <p:nvSpPr>
          <p:cNvPr id="4" name="Slide Number Placeholder 3">
            <a:extLst>
              <a:ext uri="{FF2B5EF4-FFF2-40B4-BE49-F238E27FC236}">
                <a16:creationId xmlns:a16="http://schemas.microsoft.com/office/drawing/2014/main" id="{3F6733B8-6A7A-429F-9BE1-3C9E4EC09D8E}"/>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2C572B5C-5A8B-483D-83C5-486D1D83232D}"/>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22858756-C5BF-44D8-837A-F8752D2C5DA2}"/>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1207251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BCE79-8FAA-476F-9B16-F7AC7DEB398B}"/>
              </a:ext>
            </a:extLst>
          </p:cNvPr>
          <p:cNvSpPr>
            <a:spLocks noGrp="1"/>
          </p:cNvSpPr>
          <p:nvPr>
            <p:ph type="title"/>
          </p:nvPr>
        </p:nvSpPr>
        <p:spPr/>
        <p:txBody>
          <a:bodyPr/>
          <a:lstStyle/>
          <a:p>
            <a:r>
              <a:rPr lang="en-US" dirty="0"/>
              <a:t>Release 1 list</a:t>
            </a:r>
          </a:p>
        </p:txBody>
      </p:sp>
      <p:sp>
        <p:nvSpPr>
          <p:cNvPr id="3" name="Content Placeholder 2">
            <a:extLst>
              <a:ext uri="{FF2B5EF4-FFF2-40B4-BE49-F238E27FC236}">
                <a16:creationId xmlns:a16="http://schemas.microsoft.com/office/drawing/2014/main" id="{11CFF714-2424-4BEB-9538-2659CAFC7D6A}"/>
              </a:ext>
            </a:extLst>
          </p:cNvPr>
          <p:cNvSpPr>
            <a:spLocks noGrp="1"/>
          </p:cNvSpPr>
          <p:nvPr>
            <p:ph idx="1"/>
          </p:nvPr>
        </p:nvSpPr>
        <p:spPr>
          <a:xfrm>
            <a:off x="609600" y="1981200"/>
            <a:ext cx="8001000" cy="4113213"/>
          </a:xfrm>
        </p:spPr>
        <p:txBody>
          <a:bodyPr/>
          <a:lstStyle/>
          <a:p>
            <a:pPr>
              <a:buFont typeface="Arial" panose="020B0604020202020204" pitchFamily="34" charset="0"/>
              <a:buChar char="•"/>
            </a:pPr>
            <a:r>
              <a:rPr lang="en-US" sz="2000" dirty="0"/>
              <a:t>The release 1 list corresponds to the list of features that will need to have a mature specification in D1.0</a:t>
            </a:r>
          </a:p>
          <a:p>
            <a:pPr lvl="1">
              <a:buFont typeface="Arial" panose="020B0604020202020204" pitchFamily="34" charset="0"/>
              <a:buChar char="•"/>
            </a:pPr>
            <a:r>
              <a:rPr lang="en-US" sz="1800" dirty="0"/>
              <a:t>Contributions on these features would be prioritized in 11be agenda, and the generation of D0.1/D1.0 would be triggered as soon as these features are considered mature and stable through a TG vote</a:t>
            </a:r>
          </a:p>
          <a:p>
            <a:pPr lvl="2">
              <a:buFont typeface="Arial" panose="020B0604020202020204" pitchFamily="34" charset="0"/>
              <a:buChar char="•"/>
            </a:pPr>
            <a:r>
              <a:rPr lang="en-US" sz="1600" dirty="0"/>
              <a:t>We could still allocate a small amount of time for R2 features if we see the need</a:t>
            </a:r>
          </a:p>
          <a:p>
            <a:pPr lvl="1">
              <a:buFont typeface="Arial" panose="020B0604020202020204" pitchFamily="34" charset="0"/>
              <a:buChar char="•"/>
            </a:pPr>
            <a:r>
              <a:rPr lang="en-US" sz="1800" dirty="0"/>
              <a:t>Only these features would be converted from SFD into spec text in D0.1/1.0</a:t>
            </a:r>
          </a:p>
          <a:p>
            <a:pPr lvl="1">
              <a:buFont typeface="Arial" panose="020B0604020202020204" pitchFamily="34" charset="0"/>
              <a:buChar char="•"/>
            </a:pPr>
            <a:r>
              <a:rPr lang="en-US" sz="1800" dirty="0"/>
              <a:t>Comment resolution for D1.0/D2.0 would be focus only on those features</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5BBA92B-7039-4A90-9DA7-4ED3AFB35FA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43F886C7-D982-4935-A229-88240A10E71C}"/>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47791197-3124-47FF-86A7-795821A95131}"/>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2288066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4F030-59B9-49E0-A687-AB3A290DFDD5}"/>
              </a:ext>
            </a:extLst>
          </p:cNvPr>
          <p:cNvSpPr>
            <a:spLocks noGrp="1"/>
          </p:cNvSpPr>
          <p:nvPr>
            <p:ph type="title"/>
          </p:nvPr>
        </p:nvSpPr>
        <p:spPr/>
        <p:txBody>
          <a:bodyPr/>
          <a:lstStyle/>
          <a:p>
            <a:r>
              <a:rPr lang="en-US" dirty="0"/>
              <a:t>Release 2 list</a:t>
            </a:r>
          </a:p>
        </p:txBody>
      </p:sp>
      <p:sp>
        <p:nvSpPr>
          <p:cNvPr id="3" name="Content Placeholder 2">
            <a:extLst>
              <a:ext uri="{FF2B5EF4-FFF2-40B4-BE49-F238E27FC236}">
                <a16:creationId xmlns:a16="http://schemas.microsoft.com/office/drawing/2014/main" id="{D236E840-9151-4132-BDD0-E7F9C43B4952}"/>
              </a:ext>
            </a:extLst>
          </p:cNvPr>
          <p:cNvSpPr>
            <a:spLocks noGrp="1"/>
          </p:cNvSpPr>
          <p:nvPr>
            <p:ph idx="1"/>
          </p:nvPr>
        </p:nvSpPr>
        <p:spPr>
          <a:xfrm>
            <a:off x="685800" y="1754187"/>
            <a:ext cx="7770813" cy="4646613"/>
          </a:xfrm>
        </p:spPr>
        <p:txBody>
          <a:bodyPr/>
          <a:lstStyle/>
          <a:p>
            <a:pPr>
              <a:buFont typeface="Arial" panose="020B0604020202020204" pitchFamily="34" charset="0"/>
              <a:buChar char="•"/>
            </a:pPr>
            <a:r>
              <a:rPr lang="en-US" sz="1800" dirty="0"/>
              <a:t>The release 2 list corresponds to the list of features that don't need to be mature in D1.0. These features could:</a:t>
            </a:r>
          </a:p>
          <a:p>
            <a:pPr lvl="1">
              <a:buFont typeface="Arial" panose="020B0604020202020204" pitchFamily="34" charset="0"/>
              <a:buChar char="•"/>
            </a:pPr>
            <a:r>
              <a:rPr lang="en-US" sz="1600" dirty="0"/>
              <a:t>Be included in 11be D1.0, but with little or no specification text</a:t>
            </a:r>
          </a:p>
          <a:p>
            <a:pPr lvl="1">
              <a:buFont typeface="Arial" panose="020B0604020202020204" pitchFamily="34" charset="0"/>
              <a:buChar char="•"/>
            </a:pPr>
            <a:r>
              <a:rPr lang="en-US" sz="1600" dirty="0"/>
              <a:t>Be only introduced in a later draft version (as we did in 11ax for </a:t>
            </a:r>
            <a:r>
              <a:rPr lang="en-US" sz="1600" dirty="0" err="1"/>
              <a:t>Midamble</a:t>
            </a:r>
            <a:r>
              <a:rPr lang="en-US" sz="1600" dirty="0"/>
              <a:t> (D3.0) and 6GHz related features (D4.0)) </a:t>
            </a:r>
          </a:p>
          <a:p>
            <a:pPr lvl="1">
              <a:buFont typeface="Arial" panose="020B0604020202020204" pitchFamily="34" charset="0"/>
              <a:buChar char="•"/>
            </a:pPr>
            <a:r>
              <a:rPr lang="en-US" sz="1600" dirty="0"/>
              <a:t>Be specified in a newly created and dedicated Release 2 task group</a:t>
            </a:r>
          </a:p>
          <a:p>
            <a:pPr>
              <a:buFont typeface="Arial" panose="020B0604020202020204" pitchFamily="34" charset="0"/>
              <a:buChar char="•"/>
            </a:pPr>
            <a:endParaRPr lang="en-US" sz="1800" dirty="0"/>
          </a:p>
          <a:p>
            <a:pPr>
              <a:buFont typeface="Arial" panose="020B0604020202020204" pitchFamily="34" charset="0"/>
              <a:buChar char="•"/>
            </a:pPr>
            <a:r>
              <a:rPr lang="en-US" sz="1800" dirty="0"/>
              <a:t>11be SFD could have 2 parts: release 1 and release 2</a:t>
            </a:r>
          </a:p>
          <a:p>
            <a:pPr lvl="1">
              <a:buFont typeface="Arial" panose="020B0604020202020204" pitchFamily="34" charset="0"/>
              <a:buChar char="•"/>
            </a:pPr>
            <a:r>
              <a:rPr lang="en-US" sz="1400" dirty="0"/>
              <a:t>Release 1 part would be converted to spec text in D0.1/1.0</a:t>
            </a:r>
          </a:p>
          <a:p>
            <a:pPr lvl="1">
              <a:buFont typeface="Arial" panose="020B0604020202020204" pitchFamily="34" charset="0"/>
              <a:buChar char="•"/>
            </a:pPr>
            <a:r>
              <a:rPr lang="en-US" sz="1400" dirty="0"/>
              <a:t>Release 2 part and features from Release 1 part that are immature would be converted to spec text in a later release or within another dedicated TG</a:t>
            </a:r>
          </a:p>
          <a:p>
            <a:pPr>
              <a:buFont typeface="Arial" panose="020B0604020202020204" pitchFamily="34" charset="0"/>
              <a:buChar char="•"/>
            </a:pPr>
            <a:endParaRPr lang="en-US" sz="1800" dirty="0"/>
          </a:p>
          <a:p>
            <a:pPr>
              <a:buFont typeface="Arial" panose="020B0604020202020204" pitchFamily="34" charset="0"/>
              <a:buChar char="•"/>
            </a:pPr>
            <a:r>
              <a:rPr lang="en-US" sz="1800" dirty="0"/>
              <a:t>PHY design in R1 should consider forward compatibility for future R2 features. (e.g. adding hooks in preamble design)</a:t>
            </a:r>
          </a:p>
          <a:p>
            <a:pPr>
              <a:buFont typeface="Arial" panose="020B0604020202020204" pitchFamily="34" charset="0"/>
              <a:buChar char="•"/>
            </a:pPr>
            <a:endParaRPr lang="en-US" sz="1800" dirty="0"/>
          </a:p>
          <a:p>
            <a:endParaRPr lang="en-US" sz="2000" dirty="0"/>
          </a:p>
        </p:txBody>
      </p:sp>
      <p:sp>
        <p:nvSpPr>
          <p:cNvPr id="4" name="Slide Number Placeholder 3">
            <a:extLst>
              <a:ext uri="{FF2B5EF4-FFF2-40B4-BE49-F238E27FC236}">
                <a16:creationId xmlns:a16="http://schemas.microsoft.com/office/drawing/2014/main" id="{0ECA1E3F-9277-4D47-9279-AFFBD3BB442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Date Placeholder 5">
            <a:extLst>
              <a:ext uri="{FF2B5EF4-FFF2-40B4-BE49-F238E27FC236}">
                <a16:creationId xmlns:a16="http://schemas.microsoft.com/office/drawing/2014/main" id="{D741A300-DAF8-41B7-95F3-B7D49159103E}"/>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2294297317"/>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35268</TotalTime>
  <Words>1698</Words>
  <Application>Microsoft Office PowerPoint</Application>
  <PresentationFormat>On-screen Show (4:3)</PresentationFormat>
  <Paragraphs>253</Paragraphs>
  <Slides>20</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Times New Roman</vt:lpstr>
      <vt:lpstr>802-11-Submission</vt:lpstr>
      <vt:lpstr>Adopting a release framework to meet 802.11be timeline</vt:lpstr>
      <vt:lpstr>Introduction</vt:lpstr>
      <vt:lpstr>802.11be process and timeline [1]</vt:lpstr>
      <vt:lpstr>Need to meet the agreed timeline (1/2)</vt:lpstr>
      <vt:lpstr>Need to meet the agreed timeline (2/2)</vt:lpstr>
      <vt:lpstr>Different time constraints depending on features</vt:lpstr>
      <vt:lpstr>Prioritization/releases as the way to meet timeline and market expectations</vt:lpstr>
      <vt:lpstr>Release 1 list</vt:lpstr>
      <vt:lpstr>Release 2 list</vt:lpstr>
      <vt:lpstr>Process for release 2 topics – option 1</vt:lpstr>
      <vt:lpstr>Process for release 2 topics – option 2</vt:lpstr>
      <vt:lpstr>How to select features for release 1</vt:lpstr>
      <vt:lpstr>Candidate Release 1 list</vt:lpstr>
      <vt:lpstr>Conclusion</vt:lpstr>
      <vt:lpstr>Straw Poll #1</vt:lpstr>
      <vt:lpstr>Straw Poll #1</vt:lpstr>
      <vt:lpstr>Straw Poll #2</vt:lpstr>
      <vt:lpstr>Straw Poll #3</vt:lpstr>
      <vt:lpstr>Motion</vt:lpstr>
      <vt:lpstr>References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802.11ay Timeline</dc:title>
  <dc:creator>Yan Xin</dc:creator>
  <cp:keywords>CTPClassification=CTP_NT</cp:keywords>
  <cp:lastModifiedBy>Cariou, Laurent</cp:lastModifiedBy>
  <cp:revision>305</cp:revision>
  <cp:lastPrinted>1601-01-01T00:00:00Z</cp:lastPrinted>
  <dcterms:created xsi:type="dcterms:W3CDTF">2015-05-05T17:39:16Z</dcterms:created>
  <dcterms:modified xsi:type="dcterms:W3CDTF">2020-01-16T22:17:12Z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1431617370</vt:lpwstr>
  </property>
  <property fmtid="{D5CDD505-2E9C-101B-9397-08002B2CF9AE}" pid="3" name="TitusGUID">
    <vt:lpwstr>ba97ee6a-c3bb-465e-ab01-e64430249c2f</vt:lpwstr>
  </property>
  <property fmtid="{D5CDD505-2E9C-101B-9397-08002B2CF9AE}" pid="4" name="CTP_TimeStamp">
    <vt:lpwstr>2020-01-16 22:17:11Z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