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9"/>
  </p:notesMasterIdLst>
  <p:handoutMasterIdLst>
    <p:handoutMasterId r:id="rId100"/>
  </p:handoutMasterIdLst>
  <p:sldIdLst>
    <p:sldId id="269" r:id="rId2"/>
    <p:sldId id="302" r:id="rId3"/>
    <p:sldId id="300" r:id="rId4"/>
    <p:sldId id="286" r:id="rId5"/>
    <p:sldId id="1722" r:id="rId6"/>
    <p:sldId id="1723" r:id="rId7"/>
    <p:sldId id="1724" r:id="rId8"/>
    <p:sldId id="1725" r:id="rId9"/>
    <p:sldId id="1726" r:id="rId10"/>
    <p:sldId id="1787" r:id="rId11"/>
    <p:sldId id="738" r:id="rId12"/>
    <p:sldId id="1508" r:id="rId13"/>
    <p:sldId id="306" r:id="rId14"/>
    <p:sldId id="516" r:id="rId15"/>
    <p:sldId id="515" r:id="rId16"/>
    <p:sldId id="1560" r:id="rId17"/>
    <p:sldId id="1095" r:id="rId18"/>
    <p:sldId id="1096" r:id="rId19"/>
    <p:sldId id="1561" r:id="rId20"/>
    <p:sldId id="1562" r:id="rId21"/>
    <p:sldId id="1596" r:id="rId22"/>
    <p:sldId id="1657" r:id="rId23"/>
    <p:sldId id="1506" r:id="rId24"/>
    <p:sldId id="1409" r:id="rId25"/>
    <p:sldId id="1658" r:id="rId26"/>
    <p:sldId id="1728" r:id="rId27"/>
    <p:sldId id="1727" r:id="rId28"/>
    <p:sldId id="1679" r:id="rId29"/>
    <p:sldId id="1765" r:id="rId30"/>
    <p:sldId id="1739" r:id="rId31"/>
    <p:sldId id="1740" r:id="rId32"/>
    <p:sldId id="1741" r:id="rId33"/>
    <p:sldId id="823" r:id="rId34"/>
    <p:sldId id="1742" r:id="rId35"/>
    <p:sldId id="1746" r:id="rId36"/>
    <p:sldId id="1743" r:id="rId37"/>
    <p:sldId id="1747" r:id="rId38"/>
    <p:sldId id="1776" r:id="rId39"/>
    <p:sldId id="1744" r:id="rId40"/>
    <p:sldId id="1745" r:id="rId41"/>
    <p:sldId id="1749" r:id="rId42"/>
    <p:sldId id="1750" r:id="rId43"/>
    <p:sldId id="1751" r:id="rId44"/>
    <p:sldId id="1753" r:id="rId45"/>
    <p:sldId id="1754" r:id="rId46"/>
    <p:sldId id="1748" r:id="rId47"/>
    <p:sldId id="1755" r:id="rId48"/>
    <p:sldId id="1756" r:id="rId49"/>
    <p:sldId id="1757" r:id="rId50"/>
    <p:sldId id="1738" r:id="rId51"/>
    <p:sldId id="1760" r:id="rId52"/>
    <p:sldId id="1766" r:id="rId53"/>
    <p:sldId id="1767" r:id="rId54"/>
    <p:sldId id="1768" r:id="rId55"/>
    <p:sldId id="1777" r:id="rId56"/>
    <p:sldId id="1769" r:id="rId57"/>
    <p:sldId id="1778" r:id="rId58"/>
    <p:sldId id="1752" r:id="rId59"/>
    <p:sldId id="1774" r:id="rId60"/>
    <p:sldId id="1772" r:id="rId61"/>
    <p:sldId id="1775" r:id="rId62"/>
    <p:sldId id="1773" r:id="rId63"/>
    <p:sldId id="1785" r:id="rId64"/>
    <p:sldId id="1759" r:id="rId65"/>
    <p:sldId id="1780" r:id="rId66"/>
    <p:sldId id="1781" r:id="rId67"/>
    <p:sldId id="1782" r:id="rId68"/>
    <p:sldId id="1783" r:id="rId69"/>
    <p:sldId id="1784" r:id="rId70"/>
    <p:sldId id="1730" r:id="rId71"/>
    <p:sldId id="1541" r:id="rId72"/>
    <p:sldId id="1729" r:id="rId73"/>
    <p:sldId id="1788" r:id="rId74"/>
    <p:sldId id="1789" r:id="rId75"/>
    <p:sldId id="1790" r:id="rId76"/>
    <p:sldId id="1732" r:id="rId77"/>
    <p:sldId id="1733" r:id="rId78"/>
    <p:sldId id="1734" r:id="rId79"/>
    <p:sldId id="1735" r:id="rId80"/>
    <p:sldId id="1736" r:id="rId81"/>
    <p:sldId id="1737" r:id="rId82"/>
    <p:sldId id="1761" r:id="rId83"/>
    <p:sldId id="1762" r:id="rId84"/>
    <p:sldId id="1786" r:id="rId85"/>
    <p:sldId id="1465" r:id="rId86"/>
    <p:sldId id="1770" r:id="rId87"/>
    <p:sldId id="1689" r:id="rId88"/>
    <p:sldId id="1771" r:id="rId89"/>
    <p:sldId id="1647" r:id="rId90"/>
    <p:sldId id="1646" r:id="rId91"/>
    <p:sldId id="1649" r:id="rId92"/>
    <p:sldId id="1651" r:id="rId93"/>
    <p:sldId id="1648" r:id="rId94"/>
    <p:sldId id="1650" r:id="rId95"/>
    <p:sldId id="868" r:id="rId96"/>
    <p:sldId id="874" r:id="rId97"/>
    <p:sldId id="305" r:id="rId9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76" d="100"/>
          <a:sy n="76" d="100"/>
        </p:scale>
        <p:origin x="1156"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Sheet1!$B$2:$B$7</c:f>
              <c:numCache>
                <c:formatCode>General</c:formatCode>
                <c:ptCount val="6"/>
                <c:pt idx="0">
                  <c:v>23</c:v>
                </c:pt>
                <c:pt idx="1">
                  <c:v>22</c:v>
                </c:pt>
                <c:pt idx="2">
                  <c:v>26</c:v>
                </c:pt>
                <c:pt idx="3">
                  <c:v>29</c:v>
                </c:pt>
                <c:pt idx="4">
                  <c:v>30</c:v>
                </c:pt>
                <c:pt idx="5">
                  <c:v>29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Sheet1!$C$2:$C$7</c:f>
              <c:numCache>
                <c:formatCode>General</c:formatCode>
                <c:ptCount val="6"/>
                <c:pt idx="0">
                  <c:v>4</c:v>
                </c:pt>
                <c:pt idx="1">
                  <c:v>6</c:v>
                </c:pt>
                <c:pt idx="2">
                  <c:v>6</c:v>
                </c:pt>
                <c:pt idx="3">
                  <c:v>8</c:v>
                </c:pt>
                <c:pt idx="4">
                  <c:v>8</c:v>
                </c:pt>
                <c:pt idx="5">
                  <c:v>8</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2"/>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1852349338685607"/>
          <c:y val="0.31471784776902889"/>
          <c:w val="0.2448751994236015"/>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17023781118269"/>
          <c:y val="0.10096428451432989"/>
          <c:w val="0.47749036824942337"/>
          <c:h val="0.89685921526330126"/>
        </c:manualLayout>
      </c:layout>
      <c:barChart>
        <c:barDir val="bar"/>
        <c:grouping val="clustered"/>
        <c:varyColors val="0"/>
        <c:ser>
          <c:idx val="0"/>
          <c:order val="0"/>
          <c:tx>
            <c:strRef>
              <c:f>Sheet1!$B$1</c:f>
              <c:strCache>
                <c:ptCount val="1"/>
                <c:pt idx="0">
                  <c:v>Post workshop survey</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35C-4CCA-B99C-F79B7E82F07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35C-4CCA-B99C-F79B7E82F073}"/>
              </c:ext>
            </c:extLst>
          </c:dPt>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Sheet1!$B$2:$B$12</c:f>
              <c:numCache>
                <c:formatCode>0%</c:formatCode>
                <c:ptCount val="11"/>
                <c:pt idx="0">
                  <c:v>0.5714285714285714</c:v>
                </c:pt>
                <c:pt idx="1">
                  <c:v>0.55555555555555558</c:v>
                </c:pt>
                <c:pt idx="2">
                  <c:v>0.31746031746031744</c:v>
                </c:pt>
                <c:pt idx="3">
                  <c:v>0.38095238095238093</c:v>
                </c:pt>
                <c:pt idx="4">
                  <c:v>0.30158730158730157</c:v>
                </c:pt>
                <c:pt idx="5">
                  <c:v>0.17460317460317459</c:v>
                </c:pt>
                <c:pt idx="6">
                  <c:v>0.23809523809523808</c:v>
                </c:pt>
                <c:pt idx="7">
                  <c:v>6.3492063492063489E-2</c:v>
                </c:pt>
                <c:pt idx="8">
                  <c:v>6.3492063492063489E-2</c:v>
                </c:pt>
                <c:pt idx="9">
                  <c:v>3.1746031746031744E-2</c:v>
                </c:pt>
                <c:pt idx="10">
                  <c:v>9.5238095238095233E-2</c:v>
                </c:pt>
              </c:numCache>
            </c:numRef>
          </c:val>
          <c:extLst>
            <c:ext xmlns:c16="http://schemas.microsoft.com/office/drawing/2014/chart" uri="{C3380CC4-5D6E-409C-BE32-E72D297353CC}">
              <c16:uniqueId val="{00000004-835C-4CCA-B99C-F79B7E82F073}"/>
            </c:ext>
          </c:extLst>
        </c:ser>
        <c:ser>
          <c:idx val="1"/>
          <c:order val="1"/>
          <c:tx>
            <c:strRef>
              <c:f>Sheet1!$C$1</c:f>
              <c:strCache>
                <c:ptCount val="1"/>
                <c:pt idx="0">
                  <c:v>WBA survey</c:v>
                </c:pt>
              </c:strCache>
            </c:strRef>
          </c:tx>
          <c:spPr>
            <a:solidFill>
              <a:schemeClr val="accent2"/>
            </a:solidFill>
            <a:ln>
              <a:noFill/>
            </a:ln>
            <a:effectLst/>
          </c:spPr>
          <c:invertIfNegative val="0"/>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Sheet1!$C$2:$C$12</c:f>
              <c:numCache>
                <c:formatCode>0%</c:formatCode>
                <c:ptCount val="11"/>
                <c:pt idx="0">
                  <c:v>0.5</c:v>
                </c:pt>
                <c:pt idx="1">
                  <c:v>0.36</c:v>
                </c:pt>
                <c:pt idx="2">
                  <c:v>0.36</c:v>
                </c:pt>
                <c:pt idx="3">
                  <c:v>0.22</c:v>
                </c:pt>
                <c:pt idx="4">
                  <c:v>0.1</c:v>
                </c:pt>
                <c:pt idx="5">
                  <c:v>0.08</c:v>
                </c:pt>
                <c:pt idx="6">
                  <c:v>0.04</c:v>
                </c:pt>
              </c:numCache>
            </c:numRef>
          </c:val>
          <c:extLst>
            <c:ext xmlns:c16="http://schemas.microsoft.com/office/drawing/2014/chart" uri="{C3380CC4-5D6E-409C-BE32-E72D297353CC}">
              <c16:uniqueId val="{00000005-835C-4CCA-B99C-F79B7E82F073}"/>
            </c:ext>
          </c:extLst>
        </c:ser>
        <c:dLbls>
          <c:showLegendKey val="0"/>
          <c:showVal val="0"/>
          <c:showCatName val="0"/>
          <c:showSerName val="0"/>
          <c:showPercent val="0"/>
          <c:showBubbleSize val="0"/>
        </c:dLbls>
        <c:gapWidth val="182"/>
        <c:axId val="372373944"/>
        <c:axId val="372374600"/>
      </c:barChart>
      <c:catAx>
        <c:axId val="37237394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72374600"/>
        <c:crossesAt val="0"/>
        <c:auto val="1"/>
        <c:lblAlgn val="ctr"/>
        <c:lblOffset val="100"/>
        <c:noMultiLvlLbl val="0"/>
      </c:catAx>
      <c:valAx>
        <c:axId val="372374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2373944"/>
        <c:crosses val="autoZero"/>
        <c:crossBetween val="between"/>
      </c:valAx>
      <c:spPr>
        <a:noFill/>
        <a:ln>
          <a:solidFill>
            <a:schemeClr val="tx1"/>
          </a:solidFill>
        </a:ln>
        <a:effectLst/>
      </c:spPr>
    </c:plotArea>
    <c:legend>
      <c:legendPos val="r"/>
      <c:layout>
        <c:manualLayout>
          <c:xMode val="edge"/>
          <c:yMode val="edge"/>
          <c:x val="0.65008293963254593"/>
          <c:y val="0.69112877475581225"/>
          <c:w val="0.29981605026644398"/>
          <c:h val="0.1102077326209710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802.11-19/2150r6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19/11-19-2098-00-coex-minutes-of-the-november-2019-coex-sc-sessions.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grouper.ieee.org/groups/802/11/Workshops/2019-July-Coex/2-2-UChicago_Coexistence%20Wkshp.ppt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hoganlovells.com/~/media/hogan-lovells/pdf/publication/gmcq-autumn-2014_pdf.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19/11-19-2087-00-coex-punctured-802-11ax-sem-analysis.doc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0/11-20-0172-00-coex-en-301-893-spectrum-mask-puncturing-update.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mentor.ieee.org/802.11/dcn/20/11-20-0171-01-coex-proposed-pded-ls-to-etsi-bran.docx" TargetMode="External"/><Relationship Id="rId2" Type="http://schemas.openxmlformats.org/officeDocument/2006/relationships/hyperlink" Target="https://mentor.ieee.org/802.11/dcn/20/11-20-0171-00-coex-proposed-pded-ls-to-etsi-bran.doc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20/11-20-0171-02-coex-proposed-pded-ls-to-etsi-bran.docx"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1/dcn/19/11-20-0195" TargetMode="External"/><Relationship Id="rId2" Type="http://schemas.openxmlformats.org/officeDocument/2006/relationships/hyperlink" Target="https://mentor.ieee.org/802.11/dcn/19/11-19-2044-00-coex-3gpp-ran1-status-on-nr-unlicensed.pptx"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 </a:t>
            </a:r>
            <a:r>
              <a:rPr lang="en-US" dirty="0">
                <a:solidFill>
                  <a:schemeClr val="accent6"/>
                </a:solidFill>
              </a:rPr>
              <a:t>meeting in </a:t>
            </a:r>
            <a:r>
              <a:rPr lang="en-AU" dirty="0">
                <a:solidFill>
                  <a:schemeClr val="accent6"/>
                </a:solidFill>
              </a:rPr>
              <a:t>Irvine </a:t>
            </a:r>
            <a:r>
              <a:rPr lang="en-US" dirty="0">
                <a:solidFill>
                  <a:schemeClr val="accent6"/>
                </a:solidFill>
              </a:rPr>
              <a:t>in January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15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three times during the Irvine meeting</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graphicFrame>
        <p:nvGraphicFramePr>
          <p:cNvPr id="7" name="Content Placeholder 5">
            <a:extLst>
              <a:ext uri="{FF2B5EF4-FFF2-40B4-BE49-F238E27FC236}">
                <a16:creationId xmlns:a16="http://schemas.microsoft.com/office/drawing/2014/main" id="{4DCA1296-C11D-4BC5-95E0-BB5153FEE6DB}"/>
              </a:ext>
            </a:extLst>
          </p:cNvPr>
          <p:cNvGraphicFramePr>
            <a:graphicFrameLocks noGrp="1"/>
          </p:cNvGraphicFramePr>
          <p:nvPr>
            <p:ph idx="1"/>
            <p:extLst>
              <p:ext uri="{D42A27DB-BD31-4B8C-83A1-F6EECF244321}">
                <p14:modId xmlns:p14="http://schemas.microsoft.com/office/powerpoint/2010/main" val="789494090"/>
              </p:ext>
            </p:extLst>
          </p:nvPr>
        </p:nvGraphicFramePr>
        <p:xfrm>
          <a:off x="685800" y="2209800"/>
          <a:ext cx="7772400" cy="3718560"/>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2032174627"/>
                    </a:ext>
                  </a:extLst>
                </a:gridCol>
                <a:gridCol w="1295400">
                  <a:extLst>
                    <a:ext uri="{9D8B030D-6E8A-4147-A177-3AD203B41FA5}">
                      <a16:colId xmlns:a16="http://schemas.microsoft.com/office/drawing/2014/main" val="3927277789"/>
                    </a:ext>
                  </a:extLst>
                </a:gridCol>
                <a:gridCol w="1295400">
                  <a:extLst>
                    <a:ext uri="{9D8B030D-6E8A-4147-A177-3AD203B41FA5}">
                      <a16:colId xmlns:a16="http://schemas.microsoft.com/office/drawing/2014/main" val="3234391521"/>
                    </a:ext>
                  </a:extLst>
                </a:gridCol>
                <a:gridCol w="1295400">
                  <a:extLst>
                    <a:ext uri="{9D8B030D-6E8A-4147-A177-3AD203B41FA5}">
                      <a16:colId xmlns:a16="http://schemas.microsoft.com/office/drawing/2014/main" val="3568528320"/>
                    </a:ext>
                  </a:extLst>
                </a:gridCol>
                <a:gridCol w="1295400">
                  <a:extLst>
                    <a:ext uri="{9D8B030D-6E8A-4147-A177-3AD203B41FA5}">
                      <a16:colId xmlns:a16="http://schemas.microsoft.com/office/drawing/2014/main" val="1713641130"/>
                    </a:ext>
                  </a:extLst>
                </a:gridCol>
                <a:gridCol w="1295400">
                  <a:extLst>
                    <a:ext uri="{9D8B030D-6E8A-4147-A177-3AD203B41FA5}">
                      <a16:colId xmlns:a16="http://schemas.microsoft.com/office/drawing/2014/main" val="175200316"/>
                    </a:ext>
                  </a:extLst>
                </a:gridCol>
              </a:tblGrid>
              <a:tr h="609600">
                <a:tc>
                  <a:txBody>
                    <a:bodyPr/>
                    <a:lstStyle/>
                    <a:p>
                      <a:pPr algn="ctr"/>
                      <a:endParaRPr lang="en-AU" dirty="0"/>
                    </a:p>
                  </a:txBody>
                  <a:tcPr anchor="ctr">
                    <a:noFill/>
                  </a:tcPr>
                </a:tc>
                <a:tc>
                  <a:txBody>
                    <a:bodyPr/>
                    <a:lstStyle/>
                    <a:p>
                      <a:pPr algn="ctr"/>
                      <a:r>
                        <a:rPr lang="en-AU" dirty="0"/>
                        <a:t>Mon</a:t>
                      </a:r>
                    </a:p>
                  </a:txBody>
                  <a:tcPr anchor="ctr">
                    <a:solidFill>
                      <a:schemeClr val="accent6"/>
                    </a:solidFill>
                  </a:tcPr>
                </a:tc>
                <a:tc>
                  <a:txBody>
                    <a:bodyPr/>
                    <a:lstStyle/>
                    <a:p>
                      <a:pPr algn="ctr"/>
                      <a:r>
                        <a:rPr lang="en-AU" dirty="0"/>
                        <a:t>Tue</a:t>
                      </a:r>
                    </a:p>
                  </a:txBody>
                  <a:tcPr anchor="ctr">
                    <a:solidFill>
                      <a:schemeClr val="accent6"/>
                    </a:solidFill>
                  </a:tcPr>
                </a:tc>
                <a:tc>
                  <a:txBody>
                    <a:bodyPr/>
                    <a:lstStyle/>
                    <a:p>
                      <a:pPr algn="ctr"/>
                      <a:r>
                        <a:rPr lang="en-AU" dirty="0"/>
                        <a:t>Wed</a:t>
                      </a:r>
                    </a:p>
                  </a:txBody>
                  <a:tcPr anchor="ctr">
                    <a:solidFill>
                      <a:schemeClr val="accent6"/>
                    </a:solidFill>
                  </a:tcPr>
                </a:tc>
                <a:tc>
                  <a:txBody>
                    <a:bodyPr/>
                    <a:lstStyle/>
                    <a:p>
                      <a:pPr algn="ctr"/>
                      <a:r>
                        <a:rPr lang="en-AU" dirty="0"/>
                        <a:t>Thu</a:t>
                      </a:r>
                    </a:p>
                  </a:txBody>
                  <a:tcPr anchor="ctr">
                    <a:solidFill>
                      <a:schemeClr val="accent6"/>
                    </a:solidFill>
                  </a:tcPr>
                </a:tc>
                <a:tc>
                  <a:txBody>
                    <a:bodyPr/>
                    <a:lstStyle/>
                    <a:p>
                      <a:pPr algn="ctr"/>
                      <a:r>
                        <a:rPr lang="en-AU" dirty="0"/>
                        <a:t>Fri</a:t>
                      </a:r>
                    </a:p>
                  </a:txBody>
                  <a:tcPr anchor="ctr">
                    <a:solidFill>
                      <a:schemeClr val="accent6"/>
                    </a:solidFill>
                  </a:tcPr>
                </a:tc>
                <a:extLst>
                  <a:ext uri="{0D108BD9-81ED-4DB2-BD59-A6C34878D82A}">
                    <a16:rowId xmlns:a16="http://schemas.microsoft.com/office/drawing/2014/main" val="1663320397"/>
                  </a:ext>
                </a:extLst>
              </a:tr>
              <a:tr h="609600">
                <a:tc>
                  <a:txBody>
                    <a:bodyPr/>
                    <a:lstStyle/>
                    <a:p>
                      <a:pPr algn="ctr"/>
                      <a:r>
                        <a:rPr lang="en-AU" b="1" dirty="0">
                          <a:solidFill>
                            <a:schemeClr val="bg1"/>
                          </a:solidFill>
                        </a:rPr>
                        <a:t>AM1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rowSpan="2">
                  <a:txBody>
                    <a:bodyPr/>
                    <a:lstStyle/>
                    <a:p>
                      <a:pPr algn="ctr"/>
                      <a:r>
                        <a:rPr lang="en-AU" dirty="0"/>
                        <a:t>Closing</a:t>
                      </a:r>
                    </a:p>
                  </a:txBody>
                  <a:tcPr anchor="ctr"/>
                </a:tc>
                <a:extLst>
                  <a:ext uri="{0D108BD9-81ED-4DB2-BD59-A6C34878D82A}">
                    <a16:rowId xmlns:a16="http://schemas.microsoft.com/office/drawing/2014/main" val="1419304357"/>
                  </a:ext>
                </a:extLst>
              </a:tr>
              <a:tr h="609600">
                <a:tc>
                  <a:txBody>
                    <a:bodyPr/>
                    <a:lstStyle/>
                    <a:p>
                      <a:pPr algn="ctr"/>
                      <a:r>
                        <a:rPr lang="en-AU" b="1" dirty="0">
                          <a:solidFill>
                            <a:schemeClr val="bg1"/>
                          </a:solidFill>
                        </a:rPr>
                        <a:t>AM2</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vMerge="1">
                  <a:txBody>
                    <a:bodyPr/>
                    <a:lstStyle/>
                    <a:p>
                      <a:endParaRPr lang="en-AU" dirty="0"/>
                    </a:p>
                  </a:txBody>
                  <a:tcPr/>
                </a:tc>
                <a:extLst>
                  <a:ext uri="{0D108BD9-81ED-4DB2-BD59-A6C34878D82A}">
                    <a16:rowId xmlns:a16="http://schemas.microsoft.com/office/drawing/2014/main" val="1326708323"/>
                  </a:ext>
                </a:extLst>
              </a:tr>
              <a:tr h="609600">
                <a:tc>
                  <a:txBody>
                    <a:bodyPr/>
                    <a:lstStyle/>
                    <a:p>
                      <a:pPr algn="ctr"/>
                      <a:r>
                        <a:rPr lang="en-AU" b="1" dirty="0">
                          <a:solidFill>
                            <a:schemeClr val="bg1"/>
                          </a:solidFill>
                        </a:rPr>
                        <a:t>PM1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r>
                        <a:rPr lang="en-AU" b="1" dirty="0">
                          <a:solidFill>
                            <a:srgbClr val="FF0000"/>
                          </a:solidFill>
                        </a:rPr>
                        <a:t>COEX SC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COEX SC</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(motions)</a:t>
                      </a:r>
                    </a:p>
                  </a:txBody>
                  <a:tcPr anchor="ctr"/>
                </a:tc>
                <a:tc>
                  <a:txBody>
                    <a:bodyPr/>
                    <a:lstStyle/>
                    <a:p>
                      <a:pPr algn="ctr"/>
                      <a:endParaRPr lang="en-AU" dirty="0"/>
                    </a:p>
                  </a:txBody>
                  <a:tcPr anchor="ctr">
                    <a:noFill/>
                  </a:tcPr>
                </a:tc>
                <a:extLst>
                  <a:ext uri="{0D108BD9-81ED-4DB2-BD59-A6C34878D82A}">
                    <a16:rowId xmlns:a16="http://schemas.microsoft.com/office/drawing/2014/main" val="875574600"/>
                  </a:ext>
                </a:extLst>
              </a:tr>
              <a:tr h="609600">
                <a:tc>
                  <a:txBody>
                    <a:bodyPr/>
                    <a:lstStyle/>
                    <a:p>
                      <a:pPr algn="ctr"/>
                      <a:r>
                        <a:rPr lang="en-AU" b="1" dirty="0">
                          <a:solidFill>
                            <a:schemeClr val="bg1"/>
                          </a:solidFill>
                        </a:rPr>
                        <a:t>PM2</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COEX SC</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(motions)</a:t>
                      </a:r>
                    </a:p>
                  </a:txBody>
                  <a:tcPr anchor="ctr"/>
                </a:tc>
                <a:tc>
                  <a:txBody>
                    <a:bodyPr/>
                    <a:lstStyle/>
                    <a:p>
                      <a:pPr algn="ctr"/>
                      <a:endParaRPr lang="en-AU" dirty="0"/>
                    </a:p>
                  </a:txBody>
                  <a:tcPr anchor="ctr">
                    <a:noFill/>
                  </a:tcPr>
                </a:tc>
                <a:extLst>
                  <a:ext uri="{0D108BD9-81ED-4DB2-BD59-A6C34878D82A}">
                    <a16:rowId xmlns:a16="http://schemas.microsoft.com/office/drawing/2014/main" val="4132204129"/>
                  </a:ext>
                </a:extLst>
              </a:tr>
              <a:tr h="609600">
                <a:tc>
                  <a:txBody>
                    <a:bodyPr/>
                    <a:lstStyle/>
                    <a:p>
                      <a:pPr algn="ctr"/>
                      <a:r>
                        <a:rPr lang="en-AU" b="1" dirty="0">
                          <a:solidFill>
                            <a:schemeClr val="bg1"/>
                          </a:solidFill>
                        </a:rPr>
                        <a:t>EV1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r>
                        <a:rPr lang="en-AU" dirty="0"/>
                        <a:t>Social</a:t>
                      </a:r>
                    </a:p>
                  </a:txBody>
                  <a:tcPr anchor="ctr"/>
                </a:tc>
                <a:tc>
                  <a:txBody>
                    <a:bodyPr/>
                    <a:lstStyle/>
                    <a:p>
                      <a:pPr algn="ctr"/>
                      <a:endParaRPr lang="en-AU" dirty="0"/>
                    </a:p>
                  </a:txBody>
                  <a:tcPr anchor="ctr">
                    <a:noFill/>
                  </a:tcPr>
                </a:tc>
                <a:tc>
                  <a:txBody>
                    <a:bodyPr/>
                    <a:lstStyle/>
                    <a:p>
                      <a:pPr algn="ctr"/>
                      <a:endParaRPr lang="en-AU" dirty="0"/>
                    </a:p>
                  </a:txBody>
                  <a:tcPr anchor="ctr">
                    <a:noFill/>
                  </a:tcPr>
                </a:tc>
                <a:extLst>
                  <a:ext uri="{0D108BD9-81ED-4DB2-BD59-A6C34878D82A}">
                    <a16:rowId xmlns:a16="http://schemas.microsoft.com/office/drawing/2014/main" val="1450540871"/>
                  </a:ext>
                </a:extLst>
              </a:tr>
            </a:tbl>
          </a:graphicData>
        </a:graphic>
      </p:graphicFrame>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Update of unlicensed LTE deployment</a:t>
            </a:r>
          </a:p>
          <a:p>
            <a:pPr lvl="2"/>
            <a:r>
              <a:rPr lang="en-AU" dirty="0"/>
              <a:t>Review of “important issues”</a:t>
            </a:r>
          </a:p>
          <a:p>
            <a:pPr lvl="2"/>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a:xfrm>
            <a:off x="685800" y="1752600"/>
            <a:ext cx="7772400" cy="4114800"/>
          </a:xfrm>
        </p:spPr>
        <p:txBody>
          <a:bodyPr/>
          <a:lstStyle/>
          <a:p>
            <a:r>
              <a:rPr lang="en-AU" dirty="0"/>
              <a:t>Proposed Agenda</a:t>
            </a:r>
          </a:p>
          <a:p>
            <a:pPr lvl="2"/>
            <a:r>
              <a:rPr lang="en-AU" dirty="0"/>
              <a:t>Review of recent ETSI BRAN activities</a:t>
            </a:r>
          </a:p>
          <a:p>
            <a:pPr lvl="3"/>
            <a:r>
              <a:rPr lang="en-AU" dirty="0"/>
              <a:t>Chair/Vice Chair elections</a:t>
            </a:r>
          </a:p>
          <a:p>
            <a:pPr lvl="3"/>
            <a:r>
              <a:rPr lang="en-AU" dirty="0"/>
              <a:t>EN 301 893 issues (5 GHz)</a:t>
            </a:r>
          </a:p>
          <a:p>
            <a:pPr lvl="3"/>
            <a:r>
              <a:rPr lang="en-AU" dirty="0"/>
              <a:t>EN 303 687 issues (6 GHz)</a:t>
            </a:r>
          </a:p>
          <a:p>
            <a:pPr lvl="2"/>
            <a:r>
              <a:rPr lang="en-AU" dirty="0"/>
              <a:t>Possible LS to ETSI BRAN (Thu PM1)</a:t>
            </a:r>
          </a:p>
          <a:p>
            <a:pPr lvl="2"/>
            <a:r>
              <a:rPr lang="en-AU" dirty="0"/>
              <a:t>Review of recent 3GPP RAN/RAN1 activities</a:t>
            </a:r>
          </a:p>
          <a:p>
            <a:pPr lvl="2"/>
            <a:r>
              <a:rPr lang="en-AU" dirty="0"/>
              <a:t>Review of recent WBA activities</a:t>
            </a:r>
          </a:p>
          <a:p>
            <a:pPr lvl="2"/>
            <a:r>
              <a:rPr lang="en-AU" dirty="0"/>
              <a:t>Discussion of extension of Coex SC charter (Thu PM1/2)</a:t>
            </a:r>
          </a:p>
          <a:p>
            <a:pPr lvl="2"/>
            <a:r>
              <a:rPr lang="en-AU" dirty="0"/>
              <a:t>Plans for next meeting (Thu PM1/2)</a:t>
            </a:r>
          </a:p>
          <a:p>
            <a:pPr lvl="1"/>
            <a:r>
              <a:rPr lang="en-AU" dirty="0"/>
              <a:t>Other business</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a:t>
            </a:fld>
            <a:endParaRPr lang="en-US"/>
          </a:p>
        </p:txBody>
      </p:sp>
    </p:spTree>
    <p:extLst>
      <p:ext uri="{BB962C8B-B14F-4D97-AF65-F5344CB8AC3E}">
        <p14:creationId xmlns:p14="http://schemas.microsoft.com/office/powerpoint/2010/main" val="388818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will close when determined by the 802.11 WG or 802.11ax is ratified</a:t>
            </a:r>
          </a:p>
        </p:txBody>
      </p:sp>
      <p:sp>
        <p:nvSpPr>
          <p:cNvPr id="3" name="Content Placeholder 2"/>
          <p:cNvSpPr>
            <a:spLocks noGrp="1"/>
          </p:cNvSpPr>
          <p:nvPr>
            <p:ph idx="1"/>
          </p:nvPr>
        </p:nvSpPr>
        <p:spPr/>
        <p:txBody>
          <a:bodyPr/>
          <a:lstStyle/>
          <a:p>
            <a:r>
              <a:rPr lang="en-AU" dirty="0"/>
              <a:t>IEEE 802.11 Coexistence SC close down criteria</a:t>
            </a:r>
            <a:endParaRPr lang="en-AU" i="1" dirty="0"/>
          </a:p>
          <a:p>
            <a:pPr lvl="1"/>
            <a:r>
              <a:rPr lang="en-AU" i="1" dirty="0"/>
              <a:t>The SC is closed by the IEEE 802.11 WG </a:t>
            </a:r>
          </a:p>
          <a:p>
            <a:pPr lvl="2"/>
            <a:r>
              <a:rPr lang="en-AU" i="1" dirty="0"/>
              <a:t>… after it is determined that the SC is unlikely to make further progress towards its goals</a:t>
            </a:r>
          </a:p>
          <a:p>
            <a:pPr lvl="1"/>
            <a:r>
              <a:rPr lang="en-AU" i="1" dirty="0"/>
              <a:t>IEEE 802.11ax completes Sponsor Ballot</a:t>
            </a:r>
          </a:p>
          <a:p>
            <a:pPr lvl="2"/>
            <a:r>
              <a:rPr lang="en-AU" i="1" dirty="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4192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a:t>The Coex SC may discuss and consider a new scope to extend its life beyond 802.11ax during Thu PM1/2</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early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a:p>
            <a:pPr lvl="1"/>
            <a:r>
              <a:rPr lang="en-AU" dirty="0"/>
              <a:t>It is proposed the SC continue this discussion at the end of the agenda if we have time (on Thu) … but think about it in the meantime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76179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277172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approval of its meeting minutes from Hawaii in Nov 2019</a:t>
            </a:r>
          </a:p>
        </p:txBody>
      </p:sp>
      <p:sp>
        <p:nvSpPr>
          <p:cNvPr id="3" name="Content Placeholder 2"/>
          <p:cNvSpPr>
            <a:spLocks noGrp="1"/>
          </p:cNvSpPr>
          <p:nvPr>
            <p:ph idx="1"/>
          </p:nvPr>
        </p:nvSpPr>
        <p:spPr/>
        <p:txBody>
          <a:bodyPr/>
          <a:lstStyle/>
          <a:p>
            <a:pPr lvl="1"/>
            <a:r>
              <a:rPr lang="en-AU" dirty="0"/>
              <a:t>The minutes for the Coex SC at the Hawaii meeting in Nov 2019 are available on Mentor:</a:t>
            </a:r>
          </a:p>
          <a:p>
            <a:pPr lvl="2"/>
            <a:r>
              <a:rPr lang="en-AU" dirty="0"/>
              <a:t>See </a:t>
            </a:r>
            <a:r>
              <a:rPr lang="en-AU" dirty="0">
                <a:hlinkClick r:id="rId2"/>
              </a:rPr>
              <a:t>11-19-2098-00</a:t>
            </a:r>
            <a:endParaRPr lang="en-AU" dirty="0"/>
          </a:p>
          <a:p>
            <a:pPr lvl="1"/>
            <a:r>
              <a:rPr lang="en-AU" dirty="0"/>
              <a:t>Motion:</a:t>
            </a:r>
          </a:p>
          <a:p>
            <a:pPr lvl="2"/>
            <a:r>
              <a:rPr lang="en-AU" i="1" dirty="0"/>
              <a:t>The IEEE 802 Coex SC approves </a:t>
            </a:r>
            <a:r>
              <a:rPr lang="en-AU" dirty="0">
                <a:hlinkClick r:id="rId2"/>
              </a:rPr>
              <a:t>11-19-2098-00</a:t>
            </a:r>
            <a:r>
              <a:rPr lang="en-AU" i="1" dirty="0">
                <a:solidFill>
                  <a:srgbClr val="FF0000"/>
                </a:solidFill>
              </a:rPr>
              <a:t> </a:t>
            </a:r>
            <a:r>
              <a:rPr lang="en-AU" i="1" dirty="0"/>
              <a:t>as minutes of its meeting in Hawaii in Nov 2019</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102448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125529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16</a:t>
            </a:r>
            <a:r>
              <a:rPr lang="en-AU" baseline="30000" dirty="0"/>
              <a:t>th</a:t>
            </a:r>
            <a:r>
              <a:rPr lang="en-AU" dirty="0"/>
              <a:t> F2F meeting of the </a:t>
            </a:r>
            <a:r>
              <a:rPr lang="en-AU" i="1" dirty="0"/>
              <a:t>Coex SC </a:t>
            </a:r>
            <a:r>
              <a:rPr lang="en-AU" dirty="0"/>
              <a:t>in Irvine in January 2020</a:t>
            </a:r>
          </a:p>
        </p:txBody>
      </p:sp>
      <p:sp>
        <p:nvSpPr>
          <p:cNvPr id="3" name="Content Placeholder 2"/>
          <p:cNvSpPr>
            <a:spLocks noGrp="1"/>
          </p:cNvSpPr>
          <p:nvPr>
            <p:ph idx="1"/>
          </p:nvPr>
        </p:nvSpPr>
        <p:spPr/>
        <p:txBody>
          <a:bodyPr/>
          <a:lstStyle/>
          <a:p>
            <a:pPr lvl="1"/>
            <a:r>
              <a:rPr lang="en-AU" dirty="0"/>
              <a:t>The </a:t>
            </a:r>
            <a:r>
              <a:rPr lang="en-AU" i="1" dirty="0"/>
              <a:t>IEEE 802.11 PDED ad hoc </a:t>
            </a:r>
            <a:r>
              <a:rPr lang="en-AU" dirty="0"/>
              <a:t>was formed in September 2016 at the Warsaw interim meeting</a:t>
            </a:r>
          </a:p>
          <a:p>
            <a:pPr lvl="1"/>
            <a:r>
              <a:rPr lang="en-AU" dirty="0"/>
              <a:t>The </a:t>
            </a:r>
            <a:r>
              <a:rPr lang="en-AU" i="1" dirty="0"/>
              <a:t>IEEE 802.11 PDED ad hoc </a:t>
            </a:r>
            <a:r>
              <a:rPr lang="en-AU" dirty="0"/>
              <a:t>met in San Antonio (Nov 2016), Atlanta (Jan 2017), Vancouver (Mar 2017) and Daejeon (May 2017)</a:t>
            </a:r>
          </a:p>
          <a:p>
            <a:pPr lvl="1"/>
            <a:r>
              <a:rPr lang="en-AU" dirty="0"/>
              <a:t>In Daejeon in May 2017 it was decided to convert the </a:t>
            </a:r>
            <a:r>
              <a:rPr lang="en-AU" i="1" dirty="0"/>
              <a:t>IEEE 802.11 PDED ad hoc </a:t>
            </a:r>
            <a:r>
              <a:rPr lang="en-AU" dirty="0"/>
              <a:t>into the </a:t>
            </a:r>
            <a:r>
              <a:rPr lang="en-AU" i="1" dirty="0"/>
              <a:t>IEEE 802.11 Coexistence SC</a:t>
            </a:r>
            <a:endParaRPr lang="en-AU" dirty="0"/>
          </a:p>
          <a:p>
            <a:pPr lvl="1"/>
            <a:r>
              <a:rPr lang="en-AU" dirty="0"/>
              <a:t>The </a:t>
            </a:r>
            <a:r>
              <a:rPr lang="en-AU" i="1" dirty="0"/>
              <a:t>IEEE 802.11 Coexistence SC </a:t>
            </a:r>
            <a:r>
              <a:rPr lang="en-AU" dirty="0"/>
              <a:t>met in Berlin (July 2017), Hawaii (Sept 2017), Orlando (Nov 2017), Irvine (Jan 2018), Chicago (Mar 2018), Warsaw (May 2018), San Diego (July 2018), Hawaii (Sept 2018), Bangkok (Nov 2018), St Louis (Jan 2019), Vancouver (Mar 2019), Atlanta (May 2019), Vienna (Jul 2019), Hanoi (Sep 2019) &amp; Hawaii (Nov 2019) and will meet twice this week</a:t>
            </a:r>
          </a:p>
          <a:p>
            <a:pPr lvl="2"/>
            <a:r>
              <a:rPr lang="en-AU" dirty="0"/>
              <a:t>Wed PM1</a:t>
            </a:r>
          </a:p>
          <a:p>
            <a:pPr lvl="2"/>
            <a:r>
              <a:rPr lang="en-AU" dirty="0"/>
              <a:t>Thu PM1 (any motions)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8001001" cy="1066800"/>
          </a:xfrm>
        </p:spPr>
        <p:txBody>
          <a:bodyPr/>
          <a:lstStyle/>
          <a:p>
            <a:r>
              <a:rPr lang="en-AU" dirty="0"/>
              <a:t>Latest stats confirm that there is some interest in LAA, suggesting good coexistence may be important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3719073"/>
              </p:ext>
            </p:extLst>
          </p:nvPr>
        </p:nvGraphicFramePr>
        <p:xfrm>
          <a:off x="152400" y="1767840"/>
          <a:ext cx="8839199" cy="2956560"/>
        </p:xfrm>
        <a:graphic>
          <a:graphicData uri="http://schemas.openxmlformats.org/drawingml/2006/table">
            <a:tbl>
              <a:tblPr firstRow="1" bandRow="1">
                <a:tableStyleId>{21E4AEA4-8DFA-4A89-87EB-49C32662AFE0}</a:tableStyleId>
              </a:tblPr>
              <a:tblGrid>
                <a:gridCol w="878750">
                  <a:extLst>
                    <a:ext uri="{9D8B030D-6E8A-4147-A177-3AD203B41FA5}">
                      <a16:colId xmlns:a16="http://schemas.microsoft.com/office/drawing/2014/main" val="3409454223"/>
                    </a:ext>
                  </a:extLst>
                </a:gridCol>
                <a:gridCol w="1137207">
                  <a:extLst>
                    <a:ext uri="{9D8B030D-6E8A-4147-A177-3AD203B41FA5}">
                      <a16:colId xmlns:a16="http://schemas.microsoft.com/office/drawing/2014/main" val="1001302695"/>
                    </a:ext>
                  </a:extLst>
                </a:gridCol>
                <a:gridCol w="1137207">
                  <a:extLst>
                    <a:ext uri="{9D8B030D-6E8A-4147-A177-3AD203B41FA5}">
                      <a16:colId xmlns:a16="http://schemas.microsoft.com/office/drawing/2014/main" val="4129828934"/>
                    </a:ext>
                  </a:extLst>
                </a:gridCol>
                <a:gridCol w="1137207">
                  <a:extLst>
                    <a:ext uri="{9D8B030D-6E8A-4147-A177-3AD203B41FA5}">
                      <a16:colId xmlns:a16="http://schemas.microsoft.com/office/drawing/2014/main" val="175375953"/>
                    </a:ext>
                  </a:extLst>
                </a:gridCol>
                <a:gridCol w="1137207">
                  <a:extLst>
                    <a:ext uri="{9D8B030D-6E8A-4147-A177-3AD203B41FA5}">
                      <a16:colId xmlns:a16="http://schemas.microsoft.com/office/drawing/2014/main" val="3937962473"/>
                    </a:ext>
                  </a:extLst>
                </a:gridCol>
                <a:gridCol w="1137207">
                  <a:extLst>
                    <a:ext uri="{9D8B030D-6E8A-4147-A177-3AD203B41FA5}">
                      <a16:colId xmlns:a16="http://schemas.microsoft.com/office/drawing/2014/main" val="4245245893"/>
                    </a:ext>
                  </a:extLst>
                </a:gridCol>
                <a:gridCol w="1137207">
                  <a:extLst>
                    <a:ext uri="{9D8B030D-6E8A-4147-A177-3AD203B41FA5}">
                      <a16:colId xmlns:a16="http://schemas.microsoft.com/office/drawing/2014/main" val="1539556242"/>
                    </a:ext>
                  </a:extLst>
                </a:gridCol>
                <a:gridCol w="1137207">
                  <a:extLst>
                    <a:ext uri="{9D8B030D-6E8A-4147-A177-3AD203B41FA5}">
                      <a16:colId xmlns:a16="http://schemas.microsoft.com/office/drawing/2014/main" val="2641848087"/>
                    </a:ext>
                  </a:extLst>
                </a:gridCol>
              </a:tblGrid>
              <a:tr h="385221">
                <a:tc>
                  <a:txBody>
                    <a:bodyPr/>
                    <a:lstStyle/>
                    <a:p>
                      <a:r>
                        <a:rPr lang="en-AU" sz="1400" dirty="0"/>
                        <a:t>Tech-</a:t>
                      </a:r>
                      <a:r>
                        <a:rPr lang="en-AU" sz="1400" dirty="0" err="1"/>
                        <a:t>nology</a:t>
                      </a:r>
                      <a:endParaRPr lang="en-AU" sz="1400" dirty="0"/>
                    </a:p>
                  </a:txBody>
                  <a:tcPr anchor="ctr"/>
                </a:tc>
                <a:tc>
                  <a:txBody>
                    <a:bodyPr/>
                    <a:lstStyle/>
                    <a:p>
                      <a:r>
                        <a:rPr lang="en-AU" sz="1400" dirty="0"/>
                        <a:t>Stage</a:t>
                      </a:r>
                    </a:p>
                  </a:txBody>
                  <a:tcPr anchor="ctr"/>
                </a:tc>
                <a:tc>
                  <a:txBody>
                    <a:bodyPr/>
                    <a:lstStyle/>
                    <a:p>
                      <a:pPr algn="ctr"/>
                      <a:r>
                        <a:rPr lang="en-AU" sz="1400" dirty="0"/>
                        <a:t>GSMA</a:t>
                      </a:r>
                      <a:r>
                        <a:rPr lang="en-AU" sz="1400" b="1" kern="1200" baseline="30000" dirty="0">
                          <a:solidFill>
                            <a:schemeClr val="lt1"/>
                          </a:solidFill>
                          <a:latin typeface="+mn-lt"/>
                          <a:ea typeface="+mn-ea"/>
                          <a:cs typeface="+mn-cs"/>
                        </a:rPr>
                        <a:t>1</a:t>
                      </a:r>
                      <a:br>
                        <a:rPr lang="en-AU" sz="1400" dirty="0"/>
                      </a:br>
                      <a:r>
                        <a:rPr lang="en-AU" sz="1400" dirty="0"/>
                        <a:t>(July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2</a:t>
                      </a:r>
                      <a:br>
                        <a:rPr lang="en-AU" sz="1400" dirty="0"/>
                      </a:br>
                      <a:r>
                        <a:rPr lang="en-AU" sz="1400" dirty="0"/>
                        <a:t>(Oct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3</a:t>
                      </a:r>
                      <a:br>
                        <a:rPr lang="en-AU" sz="1400" dirty="0"/>
                      </a:br>
                      <a:r>
                        <a:rPr lang="en-AU" sz="1400" dirty="0"/>
                        <a:t>(Jan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4</a:t>
                      </a:r>
                      <a:br>
                        <a:rPr lang="en-AU" sz="1400" dirty="0"/>
                      </a:br>
                      <a:r>
                        <a:rPr lang="en-AU" sz="1400" dirty="0"/>
                        <a:t>(Jul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5</a:t>
                      </a:r>
                      <a:br>
                        <a:rPr lang="en-AU" sz="1400" dirty="0"/>
                      </a:br>
                      <a:r>
                        <a:rPr lang="en-AU" sz="1400" dirty="0"/>
                        <a:t>(Nov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6</a:t>
                      </a:r>
                      <a:br>
                        <a:rPr lang="en-AU" sz="1400" dirty="0"/>
                      </a:br>
                      <a:r>
                        <a:rPr lang="en-AU" sz="1400" dirty="0"/>
                        <a:t>(Dec 2019)</a:t>
                      </a:r>
                    </a:p>
                  </a:txBody>
                  <a:tcPr anchor="ctr"/>
                </a:tc>
                <a:extLst>
                  <a:ext uri="{0D108BD9-81ED-4DB2-BD59-A6C34878D82A}">
                    <a16:rowId xmlns:a16="http://schemas.microsoft.com/office/drawing/2014/main" val="199255957"/>
                  </a:ext>
                </a:extLst>
              </a:tr>
              <a:tr h="275697">
                <a:tc rowSpan="2">
                  <a:txBody>
                    <a:bodyPr/>
                    <a:lstStyle/>
                    <a:p>
                      <a:r>
                        <a:rPr lang="en-AU" sz="1400" dirty="0"/>
                        <a:t>LAA</a:t>
                      </a:r>
                    </a:p>
                  </a:txBody>
                  <a:tcPr anchor="ctr"/>
                </a:tc>
                <a:tc>
                  <a:txBody>
                    <a:bodyPr/>
                    <a:lstStyle/>
                    <a:p>
                      <a:r>
                        <a:rPr lang="en-AU" sz="1400" dirty="0"/>
                        <a:t>Planned</a:t>
                      </a:r>
                    </a:p>
                  </a:txBody>
                  <a:tcPr anchor="ctr"/>
                </a:tc>
                <a:tc>
                  <a:txBody>
                    <a:bodyPr/>
                    <a:lstStyle/>
                    <a:p>
                      <a:pPr algn="ctr"/>
                      <a:r>
                        <a:rPr lang="en-AU" sz="1400" dirty="0">
                          <a:solidFill>
                            <a:schemeClr val="tx1"/>
                          </a:solidFill>
                        </a:rPr>
                        <a:t>23</a:t>
                      </a:r>
                    </a:p>
                  </a:txBody>
                  <a:tcPr anchor="ctr"/>
                </a:tc>
                <a:tc>
                  <a:txBody>
                    <a:bodyPr/>
                    <a:lstStyle/>
                    <a:p>
                      <a:pPr algn="ctr"/>
                      <a:r>
                        <a:rPr lang="en-AU" sz="1400" dirty="0">
                          <a:solidFill>
                            <a:schemeClr val="tx1"/>
                          </a:solidFill>
                        </a:rPr>
                        <a:t>22</a:t>
                      </a:r>
                    </a:p>
                  </a:txBody>
                  <a:tcPr anchor="ctr"/>
                </a:tc>
                <a:tc>
                  <a:txBody>
                    <a:bodyPr/>
                    <a:lstStyle/>
                    <a:p>
                      <a:pPr algn="ctr"/>
                      <a:r>
                        <a:rPr lang="en-AU" sz="1400" dirty="0">
                          <a:solidFill>
                            <a:schemeClr val="tx1"/>
                          </a:solidFill>
                        </a:rPr>
                        <a:t>26</a:t>
                      </a:r>
                    </a:p>
                  </a:txBody>
                  <a:tcPr anchor="ctr"/>
                </a:tc>
                <a:tc>
                  <a:txBody>
                    <a:bodyPr/>
                    <a:lstStyle/>
                    <a:p>
                      <a:pPr algn="ctr"/>
                      <a:r>
                        <a:rPr lang="en-AU" sz="1400" dirty="0">
                          <a:solidFill>
                            <a:schemeClr val="tx1"/>
                          </a:solidFill>
                        </a:rPr>
                        <a:t>29</a:t>
                      </a:r>
                    </a:p>
                  </a:txBody>
                  <a:tcPr anchor="ctr"/>
                </a:tc>
                <a:tc>
                  <a:txBody>
                    <a:bodyPr/>
                    <a:lstStyle/>
                    <a:p>
                      <a:pPr algn="ctr"/>
                      <a:r>
                        <a:rPr lang="en-AU" sz="1400" dirty="0">
                          <a:solidFill>
                            <a:schemeClr val="tx1"/>
                          </a:solidFill>
                        </a:rPr>
                        <a:t>30</a:t>
                      </a:r>
                    </a:p>
                  </a:txBody>
                  <a:tcPr anchor="ctr"/>
                </a:tc>
                <a:tc>
                  <a:txBody>
                    <a:bodyPr/>
                    <a:lstStyle/>
                    <a:p>
                      <a:pPr algn="ctr"/>
                      <a:r>
                        <a:rPr lang="en-AU" sz="1400" dirty="0">
                          <a:solidFill>
                            <a:schemeClr val="tx1"/>
                          </a:solidFill>
                        </a:rPr>
                        <a:t>29</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solidFill>
                            <a:schemeClr val="tx1"/>
                          </a:solidFill>
                        </a:rPr>
                        <a:t>4</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extLst>
                  <a:ext uri="{0D108BD9-81ED-4DB2-BD59-A6C34878D82A}">
                    <a16:rowId xmlns:a16="http://schemas.microsoft.com/office/drawing/2014/main" val="2912597888"/>
                  </a:ext>
                </a:extLst>
              </a:tr>
              <a:tr h="275697">
                <a:tc rowSpan="2">
                  <a:txBody>
                    <a:bodyPr/>
                    <a:lstStyle/>
                    <a:p>
                      <a:r>
                        <a:rPr lang="en-AU" sz="1400" dirty="0" err="1"/>
                        <a:t>eLAA</a:t>
                      </a:r>
                      <a:endParaRPr lang="en-AU" sz="1400" dirty="0"/>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a:t>
                      </a:r>
                    </a:p>
                  </a:txBody>
                  <a:tcPr anchor="ctr"/>
                </a:tc>
                <a:extLst>
                  <a:ext uri="{0D108BD9-81ED-4DB2-BD59-A6C34878D82A}">
                    <a16:rowId xmlns:a16="http://schemas.microsoft.com/office/drawing/2014/main" val="1043723728"/>
                  </a:ext>
                </a:extLst>
              </a:tr>
              <a:tr h="275697">
                <a:tc rowSpan="2">
                  <a:txBody>
                    <a:bodyPr/>
                    <a:lstStyle/>
                    <a:p>
                      <a:r>
                        <a:rPr lang="en-AU" sz="1400" dirty="0"/>
                        <a:t>LWA</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extLst>
                  <a:ext uri="{0D108BD9-81ED-4DB2-BD59-A6C34878D82A}">
                    <a16:rowId xmlns:a16="http://schemas.microsoft.com/office/drawing/2014/main" val="3901041144"/>
                  </a:ext>
                </a:extLst>
              </a:tr>
              <a:tr h="275697">
                <a:tc rowSpan="2">
                  <a:txBody>
                    <a:bodyPr/>
                    <a:lstStyle/>
                    <a:p>
                      <a:r>
                        <a:rPr lang="en-AU" sz="1400" dirty="0"/>
                        <a:t>LTE-U</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1524000" y="4800600"/>
            <a:ext cx="6477000" cy="167481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a:latin typeface="+mj-lt"/>
              </a:rPr>
              <a:t>1	</a:t>
            </a:r>
            <a:r>
              <a:rPr lang="en-AU" dirty="0">
                <a:latin typeface="+mj-lt"/>
              </a:rPr>
              <a:t>GSMA (July 2018)</a:t>
            </a:r>
          </a:p>
          <a:p>
            <a:pPr eaLnBrk="0" hangingPunct="0">
              <a:spcBef>
                <a:spcPts val="700"/>
              </a:spcBef>
              <a:tabLst>
                <a:tab pos="182563" algn="l"/>
              </a:tabLst>
            </a:pPr>
            <a:r>
              <a:rPr lang="en-AU" baseline="30000" dirty="0">
                <a:latin typeface="+mj-lt"/>
              </a:rPr>
              <a:t>2</a:t>
            </a:r>
            <a:r>
              <a:rPr lang="en-AU" dirty="0">
                <a:latin typeface="+mj-lt"/>
              </a:rPr>
              <a:t>	GSA: Evolution from LTE to 5G: Global Market Status (Nov 2018)</a:t>
            </a:r>
          </a:p>
          <a:p>
            <a:pPr eaLnBrk="0" hangingPunct="0">
              <a:spcBef>
                <a:spcPts val="700"/>
              </a:spcBef>
              <a:tabLst>
                <a:tab pos="182563" algn="l"/>
              </a:tabLst>
            </a:pPr>
            <a:r>
              <a:rPr lang="en-AU" baseline="30000" dirty="0">
                <a:latin typeface="+mj-lt"/>
              </a:rPr>
              <a:t>3	</a:t>
            </a:r>
            <a:r>
              <a:rPr lang="en-AU" dirty="0">
                <a:latin typeface="+mj-lt"/>
              </a:rPr>
              <a:t>GSA: LTE in unlicensed and shared spectrum (Jan 2019)</a:t>
            </a:r>
          </a:p>
          <a:p>
            <a:pPr eaLnBrk="0" hangingPunct="0">
              <a:spcBef>
                <a:spcPts val="700"/>
              </a:spcBef>
              <a:tabLst>
                <a:tab pos="182563" algn="l"/>
              </a:tabLst>
            </a:pPr>
            <a:r>
              <a:rPr lang="en-AU" baseline="30000" dirty="0">
                <a:latin typeface="+mj-lt"/>
              </a:rPr>
              <a:t>4	</a:t>
            </a:r>
            <a:r>
              <a:rPr lang="en-AU" dirty="0">
                <a:latin typeface="+mj-lt"/>
              </a:rPr>
              <a:t>GSA: Evolution from LTE to 5G: Global Market Status (Aug 2019)</a:t>
            </a:r>
          </a:p>
          <a:p>
            <a:pPr eaLnBrk="0" hangingPunct="0">
              <a:spcBef>
                <a:spcPts val="700"/>
              </a:spcBef>
              <a:tabLst>
                <a:tab pos="182563" algn="l"/>
              </a:tabLst>
            </a:pPr>
            <a:r>
              <a:rPr lang="en-AU" baseline="30000" dirty="0">
                <a:latin typeface="+mj-lt"/>
              </a:rPr>
              <a:t>5</a:t>
            </a:r>
            <a:r>
              <a:rPr lang="en-AU" dirty="0">
                <a:latin typeface="+mj-lt"/>
              </a:rPr>
              <a:t>	GSA: LTE Unlicensed - LTE in Unlicensed and Shared Spectrum (Nov 2019)</a:t>
            </a:r>
          </a:p>
          <a:p>
            <a:pPr eaLnBrk="0" hangingPunct="0">
              <a:spcBef>
                <a:spcPts val="700"/>
              </a:spcBef>
              <a:tabLst>
                <a:tab pos="182563" algn="l"/>
              </a:tabLst>
            </a:pPr>
            <a:r>
              <a:rPr lang="en-AU" baseline="30000" dirty="0">
                <a:latin typeface="+mj-lt"/>
              </a:rPr>
              <a:t>6</a:t>
            </a:r>
            <a:r>
              <a:rPr lang="en-AU" dirty="0">
                <a:latin typeface="+mj-lt"/>
              </a:rPr>
              <a:t>	GSA: LTE and 5G Market Statistics (Dec 2019)</a:t>
            </a:r>
          </a:p>
          <a:p>
            <a:pPr marL="228600" indent="-228600" eaLnBrk="0" hangingPunct="0">
              <a:spcBef>
                <a:spcPts val="700"/>
              </a:spcBef>
              <a:buAutoNum type="arabicPlain" startAt="5"/>
              <a:tabLst>
                <a:tab pos="182563" algn="l"/>
              </a:tabLst>
            </a:pPr>
            <a:endParaRPr lang="en-AU"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and deployed LAA networks is slowly increasing (mostly!)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465601"/>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2775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Important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28334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a:t>WBA &amp; post workshop surveys will guide the SC on the importance of various coexistence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graphicFrame>
        <p:nvGraphicFramePr>
          <p:cNvPr id="5" name="Chart 4"/>
          <p:cNvGraphicFramePr/>
          <p:nvPr>
            <p:extLst>
              <p:ext uri="{D42A27DB-BD31-4B8C-83A1-F6EECF244321}">
                <p14:modId xmlns:p14="http://schemas.microsoft.com/office/powerpoint/2010/main" val="1535357013"/>
              </p:ext>
            </p:extLst>
          </p:nvPr>
        </p:nvGraphicFramePr>
        <p:xfrm>
          <a:off x="685800" y="1524000"/>
          <a:ext cx="7858125" cy="495141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D0C7E0AA-54CD-43CF-956A-949DF3763DC8}"/>
              </a:ext>
            </a:extLst>
          </p:cNvPr>
          <p:cNvCxnSpPr/>
          <p:nvPr/>
        </p:nvCxnSpPr>
        <p:spPr bwMode="auto">
          <a:xfrm>
            <a:off x="1295400" y="3429000"/>
            <a:ext cx="3200400" cy="0"/>
          </a:xfrm>
          <a:prstGeom prst="line">
            <a:avLst/>
          </a:prstGeom>
          <a:solidFill>
            <a:schemeClr val="accent1"/>
          </a:solidFill>
          <a:ln w="28575" cap="flat" cmpd="sng" algn="ctr">
            <a:solidFill>
              <a:srgbClr val="FF0000"/>
            </a:solidFill>
            <a:prstDash val="solid"/>
            <a:round/>
            <a:headEnd type="none" w="sm" len="sm"/>
            <a:tailEnd type="none" w="sm" len="sm"/>
          </a:ln>
          <a:effectLst/>
        </p:spPr>
      </p:cxnSp>
      <p:sp>
        <p:nvSpPr>
          <p:cNvPr id="8" name="Rectangle 7">
            <a:extLst>
              <a:ext uri="{FF2B5EF4-FFF2-40B4-BE49-F238E27FC236}">
                <a16:creationId xmlns:a16="http://schemas.microsoft.com/office/drawing/2014/main" id="{53E1DDB3-CC8D-4AC1-9493-F1F4B1F9C171}"/>
              </a:ext>
            </a:extLst>
          </p:cNvPr>
          <p:cNvSpPr/>
          <p:nvPr/>
        </p:nvSpPr>
        <p:spPr bwMode="auto">
          <a:xfrm>
            <a:off x="5638800" y="4114800"/>
            <a:ext cx="3429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New Qualcomm proposal to ETSI BRAN &amp; FCC</a:t>
            </a:r>
            <a:endParaRPr kumimoji="0" lang="en-AU" sz="1200" b="0" i="0" u="none" strike="noStrike" cap="none" normalizeH="0" baseline="0" dirty="0">
              <a:ln>
                <a:noFill/>
              </a:ln>
              <a:solidFill>
                <a:srgbClr val="FF0000"/>
              </a:solidFill>
              <a:effectLst/>
              <a:latin typeface="+mj-lt"/>
            </a:endParaRPr>
          </a:p>
        </p:txBody>
      </p:sp>
      <p:sp>
        <p:nvSpPr>
          <p:cNvPr id="9" name="Rectangle 8">
            <a:extLst>
              <a:ext uri="{FF2B5EF4-FFF2-40B4-BE49-F238E27FC236}">
                <a16:creationId xmlns:a16="http://schemas.microsoft.com/office/drawing/2014/main" id="{E900983D-AEAD-4FA5-9E01-FC79F3F9F291}"/>
              </a:ext>
            </a:extLst>
          </p:cNvPr>
          <p:cNvSpPr/>
          <p:nvPr/>
        </p:nvSpPr>
        <p:spPr bwMode="auto">
          <a:xfrm>
            <a:off x="6019800" y="4495800"/>
            <a:ext cx="3124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Follow up on LS to ETSI BRAN</a:t>
            </a:r>
            <a:endParaRPr kumimoji="0" lang="en-AU" sz="1200" b="0" i="0" u="none" strike="noStrike" cap="none" normalizeH="0" baseline="0" dirty="0">
              <a:ln>
                <a:noFill/>
              </a:ln>
              <a:solidFill>
                <a:srgbClr val="FF0000"/>
              </a:solidFill>
              <a:effectLst/>
              <a:latin typeface="+mj-lt"/>
            </a:endParaRPr>
          </a:p>
        </p:txBody>
      </p:sp>
      <p:sp>
        <p:nvSpPr>
          <p:cNvPr id="10" name="Rectangle 9">
            <a:extLst>
              <a:ext uri="{FF2B5EF4-FFF2-40B4-BE49-F238E27FC236}">
                <a16:creationId xmlns:a16="http://schemas.microsoft.com/office/drawing/2014/main" id="{915A340E-0AC9-441C-B46C-BAA6BEAF0E6F}"/>
              </a:ext>
            </a:extLst>
          </p:cNvPr>
          <p:cNvSpPr/>
          <p:nvPr/>
        </p:nvSpPr>
        <p:spPr bwMode="auto">
          <a:xfrm>
            <a:off x="6400800" y="3657600"/>
            <a:ext cx="2743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Postponed for future discussion</a:t>
            </a:r>
          </a:p>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(part of CW adjustment)</a:t>
            </a:r>
            <a:endParaRPr kumimoji="0" lang="en-AU" sz="12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8F82D916-1800-4CE4-A1E0-5AAB39B55529}"/>
              </a:ext>
            </a:extLst>
          </p:cNvPr>
          <p:cNvSpPr/>
          <p:nvPr/>
        </p:nvSpPr>
        <p:spPr bwMode="auto">
          <a:xfrm>
            <a:off x="6781800" y="28956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Nothing this week</a:t>
            </a:r>
            <a:endParaRPr kumimoji="0" lang="en-AU" sz="1200" b="0" i="0" u="none" strike="noStrike" cap="none" normalizeH="0" baseline="0" dirty="0">
              <a:ln>
                <a:noFill/>
              </a:ln>
              <a:solidFill>
                <a:srgbClr val="FF0000"/>
              </a:solidFill>
              <a:effectLst/>
              <a:latin typeface="+mj-lt"/>
            </a:endParaRPr>
          </a:p>
        </p:txBody>
      </p:sp>
      <p:sp>
        <p:nvSpPr>
          <p:cNvPr id="12" name="Rectangle 11">
            <a:extLst>
              <a:ext uri="{FF2B5EF4-FFF2-40B4-BE49-F238E27FC236}">
                <a16:creationId xmlns:a16="http://schemas.microsoft.com/office/drawing/2014/main" id="{05AF461F-D23D-422A-84F4-91F2A1599062}"/>
              </a:ext>
            </a:extLst>
          </p:cNvPr>
          <p:cNvSpPr/>
          <p:nvPr/>
        </p:nvSpPr>
        <p:spPr bwMode="auto">
          <a:xfrm>
            <a:off x="6934200" y="32004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Issue resolved</a:t>
            </a:r>
            <a:br>
              <a:rPr kumimoji="0" lang="en-AU" sz="1200" b="0" i="0" u="none" strike="noStrike" cap="none" normalizeH="0" baseline="0" dirty="0">
                <a:ln>
                  <a:noFill/>
                </a:ln>
                <a:solidFill>
                  <a:srgbClr val="FF0000"/>
                </a:solidFill>
                <a:effectLst/>
                <a:latin typeface="+mj-lt"/>
              </a:rPr>
            </a:br>
            <a:r>
              <a:rPr kumimoji="0" lang="en-AU" sz="1200" b="0" i="0" u="none" strike="noStrike" cap="none" normalizeH="0" baseline="0" dirty="0">
                <a:ln>
                  <a:noFill/>
                </a:ln>
                <a:solidFill>
                  <a:srgbClr val="FF0000"/>
                </a:solidFill>
                <a:effectLst/>
                <a:latin typeface="+mj-lt"/>
              </a:rPr>
              <a:t>(see later)</a:t>
            </a:r>
          </a:p>
        </p:txBody>
      </p:sp>
      <p:sp>
        <p:nvSpPr>
          <p:cNvPr id="13" name="Rectangle 12">
            <a:extLst>
              <a:ext uri="{FF2B5EF4-FFF2-40B4-BE49-F238E27FC236}">
                <a16:creationId xmlns:a16="http://schemas.microsoft.com/office/drawing/2014/main" id="{78A1BB8E-447E-4539-92C9-66B6795860B9}"/>
              </a:ext>
            </a:extLst>
          </p:cNvPr>
          <p:cNvSpPr/>
          <p:nvPr/>
        </p:nvSpPr>
        <p:spPr bwMode="auto">
          <a:xfrm>
            <a:off x="8229600" y="2133600"/>
            <a:ext cx="1066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b="1" dirty="0">
                <a:solidFill>
                  <a:srgbClr val="FF0000"/>
                </a:solidFill>
                <a:latin typeface="+mj-lt"/>
              </a:rPr>
              <a:t>Most discussion</a:t>
            </a:r>
            <a:endParaRPr kumimoji="0" lang="en-AU" sz="1200" b="1" u="none" strike="noStrike" cap="none" normalizeH="0" baseline="0" dirty="0">
              <a:ln>
                <a:noFill/>
              </a:ln>
              <a:solidFill>
                <a:srgbClr val="FF0000"/>
              </a:solidFill>
              <a:effectLst/>
              <a:latin typeface="+mj-lt"/>
            </a:endParaRPr>
          </a:p>
        </p:txBody>
      </p:sp>
      <p:sp>
        <p:nvSpPr>
          <p:cNvPr id="14" name="Right Brace 13">
            <a:extLst>
              <a:ext uri="{FF2B5EF4-FFF2-40B4-BE49-F238E27FC236}">
                <a16:creationId xmlns:a16="http://schemas.microsoft.com/office/drawing/2014/main" id="{FD2C0634-C3BB-4FA3-9DDB-94C6C9DB7D4F}"/>
              </a:ext>
            </a:extLst>
          </p:cNvPr>
          <p:cNvSpPr/>
          <p:nvPr/>
        </p:nvSpPr>
        <p:spPr bwMode="auto">
          <a:xfrm>
            <a:off x="8129588" y="2133600"/>
            <a:ext cx="176212" cy="4572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04269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07615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ETSI BRAN #104 was held 2 - 6 Dec 2019 in Sophia Antipolis</a:t>
            </a:r>
          </a:p>
        </p:txBody>
      </p:sp>
      <p:sp>
        <p:nvSpPr>
          <p:cNvPr id="3" name="Content Placeholder 2"/>
          <p:cNvSpPr>
            <a:spLocks noGrp="1"/>
          </p:cNvSpPr>
          <p:nvPr>
            <p:ph idx="1"/>
          </p:nvPr>
        </p:nvSpPr>
        <p:spPr/>
        <p:txBody>
          <a:bodyPr/>
          <a:lstStyle/>
          <a:p>
            <a:pPr lvl="1"/>
            <a:r>
              <a:rPr lang="en-AU" dirty="0"/>
              <a:t>Draft minutes are in BRAN(19)104002r3</a:t>
            </a:r>
          </a:p>
          <a:p>
            <a:pPr lvl="2"/>
            <a:r>
              <a:rPr lang="en-AU" dirty="0"/>
              <a:t>They have been significantly edited from r1</a:t>
            </a:r>
          </a:p>
          <a:p>
            <a:pPr lvl="1"/>
            <a:r>
              <a:rPr lang="en-AU" dirty="0"/>
              <a:t>Chairman’s notes are in BRAN(19)104023r8 </a:t>
            </a:r>
          </a:p>
          <a:p>
            <a:pPr lvl="2"/>
            <a:r>
              <a:rPr lang="en-AU" dirty="0"/>
              <a:t>A rather useful initiative of the new Chair </a:t>
            </a:r>
            <a:r>
              <a:rPr lang="en-AU" dirty="0">
                <a:sym typeface="Wingdings" panose="05000000000000000000" pitchFamily="2" charset="2"/>
              </a:rPr>
              <a:t></a:t>
            </a:r>
            <a:endParaRPr lang="en-AU" dirty="0"/>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spTree>
    <p:extLst>
      <p:ext uri="{BB962C8B-B14F-4D97-AF65-F5344CB8AC3E}">
        <p14:creationId xmlns:p14="http://schemas.microsoft.com/office/powerpoint/2010/main" val="736304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BRAN#104 discussed various procedural issues of interest to the Coex SC</a:t>
            </a:r>
          </a:p>
        </p:txBody>
      </p:sp>
      <p:sp>
        <p:nvSpPr>
          <p:cNvPr id="3" name="Content Placeholder 2"/>
          <p:cNvSpPr>
            <a:spLocks noGrp="1"/>
          </p:cNvSpPr>
          <p:nvPr>
            <p:ph idx="1"/>
          </p:nvPr>
        </p:nvSpPr>
        <p:spPr/>
        <p:txBody>
          <a:bodyPr/>
          <a:lstStyle/>
          <a:p>
            <a:r>
              <a:rPr lang="en-AU" dirty="0"/>
              <a:t>Procedural issues at BRAN#104</a:t>
            </a:r>
          </a:p>
          <a:p>
            <a:pPr lvl="1"/>
            <a:r>
              <a:rPr lang="en-AU" dirty="0"/>
              <a:t>Two Vice Chair’s elected/appointed</a:t>
            </a:r>
          </a:p>
          <a:p>
            <a:pPr lvl="2"/>
            <a:r>
              <a:rPr lang="en-AU" dirty="0"/>
              <a:t>David Boldy (Broadcom)</a:t>
            </a:r>
          </a:p>
          <a:p>
            <a:pPr lvl="2"/>
            <a:r>
              <a:rPr lang="en-US" dirty="0"/>
              <a:t>Joe Zhou (Huawei)</a:t>
            </a:r>
            <a:r>
              <a:rPr lang="en-AU" dirty="0"/>
              <a:t> </a:t>
            </a:r>
          </a:p>
          <a:p>
            <a:pPr lvl="1"/>
            <a:r>
              <a:rPr lang="en-AU" dirty="0"/>
              <a:t>Chair election procedures are still being discussed</a:t>
            </a:r>
          </a:p>
          <a:p>
            <a:pPr lvl="2"/>
            <a:r>
              <a:rPr lang="en-AU" dirty="0"/>
              <a:t>The Process Committee of the ETSI Board will examine issues related to members voting in elections who are uninformed or unengaged</a:t>
            </a:r>
          </a:p>
          <a:p>
            <a:pPr lvl="1"/>
            <a:r>
              <a:rPr lang="en-AU" dirty="0"/>
              <a:t>BRAN has published an upcoming meeting schedule</a:t>
            </a:r>
          </a:p>
          <a:p>
            <a:pPr lvl="2"/>
            <a:r>
              <a:rPr lang="en-AU" dirty="0"/>
              <a:t>See later in agenda</a:t>
            </a:r>
          </a:p>
          <a:p>
            <a:pPr lvl="2"/>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spTree>
    <p:extLst>
      <p:ext uri="{BB962C8B-B14F-4D97-AF65-F5344CB8AC3E}">
        <p14:creationId xmlns:p14="http://schemas.microsoft.com/office/powerpoint/2010/main" val="205928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F3AB-E986-4B76-A532-DEDABF035214}"/>
              </a:ext>
            </a:extLst>
          </p:cNvPr>
          <p:cNvSpPr>
            <a:spLocks noGrp="1"/>
          </p:cNvSpPr>
          <p:nvPr>
            <p:ph type="title"/>
          </p:nvPr>
        </p:nvSpPr>
        <p:spPr/>
        <p:txBody>
          <a:bodyPr/>
          <a:lstStyle/>
          <a:p>
            <a:r>
              <a:rPr lang="en-AU" dirty="0"/>
              <a:t>BRAN#104 discussed various procedural issues of interest to the Coex SC</a:t>
            </a:r>
          </a:p>
        </p:txBody>
      </p:sp>
      <p:sp>
        <p:nvSpPr>
          <p:cNvPr id="3" name="Content Placeholder 2">
            <a:extLst>
              <a:ext uri="{FF2B5EF4-FFF2-40B4-BE49-F238E27FC236}">
                <a16:creationId xmlns:a16="http://schemas.microsoft.com/office/drawing/2014/main" id="{F7AFF50B-ADED-4F97-AAEA-8B8ECFA26CB8}"/>
              </a:ext>
            </a:extLst>
          </p:cNvPr>
          <p:cNvSpPr>
            <a:spLocks noGrp="1"/>
          </p:cNvSpPr>
          <p:nvPr>
            <p:ph idx="1"/>
          </p:nvPr>
        </p:nvSpPr>
        <p:spPr/>
        <p:txBody>
          <a:bodyPr/>
          <a:lstStyle/>
          <a:p>
            <a:r>
              <a:rPr lang="en-AU" dirty="0"/>
              <a:t>Technical issues at BRAN#104</a:t>
            </a:r>
          </a:p>
          <a:p>
            <a:pPr lvl="1"/>
            <a:r>
              <a:rPr lang="en-AU" dirty="0"/>
              <a:t>EN 303 687 (6 GHz)</a:t>
            </a:r>
          </a:p>
          <a:p>
            <a:pPr lvl="2"/>
            <a:r>
              <a:rPr lang="en-AU" dirty="0"/>
              <a:t>ED Threshold (</a:t>
            </a:r>
            <a:r>
              <a:rPr lang="en-AU" i="1" dirty="0"/>
              <a:t>EDT</a:t>
            </a:r>
            <a:r>
              <a:rPr lang="en-AU" dirty="0"/>
              <a:t>) in 6 GHz</a:t>
            </a:r>
          </a:p>
          <a:p>
            <a:pPr lvl="2"/>
            <a:r>
              <a:rPr lang="en-AU" dirty="0"/>
              <a:t>Technology neutrality</a:t>
            </a:r>
          </a:p>
          <a:p>
            <a:pPr lvl="1"/>
            <a:r>
              <a:rPr lang="en-AU" dirty="0"/>
              <a:t>EN 301 893 (5 GHz)</a:t>
            </a:r>
          </a:p>
          <a:p>
            <a:pPr lvl="2"/>
            <a:r>
              <a:rPr lang="en-AU" dirty="0"/>
              <a:t>What is a preamble?</a:t>
            </a:r>
            <a:endParaRPr lang="en-AU" dirty="0">
              <a:solidFill>
                <a:srgbClr val="FF0000"/>
              </a:solidFill>
            </a:endParaRPr>
          </a:p>
          <a:p>
            <a:pPr lvl="2"/>
            <a:r>
              <a:rPr lang="en-AU" dirty="0"/>
              <a:t>Contention Window</a:t>
            </a:r>
          </a:p>
          <a:p>
            <a:pPr lvl="2"/>
            <a:r>
              <a:rPr lang="en-AU" dirty="0"/>
              <a:t>Short LBT</a:t>
            </a:r>
          </a:p>
          <a:p>
            <a:pPr lvl="2"/>
            <a:r>
              <a:rPr lang="en-AU" dirty="0"/>
              <a:t>Paused COT</a:t>
            </a:r>
          </a:p>
          <a:p>
            <a:pPr lvl="2"/>
            <a:r>
              <a:rPr lang="en-AU" dirty="0"/>
              <a:t>Spectral Mask</a:t>
            </a:r>
          </a:p>
          <a:p>
            <a:pPr lvl="1"/>
            <a:r>
              <a:rPr lang="en-AU" dirty="0"/>
              <a:t>Synchronous access</a:t>
            </a:r>
          </a:p>
          <a:p>
            <a:endParaRPr lang="en-AU" dirty="0"/>
          </a:p>
        </p:txBody>
      </p:sp>
      <p:sp>
        <p:nvSpPr>
          <p:cNvPr id="4" name="Footer Placeholder 3">
            <a:extLst>
              <a:ext uri="{FF2B5EF4-FFF2-40B4-BE49-F238E27FC236}">
                <a16:creationId xmlns:a16="http://schemas.microsoft.com/office/drawing/2014/main" id="{3D379EFB-BEAC-4796-A107-FB2A782D3C8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ABC55A9-83D5-461E-9112-FCF98361DE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091960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ED Threshold (</a:t>
            </a:r>
            <a:r>
              <a:rPr lang="en-AU" sz="2400" b="1" i="1" dirty="0">
                <a:solidFill>
                  <a:srgbClr val="FF0000"/>
                </a:solidFill>
              </a:rPr>
              <a:t>EDT</a:t>
            </a:r>
            <a:r>
              <a:rPr lang="en-AU" sz="2400" b="1" dirty="0">
                <a:solidFill>
                  <a:srgbClr val="FF0000"/>
                </a:solidFill>
              </a:rPr>
              <a:t>) in 6 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1137804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6799-DADC-4FDD-8D4B-3594F29FD376}"/>
              </a:ext>
            </a:extLst>
          </p:cNvPr>
          <p:cNvSpPr>
            <a:spLocks noGrp="1"/>
          </p:cNvSpPr>
          <p:nvPr>
            <p:ph type="title"/>
          </p:nvPr>
        </p:nvSpPr>
        <p:spPr/>
        <p:txBody>
          <a:bodyPr/>
          <a:lstStyle/>
          <a:p>
            <a:r>
              <a:rPr lang="en-AU" dirty="0"/>
              <a:t>The appropriate </a:t>
            </a:r>
            <a:r>
              <a:rPr lang="en-AU" i="1" dirty="0"/>
              <a:t>EDT</a:t>
            </a:r>
            <a:r>
              <a:rPr lang="en-AU" dirty="0"/>
              <a:t> for 6GHz operation is probably the biggest open issue in relation to adaptivity</a:t>
            </a:r>
          </a:p>
        </p:txBody>
      </p:sp>
      <p:sp>
        <p:nvSpPr>
          <p:cNvPr id="3" name="Content Placeholder 2">
            <a:extLst>
              <a:ext uri="{FF2B5EF4-FFF2-40B4-BE49-F238E27FC236}">
                <a16:creationId xmlns:a16="http://schemas.microsoft.com/office/drawing/2014/main" id="{1006541B-1C50-4225-9079-44B3DF7CE4A3}"/>
              </a:ext>
            </a:extLst>
          </p:cNvPr>
          <p:cNvSpPr>
            <a:spLocks noGrp="1"/>
          </p:cNvSpPr>
          <p:nvPr>
            <p:ph idx="1"/>
          </p:nvPr>
        </p:nvSpPr>
        <p:spPr/>
        <p:txBody>
          <a:bodyPr/>
          <a:lstStyle/>
          <a:p>
            <a:r>
              <a:rPr lang="en-AU" dirty="0"/>
              <a:t>Executive summary</a:t>
            </a:r>
          </a:p>
          <a:p>
            <a:pPr lvl="1"/>
            <a:r>
              <a:rPr lang="en-AU" dirty="0"/>
              <a:t>Discussion in BRAN#103 about an appropriate </a:t>
            </a:r>
            <a:r>
              <a:rPr lang="en-AU" i="1" dirty="0"/>
              <a:t>EDT</a:t>
            </a:r>
            <a:r>
              <a:rPr lang="en-AU" dirty="0"/>
              <a:t> for 6 GHz operation did not reach consensus</a:t>
            </a:r>
          </a:p>
          <a:p>
            <a:pPr lvl="1"/>
            <a:r>
              <a:rPr lang="en-AU" dirty="0"/>
              <a:t>Whether an </a:t>
            </a:r>
            <a:r>
              <a:rPr lang="en-AU" i="1" dirty="0"/>
              <a:t>EDT</a:t>
            </a:r>
            <a:r>
              <a:rPr lang="en-AU" dirty="0"/>
              <a:t> of -72 dBm should be universally applied in 6 GHz remained contentious in BRAN#104</a:t>
            </a:r>
          </a:p>
          <a:p>
            <a:pPr lvl="1"/>
            <a:r>
              <a:rPr lang="en-AU" dirty="0"/>
              <a:t>There is a wide gulf on the question of </a:t>
            </a:r>
            <a:r>
              <a:rPr lang="en-AU" i="1" dirty="0"/>
              <a:t>EDT</a:t>
            </a:r>
            <a:r>
              <a:rPr lang="en-AU" dirty="0"/>
              <a:t> in 6 GHz and consensus is unlikely in the near future</a:t>
            </a:r>
          </a:p>
          <a:p>
            <a:pPr lvl="1"/>
            <a:r>
              <a:rPr lang="en-AU" dirty="0"/>
              <a:t>It is proposed that IEEE 802.11 WG be more aggressive in making its position on </a:t>
            </a:r>
            <a:r>
              <a:rPr lang="en-AU" i="1" dirty="0"/>
              <a:t>EDT</a:t>
            </a:r>
            <a:r>
              <a:rPr lang="en-AU" dirty="0"/>
              <a:t> in 6 GHz known</a:t>
            </a:r>
            <a:br>
              <a:rPr lang="en-AU" dirty="0"/>
            </a:br>
            <a:endParaRPr lang="en-AU" dirty="0"/>
          </a:p>
        </p:txBody>
      </p:sp>
      <p:sp>
        <p:nvSpPr>
          <p:cNvPr id="4" name="Footer Placeholder 3">
            <a:extLst>
              <a:ext uri="{FF2B5EF4-FFF2-40B4-BE49-F238E27FC236}">
                <a16:creationId xmlns:a16="http://schemas.microsoft.com/office/drawing/2014/main" id="{3DFBDCA9-79E8-4406-BD74-DA45BF20C0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DC503F4-65DC-429F-9F47-3134D61A08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62295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p:txBody>
          <a:bodyPr/>
          <a:lstStyle/>
          <a:p>
            <a:r>
              <a:rPr lang="en-AU" dirty="0"/>
              <a:t>Discussion in BRAN#103 about an appropriate </a:t>
            </a:r>
            <a:r>
              <a:rPr lang="en-AU" i="1" dirty="0"/>
              <a:t>EDT</a:t>
            </a:r>
            <a:r>
              <a:rPr lang="en-AU" dirty="0"/>
              <a:t> for 6GHz operation did not reach consensus</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a:t>
            </a:r>
            <a:r>
              <a:rPr lang="en-AU" i="1" dirty="0"/>
              <a:t>EDT</a:t>
            </a:r>
            <a:r>
              <a:rPr lang="en-AU" dirty="0"/>
              <a:t> for 6 GHz from BRAN#103</a:t>
            </a:r>
          </a:p>
          <a:p>
            <a:pPr lvl="1"/>
            <a:r>
              <a:rPr lang="en-GB" dirty="0"/>
              <a:t>BRAN(19)103016: </a:t>
            </a:r>
            <a:r>
              <a:rPr lang="en-GB" i="1" dirty="0"/>
              <a:t>6 GHz channel access simulation results </a:t>
            </a:r>
            <a:r>
              <a:rPr lang="en-GB" dirty="0"/>
              <a:t>(Nokia)</a:t>
            </a:r>
          </a:p>
          <a:p>
            <a:pPr lvl="1"/>
            <a:r>
              <a:rPr lang="en-GB" dirty="0"/>
              <a:t>BRAN(19)103023: </a:t>
            </a:r>
            <a:r>
              <a:rPr lang="en-GB" i="1" dirty="0"/>
              <a:t>Response to BRAN(19)103016 </a:t>
            </a:r>
            <a:r>
              <a:rPr lang="en-GB" dirty="0"/>
              <a:t>(Cisco)</a:t>
            </a:r>
          </a:p>
          <a:p>
            <a:r>
              <a:rPr lang="en-AU" dirty="0"/>
              <a:t>Discussion about </a:t>
            </a:r>
            <a:r>
              <a:rPr lang="en-AU" i="1" dirty="0"/>
              <a:t>EDT</a:t>
            </a:r>
            <a:r>
              <a:rPr lang="en-AU" dirty="0"/>
              <a:t> for 6 GHz in BRAN#103</a:t>
            </a:r>
          </a:p>
          <a:p>
            <a:pPr lvl="1"/>
            <a:r>
              <a:rPr lang="en-AU" dirty="0"/>
              <a:t>The discussion about an appropriate </a:t>
            </a:r>
            <a:r>
              <a:rPr lang="en-AU" i="1" dirty="0"/>
              <a:t>EDT</a:t>
            </a:r>
            <a:r>
              <a:rPr lang="en-AU" dirty="0"/>
              <a:t> for 6 GHz started at BRAN #103, with the start of the WI</a:t>
            </a:r>
          </a:p>
          <a:p>
            <a:pPr lvl="2"/>
            <a:r>
              <a:rPr lang="en-AU" dirty="0"/>
              <a:t>Some stakeholders wanted a universal </a:t>
            </a:r>
            <a:r>
              <a:rPr lang="en-AU" i="1" dirty="0"/>
              <a:t>EDT</a:t>
            </a:r>
            <a:r>
              <a:rPr lang="en-AU" dirty="0"/>
              <a:t> of -72 dBm, with no 10 dBm advantage for devices using </a:t>
            </a:r>
            <a:r>
              <a:rPr lang="en-AU" i="1" dirty="0"/>
              <a:t>PD</a:t>
            </a:r>
          </a:p>
          <a:p>
            <a:pPr lvl="2"/>
            <a:r>
              <a:rPr lang="en-AU" dirty="0"/>
              <a:t>Other stakeholders wanted the 6 GHz rules to duplicate the 5 GHz rules, with any technology able to use </a:t>
            </a:r>
            <a:r>
              <a:rPr lang="en-AU" i="1" dirty="0"/>
              <a:t>ED-only</a:t>
            </a:r>
            <a:r>
              <a:rPr lang="en-AU" dirty="0"/>
              <a:t> or </a:t>
            </a:r>
            <a:r>
              <a:rPr lang="en-AU" i="1" dirty="0"/>
              <a:t>PD/ED</a:t>
            </a:r>
            <a:r>
              <a:rPr lang="en-AU" dirty="0"/>
              <a:t>, with traditional thresholds</a:t>
            </a:r>
          </a:p>
          <a:p>
            <a:pPr lvl="1"/>
            <a:r>
              <a:rPr lang="en-GB" dirty="0"/>
              <a:t>…</a:t>
            </a:r>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61718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B39-04C9-4906-AB29-6D59DC83A2CF}"/>
              </a:ext>
            </a:extLst>
          </p:cNvPr>
          <p:cNvSpPr>
            <a:spLocks noGrp="1"/>
          </p:cNvSpPr>
          <p:nvPr>
            <p:ph type="title"/>
          </p:nvPr>
        </p:nvSpPr>
        <p:spPr/>
        <p:txBody>
          <a:bodyPr/>
          <a:lstStyle/>
          <a:p>
            <a:r>
              <a:rPr lang="en-AU" dirty="0"/>
              <a:t>Discussion in BRAN#103 about an appropriate </a:t>
            </a:r>
            <a:r>
              <a:rPr lang="en-AU" i="1" dirty="0"/>
              <a:t>EDT</a:t>
            </a:r>
            <a:r>
              <a:rPr lang="en-AU" dirty="0"/>
              <a:t> for 6 GHz operation did not reach consensus</a:t>
            </a:r>
          </a:p>
        </p:txBody>
      </p:sp>
      <p:sp>
        <p:nvSpPr>
          <p:cNvPr id="3" name="Content Placeholder 2">
            <a:extLst>
              <a:ext uri="{FF2B5EF4-FFF2-40B4-BE49-F238E27FC236}">
                <a16:creationId xmlns:a16="http://schemas.microsoft.com/office/drawing/2014/main" id="{9C1647A2-F603-442E-85A4-B5AC19F96677}"/>
              </a:ext>
            </a:extLst>
          </p:cNvPr>
          <p:cNvSpPr>
            <a:spLocks noGrp="1"/>
          </p:cNvSpPr>
          <p:nvPr>
            <p:ph idx="1"/>
          </p:nvPr>
        </p:nvSpPr>
        <p:spPr/>
        <p:txBody>
          <a:bodyPr/>
          <a:lstStyle/>
          <a:p>
            <a:pPr lvl="1"/>
            <a:r>
              <a:rPr lang="en-GB" dirty="0"/>
              <a:t>…</a:t>
            </a:r>
          </a:p>
          <a:p>
            <a:pPr lvl="1"/>
            <a:r>
              <a:rPr lang="en-GB" dirty="0"/>
              <a:t>BRAN(19)103016 (Nokia) made a case based on the simulation of one scenario that both Wi-Fi &amp; NR-U are better off using an </a:t>
            </a:r>
            <a:r>
              <a:rPr lang="en-GB" i="1" dirty="0"/>
              <a:t>EDT</a:t>
            </a:r>
            <a:r>
              <a:rPr lang="en-GB" dirty="0"/>
              <a:t> of -72 dBm</a:t>
            </a:r>
          </a:p>
          <a:p>
            <a:pPr lvl="2"/>
            <a:r>
              <a:rPr lang="en-GB" dirty="0"/>
              <a:t>Nokia’s simulation results were roughly consistent with a earlier submission by Ericsson to 3GPP (</a:t>
            </a:r>
            <a:r>
              <a:rPr lang="en-AU" dirty="0"/>
              <a:t>R1-1813882), which claimed an </a:t>
            </a:r>
            <a:r>
              <a:rPr lang="en-AU" i="1" dirty="0"/>
              <a:t>EDT</a:t>
            </a:r>
            <a:r>
              <a:rPr lang="en-AU" dirty="0"/>
              <a:t> of -77 dBm was even better for all than an </a:t>
            </a:r>
            <a:r>
              <a:rPr lang="en-AU" i="1" dirty="0"/>
              <a:t>EDT</a:t>
            </a:r>
            <a:r>
              <a:rPr lang="en-AU" dirty="0"/>
              <a:t> of -72 dBm</a:t>
            </a:r>
          </a:p>
          <a:p>
            <a:pPr lvl="1"/>
            <a:r>
              <a:rPr lang="en-GB" dirty="0"/>
              <a:t>BRAN(19)103023 (Cisco) responded by noting it was inappropriate to extrapolate a simulation of a single use case to a general conclusion</a:t>
            </a:r>
          </a:p>
          <a:p>
            <a:pPr lvl="2"/>
            <a:r>
              <a:rPr lang="en-GB" dirty="0"/>
              <a:t>It also noted that if Nokia’s conclusion was correct then there is no need to force 802.11 to use an </a:t>
            </a:r>
            <a:r>
              <a:rPr lang="en-GB" i="1" dirty="0"/>
              <a:t>EDT</a:t>
            </a:r>
            <a:r>
              <a:rPr lang="en-GB" dirty="0"/>
              <a:t> of -72 dBm; and if it was incorrect then there is no justification to constrain 802.11’s </a:t>
            </a:r>
            <a:r>
              <a:rPr lang="en-GB" i="1" dirty="0"/>
              <a:t>EDT</a:t>
            </a:r>
            <a:r>
              <a:rPr lang="en-GB" dirty="0"/>
              <a:t> to -72 dBm</a:t>
            </a:r>
          </a:p>
          <a:p>
            <a:pPr lvl="2"/>
            <a:r>
              <a:rPr lang="en-GB" dirty="0"/>
              <a:t>Finally, it noted that Ericsson’s sims</a:t>
            </a:r>
            <a:r>
              <a:rPr lang="en-AU" dirty="0"/>
              <a:t> also showed that everyone was better off using </a:t>
            </a:r>
            <a:r>
              <a:rPr lang="en-AU" i="1" dirty="0"/>
              <a:t>PD/ED </a:t>
            </a:r>
            <a:r>
              <a:rPr lang="en-AU" dirty="0"/>
              <a:t>using traditional thresholds, rather than </a:t>
            </a:r>
            <a:r>
              <a:rPr lang="en-AU" i="1" dirty="0"/>
              <a:t>ED-only</a:t>
            </a:r>
            <a:r>
              <a:rPr lang="en-AU" dirty="0"/>
              <a:t> at -72 dBm</a:t>
            </a:r>
            <a:endParaRPr lang="en-GB" dirty="0"/>
          </a:p>
          <a:p>
            <a:pPr lvl="1"/>
            <a:r>
              <a:rPr lang="en-GB" dirty="0"/>
              <a:t>Ultimately BRAN#103 did not agree on the way forward </a:t>
            </a:r>
            <a:r>
              <a:rPr lang="en-GB" dirty="0">
                <a:sym typeface="Wingdings" panose="05000000000000000000" pitchFamily="2" charset="2"/>
              </a:rPr>
              <a:t></a:t>
            </a:r>
            <a:endParaRPr lang="en-GB" dirty="0"/>
          </a:p>
        </p:txBody>
      </p:sp>
      <p:sp>
        <p:nvSpPr>
          <p:cNvPr id="4" name="Footer Placeholder 3">
            <a:extLst>
              <a:ext uri="{FF2B5EF4-FFF2-40B4-BE49-F238E27FC236}">
                <a16:creationId xmlns:a16="http://schemas.microsoft.com/office/drawing/2014/main" id="{8594D93D-1506-48B4-9E50-2E33A9F685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5002A3-C4E9-4074-96DC-84F81212A1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468098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a:xfrm>
            <a:off x="685800" y="685800"/>
            <a:ext cx="8077200" cy="1066800"/>
          </a:xfrm>
        </p:spPr>
        <p:txBody>
          <a:bodyPr/>
          <a:lstStyle/>
          <a:p>
            <a:r>
              <a:rPr lang="en-AU" dirty="0"/>
              <a:t>Whether an </a:t>
            </a:r>
            <a:r>
              <a:rPr lang="en-AU" i="1" dirty="0"/>
              <a:t>EDT</a:t>
            </a:r>
            <a:r>
              <a:rPr lang="en-AU" dirty="0"/>
              <a:t> of -72 dBm should be universally applied in 6 GHz remained contentious in BRAN#104</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EDT from BRAN#104</a:t>
            </a:r>
          </a:p>
          <a:p>
            <a:pPr lvl="1"/>
            <a:r>
              <a:rPr lang="en-US" dirty="0"/>
              <a:t>BRAN(19)104014r1: </a:t>
            </a:r>
            <a:r>
              <a:rPr lang="en-US" i="1" dirty="0"/>
              <a:t>6 </a:t>
            </a:r>
            <a:r>
              <a:rPr lang="en-AU" i="1" dirty="0"/>
              <a:t>GHz Adaptivity update </a:t>
            </a:r>
            <a:r>
              <a:rPr lang="en-AU" dirty="0"/>
              <a:t>(Cisco)</a:t>
            </a:r>
            <a:endParaRPr lang="en-US" dirty="0"/>
          </a:p>
          <a:p>
            <a:pPr lvl="1"/>
            <a:r>
              <a:rPr lang="en-US" dirty="0"/>
              <a:t>BRAN(19)104015: </a:t>
            </a:r>
            <a:r>
              <a:rPr lang="en-GB" i="1" dirty="0"/>
              <a:t>EDT for 6 GHz: Wi-Fi simulation results </a:t>
            </a:r>
            <a:r>
              <a:rPr lang="en-GB" dirty="0"/>
              <a:t>(Nokia)</a:t>
            </a:r>
            <a:endParaRPr lang="en-US" dirty="0"/>
          </a:p>
          <a:p>
            <a:pPr lvl="1"/>
            <a:r>
              <a:rPr lang="en-US" dirty="0"/>
              <a:t>BRAN(19)104016: </a:t>
            </a:r>
            <a:r>
              <a:rPr lang="en-AU" i="1" dirty="0"/>
              <a:t>Simulations for 6 GHz channel access details</a:t>
            </a:r>
            <a:r>
              <a:rPr lang="en-AU" dirty="0"/>
              <a:t> (Nokia)</a:t>
            </a:r>
            <a:endParaRPr lang="en-US" dirty="0"/>
          </a:p>
          <a:p>
            <a:pPr lvl="1"/>
            <a:r>
              <a:rPr lang="en-US" dirty="0"/>
              <a:t>BRAN(19)104019: </a:t>
            </a:r>
            <a:r>
              <a:rPr lang="en-GB" i="1" dirty="0"/>
              <a:t>On the energy detection threshold issue </a:t>
            </a:r>
            <a:r>
              <a:rPr lang="en-GB" dirty="0"/>
              <a:t>(Qualcomm)</a:t>
            </a:r>
          </a:p>
          <a:p>
            <a:pPr lvl="1"/>
            <a:r>
              <a:rPr lang="en-US" dirty="0"/>
              <a:t>BRAN(19)104025: </a:t>
            </a:r>
            <a:r>
              <a:rPr lang="en-US" i="1" dirty="0"/>
              <a:t>Adaptivity response </a:t>
            </a:r>
            <a:r>
              <a:rPr lang="en-US" dirty="0"/>
              <a:t>(Cisco)</a:t>
            </a:r>
          </a:p>
          <a:p>
            <a:pPr lvl="1"/>
            <a:r>
              <a:rPr lang="en-US" dirty="0"/>
              <a:t>BRAN(19)104010r1: </a:t>
            </a:r>
            <a:r>
              <a:rPr lang="en-GB" i="1" dirty="0"/>
              <a:t>Common ED for 6 GHz </a:t>
            </a:r>
            <a:r>
              <a:rPr lang="en-US" dirty="0"/>
              <a:t>(Ericsson)</a:t>
            </a:r>
          </a:p>
          <a:p>
            <a:pPr lvl="1"/>
            <a:r>
              <a:rPr lang="en-GB" dirty="0"/>
              <a:t>BRAN(19)104030r2: </a:t>
            </a:r>
            <a:r>
              <a:rPr lang="en-AU" i="1" dirty="0"/>
              <a:t>Response to BRAN(19)104010r1 </a:t>
            </a:r>
            <a:r>
              <a:rPr lang="en-AU" dirty="0"/>
              <a:t>(Broadcom)</a:t>
            </a:r>
          </a:p>
          <a:p>
            <a:r>
              <a:rPr lang="en-AU" dirty="0"/>
              <a:t>Summary of discussion on EDT in BRAN#104 </a:t>
            </a:r>
          </a:p>
          <a:p>
            <a:pPr lvl="1"/>
            <a:r>
              <a:rPr lang="en-AU" dirty="0"/>
              <a:t>The question of whether an </a:t>
            </a:r>
            <a:r>
              <a:rPr lang="en-AU" i="1" dirty="0"/>
              <a:t>EDT</a:t>
            </a:r>
            <a:r>
              <a:rPr lang="en-AU" dirty="0"/>
              <a:t> of -72 dBm should be universally applied to all technologies in 6 GHz remained contentious in BRAN#104</a:t>
            </a:r>
          </a:p>
          <a:p>
            <a:pPr lvl="1"/>
            <a:endParaRPr lang="en-AU" dirty="0"/>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spTree>
    <p:extLst>
      <p:ext uri="{BB962C8B-B14F-4D97-AF65-F5344CB8AC3E}">
        <p14:creationId xmlns:p14="http://schemas.microsoft.com/office/powerpoint/2010/main" val="110279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pPr lvl="1"/>
            <a:r>
              <a:rPr lang="en-US" dirty="0"/>
              <a:t>Cisco reiterated the discussion in BRAN#103 justifying the use of traditional </a:t>
            </a:r>
            <a:r>
              <a:rPr lang="en-US" i="1" dirty="0"/>
              <a:t>EDTs</a:t>
            </a:r>
            <a:r>
              <a:rPr lang="en-US" dirty="0"/>
              <a:t> in 6 GHz</a:t>
            </a:r>
            <a:endParaRPr lang="en-AU" dirty="0"/>
          </a:p>
        </p:txBody>
      </p:sp>
      <p:sp>
        <p:nvSpPr>
          <p:cNvPr id="4" name="Footer Placeholder 3"/>
          <p:cNvSpPr>
            <a:spLocks noGrp="1"/>
          </p:cNvSpPr>
          <p:nvPr>
            <p:ph type="ftr" sz="quarter" idx="10"/>
          </p:nvPr>
        </p:nvSpPr>
        <p:spPr/>
        <p:txBody>
          <a:bodyPr/>
          <a:lstStyle/>
          <a:p>
            <a:pPr>
              <a:defRPr/>
            </a:pPr>
            <a:r>
              <a:rPr lang="en-US"/>
              <a:t>Cisco</a:t>
            </a:r>
            <a:endParaRPr lang="en-US" i="1"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dirty="0"/>
          </a:p>
        </p:txBody>
      </p:sp>
      <p:grpSp>
        <p:nvGrpSpPr>
          <p:cNvPr id="3" name="Group 2">
            <a:extLst>
              <a:ext uri="{FF2B5EF4-FFF2-40B4-BE49-F238E27FC236}">
                <a16:creationId xmlns:a16="http://schemas.microsoft.com/office/drawing/2014/main" id="{D8CC515F-63D2-4695-AD2F-DE7ED2AC3AD5}"/>
              </a:ext>
            </a:extLst>
          </p:cNvPr>
          <p:cNvGrpSpPr/>
          <p:nvPr/>
        </p:nvGrpSpPr>
        <p:grpSpPr>
          <a:xfrm>
            <a:off x="381000" y="1828800"/>
            <a:ext cx="8387615" cy="4572000"/>
            <a:chOff x="381000" y="1828800"/>
            <a:chExt cx="8387615" cy="4572000"/>
          </a:xfrm>
        </p:grpSpPr>
        <p:sp>
          <p:nvSpPr>
            <p:cNvPr id="7" name="Rectangle 6"/>
            <p:cNvSpPr/>
            <p:nvPr/>
          </p:nvSpPr>
          <p:spPr bwMode="auto">
            <a:xfrm>
              <a:off x="381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Cases where hypothesis is correct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No need to limit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to -72 dBm in EN 303 687 because it wil</a:t>
              </a:r>
              <a:r>
                <a:rPr lang="en-AU" sz="1600" dirty="0">
                  <a:latin typeface="+mj-lt"/>
                </a:rPr>
                <a:t>l be in vendor’s best interest to use -72 dBm anyway</a:t>
              </a:r>
              <a:endParaRPr kumimoji="0" lang="en-AU" sz="1600" b="0" i="0" u="none" strike="noStrike" cap="none" normalizeH="0" baseline="0" dirty="0">
                <a:ln>
                  <a:noFill/>
                </a:ln>
                <a:solidFill>
                  <a:schemeClr val="tx1"/>
                </a:solidFill>
                <a:effectLst/>
                <a:latin typeface="+mj-lt"/>
              </a:endParaRPr>
            </a:p>
          </p:txBody>
        </p:sp>
        <p:sp>
          <p:nvSpPr>
            <p:cNvPr id="8" name="Rectangle 7"/>
            <p:cNvSpPr/>
            <p:nvPr/>
          </p:nvSpPr>
          <p:spPr bwMode="auto">
            <a:xfrm>
              <a:off x="4953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b="1" dirty="0">
                  <a:solidFill>
                    <a:srgbClr val="FF0000"/>
                  </a:solidFill>
                  <a:latin typeface="+mj-lt"/>
                </a:rPr>
                <a:t>Cases where hypothesis is incorrect</a:t>
              </a:r>
            </a:p>
            <a:p>
              <a:pPr algn="ctr" eaLnBrk="0" hangingPunct="0">
                <a:spcBef>
                  <a:spcPts val="800"/>
                </a:spcBef>
              </a:pPr>
              <a:r>
                <a:rPr lang="en-AU" sz="1600" dirty="0">
                  <a:latin typeface="+mj-lt"/>
                </a:rPr>
                <a:t>EN 303 687 should not change </a:t>
              </a:r>
              <a:r>
                <a:rPr lang="en-AU" sz="1600" i="1" dirty="0">
                  <a:latin typeface="+mj-lt"/>
                </a:rPr>
                <a:t>EDT</a:t>
              </a:r>
              <a:r>
                <a:rPr lang="en-AU" sz="1600" dirty="0">
                  <a:latin typeface="+mj-lt"/>
                </a:rPr>
                <a:t> for </a:t>
              </a:r>
              <a:r>
                <a:rPr lang="en-AU" sz="1600" i="1" dirty="0">
                  <a:latin typeface="+mj-lt"/>
                </a:rPr>
                <a:t>PD/ED </a:t>
              </a:r>
              <a:r>
                <a:rPr lang="en-AU" sz="1600" dirty="0">
                  <a:latin typeface="+mj-lt"/>
                </a:rPr>
                <a:t>case to -72 dBm because doing so will cause harm in these cases</a:t>
              </a:r>
              <a:endParaRPr kumimoji="0" lang="en-AU" sz="1600" b="0" i="0" u="none" strike="noStrike" cap="none" normalizeH="0" baseline="0" dirty="0">
                <a:ln>
                  <a:noFill/>
                </a:ln>
                <a:solidFill>
                  <a:schemeClr val="tx1"/>
                </a:solidFill>
                <a:effectLst/>
                <a:latin typeface="+mj-lt"/>
              </a:endParaRPr>
            </a:p>
          </p:txBody>
        </p:sp>
        <p:sp>
          <p:nvSpPr>
            <p:cNvPr id="6" name="Rectangle 5"/>
            <p:cNvSpPr/>
            <p:nvPr/>
          </p:nvSpPr>
          <p:spPr bwMode="auto">
            <a:xfrm>
              <a:off x="381000" y="18288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chemeClr val="accent6"/>
                  </a:solidFill>
                  <a:effectLst/>
                  <a:latin typeface="+mj-lt"/>
                </a:rPr>
                <a:t>Hypothesis (based</a:t>
              </a:r>
              <a:r>
                <a:rPr kumimoji="0" lang="en-AU" sz="1600" b="1" i="0" u="none" strike="noStrike" cap="none" normalizeH="0" dirty="0">
                  <a:ln>
                    <a:noFill/>
                  </a:ln>
                  <a:solidFill>
                    <a:schemeClr val="accent6"/>
                  </a:solidFill>
                  <a:effectLst/>
                  <a:latin typeface="+mj-lt"/>
                </a:rPr>
                <a:t> on Nokia’s &amp; Ericsson’s simulations)</a:t>
              </a:r>
              <a:r>
                <a:rPr kumimoji="0" lang="en-AU" sz="1600" b="1" i="0" u="none" strike="noStrike" cap="none" normalizeH="0" baseline="0" dirty="0">
                  <a:ln>
                    <a:noFill/>
                  </a:ln>
                  <a:solidFill>
                    <a:schemeClr val="accent6"/>
                  </a:solidFill>
                  <a:effectLst/>
                  <a:latin typeface="+mj-lt"/>
                </a:rPr>
                <a: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802.11ax is better off using an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of -72 dBm</a:t>
              </a:r>
            </a:p>
          </p:txBody>
        </p:sp>
        <p:sp>
          <p:nvSpPr>
            <p:cNvPr id="29" name="Rectangle 28"/>
            <p:cNvSpPr/>
            <p:nvPr/>
          </p:nvSpPr>
          <p:spPr bwMode="auto">
            <a:xfrm>
              <a:off x="2514600" y="2667000"/>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There may be cases where the hypothesis is correct, and others where it is incorrect</a:t>
              </a:r>
              <a:endParaRPr kumimoji="0" lang="en-AU" sz="1600" i="1" u="none" strike="noStrike" cap="none" normalizeH="0" baseline="0" dirty="0">
                <a:ln>
                  <a:noFill/>
                </a:ln>
                <a:solidFill>
                  <a:schemeClr val="tx1"/>
                </a:solidFill>
                <a:effectLst/>
                <a:latin typeface="+mj-lt"/>
              </a:endParaRPr>
            </a:p>
          </p:txBody>
        </p:sp>
        <p:sp>
          <p:nvSpPr>
            <p:cNvPr id="38" name="Rectangle 37"/>
            <p:cNvSpPr/>
            <p:nvPr/>
          </p:nvSpPr>
          <p:spPr bwMode="auto">
            <a:xfrm>
              <a:off x="381000" y="55626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lang="en-AU" sz="1600" b="1" dirty="0">
                  <a:solidFill>
                    <a:schemeClr val="accent6"/>
                  </a:solidFill>
                  <a:latin typeface="+mj-lt"/>
                </a:rPr>
                <a:t>Logical c</a:t>
              </a:r>
              <a:r>
                <a:rPr kumimoji="0" lang="en-AU" sz="1600" b="1" i="0" u="none" strike="noStrike" cap="none" normalizeH="0" baseline="0" dirty="0">
                  <a:ln>
                    <a:noFill/>
                  </a:ln>
                  <a:solidFill>
                    <a:schemeClr val="accent6"/>
                  </a:solidFill>
                  <a:effectLst/>
                  <a:latin typeface="+mj-lt"/>
                </a:rPr>
                <a:t>onclusion (aka an “all roads lead to Rome” conclusion)</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a:latin typeface="+mj-lt"/>
                </a:rPr>
                <a:t>Maintain </a:t>
              </a:r>
              <a:r>
                <a:rPr lang="en-AU" sz="1600" i="1" dirty="0">
                  <a:latin typeface="+mj-lt"/>
                </a:rPr>
                <a:t>EDT</a:t>
              </a:r>
              <a:r>
                <a:rPr lang="en-AU" sz="1600" dirty="0">
                  <a:latin typeface="+mj-lt"/>
                </a:rPr>
                <a:t> of -62 dBm for technologies using </a:t>
              </a:r>
              <a:r>
                <a:rPr lang="en-AU" sz="1600" i="1" dirty="0">
                  <a:latin typeface="+mj-lt"/>
                </a:rPr>
                <a:t>PD/ED </a:t>
              </a:r>
              <a:r>
                <a:rPr lang="en-AU" sz="1600" dirty="0">
                  <a:latin typeface="+mj-lt"/>
                </a:rPr>
                <a:t>in EN 303 687</a:t>
              </a:r>
              <a:endParaRPr kumimoji="0" lang="en-AU" sz="1600" b="0" i="0" u="none" strike="noStrike" cap="none" normalizeH="0" baseline="0" dirty="0">
                <a:ln>
                  <a:noFill/>
                </a:ln>
                <a:solidFill>
                  <a:schemeClr val="tx1"/>
                </a:solidFill>
                <a:effectLst/>
                <a:latin typeface="+mj-lt"/>
              </a:endParaRPr>
            </a:p>
          </p:txBody>
        </p:sp>
        <p:sp>
          <p:nvSpPr>
            <p:cNvPr id="39" name="Rectangle 38"/>
            <p:cNvSpPr/>
            <p:nvPr/>
          </p:nvSpPr>
          <p:spPr bwMode="auto">
            <a:xfrm>
              <a:off x="2362200" y="5562600"/>
              <a:ext cx="5334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p:cNvSpPr/>
            <p:nvPr/>
          </p:nvSpPr>
          <p:spPr bwMode="auto">
            <a:xfrm>
              <a:off x="6172200" y="5561806"/>
              <a:ext cx="7620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cxnSp>
          <p:nvCxnSpPr>
            <p:cNvPr id="50" name="Straight Arrow Connector 49"/>
            <p:cNvCxnSpPr>
              <a:endCxn id="7" idx="0"/>
            </p:cNvCxnSpPr>
            <p:nvPr/>
          </p:nvCxnSpPr>
          <p:spPr bwMode="auto">
            <a:xfrm>
              <a:off x="2286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1" name="Straight Arrow Connector 50"/>
            <p:cNvCxnSpPr>
              <a:endCxn id="8" idx="0"/>
            </p:cNvCxnSpPr>
            <p:nvPr/>
          </p:nvCxnSpPr>
          <p:spPr bwMode="auto">
            <a:xfrm>
              <a:off x="6858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4" name="Straight Arrow Connector 53"/>
            <p:cNvCxnSpPr>
              <a:stCxn id="7" idx="2"/>
            </p:cNvCxnSpPr>
            <p:nvPr/>
          </p:nvCxnSpPr>
          <p:spPr bwMode="auto">
            <a:xfrm>
              <a:off x="2286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5" name="Straight Arrow Connector 54"/>
            <p:cNvCxnSpPr>
              <a:stCxn id="8" idx="2"/>
            </p:cNvCxnSpPr>
            <p:nvPr/>
          </p:nvCxnSpPr>
          <p:spPr bwMode="auto">
            <a:xfrm>
              <a:off x="6858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sp>
          <p:nvSpPr>
            <p:cNvPr id="60" name="Rectangle 59"/>
            <p:cNvSpPr/>
            <p:nvPr/>
          </p:nvSpPr>
          <p:spPr bwMode="auto">
            <a:xfrm>
              <a:off x="2514600" y="4725194"/>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Both cases (</a:t>
              </a:r>
              <a:r>
                <a:rPr lang="en-AU" sz="1600" i="1" dirty="0">
                  <a:solidFill>
                    <a:srgbClr val="00B050"/>
                  </a:solidFill>
                  <a:latin typeface="+mj-lt"/>
                </a:rPr>
                <a:t>correct</a:t>
              </a:r>
              <a:r>
                <a:rPr lang="en-AU" sz="1600" i="1" dirty="0">
                  <a:latin typeface="+mj-lt"/>
                </a:rPr>
                <a:t> &amp; </a:t>
              </a:r>
              <a:r>
                <a:rPr lang="en-AU" sz="1600" i="1" dirty="0">
                  <a:solidFill>
                    <a:srgbClr val="FF0000"/>
                  </a:solidFill>
                  <a:latin typeface="+mj-lt"/>
                </a:rPr>
                <a:t>incorrect</a:t>
              </a:r>
              <a:r>
                <a:rPr lang="en-AU" sz="1600" i="1" dirty="0">
                  <a:latin typeface="+mj-lt"/>
                </a:rPr>
                <a:t>) lead to exactly the same </a:t>
              </a:r>
              <a:r>
                <a:rPr lang="en-AU" sz="1600" i="1" dirty="0">
                  <a:solidFill>
                    <a:schemeClr val="accent6"/>
                  </a:solidFill>
                  <a:latin typeface="+mj-lt"/>
                </a:rPr>
                <a:t>logical conclusion</a:t>
              </a:r>
              <a:r>
                <a:rPr lang="en-AU" sz="1600" i="1" dirty="0">
                  <a:latin typeface="+mj-lt"/>
                </a:rPr>
                <a:t>! </a:t>
              </a:r>
              <a:r>
                <a:rPr lang="en-AU" sz="1600" i="1" dirty="0">
                  <a:latin typeface="+mj-lt"/>
                  <a:sym typeface="Wingdings" panose="05000000000000000000" pitchFamily="2" charset="2"/>
                </a:rPr>
                <a:t></a:t>
              </a:r>
              <a:endParaRPr kumimoji="0" lang="en-AU" sz="1600" i="1" u="none" strike="noStrike" cap="none" normalizeH="0" baseline="0" dirty="0">
                <a:ln>
                  <a:noFill/>
                </a:ln>
                <a:solidFill>
                  <a:schemeClr val="tx1"/>
                </a:solidFill>
                <a:effectLst/>
                <a:latin typeface="+mj-lt"/>
              </a:endParaRPr>
            </a:p>
          </p:txBody>
        </p:sp>
        <p:sp>
          <p:nvSpPr>
            <p:cNvPr id="61" name="Rectangle 60"/>
            <p:cNvSpPr/>
            <p:nvPr/>
          </p:nvSpPr>
          <p:spPr bwMode="auto">
            <a:xfrm>
              <a:off x="6939815" y="4724401"/>
              <a:ext cx="18288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Inappropriate  extrapolation?</a:t>
              </a:r>
              <a:endParaRPr kumimoji="0" lang="en-AU" sz="1600" i="1" u="none" strike="noStrike" cap="none" normalizeH="0" baseline="0" dirty="0">
                <a:ln>
                  <a:noFill/>
                </a:ln>
                <a:solidFill>
                  <a:srgbClr val="FF0000"/>
                </a:solidFill>
                <a:effectLst/>
                <a:latin typeface="+mj-lt"/>
              </a:endParaRPr>
            </a:p>
          </p:txBody>
        </p:sp>
        <p:sp>
          <p:nvSpPr>
            <p:cNvPr id="62" name="Rectangle 61"/>
            <p:cNvSpPr/>
            <p:nvPr/>
          </p:nvSpPr>
          <p:spPr bwMode="auto">
            <a:xfrm>
              <a:off x="6934200" y="2667000"/>
              <a:ext cx="1828800" cy="8366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Inaccurate simulation?</a:t>
              </a:r>
              <a:endParaRPr kumimoji="0" lang="en-AU" sz="1600" i="1" u="none" strike="noStrike" cap="none" normalizeH="0" baseline="0" dirty="0">
                <a:ln>
                  <a:noFill/>
                </a:ln>
                <a:solidFill>
                  <a:srgbClr val="FF0000"/>
                </a:solidFill>
                <a:effectLst/>
                <a:latin typeface="+mj-lt"/>
              </a:endParaRPr>
            </a:p>
          </p:txBody>
        </p:sp>
        <p:cxnSp>
          <p:nvCxnSpPr>
            <p:cNvPr id="64" name="Straight Arrow Connector 63"/>
            <p:cNvCxnSpPr/>
            <p:nvPr/>
          </p:nvCxnSpPr>
          <p:spPr bwMode="auto">
            <a:xfrm>
              <a:off x="7848600" y="3276600"/>
              <a:ext cx="0" cy="22701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cxnSp>
          <p:nvCxnSpPr>
            <p:cNvPr id="65" name="Straight Arrow Connector 64"/>
            <p:cNvCxnSpPr/>
            <p:nvPr/>
          </p:nvCxnSpPr>
          <p:spPr bwMode="auto">
            <a:xfrm flipV="1">
              <a:off x="7848600" y="4722811"/>
              <a:ext cx="0" cy="230189"/>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3875022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8A70-86AC-4316-B2E4-9F4F607419CC}"/>
              </a:ext>
            </a:extLst>
          </p:cNvPr>
          <p:cNvSpPr>
            <a:spLocks noGrp="1"/>
          </p:cNvSpPr>
          <p:nvPr>
            <p:ph type="title"/>
          </p:nvPr>
        </p:nvSpPr>
        <p:spPr/>
        <p:txBody>
          <a:bodyPr/>
          <a:lstStyle/>
          <a:p>
            <a:r>
              <a:rPr lang="en-US" dirty="0"/>
              <a:t>Nokia asserted evidence for an universal </a:t>
            </a:r>
            <a:r>
              <a:rPr lang="en-US" i="1" dirty="0"/>
              <a:t>EDT</a:t>
            </a:r>
            <a:r>
              <a:rPr lang="en-US" dirty="0"/>
              <a:t> of</a:t>
            </a:r>
            <a:br>
              <a:rPr lang="en-US" dirty="0"/>
            </a:br>
            <a:r>
              <a:rPr lang="en-US" dirty="0"/>
              <a:t>-72 dBm based on sims of 802.11ax systems only</a:t>
            </a:r>
            <a:endParaRPr lang="en-AU" dirty="0"/>
          </a:p>
        </p:txBody>
      </p:sp>
      <p:sp>
        <p:nvSpPr>
          <p:cNvPr id="3" name="Content Placeholder 2">
            <a:extLst>
              <a:ext uri="{FF2B5EF4-FFF2-40B4-BE49-F238E27FC236}">
                <a16:creationId xmlns:a16="http://schemas.microsoft.com/office/drawing/2014/main" id="{A326E287-DD9F-4B8E-BE0D-E0A527C59A8D}"/>
              </a:ext>
            </a:extLst>
          </p:cNvPr>
          <p:cNvSpPr>
            <a:spLocks noGrp="1"/>
          </p:cNvSpPr>
          <p:nvPr>
            <p:ph idx="1"/>
          </p:nvPr>
        </p:nvSpPr>
        <p:spPr/>
        <p:txBody>
          <a:bodyPr/>
          <a:lstStyle/>
          <a:p>
            <a:r>
              <a:rPr lang="en-AU" dirty="0"/>
              <a:t>Summary of </a:t>
            </a:r>
            <a:r>
              <a:rPr lang="en-US" dirty="0"/>
              <a:t>BRAN(19)104015 (Nokia)</a:t>
            </a:r>
          </a:p>
          <a:p>
            <a:pPr lvl="1"/>
            <a:r>
              <a:rPr lang="en-AU" dirty="0"/>
              <a:t>BRAN(19)104015 (Nokia) examined sharing between six 802.11ax systems using different </a:t>
            </a:r>
            <a:r>
              <a:rPr lang="en-AU" i="1" dirty="0"/>
              <a:t>EDT</a:t>
            </a:r>
            <a:r>
              <a:rPr lang="en-AU" dirty="0"/>
              <a:t>’s (-72 dBm or -62 dBm)</a:t>
            </a:r>
          </a:p>
          <a:p>
            <a:pPr lvl="1"/>
            <a:r>
              <a:rPr lang="en-AU" dirty="0"/>
              <a:t>It concluded that 802.11ax devices using different </a:t>
            </a:r>
            <a:r>
              <a:rPr lang="en-AU" i="1" dirty="0"/>
              <a:t>EDT</a:t>
            </a:r>
            <a:r>
              <a:rPr lang="en-AU" dirty="0"/>
              <a:t>’s leads to asymmetric sharing between the devices</a:t>
            </a:r>
          </a:p>
          <a:p>
            <a:pPr lvl="2"/>
            <a:r>
              <a:rPr lang="en-AU" dirty="0"/>
              <a:t>This is not a terribly surprising result because at high load </a:t>
            </a:r>
            <a:r>
              <a:rPr lang="en-AU" i="1" dirty="0"/>
              <a:t>ED</a:t>
            </a:r>
            <a:r>
              <a:rPr lang="en-AU" dirty="0"/>
              <a:t> will be used at least some of the time, rather than </a:t>
            </a:r>
            <a:r>
              <a:rPr lang="en-AU" i="1" dirty="0"/>
              <a:t>PD</a:t>
            </a:r>
            <a:r>
              <a:rPr lang="en-AU" dirty="0"/>
              <a:t>, giving -62 dBm devices an advantage</a:t>
            </a:r>
          </a:p>
          <a:p>
            <a:pPr lvl="1"/>
            <a:r>
              <a:rPr lang="en-AU" dirty="0"/>
              <a:t>It also concluded this means 802.11ax systems have no incentive to reduce their </a:t>
            </a:r>
            <a:r>
              <a:rPr lang="en-AU" i="1" dirty="0"/>
              <a:t>EDT</a:t>
            </a:r>
            <a:r>
              <a:rPr lang="en-AU" dirty="0"/>
              <a:t> when sharing with other 802.11ax systems</a:t>
            </a:r>
          </a:p>
          <a:p>
            <a:pPr lvl="1"/>
            <a:r>
              <a:rPr lang="en-AU" dirty="0"/>
              <a:t>This conclusion was used to assert that an 802.11ax system will never lower its </a:t>
            </a:r>
            <a:r>
              <a:rPr lang="en-AU" i="1" dirty="0"/>
              <a:t>EDT</a:t>
            </a:r>
            <a:r>
              <a:rPr lang="en-AU" dirty="0"/>
              <a:t> voluntarily to increase performance …</a:t>
            </a:r>
          </a:p>
          <a:p>
            <a:pPr lvl="1"/>
            <a:r>
              <a:rPr lang="en-AU" dirty="0"/>
              <a:t>… and so 802.11ax systems should be forced to do so by restricting the </a:t>
            </a:r>
            <a:r>
              <a:rPr lang="en-AU" i="1" dirty="0"/>
              <a:t>EDT</a:t>
            </a:r>
            <a:r>
              <a:rPr lang="en-AU" dirty="0"/>
              <a:t> to -72 dBm in EN 303 687 </a:t>
            </a:r>
          </a:p>
          <a:p>
            <a:endParaRPr lang="en-AU" dirty="0"/>
          </a:p>
        </p:txBody>
      </p:sp>
      <p:sp>
        <p:nvSpPr>
          <p:cNvPr id="4" name="Footer Placeholder 3">
            <a:extLst>
              <a:ext uri="{FF2B5EF4-FFF2-40B4-BE49-F238E27FC236}">
                <a16:creationId xmlns:a16="http://schemas.microsoft.com/office/drawing/2014/main" id="{1E763C8E-56B0-44FA-8D94-EF25E2A3382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FF54D64-7117-43B4-8763-8799EC6C44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624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956F-517E-4368-8AC1-73EB02E98AAE}"/>
              </a:ext>
            </a:extLst>
          </p:cNvPr>
          <p:cNvSpPr>
            <a:spLocks noGrp="1"/>
          </p:cNvSpPr>
          <p:nvPr>
            <p:ph type="title"/>
          </p:nvPr>
        </p:nvSpPr>
        <p:spPr>
          <a:xfrm>
            <a:off x="685800" y="685800"/>
            <a:ext cx="8305800" cy="1066800"/>
          </a:xfrm>
        </p:spPr>
        <p:txBody>
          <a:bodyPr/>
          <a:lstStyle/>
          <a:p>
            <a:r>
              <a:rPr lang="en-AU" dirty="0"/>
              <a:t>The case in </a:t>
            </a:r>
            <a:r>
              <a:rPr lang="en-US" dirty="0"/>
              <a:t>BRAN(19)104015 (Nokia) is flawed because it does not consider coexistence between systems</a:t>
            </a:r>
            <a:br>
              <a:rPr lang="en-US" dirty="0"/>
            </a:br>
            <a:endParaRPr lang="en-AU" dirty="0"/>
          </a:p>
        </p:txBody>
      </p:sp>
      <p:sp>
        <p:nvSpPr>
          <p:cNvPr id="3" name="Content Placeholder 2">
            <a:extLst>
              <a:ext uri="{FF2B5EF4-FFF2-40B4-BE49-F238E27FC236}">
                <a16:creationId xmlns:a16="http://schemas.microsoft.com/office/drawing/2014/main" id="{FDE27F15-2B70-4F83-8A1F-CE5C86F26E60}"/>
              </a:ext>
            </a:extLst>
          </p:cNvPr>
          <p:cNvSpPr>
            <a:spLocks noGrp="1"/>
          </p:cNvSpPr>
          <p:nvPr>
            <p:ph idx="1"/>
          </p:nvPr>
        </p:nvSpPr>
        <p:spPr/>
        <p:txBody>
          <a:bodyPr/>
          <a:lstStyle/>
          <a:p>
            <a:r>
              <a:rPr lang="en-AU" dirty="0"/>
              <a:t>Discussion of </a:t>
            </a:r>
            <a:r>
              <a:rPr lang="en-US" dirty="0"/>
              <a:t>BRAN(19)104015 (Nokia)</a:t>
            </a:r>
          </a:p>
          <a:p>
            <a:pPr lvl="1"/>
            <a:r>
              <a:rPr lang="en-AU" dirty="0"/>
              <a:t>Observations about coexistence between 802.11ax systems (using </a:t>
            </a:r>
            <a:r>
              <a:rPr lang="en-AU" i="1" dirty="0"/>
              <a:t>PD/ED</a:t>
            </a:r>
            <a:r>
              <a:rPr lang="en-AU" dirty="0"/>
              <a:t>) cannot reasonably be used to draw any conclusions about 802.11ax behaviour in the presence of NR-U systems (using </a:t>
            </a:r>
            <a:r>
              <a:rPr lang="en-AU" i="1" dirty="0"/>
              <a:t>ED-only</a:t>
            </a:r>
            <a:r>
              <a:rPr lang="en-AU" dirty="0"/>
              <a:t>)</a:t>
            </a:r>
          </a:p>
          <a:p>
            <a:pPr lvl="1"/>
            <a:r>
              <a:rPr lang="en-AU" dirty="0"/>
              <a:t>That means one needs to fall back to the evidence, such as that in BRAN(19)103016 (Nokia), which actually simulates both systems …</a:t>
            </a:r>
          </a:p>
          <a:p>
            <a:pPr lvl="1"/>
            <a:r>
              <a:rPr lang="en-AU" dirty="0"/>
              <a:t>… and suggests 802.11ax systems are better off using a lower </a:t>
            </a:r>
            <a:r>
              <a:rPr lang="en-AU" i="1" dirty="0"/>
              <a:t>EDT</a:t>
            </a:r>
            <a:r>
              <a:rPr lang="en-AU" dirty="0"/>
              <a:t> in the presence of NR-U systems</a:t>
            </a:r>
          </a:p>
          <a:p>
            <a:pPr lvl="1"/>
            <a:r>
              <a:rPr lang="en-AU" dirty="0"/>
              <a:t>As noted in </a:t>
            </a:r>
            <a:r>
              <a:rPr lang="en-US" dirty="0"/>
              <a:t>BRAN(19)104014r1 (Cisco), this leads to the conclusion that there is no need to change the </a:t>
            </a:r>
            <a:r>
              <a:rPr lang="en-US" i="1" dirty="0"/>
              <a:t>EDT </a:t>
            </a:r>
            <a:r>
              <a:rPr lang="en-US" dirty="0"/>
              <a:t>from -62 dBm for </a:t>
            </a:r>
            <a:r>
              <a:rPr lang="en-US" i="1" dirty="0"/>
              <a:t>PD/ED </a:t>
            </a:r>
            <a:r>
              <a:rPr lang="en-US" dirty="0"/>
              <a:t>devices</a:t>
            </a:r>
          </a:p>
          <a:p>
            <a:pPr lvl="2"/>
            <a:r>
              <a:rPr lang="en-AU" dirty="0"/>
              <a:t>If Nokia simulations are correct then it is likely 802.11ax systems will reduce their </a:t>
            </a:r>
            <a:r>
              <a:rPr lang="en-AU" i="1" dirty="0"/>
              <a:t>EDT</a:t>
            </a:r>
            <a:r>
              <a:rPr lang="en-AU" dirty="0"/>
              <a:t> to -72 dBm or even less, because it is in their best interest</a:t>
            </a:r>
          </a:p>
          <a:p>
            <a:pPr lvl="2"/>
            <a:r>
              <a:rPr lang="en-AU" dirty="0"/>
              <a:t>Otherwise 802.11ax systems will justifiably maintain an </a:t>
            </a:r>
            <a:r>
              <a:rPr lang="en-AU" i="1" dirty="0"/>
              <a:t>EDT</a:t>
            </a:r>
            <a:r>
              <a:rPr lang="en-AU" dirty="0"/>
              <a:t> of -62 dBm</a:t>
            </a:r>
          </a:p>
          <a:p>
            <a:endParaRPr lang="en-US" dirty="0"/>
          </a:p>
          <a:p>
            <a:endParaRPr lang="en-AU" dirty="0"/>
          </a:p>
        </p:txBody>
      </p:sp>
      <p:sp>
        <p:nvSpPr>
          <p:cNvPr id="4" name="Footer Placeholder 3">
            <a:extLst>
              <a:ext uri="{FF2B5EF4-FFF2-40B4-BE49-F238E27FC236}">
                <a16:creationId xmlns:a16="http://schemas.microsoft.com/office/drawing/2014/main" id="{2706D0ED-EA6D-4B25-9BE6-34E90BAC7C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7C8DDD-EBCF-42C2-8F2F-4B05BD6B3B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869802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A6A6-C67F-4133-96F7-8B76462B0442}"/>
              </a:ext>
            </a:extLst>
          </p:cNvPr>
          <p:cNvSpPr>
            <a:spLocks noGrp="1"/>
          </p:cNvSpPr>
          <p:nvPr>
            <p:ph type="title"/>
          </p:nvPr>
        </p:nvSpPr>
        <p:spPr/>
        <p:txBody>
          <a:bodyPr/>
          <a:lstStyle/>
          <a:p>
            <a:r>
              <a:rPr lang="en-US" dirty="0"/>
              <a:t>Nokia asserted evidence for an </a:t>
            </a:r>
            <a:r>
              <a:rPr lang="en-US" i="1" dirty="0"/>
              <a:t>EDT</a:t>
            </a:r>
            <a:r>
              <a:rPr lang="en-US" dirty="0"/>
              <a:t> of -72 dBm by identifying and extrapolating one case</a:t>
            </a:r>
            <a:endParaRPr lang="en-AU" dirty="0"/>
          </a:p>
        </p:txBody>
      </p:sp>
      <p:sp>
        <p:nvSpPr>
          <p:cNvPr id="3" name="Content Placeholder 2">
            <a:extLst>
              <a:ext uri="{FF2B5EF4-FFF2-40B4-BE49-F238E27FC236}">
                <a16:creationId xmlns:a16="http://schemas.microsoft.com/office/drawing/2014/main" id="{516EDECC-609B-4314-AFF0-1E80554CBC87}"/>
              </a:ext>
            </a:extLst>
          </p:cNvPr>
          <p:cNvSpPr>
            <a:spLocks noGrp="1"/>
          </p:cNvSpPr>
          <p:nvPr>
            <p:ph idx="1"/>
          </p:nvPr>
        </p:nvSpPr>
        <p:spPr/>
        <p:txBody>
          <a:bodyPr/>
          <a:lstStyle/>
          <a:p>
            <a:r>
              <a:rPr lang="en-AU" dirty="0"/>
              <a:t>Summary of </a:t>
            </a:r>
            <a:r>
              <a:rPr lang="en-US" dirty="0"/>
              <a:t>BRAN(19)104016 (Nokia)</a:t>
            </a:r>
          </a:p>
          <a:p>
            <a:pPr lvl="1"/>
            <a:r>
              <a:rPr lang="en-AU" dirty="0"/>
              <a:t>BRAN(19)104016 (Nokia) examines sharing between a </a:t>
            </a:r>
            <a:r>
              <a:rPr lang="en-AU" i="1" dirty="0"/>
              <a:t>single</a:t>
            </a:r>
            <a:r>
              <a:rPr lang="en-AU" dirty="0"/>
              <a:t> 802.11ax system (</a:t>
            </a:r>
            <a:r>
              <a:rPr lang="en-AU" i="1" dirty="0"/>
              <a:t>ED/PD</a:t>
            </a:r>
            <a:r>
              <a:rPr lang="en-AU" dirty="0"/>
              <a:t>) and a </a:t>
            </a:r>
            <a:r>
              <a:rPr lang="en-AU" i="1" dirty="0"/>
              <a:t>single</a:t>
            </a:r>
            <a:r>
              <a:rPr lang="en-AU" dirty="0"/>
              <a:t> NR-U system (</a:t>
            </a:r>
            <a:r>
              <a:rPr lang="en-AU" i="1" dirty="0"/>
              <a:t>ED-only</a:t>
            </a:r>
            <a:r>
              <a:rPr lang="en-AU" dirty="0"/>
              <a:t>)</a:t>
            </a:r>
          </a:p>
          <a:p>
            <a:pPr lvl="1"/>
            <a:r>
              <a:rPr lang="en-AU" dirty="0"/>
              <a:t>It observes that the 802.11ax system (using </a:t>
            </a:r>
            <a:r>
              <a:rPr lang="en-AU" i="1" dirty="0"/>
              <a:t>EDT</a:t>
            </a:r>
            <a:r>
              <a:rPr lang="en-AU" dirty="0"/>
              <a:t> of -62 dBm) has a significant advantage over the NR-U system (using </a:t>
            </a:r>
            <a:r>
              <a:rPr lang="en-AU" i="1" dirty="0"/>
              <a:t>EDT</a:t>
            </a:r>
            <a:r>
              <a:rPr lang="en-AU" dirty="0"/>
              <a:t> of -72 dBm) </a:t>
            </a:r>
          </a:p>
          <a:p>
            <a:pPr lvl="2"/>
            <a:r>
              <a:rPr lang="en-AU" dirty="0"/>
              <a:t>This is not surprising because </a:t>
            </a:r>
            <a:r>
              <a:rPr lang="en-AU" i="1" dirty="0"/>
              <a:t>ED</a:t>
            </a:r>
            <a:r>
              <a:rPr lang="en-AU" dirty="0"/>
              <a:t> is the only mechanism used to detect other systems and the system using an </a:t>
            </a:r>
            <a:r>
              <a:rPr lang="en-AU" i="1" dirty="0"/>
              <a:t>EDT</a:t>
            </a:r>
            <a:r>
              <a:rPr lang="en-AU" dirty="0"/>
              <a:t> of -62 dBm will have a 10 dBm advantage</a:t>
            </a:r>
          </a:p>
          <a:p>
            <a:pPr lvl="2"/>
            <a:r>
              <a:rPr lang="en-AU" i="1" dirty="0"/>
              <a:t>PD</a:t>
            </a:r>
            <a:r>
              <a:rPr lang="en-AU" dirty="0"/>
              <a:t> is never used in this scenario because there is never another 802.11ax transmitter for the 802.11ax AP to detect</a:t>
            </a:r>
          </a:p>
          <a:p>
            <a:pPr lvl="1"/>
            <a:r>
              <a:rPr lang="en-AU" dirty="0"/>
              <a:t>BRAN(19)104016 (Nokia) concludes that a uniform </a:t>
            </a:r>
            <a:r>
              <a:rPr lang="en-AU" i="1" dirty="0"/>
              <a:t>EDT</a:t>
            </a:r>
            <a:r>
              <a:rPr lang="en-AU" dirty="0"/>
              <a:t> of -72 dBm should be enforced on all systems (presumably in EN 303 687)</a:t>
            </a:r>
          </a:p>
          <a:p>
            <a:endParaRPr lang="en-US" dirty="0"/>
          </a:p>
          <a:p>
            <a:endParaRPr lang="en-AU" dirty="0"/>
          </a:p>
        </p:txBody>
      </p:sp>
      <p:sp>
        <p:nvSpPr>
          <p:cNvPr id="4" name="Footer Placeholder 3">
            <a:extLst>
              <a:ext uri="{FF2B5EF4-FFF2-40B4-BE49-F238E27FC236}">
                <a16:creationId xmlns:a16="http://schemas.microsoft.com/office/drawing/2014/main" id="{10E7E959-69C2-4DFE-B11B-6B655F192A7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DC9EC3-5BC0-42CF-B5F3-922D3D79514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833546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D1D0-B393-4BD1-866E-05517BD72B56}"/>
              </a:ext>
            </a:extLst>
          </p:cNvPr>
          <p:cNvSpPr>
            <a:spLocks noGrp="1"/>
          </p:cNvSpPr>
          <p:nvPr>
            <p:ph type="title"/>
          </p:nvPr>
        </p:nvSpPr>
        <p:spPr>
          <a:xfrm>
            <a:off x="685799" y="685800"/>
            <a:ext cx="7858125" cy="1066800"/>
          </a:xfrm>
        </p:spPr>
        <p:txBody>
          <a:bodyPr/>
          <a:lstStyle/>
          <a:p>
            <a:r>
              <a:rPr lang="en-US" dirty="0"/>
              <a:t>Nokia’s conclusion is </a:t>
            </a:r>
            <a:r>
              <a:rPr lang="en-AU" dirty="0"/>
              <a:t>unjustified </a:t>
            </a:r>
            <a:r>
              <a:rPr lang="en-AU" i="1" dirty="0"/>
              <a:t>on average</a:t>
            </a:r>
            <a:r>
              <a:rPr lang="en-AU" dirty="0"/>
              <a:t> &amp; because </a:t>
            </a:r>
            <a:r>
              <a:rPr lang="en-AU" i="1" dirty="0"/>
              <a:t>PD/ED </a:t>
            </a:r>
            <a:r>
              <a:rPr lang="en-AU" dirty="0"/>
              <a:t>is an unused alternative</a:t>
            </a:r>
            <a:br>
              <a:rPr lang="en-US" dirty="0"/>
            </a:br>
            <a:endParaRPr lang="en-AU" dirty="0"/>
          </a:p>
        </p:txBody>
      </p:sp>
      <p:sp>
        <p:nvSpPr>
          <p:cNvPr id="3" name="Content Placeholder 2">
            <a:extLst>
              <a:ext uri="{FF2B5EF4-FFF2-40B4-BE49-F238E27FC236}">
                <a16:creationId xmlns:a16="http://schemas.microsoft.com/office/drawing/2014/main" id="{A68DE188-8245-4B3D-B61C-C77AEBA1387B}"/>
              </a:ext>
            </a:extLst>
          </p:cNvPr>
          <p:cNvSpPr>
            <a:spLocks noGrp="1"/>
          </p:cNvSpPr>
          <p:nvPr>
            <p:ph idx="1"/>
          </p:nvPr>
        </p:nvSpPr>
        <p:spPr>
          <a:xfrm>
            <a:off x="685800" y="1600200"/>
            <a:ext cx="7772400" cy="4114800"/>
          </a:xfrm>
        </p:spPr>
        <p:txBody>
          <a:bodyPr/>
          <a:lstStyle/>
          <a:p>
            <a:r>
              <a:rPr lang="en-AU" dirty="0"/>
              <a:t>Discussion of </a:t>
            </a:r>
            <a:r>
              <a:rPr lang="en-US" dirty="0"/>
              <a:t>BRAN(19)104016 (Nokia)</a:t>
            </a:r>
          </a:p>
          <a:p>
            <a:pPr lvl="1"/>
            <a:r>
              <a:rPr lang="en-AU" dirty="0"/>
              <a:t>This is a case where a uniform </a:t>
            </a:r>
            <a:r>
              <a:rPr lang="en-AU" i="1" dirty="0"/>
              <a:t>EDT</a:t>
            </a:r>
            <a:r>
              <a:rPr lang="en-AU" dirty="0"/>
              <a:t> might be justified on the basis a </a:t>
            </a:r>
            <a:r>
              <a:rPr lang="en-AU" i="1" dirty="0"/>
              <a:t>ED/PD </a:t>
            </a:r>
            <a:r>
              <a:rPr lang="en-AU" dirty="0"/>
              <a:t>system has a clear 10 dB advantage over the </a:t>
            </a:r>
            <a:r>
              <a:rPr lang="en-AU" i="1" dirty="0"/>
              <a:t>ED-only</a:t>
            </a:r>
            <a:r>
              <a:rPr lang="en-AU" dirty="0"/>
              <a:t> system</a:t>
            </a:r>
          </a:p>
          <a:p>
            <a:pPr lvl="2"/>
            <a:r>
              <a:rPr lang="en-AU" dirty="0"/>
              <a:t>Particularly as this scenario is more likely than in the past, with use of OFDMA</a:t>
            </a:r>
          </a:p>
          <a:p>
            <a:pPr lvl="1"/>
            <a:r>
              <a:rPr lang="en-AU" dirty="0"/>
              <a:t>On the other hand, it is not clear that a single scenario will sufficiently affect coexistence </a:t>
            </a:r>
            <a:r>
              <a:rPr lang="en-AU" i="1" dirty="0"/>
              <a:t>on average</a:t>
            </a:r>
            <a:r>
              <a:rPr lang="en-AU" dirty="0"/>
              <a:t> to justify constraining the </a:t>
            </a:r>
            <a:r>
              <a:rPr lang="en-AU" i="1" dirty="0"/>
              <a:t>EDT</a:t>
            </a:r>
          </a:p>
          <a:p>
            <a:pPr lvl="2"/>
            <a:r>
              <a:rPr lang="en-AU" dirty="0"/>
              <a:t>Nokia’s conclusion was based on simulations of an AP &amp; an eNB, which is just one of many scenarios; apparently other scenarios were too difficult to interpret</a:t>
            </a:r>
          </a:p>
          <a:p>
            <a:pPr lvl="2"/>
            <a:r>
              <a:rPr lang="en-AU" dirty="0"/>
              <a:t>Aside: an </a:t>
            </a:r>
            <a:r>
              <a:rPr lang="en-AU" i="1" dirty="0"/>
              <a:t>EDT</a:t>
            </a:r>
            <a:r>
              <a:rPr lang="en-AU" dirty="0"/>
              <a:t> of -77 dBm was not imposed on LAA when simulations showed better LAA/Wi-Fi </a:t>
            </a:r>
            <a:r>
              <a:rPr lang="en-AU" dirty="0" err="1"/>
              <a:t>coex</a:t>
            </a:r>
            <a:r>
              <a:rPr lang="en-AU" dirty="0"/>
              <a:t> in some scenarios … because it was recognised </a:t>
            </a:r>
            <a:r>
              <a:rPr lang="en-AU" i="1" dirty="0"/>
              <a:t>on average </a:t>
            </a:r>
            <a:r>
              <a:rPr lang="en-AU" dirty="0"/>
              <a:t>coexistence is more important than a single scenario</a:t>
            </a:r>
          </a:p>
          <a:p>
            <a:pPr lvl="1"/>
            <a:r>
              <a:rPr lang="en-AU" dirty="0"/>
              <a:t>In addition, the NR-U system always has the option of using </a:t>
            </a:r>
            <a:r>
              <a:rPr lang="en-AU" i="1" dirty="0"/>
              <a:t>PD/ED </a:t>
            </a:r>
            <a:r>
              <a:rPr lang="en-AU" dirty="0"/>
              <a:t>to achieve fairer coexistence when required</a:t>
            </a:r>
          </a:p>
          <a:p>
            <a:pPr lvl="2"/>
            <a:r>
              <a:rPr lang="en-AU" dirty="0"/>
              <a:t>That 3GPP RAN chooses not to specify the use of the available &amp; well proven </a:t>
            </a:r>
            <a:r>
              <a:rPr lang="en-AU" i="1" dirty="0"/>
              <a:t>PD/ED </a:t>
            </a:r>
            <a:r>
              <a:rPr lang="en-AU" dirty="0"/>
              <a:t>mechanism in NR-U cannot be held against other systems …</a:t>
            </a:r>
          </a:p>
          <a:p>
            <a:pPr lvl="2"/>
            <a:r>
              <a:rPr lang="en-AU" dirty="0"/>
              <a:t>… particularly as Ericsson’s sims show a benefit from NR-U using </a:t>
            </a:r>
            <a:r>
              <a:rPr lang="en-AU" i="1" dirty="0"/>
              <a:t>PD/ED</a:t>
            </a:r>
            <a:endParaRPr lang="en-US" dirty="0"/>
          </a:p>
          <a:p>
            <a:endParaRPr lang="en-AU" dirty="0"/>
          </a:p>
        </p:txBody>
      </p:sp>
      <p:sp>
        <p:nvSpPr>
          <p:cNvPr id="4" name="Footer Placeholder 3">
            <a:extLst>
              <a:ext uri="{FF2B5EF4-FFF2-40B4-BE49-F238E27FC236}">
                <a16:creationId xmlns:a16="http://schemas.microsoft.com/office/drawing/2014/main" id="{8C577C70-C4BF-459E-90BE-E2D7636544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F6DE954-032E-4F5B-A91D-C8B749C8D89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278488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EC20-5293-40FF-B540-22B596FC2756}"/>
              </a:ext>
            </a:extLst>
          </p:cNvPr>
          <p:cNvSpPr>
            <a:spLocks noGrp="1"/>
          </p:cNvSpPr>
          <p:nvPr>
            <p:ph type="title"/>
          </p:nvPr>
        </p:nvSpPr>
        <p:spPr/>
        <p:txBody>
          <a:bodyPr/>
          <a:lstStyle/>
          <a:p>
            <a:r>
              <a:rPr lang="en-AU" dirty="0"/>
              <a:t>Aside: there may be support from the FCC CTO office for PD/ED using current thresholds</a:t>
            </a:r>
          </a:p>
        </p:txBody>
      </p:sp>
      <p:sp>
        <p:nvSpPr>
          <p:cNvPr id="3" name="Content Placeholder 2">
            <a:extLst>
              <a:ext uri="{FF2B5EF4-FFF2-40B4-BE49-F238E27FC236}">
                <a16:creationId xmlns:a16="http://schemas.microsoft.com/office/drawing/2014/main" id="{9F8D87E5-BE21-4CD3-A277-83DB283F4892}"/>
              </a:ext>
            </a:extLst>
          </p:cNvPr>
          <p:cNvSpPr>
            <a:spLocks noGrp="1"/>
          </p:cNvSpPr>
          <p:nvPr>
            <p:ph idx="1"/>
          </p:nvPr>
        </p:nvSpPr>
        <p:spPr/>
        <p:txBody>
          <a:bodyPr/>
          <a:lstStyle/>
          <a:p>
            <a:pPr lvl="1"/>
            <a:r>
              <a:rPr lang="en-AU" dirty="0"/>
              <a:t>The new FCC CTO is </a:t>
            </a:r>
            <a:r>
              <a:rPr lang="en-US" dirty="0"/>
              <a:t>Monisha Ghosh (formerly Uni of Chicago)</a:t>
            </a:r>
          </a:p>
          <a:p>
            <a:pPr lvl="1"/>
            <a:r>
              <a:rPr lang="en-US" dirty="0"/>
              <a:t>At the Coex Workshop in July 2019, she presented a </a:t>
            </a:r>
            <a:r>
              <a:rPr lang="en-US" dirty="0">
                <a:hlinkClick r:id="rId2"/>
              </a:rPr>
              <a:t>paper</a:t>
            </a:r>
            <a:r>
              <a:rPr lang="en-US" dirty="0"/>
              <a:t> that highlighted the benefits to coexistence of doing detection at -82 dBm</a:t>
            </a:r>
          </a:p>
          <a:p>
            <a:pPr lvl="1"/>
            <a:r>
              <a:rPr lang="en-US" dirty="0"/>
              <a:t>This is exactly what 802.11 does between 802.11 systems using a </a:t>
            </a:r>
            <a:r>
              <a:rPr lang="en-US" i="1" dirty="0"/>
              <a:t>PDT</a:t>
            </a:r>
            <a:r>
              <a:rPr lang="en-US" dirty="0"/>
              <a:t> of -82 dBm (with an </a:t>
            </a:r>
            <a:r>
              <a:rPr lang="en-US" i="1" dirty="0"/>
              <a:t>EDT</a:t>
            </a:r>
            <a:r>
              <a:rPr lang="en-US" dirty="0"/>
              <a:t> at -62 dBm as a backup)</a:t>
            </a:r>
          </a:p>
          <a:p>
            <a:pPr lvl="1"/>
            <a:r>
              <a:rPr lang="en-US" dirty="0"/>
              <a:t>In the presentation, she then suggested that the best way to promote good coexistence between all systems is to enable detection at -82 dBm by all systems</a:t>
            </a:r>
          </a:p>
          <a:p>
            <a:pPr lvl="1"/>
            <a:r>
              <a:rPr lang="en-US" dirty="0"/>
              <a:t>It is well known that an </a:t>
            </a:r>
            <a:r>
              <a:rPr lang="en-US" i="1" dirty="0"/>
              <a:t>EDT</a:t>
            </a:r>
            <a:r>
              <a:rPr lang="en-US" dirty="0"/>
              <a:t> of -82 dBm is infeasible, and so she suggested that 802.11 &amp; LTE/NR-U/</a:t>
            </a:r>
            <a:r>
              <a:rPr lang="en-US" dirty="0" err="1"/>
              <a:t>etc</a:t>
            </a:r>
            <a:r>
              <a:rPr lang="en-US" dirty="0"/>
              <a:t> be designed to detect each other using preambles with a </a:t>
            </a:r>
            <a:r>
              <a:rPr lang="en-US" i="1" dirty="0"/>
              <a:t>PDT</a:t>
            </a:r>
            <a:r>
              <a:rPr lang="en-US" dirty="0"/>
              <a:t> of -82 dBm … possibly using a common preamble </a:t>
            </a:r>
          </a:p>
          <a:p>
            <a:endParaRPr lang="en-AU" dirty="0"/>
          </a:p>
        </p:txBody>
      </p:sp>
      <p:sp>
        <p:nvSpPr>
          <p:cNvPr id="4" name="Footer Placeholder 3">
            <a:extLst>
              <a:ext uri="{FF2B5EF4-FFF2-40B4-BE49-F238E27FC236}">
                <a16:creationId xmlns:a16="http://schemas.microsoft.com/office/drawing/2014/main" id="{666743F3-E4D6-487E-A89F-45D6029713F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72A078-27D2-4EC7-85A2-147D04CC2321}"/>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2575575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56DD-78AC-41A5-BF49-E6C941B19BA1}"/>
              </a:ext>
            </a:extLst>
          </p:cNvPr>
          <p:cNvSpPr>
            <a:spLocks noGrp="1"/>
          </p:cNvSpPr>
          <p:nvPr>
            <p:ph type="title"/>
          </p:nvPr>
        </p:nvSpPr>
        <p:spPr>
          <a:xfrm>
            <a:off x="685799" y="685800"/>
            <a:ext cx="8153401" cy="1066800"/>
          </a:xfrm>
        </p:spPr>
        <p:txBody>
          <a:bodyPr/>
          <a:lstStyle/>
          <a:p>
            <a:r>
              <a:rPr lang="en-GB" dirty="0"/>
              <a:t>Qualcomm made no clear conclusion on </a:t>
            </a:r>
            <a:r>
              <a:rPr lang="en-GB" i="1" dirty="0"/>
              <a:t>ED-only</a:t>
            </a:r>
            <a:r>
              <a:rPr lang="en-GB" dirty="0"/>
              <a:t> vs PD/ED at various thresholds for 6 GHz</a:t>
            </a:r>
            <a:br>
              <a:rPr lang="en-GB" dirty="0"/>
            </a:br>
            <a:endParaRPr lang="en-AU" dirty="0"/>
          </a:p>
        </p:txBody>
      </p:sp>
      <p:sp>
        <p:nvSpPr>
          <p:cNvPr id="3" name="Content Placeholder 2">
            <a:extLst>
              <a:ext uri="{FF2B5EF4-FFF2-40B4-BE49-F238E27FC236}">
                <a16:creationId xmlns:a16="http://schemas.microsoft.com/office/drawing/2014/main" id="{C9671C58-DE0D-4939-98DA-23B6E060D4B8}"/>
              </a:ext>
            </a:extLst>
          </p:cNvPr>
          <p:cNvSpPr>
            <a:spLocks noGrp="1"/>
          </p:cNvSpPr>
          <p:nvPr>
            <p:ph idx="1"/>
          </p:nvPr>
        </p:nvSpPr>
        <p:spPr/>
        <p:txBody>
          <a:bodyPr/>
          <a:lstStyle/>
          <a:p>
            <a:r>
              <a:rPr lang="en-AU" dirty="0"/>
              <a:t>Summary of BRAN(19)104019 (Qualcomm)</a:t>
            </a:r>
          </a:p>
          <a:p>
            <a:pPr lvl="1"/>
            <a:r>
              <a:rPr lang="en-AU" dirty="0"/>
              <a:t>BRAN(19)104019 (Qualcomm) examined a small number of sharing scenarios between </a:t>
            </a:r>
            <a:r>
              <a:rPr lang="en-AU" i="1" dirty="0"/>
              <a:t>ED-only</a:t>
            </a:r>
            <a:r>
              <a:rPr lang="en-AU" dirty="0"/>
              <a:t> &amp; </a:t>
            </a:r>
            <a:r>
              <a:rPr lang="en-AU" i="1" dirty="0"/>
              <a:t>PD/ED</a:t>
            </a:r>
            <a:r>
              <a:rPr lang="en-AU" dirty="0"/>
              <a:t>, taking the use of </a:t>
            </a:r>
            <a:r>
              <a:rPr lang="en-AU" i="1" dirty="0"/>
              <a:t>RTS/CTS </a:t>
            </a:r>
            <a:r>
              <a:rPr lang="en-AU" dirty="0"/>
              <a:t>into account (noting RTS/CTS reduces contention length), with mixed results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It concluded that the preliminary analysis provides no clear answers and further study is required</a:t>
            </a:r>
          </a:p>
          <a:p>
            <a:endParaRPr lang="en-AU" dirty="0"/>
          </a:p>
          <a:p>
            <a:endParaRPr lang="en-AU" dirty="0"/>
          </a:p>
        </p:txBody>
      </p:sp>
      <p:sp>
        <p:nvSpPr>
          <p:cNvPr id="4" name="Footer Placeholder 3">
            <a:extLst>
              <a:ext uri="{FF2B5EF4-FFF2-40B4-BE49-F238E27FC236}">
                <a16:creationId xmlns:a16="http://schemas.microsoft.com/office/drawing/2014/main" id="{2AD506C1-3285-4A4D-84AB-A13A888F9D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C573043-EAB1-4BAB-9C90-7C56A73CAF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graphicFrame>
        <p:nvGraphicFramePr>
          <p:cNvPr id="6" name="Table 5">
            <a:extLst>
              <a:ext uri="{FF2B5EF4-FFF2-40B4-BE49-F238E27FC236}">
                <a16:creationId xmlns:a16="http://schemas.microsoft.com/office/drawing/2014/main" id="{335CD1C6-6B70-4C75-A067-C63B7D6E994C}"/>
              </a:ext>
            </a:extLst>
          </p:cNvPr>
          <p:cNvGraphicFramePr>
            <a:graphicFrameLocks noGrp="1"/>
          </p:cNvGraphicFramePr>
          <p:nvPr>
            <p:extLst>
              <p:ext uri="{D42A27DB-BD31-4B8C-83A1-F6EECF244321}">
                <p14:modId xmlns:p14="http://schemas.microsoft.com/office/powerpoint/2010/main" val="737879063"/>
              </p:ext>
            </p:extLst>
          </p:nvPr>
        </p:nvGraphicFramePr>
        <p:xfrm>
          <a:off x="914400" y="3352802"/>
          <a:ext cx="7164600" cy="2438400"/>
        </p:xfrm>
        <a:graphic>
          <a:graphicData uri="http://schemas.openxmlformats.org/drawingml/2006/table">
            <a:tbl>
              <a:tblPr firstRow="1" bandRow="1">
                <a:tableStyleId>{21E4AEA4-8DFA-4A89-87EB-49C32662AFE0}</a:tableStyleId>
              </a:tblPr>
              <a:tblGrid>
                <a:gridCol w="1836000">
                  <a:extLst>
                    <a:ext uri="{9D8B030D-6E8A-4147-A177-3AD203B41FA5}">
                      <a16:colId xmlns:a16="http://schemas.microsoft.com/office/drawing/2014/main" val="2438592297"/>
                    </a:ext>
                  </a:extLst>
                </a:gridCol>
                <a:gridCol w="990600">
                  <a:extLst>
                    <a:ext uri="{9D8B030D-6E8A-4147-A177-3AD203B41FA5}">
                      <a16:colId xmlns:a16="http://schemas.microsoft.com/office/drawing/2014/main" val="557988910"/>
                    </a:ext>
                  </a:extLst>
                </a:gridCol>
                <a:gridCol w="756000">
                  <a:extLst>
                    <a:ext uri="{9D8B030D-6E8A-4147-A177-3AD203B41FA5}">
                      <a16:colId xmlns:a16="http://schemas.microsoft.com/office/drawing/2014/main" val="580583114"/>
                    </a:ext>
                  </a:extLst>
                </a:gridCol>
                <a:gridCol w="1836000">
                  <a:extLst>
                    <a:ext uri="{9D8B030D-6E8A-4147-A177-3AD203B41FA5}">
                      <a16:colId xmlns:a16="http://schemas.microsoft.com/office/drawing/2014/main" val="2999474923"/>
                    </a:ext>
                  </a:extLst>
                </a:gridCol>
                <a:gridCol w="990000">
                  <a:extLst>
                    <a:ext uri="{9D8B030D-6E8A-4147-A177-3AD203B41FA5}">
                      <a16:colId xmlns:a16="http://schemas.microsoft.com/office/drawing/2014/main" val="2295204864"/>
                    </a:ext>
                  </a:extLst>
                </a:gridCol>
                <a:gridCol w="756000">
                  <a:extLst>
                    <a:ext uri="{9D8B030D-6E8A-4147-A177-3AD203B41FA5}">
                      <a16:colId xmlns:a16="http://schemas.microsoft.com/office/drawing/2014/main" val="3931032883"/>
                    </a:ext>
                  </a:extLst>
                </a:gridCol>
              </a:tblGrid>
              <a:tr h="304800">
                <a:tc gridSpan="3">
                  <a:txBody>
                    <a:bodyPr/>
                    <a:lstStyle/>
                    <a:p>
                      <a:pPr algn="ctr"/>
                      <a:r>
                        <a:rPr lang="en-AU" sz="1400" dirty="0"/>
                        <a:t>Operator 1</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tc gridSpan="3">
                  <a:txBody>
                    <a:bodyPr/>
                    <a:lstStyle/>
                    <a:p>
                      <a:pPr algn="ctr"/>
                      <a:r>
                        <a:rPr lang="en-AU" sz="1400" dirty="0"/>
                        <a:t>Operator 2</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extLst>
                  <a:ext uri="{0D108BD9-81ED-4DB2-BD59-A6C34878D82A}">
                    <a16:rowId xmlns:a16="http://schemas.microsoft.com/office/drawing/2014/main" val="482196766"/>
                  </a:ext>
                </a:extLst>
              </a:tr>
              <a:tr h="304800">
                <a:tc>
                  <a:txBody>
                    <a:bodyPr/>
                    <a:lstStyle/>
                    <a:p>
                      <a:pPr algn="ctr"/>
                      <a:r>
                        <a:rPr lang="en-AU" sz="1400" b="1" dirty="0">
                          <a:solidFill>
                            <a:schemeClr val="bg1"/>
                          </a:solidFill>
                        </a:rPr>
                        <a:t>Mechanism</a:t>
                      </a:r>
                    </a:p>
                  </a:txBody>
                  <a:tcPr>
                    <a:solidFill>
                      <a:schemeClr val="accent2"/>
                    </a:solidFill>
                  </a:tcPr>
                </a:tc>
                <a:tc>
                  <a:txBody>
                    <a:bodyPr/>
                    <a:lstStyle/>
                    <a:p>
                      <a:pPr algn="ct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tc>
                  <a:txBody>
                    <a:bodyPr/>
                    <a:lstStyle/>
                    <a:p>
                      <a:pPr algn="ctr"/>
                      <a:r>
                        <a:rPr lang="en-AU" sz="1400" b="1" dirty="0">
                          <a:solidFill>
                            <a:schemeClr val="bg1"/>
                          </a:solidFill>
                        </a:rPr>
                        <a:t>Mechanism</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extLst>
                  <a:ext uri="{0D108BD9-81ED-4DB2-BD59-A6C34878D82A}">
                    <a16:rowId xmlns:a16="http://schemas.microsoft.com/office/drawing/2014/main" val="463872217"/>
                  </a:ext>
                </a:extLst>
              </a:tr>
              <a:tr h="304800">
                <a:tc>
                  <a:txBody>
                    <a:bodyPr/>
                    <a:lstStyle/>
                    <a:p>
                      <a:pPr algn="ctr"/>
                      <a:r>
                        <a:rPr lang="en-AU" sz="1400" i="1" dirty="0"/>
                        <a:t>ED-only</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ED-only</a:t>
                      </a:r>
                    </a:p>
                  </a:txBody>
                  <a:tcPr/>
                </a:tc>
                <a:tc>
                  <a:txBody>
                    <a:bodyPr/>
                    <a:lstStyle/>
                    <a:p>
                      <a:pPr algn="ctr"/>
                      <a:r>
                        <a:rPr lang="en-AU" sz="1400" dirty="0" err="1"/>
                        <a:t>na</a:t>
                      </a:r>
                      <a:r>
                        <a:rPr lang="en-AU" sz="1400" dirty="0"/>
                        <a:t>/-62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3661684029"/>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2564394864"/>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455414677"/>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883641905"/>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b="1" dirty="0">
                        <a:solidFill>
                          <a:srgbClr val="00B050"/>
                        </a:solidFill>
                        <a:sym typeface="Wingdings" panose="05000000000000000000" pitchFamily="2" charset="2"/>
                      </a:endParaRPr>
                    </a:p>
                  </a:txBody>
                  <a:tcPr/>
                </a:tc>
                <a:extLst>
                  <a:ext uri="{0D108BD9-81ED-4DB2-BD59-A6C34878D82A}">
                    <a16:rowId xmlns:a16="http://schemas.microsoft.com/office/drawing/2014/main" val="285125874"/>
                  </a:ext>
                </a:extLst>
              </a:tr>
            </a:tbl>
          </a:graphicData>
        </a:graphic>
      </p:graphicFrame>
    </p:spTree>
    <p:extLst>
      <p:ext uri="{BB962C8B-B14F-4D97-AF65-F5344CB8AC3E}">
        <p14:creationId xmlns:p14="http://schemas.microsoft.com/office/powerpoint/2010/main" val="17187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8EA0-C76B-439D-A262-4428B9615854}"/>
              </a:ext>
            </a:extLst>
          </p:cNvPr>
          <p:cNvSpPr>
            <a:spLocks noGrp="1"/>
          </p:cNvSpPr>
          <p:nvPr>
            <p:ph type="title"/>
          </p:nvPr>
        </p:nvSpPr>
        <p:spPr/>
        <p:txBody>
          <a:bodyPr/>
          <a:lstStyle/>
          <a:p>
            <a:r>
              <a:rPr lang="en-US" dirty="0"/>
              <a:t>Cisco asserted the evidence for </a:t>
            </a:r>
            <a:r>
              <a:rPr lang="en-AU" dirty="0"/>
              <a:t>uniform </a:t>
            </a:r>
            <a:r>
              <a:rPr lang="en-AU" i="1" dirty="0"/>
              <a:t>EDT</a:t>
            </a:r>
            <a:r>
              <a:rPr lang="en-AU" dirty="0"/>
              <a:t> of</a:t>
            </a:r>
            <a:br>
              <a:rPr lang="en-AU" dirty="0"/>
            </a:br>
            <a:r>
              <a:rPr lang="en-AU" dirty="0"/>
              <a:t>-72 dBm in 6 GHz is unconvincing</a:t>
            </a:r>
            <a:br>
              <a:rPr lang="en-US" dirty="0"/>
            </a:br>
            <a:endParaRPr lang="en-AU" dirty="0"/>
          </a:p>
        </p:txBody>
      </p:sp>
      <p:sp>
        <p:nvSpPr>
          <p:cNvPr id="3" name="Content Placeholder 2">
            <a:extLst>
              <a:ext uri="{FF2B5EF4-FFF2-40B4-BE49-F238E27FC236}">
                <a16:creationId xmlns:a16="http://schemas.microsoft.com/office/drawing/2014/main" id="{43AC540E-26ED-49B7-B494-64D1449F2943}"/>
              </a:ext>
            </a:extLst>
          </p:cNvPr>
          <p:cNvSpPr>
            <a:spLocks noGrp="1"/>
          </p:cNvSpPr>
          <p:nvPr>
            <p:ph idx="1"/>
          </p:nvPr>
        </p:nvSpPr>
        <p:spPr/>
        <p:txBody>
          <a:bodyPr/>
          <a:lstStyle/>
          <a:p>
            <a:r>
              <a:rPr lang="en-AU" dirty="0"/>
              <a:t>Summary of </a:t>
            </a:r>
            <a:r>
              <a:rPr lang="en-US" dirty="0"/>
              <a:t>BRAN(19)104025 (Cisco)</a:t>
            </a:r>
          </a:p>
          <a:p>
            <a:pPr lvl="1"/>
            <a:r>
              <a:rPr lang="en-AU" dirty="0"/>
              <a:t>Cisco noted the evidence in recent submissions advocating the use of a uniform </a:t>
            </a:r>
            <a:r>
              <a:rPr lang="en-AU" i="1" dirty="0"/>
              <a:t>EDT</a:t>
            </a:r>
            <a:r>
              <a:rPr lang="en-AU" dirty="0"/>
              <a:t> of -72 dBm is unconvincing &amp; unjustified</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Cisco noted simulation is probably not going to lead to consensus between the various stakeholders</a:t>
            </a:r>
          </a:p>
          <a:p>
            <a:pPr lvl="2"/>
            <a:r>
              <a:rPr lang="en-AU" dirty="0"/>
              <a:t>Too many scenarios, too many assumptions and too much of “</a:t>
            </a:r>
            <a:r>
              <a:rPr lang="en-AU" i="1" dirty="0"/>
              <a:t>it depends”</a:t>
            </a:r>
            <a:r>
              <a:rPr lang="en-AU" dirty="0"/>
              <a:t>!</a:t>
            </a:r>
          </a:p>
        </p:txBody>
      </p:sp>
      <p:sp>
        <p:nvSpPr>
          <p:cNvPr id="4" name="Footer Placeholder 3">
            <a:extLst>
              <a:ext uri="{FF2B5EF4-FFF2-40B4-BE49-F238E27FC236}">
                <a16:creationId xmlns:a16="http://schemas.microsoft.com/office/drawing/2014/main" id="{D1353196-77AA-490A-BD69-6B31F337477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4CECF3-4BF9-4D8B-85DD-4A486E10F6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graphicFrame>
        <p:nvGraphicFramePr>
          <p:cNvPr id="6" name="Content Placeholder 9">
            <a:extLst>
              <a:ext uri="{FF2B5EF4-FFF2-40B4-BE49-F238E27FC236}">
                <a16:creationId xmlns:a16="http://schemas.microsoft.com/office/drawing/2014/main" id="{E9A41ECE-F192-4E4E-87A5-EF9CEE5A92F1}"/>
              </a:ext>
            </a:extLst>
          </p:cNvPr>
          <p:cNvGraphicFramePr>
            <a:graphicFrameLocks/>
          </p:cNvGraphicFramePr>
          <p:nvPr>
            <p:extLst>
              <p:ext uri="{D42A27DB-BD31-4B8C-83A1-F6EECF244321}">
                <p14:modId xmlns:p14="http://schemas.microsoft.com/office/powerpoint/2010/main" val="4074930242"/>
              </p:ext>
            </p:extLst>
          </p:nvPr>
        </p:nvGraphicFramePr>
        <p:xfrm>
          <a:off x="963611" y="3032760"/>
          <a:ext cx="7580313" cy="2499360"/>
        </p:xfrm>
        <a:graphic>
          <a:graphicData uri="http://schemas.openxmlformats.org/drawingml/2006/table">
            <a:tbl>
              <a:tblPr firstRow="1" bandRow="1">
                <a:tableStyleId>{21E4AEA4-8DFA-4A89-87EB-49C32662AFE0}</a:tableStyleId>
              </a:tblPr>
              <a:tblGrid>
                <a:gridCol w="1627189">
                  <a:extLst>
                    <a:ext uri="{9D8B030D-6E8A-4147-A177-3AD203B41FA5}">
                      <a16:colId xmlns:a16="http://schemas.microsoft.com/office/drawing/2014/main" val="710845273"/>
                    </a:ext>
                  </a:extLst>
                </a:gridCol>
                <a:gridCol w="2514600">
                  <a:extLst>
                    <a:ext uri="{9D8B030D-6E8A-4147-A177-3AD203B41FA5}">
                      <a16:colId xmlns:a16="http://schemas.microsoft.com/office/drawing/2014/main" val="4215843371"/>
                    </a:ext>
                  </a:extLst>
                </a:gridCol>
                <a:gridCol w="3438524">
                  <a:extLst>
                    <a:ext uri="{9D8B030D-6E8A-4147-A177-3AD203B41FA5}">
                      <a16:colId xmlns:a16="http://schemas.microsoft.com/office/drawing/2014/main" val="935028314"/>
                    </a:ext>
                  </a:extLst>
                </a:gridCol>
              </a:tblGrid>
              <a:tr h="187000">
                <a:tc>
                  <a:txBody>
                    <a:bodyPr/>
                    <a:lstStyle/>
                    <a:p>
                      <a:pPr algn="ctr"/>
                      <a:r>
                        <a:rPr lang="en-AU" sz="1400" dirty="0"/>
                        <a:t>Submission</a:t>
                      </a:r>
                    </a:p>
                  </a:txBody>
                  <a:tcPr/>
                </a:tc>
                <a:tc>
                  <a:txBody>
                    <a:bodyPr/>
                    <a:lstStyle/>
                    <a:p>
                      <a:r>
                        <a:rPr lang="en-AU" sz="1400" dirty="0"/>
                        <a:t>Conclusion …</a:t>
                      </a:r>
                    </a:p>
                  </a:txBody>
                  <a:tcPr/>
                </a:tc>
                <a:tc>
                  <a:txBody>
                    <a:bodyPr/>
                    <a:lstStyle/>
                    <a:p>
                      <a:r>
                        <a:rPr lang="en-AU" sz="1400" dirty="0"/>
                        <a:t>… counter argument</a:t>
                      </a:r>
                    </a:p>
                  </a:txBody>
                  <a:tcPr/>
                </a:tc>
                <a:extLst>
                  <a:ext uri="{0D108BD9-81ED-4DB2-BD59-A6C34878D82A}">
                    <a16:rowId xmlns:a16="http://schemas.microsoft.com/office/drawing/2014/main" val="449263956"/>
                  </a:ext>
                </a:extLst>
              </a:tr>
              <a:tr h="448801">
                <a:tc>
                  <a:txBody>
                    <a:bodyPr/>
                    <a:lstStyle/>
                    <a:p>
                      <a:pPr algn="ctr"/>
                      <a:r>
                        <a:rPr lang="en-AU" sz="1400" dirty="0"/>
                        <a:t>BRAN(19)104015</a:t>
                      </a:r>
                    </a:p>
                    <a:p>
                      <a:pPr algn="ct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evidence is unconvincing because it is based on sims between 802.11ax systems only</a:t>
                      </a:r>
                    </a:p>
                  </a:txBody>
                  <a:tcPr/>
                </a:tc>
                <a:extLst>
                  <a:ext uri="{0D108BD9-81ED-4DB2-BD59-A6C34878D82A}">
                    <a16:rowId xmlns:a16="http://schemas.microsoft.com/office/drawing/2014/main" val="21659429"/>
                  </a:ext>
                </a:extLst>
              </a:tr>
              <a:tr h="579701">
                <a:tc>
                  <a:txBody>
                    <a:bodyPr/>
                    <a:lstStyle/>
                    <a:p>
                      <a:pPr algn="ctr"/>
                      <a:r>
                        <a:rPr lang="en-AU" sz="1400" dirty="0"/>
                        <a:t>BRAN(19)104016</a:t>
                      </a:r>
                      <a:br>
                        <a:rPr lang="en-AU" sz="1400" dirty="0"/>
                      </a:b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the conclusion is based on one use case and is unjustified </a:t>
                      </a:r>
                      <a:r>
                        <a:rPr lang="en-AU" sz="1400" i="1" dirty="0">
                          <a:solidFill>
                            <a:srgbClr val="FF0000"/>
                          </a:solidFill>
                        </a:rPr>
                        <a:t>on average</a:t>
                      </a:r>
                    </a:p>
                    <a:p>
                      <a:r>
                        <a:rPr lang="en-AU" sz="1400" dirty="0">
                          <a:solidFill>
                            <a:srgbClr val="FF0000"/>
                          </a:solidFill>
                        </a:rPr>
                        <a:t>… and it ignores </a:t>
                      </a:r>
                      <a:r>
                        <a:rPr lang="en-AU" sz="1400" i="1" dirty="0">
                          <a:solidFill>
                            <a:srgbClr val="FF0000"/>
                          </a:solidFill>
                        </a:rPr>
                        <a:t>PD/ED as</a:t>
                      </a:r>
                      <a:r>
                        <a:rPr lang="en-AU" sz="1400" dirty="0">
                          <a:solidFill>
                            <a:srgbClr val="FF0000"/>
                          </a:solidFill>
                        </a:rPr>
                        <a:t> a viable alternative</a:t>
                      </a:r>
                    </a:p>
                  </a:txBody>
                  <a:tcPr/>
                </a:tc>
                <a:extLst>
                  <a:ext uri="{0D108BD9-81ED-4DB2-BD59-A6C34878D82A}">
                    <a16:rowId xmlns:a16="http://schemas.microsoft.com/office/drawing/2014/main" val="2557869570"/>
                  </a:ext>
                </a:extLst>
              </a:tr>
              <a:tr h="399938">
                <a:tc>
                  <a:txBody>
                    <a:bodyPr/>
                    <a:lstStyle/>
                    <a:p>
                      <a:pPr algn="ctr"/>
                      <a:r>
                        <a:rPr lang="en-AU" sz="1400" dirty="0"/>
                        <a:t>BRAN(19)104019</a:t>
                      </a:r>
                    </a:p>
                    <a:p>
                      <a:pPr algn="ctr"/>
                      <a:r>
                        <a:rPr lang="en-AU" sz="1400" dirty="0"/>
                        <a:t>(Qualcomm) </a:t>
                      </a:r>
                    </a:p>
                  </a:txBody>
                  <a:tcPr/>
                </a:tc>
                <a:tc>
                  <a:txBody>
                    <a:bodyPr/>
                    <a:lstStyle/>
                    <a:p>
                      <a:r>
                        <a:rPr lang="en-AU" sz="1400" dirty="0">
                          <a:solidFill>
                            <a:srgbClr val="FF6600"/>
                          </a:solidFill>
                        </a:rPr>
                        <a:t>No firm conclusion based on mixed results</a:t>
                      </a:r>
                    </a:p>
                  </a:txBody>
                  <a:tcPr/>
                </a:tc>
                <a:tc>
                  <a:txBody>
                    <a:bodyPr/>
                    <a:lstStyle/>
                    <a:p>
                      <a:endParaRPr lang="en-AU" sz="1400" dirty="0"/>
                    </a:p>
                  </a:txBody>
                  <a:tcPr/>
                </a:tc>
                <a:extLst>
                  <a:ext uri="{0D108BD9-81ED-4DB2-BD59-A6C34878D82A}">
                    <a16:rowId xmlns:a16="http://schemas.microsoft.com/office/drawing/2014/main" val="1158414929"/>
                  </a:ext>
                </a:extLst>
              </a:tr>
            </a:tbl>
          </a:graphicData>
        </a:graphic>
      </p:graphicFrame>
    </p:spTree>
    <p:extLst>
      <p:ext uri="{BB962C8B-B14F-4D97-AF65-F5344CB8AC3E}">
        <p14:creationId xmlns:p14="http://schemas.microsoft.com/office/powerpoint/2010/main" val="303211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531A-6A1B-45ED-AC18-B8ACBB8124EB}"/>
              </a:ext>
            </a:extLst>
          </p:cNvPr>
          <p:cNvSpPr>
            <a:spLocks noGrp="1"/>
          </p:cNvSpPr>
          <p:nvPr>
            <p:ph type="title"/>
          </p:nvPr>
        </p:nvSpPr>
        <p:spPr>
          <a:xfrm>
            <a:off x="685800" y="685800"/>
            <a:ext cx="8077200" cy="1066800"/>
          </a:xfrm>
        </p:spPr>
        <p:txBody>
          <a:bodyPr/>
          <a:lstStyle/>
          <a:p>
            <a:r>
              <a:rPr lang="en-US" dirty="0"/>
              <a:t>Cisco </a:t>
            </a:r>
            <a:r>
              <a:rPr lang="en-AU" dirty="0"/>
              <a:t>argued for BRAN to expand the 5 GHz </a:t>
            </a:r>
            <a:r>
              <a:rPr lang="en-AU" i="1" dirty="0"/>
              <a:t>status quo </a:t>
            </a:r>
            <a:r>
              <a:rPr lang="en-AU" dirty="0"/>
              <a:t>to 6 GHz rather than constrain operation in 6 GHz</a:t>
            </a:r>
          </a:p>
        </p:txBody>
      </p:sp>
      <p:sp>
        <p:nvSpPr>
          <p:cNvPr id="3" name="Content Placeholder 2">
            <a:extLst>
              <a:ext uri="{FF2B5EF4-FFF2-40B4-BE49-F238E27FC236}">
                <a16:creationId xmlns:a16="http://schemas.microsoft.com/office/drawing/2014/main" id="{D0F7EFC9-15E6-47CC-A46C-51E240A70696}"/>
              </a:ext>
            </a:extLst>
          </p:cNvPr>
          <p:cNvSpPr>
            <a:spLocks noGrp="1"/>
          </p:cNvSpPr>
          <p:nvPr>
            <p:ph idx="1"/>
          </p:nvPr>
        </p:nvSpPr>
        <p:spPr>
          <a:xfrm>
            <a:off x="685800" y="1828800"/>
            <a:ext cx="7772400" cy="4114800"/>
          </a:xfrm>
        </p:spPr>
        <p:txBody>
          <a:bodyPr/>
          <a:lstStyle/>
          <a:p>
            <a:r>
              <a:rPr lang="en-AU" dirty="0"/>
              <a:t>Summary of </a:t>
            </a:r>
            <a:r>
              <a:rPr lang="en-US" dirty="0"/>
              <a:t>BRAN(19)104025 (Cisco) </a:t>
            </a:r>
          </a:p>
          <a:p>
            <a:pPr lvl="1"/>
            <a:r>
              <a:rPr lang="en-AU" dirty="0"/>
              <a:t>Cisco argued that rather than arguing endlessly about simulations to show why 802.11ax </a:t>
            </a:r>
            <a:r>
              <a:rPr lang="en-AU" b="1" dirty="0"/>
              <a:t>can’t do something </a:t>
            </a:r>
            <a:r>
              <a:rPr lang="en-AU" dirty="0"/>
              <a:t>it has been successfully doing for 20 years …</a:t>
            </a:r>
          </a:p>
          <a:p>
            <a:pPr lvl="2"/>
            <a:r>
              <a:rPr lang="en-AU" dirty="0"/>
              <a:t>And thus also diminishing </a:t>
            </a:r>
            <a:r>
              <a:rPr lang="en-AU" i="1" dirty="0"/>
              <a:t>technology neutrality</a:t>
            </a:r>
            <a:endParaRPr lang="en-AU" dirty="0"/>
          </a:p>
          <a:p>
            <a:pPr lvl="1"/>
            <a:r>
              <a:rPr lang="en-AU" i="1" dirty="0"/>
              <a:t>... </a:t>
            </a:r>
            <a:r>
              <a:rPr lang="en-AU" dirty="0"/>
              <a:t>ETSI BRAN should maintain its expansion of the envelope of available mechanisms to </a:t>
            </a:r>
            <a:r>
              <a:rPr lang="en-AU" b="1" dirty="0"/>
              <a:t>enable better coexistence</a:t>
            </a:r>
          </a:p>
          <a:p>
            <a:pPr lvl="2"/>
            <a:r>
              <a:rPr lang="en-AU" dirty="0"/>
              <a:t>There are advocates in 3GPP RAN for investigating how </a:t>
            </a:r>
            <a:r>
              <a:rPr lang="en-AU" i="1" dirty="0"/>
              <a:t>PD/ED </a:t>
            </a:r>
            <a:r>
              <a:rPr lang="en-AU" dirty="0"/>
              <a:t>could be incorporated, and it may even be part of the next release</a:t>
            </a:r>
          </a:p>
          <a:p>
            <a:pPr lvl="2"/>
            <a:r>
              <a:rPr lang="en-AU" dirty="0"/>
              <a:t>802.11 will likely use </a:t>
            </a:r>
            <a:r>
              <a:rPr lang="en-AU" i="1" dirty="0"/>
              <a:t>ED-only</a:t>
            </a:r>
            <a:r>
              <a:rPr lang="en-AU" dirty="0"/>
              <a:t> at -72 dBm for spatial reuse</a:t>
            </a:r>
          </a:p>
          <a:p>
            <a:pPr lvl="1"/>
            <a:r>
              <a:rPr lang="en-AU" dirty="0"/>
              <a:t>… and should look to expand the envelope to enhance </a:t>
            </a:r>
            <a:r>
              <a:rPr lang="en-AU" i="1" dirty="0"/>
              <a:t>technology neutrality </a:t>
            </a:r>
            <a:r>
              <a:rPr lang="en-AU" dirty="0"/>
              <a:t>even further &amp; </a:t>
            </a:r>
            <a:r>
              <a:rPr lang="en-AU" b="1" dirty="0"/>
              <a:t>enable</a:t>
            </a:r>
            <a:r>
              <a:rPr lang="en-AU" dirty="0"/>
              <a:t> </a:t>
            </a:r>
            <a:r>
              <a:rPr lang="en-AU" b="1" dirty="0"/>
              <a:t>even better coexistence</a:t>
            </a:r>
          </a:p>
          <a:p>
            <a:pPr lvl="2"/>
            <a:r>
              <a:rPr lang="en-AU" dirty="0"/>
              <a:t>The 6 GHz band is a obvious candidate for this type of activity</a:t>
            </a:r>
          </a:p>
          <a:p>
            <a:pPr lvl="2"/>
            <a:r>
              <a:rPr lang="en-AU" dirty="0"/>
              <a:t>The synchronisation proposal from Qualcomm is the sort of mechanism that could be considered as part of expanding the envelope</a:t>
            </a:r>
          </a:p>
          <a:p>
            <a:endParaRPr lang="en-AU" b="0" dirty="0"/>
          </a:p>
        </p:txBody>
      </p:sp>
      <p:sp>
        <p:nvSpPr>
          <p:cNvPr id="4" name="Footer Placeholder 3">
            <a:extLst>
              <a:ext uri="{FF2B5EF4-FFF2-40B4-BE49-F238E27FC236}">
                <a16:creationId xmlns:a16="http://schemas.microsoft.com/office/drawing/2014/main" id="{377DACA1-BB62-4E9A-97DC-DEA130251B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0B80309-F939-471A-B960-DCE871412A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777017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DC74-7622-4F6C-9BED-48561B516D2D}"/>
              </a:ext>
            </a:extLst>
          </p:cNvPr>
          <p:cNvSpPr>
            <a:spLocks noGrp="1"/>
          </p:cNvSpPr>
          <p:nvPr>
            <p:ph type="title"/>
          </p:nvPr>
        </p:nvSpPr>
        <p:spPr/>
        <p:txBody>
          <a:bodyPr/>
          <a:lstStyle/>
          <a:p>
            <a:r>
              <a:rPr lang="en-US" dirty="0"/>
              <a:t>Ericsson asserted that </a:t>
            </a:r>
            <a:r>
              <a:rPr lang="en-US" i="1" dirty="0"/>
              <a:t>ED-only</a:t>
            </a:r>
            <a:r>
              <a:rPr lang="en-US" dirty="0"/>
              <a:t> is better based n 3GPP sims and technology neutrality</a:t>
            </a:r>
            <a:endParaRPr lang="en-AU" dirty="0"/>
          </a:p>
        </p:txBody>
      </p:sp>
      <p:sp>
        <p:nvSpPr>
          <p:cNvPr id="3" name="Content Placeholder 2">
            <a:extLst>
              <a:ext uri="{FF2B5EF4-FFF2-40B4-BE49-F238E27FC236}">
                <a16:creationId xmlns:a16="http://schemas.microsoft.com/office/drawing/2014/main" id="{4C0FBC2E-E5DA-4B49-9748-5F7B2F306DF5}"/>
              </a:ext>
            </a:extLst>
          </p:cNvPr>
          <p:cNvSpPr>
            <a:spLocks noGrp="1"/>
          </p:cNvSpPr>
          <p:nvPr>
            <p:ph idx="1"/>
          </p:nvPr>
        </p:nvSpPr>
        <p:spPr/>
        <p:txBody>
          <a:bodyPr/>
          <a:lstStyle/>
          <a:p>
            <a:r>
              <a:rPr lang="en-AU" dirty="0"/>
              <a:t>Summary of </a:t>
            </a:r>
            <a:r>
              <a:rPr lang="en-US" dirty="0"/>
              <a:t>BRAN(19)104010r1 (Ericsson) </a:t>
            </a:r>
          </a:p>
          <a:p>
            <a:pPr lvl="1"/>
            <a:r>
              <a:rPr lang="en-US" dirty="0"/>
              <a:t>BRAN(19)104010r1 </a:t>
            </a:r>
            <a:r>
              <a:rPr lang="en-AU" dirty="0"/>
              <a:t>asserted </a:t>
            </a:r>
            <a:r>
              <a:rPr lang="en-AU" i="1" dirty="0"/>
              <a:t>ED-only</a:t>
            </a:r>
            <a:r>
              <a:rPr lang="en-AU" dirty="0"/>
              <a:t> is better than </a:t>
            </a:r>
            <a:r>
              <a:rPr lang="en-AU" i="1" dirty="0"/>
              <a:t>PD/ED </a:t>
            </a:r>
            <a:r>
              <a:rPr lang="en-AU" dirty="0"/>
              <a:t>based on:</a:t>
            </a:r>
          </a:p>
          <a:p>
            <a:pPr lvl="2"/>
            <a:r>
              <a:rPr lang="en-AU" dirty="0"/>
              <a:t>3GPP simulations</a:t>
            </a:r>
          </a:p>
          <a:p>
            <a:pPr lvl="2"/>
            <a:r>
              <a:rPr lang="en-AU" dirty="0"/>
              <a:t>Principles of </a:t>
            </a:r>
            <a:r>
              <a:rPr lang="en-AU" i="1" dirty="0"/>
              <a:t>technology neutrality</a:t>
            </a:r>
          </a:p>
          <a:p>
            <a:pPr lvl="1"/>
            <a:r>
              <a:rPr lang="en-AU" dirty="0"/>
              <a:t>However, Ericsson recognised that </a:t>
            </a:r>
            <a:r>
              <a:rPr lang="en-AU" i="1" dirty="0"/>
              <a:t>PD/ED </a:t>
            </a:r>
            <a:r>
              <a:rPr lang="en-AU" dirty="0"/>
              <a:t>is justified in 5 GHz based on legacy</a:t>
            </a:r>
          </a:p>
          <a:p>
            <a:pPr lvl="1"/>
            <a:r>
              <a:rPr lang="en-AU" dirty="0"/>
              <a:t>Given the lack of legacy </a:t>
            </a:r>
            <a:r>
              <a:rPr lang="en-AU" i="1" dirty="0"/>
              <a:t>PD/ED </a:t>
            </a:r>
            <a:r>
              <a:rPr lang="en-AU" dirty="0"/>
              <a:t>in 6 GHz, Ericsson concluded that </a:t>
            </a:r>
            <a:r>
              <a:rPr lang="en-AU" i="1" dirty="0"/>
              <a:t>ED-only</a:t>
            </a:r>
            <a:r>
              <a:rPr lang="en-AU" dirty="0"/>
              <a:t> should be required in 6 GHz because:</a:t>
            </a:r>
          </a:p>
          <a:p>
            <a:pPr lvl="2"/>
            <a:r>
              <a:rPr lang="en-AU" i="1" dirty="0"/>
              <a:t>ED-only</a:t>
            </a:r>
            <a:r>
              <a:rPr lang="en-AU" dirty="0"/>
              <a:t> is more </a:t>
            </a:r>
            <a:r>
              <a:rPr lang="en-AU" i="1" dirty="0"/>
              <a:t>technology neutral</a:t>
            </a:r>
          </a:p>
          <a:p>
            <a:pPr lvl="2"/>
            <a:r>
              <a:rPr lang="en-AU" i="1" dirty="0"/>
              <a:t>ED-only</a:t>
            </a:r>
            <a:r>
              <a:rPr lang="en-AU" dirty="0"/>
              <a:t> with </a:t>
            </a:r>
            <a:r>
              <a:rPr lang="en-AU" i="1" dirty="0"/>
              <a:t>EDT</a:t>
            </a:r>
            <a:r>
              <a:rPr lang="en-AU" dirty="0"/>
              <a:t> of -72 dBm gives better performance</a:t>
            </a:r>
          </a:p>
          <a:p>
            <a:pPr lvl="2"/>
            <a:r>
              <a:rPr lang="en-AU" i="1" dirty="0"/>
              <a:t>PD</a:t>
            </a:r>
            <a:r>
              <a:rPr lang="en-AU" dirty="0"/>
              <a:t> does not work in dense environments</a:t>
            </a:r>
          </a:p>
        </p:txBody>
      </p:sp>
      <p:sp>
        <p:nvSpPr>
          <p:cNvPr id="4" name="Footer Placeholder 3">
            <a:extLst>
              <a:ext uri="{FF2B5EF4-FFF2-40B4-BE49-F238E27FC236}">
                <a16:creationId xmlns:a16="http://schemas.microsoft.com/office/drawing/2014/main" id="{AF89CA26-80FD-4175-B55D-F1CAED12CC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F6E7CDF-0DF3-4883-8CA5-9533A70167D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221764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C8B3AC-89D4-4BC8-9292-C72CA997D388}"/>
              </a:ext>
            </a:extLst>
          </p:cNvPr>
          <p:cNvSpPr>
            <a:spLocks noGrp="1"/>
          </p:cNvSpPr>
          <p:nvPr>
            <p:ph type="title"/>
          </p:nvPr>
        </p:nvSpPr>
        <p:spPr>
          <a:xfrm>
            <a:off x="685800" y="685800"/>
            <a:ext cx="8458200" cy="1066800"/>
          </a:xfrm>
        </p:spPr>
        <p:txBody>
          <a:bodyPr/>
          <a:lstStyle/>
          <a:p>
            <a:r>
              <a:rPr lang="en-US" dirty="0"/>
              <a:t>Broadcom asserted Ericsson’s </a:t>
            </a:r>
            <a:r>
              <a:rPr lang="en-AU" dirty="0"/>
              <a:t>claim that 3GPP sims show </a:t>
            </a:r>
            <a:r>
              <a:rPr lang="en-AU" i="1" dirty="0"/>
              <a:t>ED-only</a:t>
            </a:r>
            <a:r>
              <a:rPr lang="en-AU" dirty="0"/>
              <a:t> is better is incorrect</a:t>
            </a:r>
            <a:br>
              <a:rPr lang="en-AU" dirty="0"/>
            </a:br>
            <a:r>
              <a:rPr lang="en-US" dirty="0"/>
              <a:t> </a:t>
            </a:r>
            <a:endParaRPr lang="en-AU" dirty="0"/>
          </a:p>
        </p:txBody>
      </p:sp>
      <p:sp>
        <p:nvSpPr>
          <p:cNvPr id="3" name="Content Placeholder 2">
            <a:extLst>
              <a:ext uri="{FF2B5EF4-FFF2-40B4-BE49-F238E27FC236}">
                <a16:creationId xmlns:a16="http://schemas.microsoft.com/office/drawing/2014/main" id="{E9BC7B8B-19F0-437E-906C-B4CABB202A4A}"/>
              </a:ext>
            </a:extLst>
          </p:cNvPr>
          <p:cNvSpPr>
            <a:spLocks noGrp="1"/>
          </p:cNvSpPr>
          <p:nvPr>
            <p:ph idx="1"/>
          </p:nvPr>
        </p:nvSpPr>
        <p:spPr>
          <a:xfrm>
            <a:off x="685800" y="1905000"/>
            <a:ext cx="7772400" cy="4114800"/>
          </a:xfrm>
        </p:spPr>
        <p:txBody>
          <a:bodyPr/>
          <a:lstStyle/>
          <a:p>
            <a:r>
              <a:rPr lang="en-AU" dirty="0"/>
              <a:t>Summary of </a:t>
            </a:r>
            <a:r>
              <a:rPr lang="en-US" dirty="0"/>
              <a:t>BRAN(19)104030r2 (Broadcom) </a:t>
            </a:r>
          </a:p>
          <a:p>
            <a:pPr lvl="1"/>
            <a:r>
              <a:rPr lang="en-US" dirty="0"/>
              <a:t>BRAN(19)104030r2 responded to </a:t>
            </a:r>
            <a:r>
              <a:rPr lang="en-AU" dirty="0"/>
              <a:t>BRAN(19)104010r1 (Ericsson)</a:t>
            </a:r>
          </a:p>
          <a:p>
            <a:pPr lvl="1"/>
            <a:r>
              <a:rPr lang="en-AU" dirty="0"/>
              <a:t>Broadcom asserted that Ericsson’s claim that 3GPP sims show </a:t>
            </a:r>
            <a:r>
              <a:rPr lang="en-AU" i="1" dirty="0"/>
              <a:t>ED-only</a:t>
            </a:r>
            <a:r>
              <a:rPr lang="en-AU" dirty="0"/>
              <a:t> is better is incorrect</a:t>
            </a:r>
          </a:p>
          <a:p>
            <a:pPr lvl="2"/>
            <a:r>
              <a:rPr lang="en-AU" dirty="0"/>
              <a:t>Highlighted that many 3GPP sims show </a:t>
            </a:r>
            <a:r>
              <a:rPr lang="en-AU" i="1" dirty="0"/>
              <a:t>PD/ED </a:t>
            </a:r>
            <a:r>
              <a:rPr lang="en-AU" dirty="0"/>
              <a:t>is better, particularly in indoor environments</a:t>
            </a:r>
          </a:p>
          <a:p>
            <a:pPr lvl="3"/>
            <a:r>
              <a:rPr lang="en-AU" dirty="0"/>
              <a:t>Noted even Ericsson submissions (</a:t>
            </a:r>
            <a:r>
              <a:rPr lang="en-AU" dirty="0" err="1"/>
              <a:t>eg</a:t>
            </a:r>
            <a:r>
              <a:rPr lang="en-AU" dirty="0"/>
              <a:t> R1-1811814 &amp; R1-1814021) show </a:t>
            </a:r>
            <a:r>
              <a:rPr lang="en-AU" i="1" dirty="0"/>
              <a:t>PD/ED </a:t>
            </a:r>
            <a:r>
              <a:rPr lang="en-AU" dirty="0"/>
              <a:t>is better in some use cases</a:t>
            </a:r>
          </a:p>
          <a:p>
            <a:pPr lvl="2"/>
            <a:r>
              <a:rPr lang="en-AU" dirty="0"/>
              <a:t>Asserted </a:t>
            </a:r>
            <a:r>
              <a:rPr lang="en-AU" i="1" dirty="0"/>
              <a:t>ED-only</a:t>
            </a:r>
            <a:r>
              <a:rPr lang="en-AU" dirty="0"/>
              <a:t> is less flexible than PD/ED because </a:t>
            </a:r>
            <a:r>
              <a:rPr lang="en-AU" i="1" dirty="0"/>
              <a:t>ED-only</a:t>
            </a:r>
            <a:r>
              <a:rPr lang="en-AU" dirty="0"/>
              <a:t> can’t operate with an </a:t>
            </a:r>
            <a:r>
              <a:rPr lang="en-AU" i="1" dirty="0"/>
              <a:t>EDT</a:t>
            </a:r>
            <a:r>
              <a:rPr lang="en-AU" dirty="0"/>
              <a:t> of below about -72 dBm</a:t>
            </a:r>
          </a:p>
          <a:p>
            <a:pPr lvl="3"/>
            <a:r>
              <a:rPr lang="en-AU" dirty="0"/>
              <a:t>Ericsson sims show </a:t>
            </a:r>
            <a:r>
              <a:rPr lang="en-AU" i="1" dirty="0"/>
              <a:t>ED-only</a:t>
            </a:r>
            <a:r>
              <a:rPr lang="en-AU" dirty="0"/>
              <a:t> with lower </a:t>
            </a:r>
            <a:r>
              <a:rPr lang="en-AU" i="1" dirty="0"/>
              <a:t>EDT</a:t>
            </a:r>
            <a:r>
              <a:rPr lang="en-AU" dirty="0"/>
              <a:t>s result in better performance … but such </a:t>
            </a:r>
            <a:r>
              <a:rPr lang="en-AU" i="1" dirty="0"/>
              <a:t>EDT</a:t>
            </a:r>
            <a:r>
              <a:rPr lang="en-AU" dirty="0"/>
              <a:t>s are infeasible</a:t>
            </a:r>
          </a:p>
          <a:p>
            <a:pPr lvl="3"/>
            <a:r>
              <a:rPr lang="en-AU" dirty="0"/>
              <a:t>In contrast, </a:t>
            </a:r>
            <a:r>
              <a:rPr lang="en-AU" i="1" dirty="0"/>
              <a:t>PD</a:t>
            </a:r>
            <a:r>
              <a:rPr lang="en-AU" dirty="0"/>
              <a:t> can operate with </a:t>
            </a:r>
            <a:r>
              <a:rPr lang="en-AU" i="1" dirty="0"/>
              <a:t>PDT</a:t>
            </a:r>
            <a:r>
              <a:rPr lang="en-AU" dirty="0"/>
              <a:t> of much less than -82 dBm … enabling better coexistence in many use cases</a:t>
            </a:r>
            <a:endParaRPr lang="en-US" dirty="0"/>
          </a:p>
          <a:p>
            <a:pPr lvl="1"/>
            <a:r>
              <a:rPr lang="en-AU" dirty="0"/>
              <a:t>Broadcom noted there is significant support in 3GPP RAN1 for the use of </a:t>
            </a:r>
            <a:r>
              <a:rPr lang="en-AU" i="1" dirty="0"/>
              <a:t>PD/ED </a:t>
            </a:r>
            <a:r>
              <a:rPr lang="en-AU" dirty="0"/>
              <a:t>including from </a:t>
            </a:r>
            <a:r>
              <a:rPr lang="en-GB" dirty="0"/>
              <a:t>AT&amp;T, Orange, Charter, CableLabs, HPE &amp; others</a:t>
            </a:r>
            <a:endParaRPr lang="en-AU" dirty="0"/>
          </a:p>
        </p:txBody>
      </p:sp>
      <p:sp>
        <p:nvSpPr>
          <p:cNvPr id="4" name="Footer Placeholder 3">
            <a:extLst>
              <a:ext uri="{FF2B5EF4-FFF2-40B4-BE49-F238E27FC236}">
                <a16:creationId xmlns:a16="http://schemas.microsoft.com/office/drawing/2014/main" id="{E2894EC7-FDC8-496E-8FFB-2E22D2D50C3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2150816-D4E3-402F-8E33-922F800BACE2}"/>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3108775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674F-B8E5-4BAF-A311-A4F85A1D5366}"/>
              </a:ext>
            </a:extLst>
          </p:cNvPr>
          <p:cNvSpPr>
            <a:spLocks noGrp="1"/>
          </p:cNvSpPr>
          <p:nvPr>
            <p:ph type="title"/>
          </p:nvPr>
        </p:nvSpPr>
        <p:spPr/>
        <p:txBody>
          <a:bodyPr/>
          <a:lstStyle/>
          <a:p>
            <a:r>
              <a:rPr lang="en-AU" dirty="0"/>
              <a:t>There is a wide gulf on the question of </a:t>
            </a:r>
            <a:r>
              <a:rPr lang="en-AU" i="1" dirty="0"/>
              <a:t>EDT</a:t>
            </a:r>
            <a:r>
              <a:rPr lang="en-AU" dirty="0"/>
              <a:t> in 6 GHz and consensus is unlikely in the near future</a:t>
            </a:r>
          </a:p>
        </p:txBody>
      </p:sp>
      <p:sp>
        <p:nvSpPr>
          <p:cNvPr id="3" name="Content Placeholder 2">
            <a:extLst>
              <a:ext uri="{FF2B5EF4-FFF2-40B4-BE49-F238E27FC236}">
                <a16:creationId xmlns:a16="http://schemas.microsoft.com/office/drawing/2014/main" id="{1B3223CF-6311-4071-82FE-C771A9496C2B}"/>
              </a:ext>
            </a:extLst>
          </p:cNvPr>
          <p:cNvSpPr>
            <a:spLocks noGrp="1"/>
          </p:cNvSpPr>
          <p:nvPr>
            <p:ph idx="1"/>
          </p:nvPr>
        </p:nvSpPr>
        <p:spPr/>
        <p:txBody>
          <a:bodyPr/>
          <a:lstStyle/>
          <a:p>
            <a:r>
              <a:rPr lang="en-AU" dirty="0"/>
              <a:t>Discussion of next steps</a:t>
            </a:r>
          </a:p>
          <a:p>
            <a:pPr lvl="1"/>
            <a:r>
              <a:rPr lang="en-AU" dirty="0"/>
              <a:t>The discussion at BRAN#104 highlighted that there is a wide gulf between the two sides on the question of an appropriate </a:t>
            </a:r>
            <a:r>
              <a:rPr lang="en-AU" i="1" dirty="0"/>
              <a:t>EDT</a:t>
            </a:r>
            <a:r>
              <a:rPr lang="en-AU" dirty="0"/>
              <a:t> for 6 GHz</a:t>
            </a:r>
          </a:p>
          <a:p>
            <a:pPr lvl="2"/>
            <a:r>
              <a:rPr lang="en-AU" dirty="0"/>
              <a:t>Ericsson &amp; Nokia are loudest on one side (of mostly cellular companies/SPs)</a:t>
            </a:r>
          </a:p>
          <a:p>
            <a:pPr lvl="2"/>
            <a:r>
              <a:rPr lang="en-AU" dirty="0"/>
              <a:t>Broadcom &amp; Cisco are the loudest on the other side (of almost all Wi-Fi companies and some cellular/Wi-Fi companies/SPs)</a:t>
            </a:r>
          </a:p>
          <a:p>
            <a:pPr lvl="1"/>
            <a:r>
              <a:rPr lang="en-AU" dirty="0"/>
              <a:t>Some fundamental questions need to be answered to make progress but it is not obvious that any consensus on the answers is likely soon:</a:t>
            </a:r>
          </a:p>
          <a:p>
            <a:pPr lvl="2"/>
            <a:r>
              <a:rPr lang="en-AU" dirty="0"/>
              <a:t>Do the simulations provide compelling evidence for (or against) either or both of </a:t>
            </a:r>
            <a:r>
              <a:rPr lang="en-AU" i="1" dirty="0"/>
              <a:t>PD/ED </a:t>
            </a:r>
            <a:r>
              <a:rPr lang="en-AU" dirty="0"/>
              <a:t>or </a:t>
            </a:r>
            <a:r>
              <a:rPr lang="en-AU" i="1" dirty="0"/>
              <a:t>ED-only</a:t>
            </a:r>
            <a:r>
              <a:rPr lang="en-AU" dirty="0"/>
              <a:t>?</a:t>
            </a:r>
          </a:p>
          <a:p>
            <a:pPr lvl="2"/>
            <a:r>
              <a:rPr lang="en-AU" dirty="0"/>
              <a:t>Should Wi-Fi be constrained from continuing to use a mechanism (</a:t>
            </a:r>
            <a:r>
              <a:rPr lang="en-AU" i="1" dirty="0"/>
              <a:t>PD/ED</a:t>
            </a:r>
            <a:r>
              <a:rPr lang="en-AU" dirty="0"/>
              <a:t>) that has proved so successful for over 20 years?</a:t>
            </a:r>
          </a:p>
          <a:p>
            <a:pPr lvl="2"/>
            <a:r>
              <a:rPr lang="en-AU" dirty="0"/>
              <a:t>How does one factor in the question of </a:t>
            </a:r>
            <a:r>
              <a:rPr lang="en-AU" i="1" dirty="0"/>
              <a:t>technology neutrality</a:t>
            </a:r>
            <a:r>
              <a:rPr lang="en-AU" dirty="0"/>
              <a:t>?</a:t>
            </a:r>
          </a:p>
          <a:p>
            <a:pPr lvl="2"/>
            <a:r>
              <a:rPr lang="en-AU" dirty="0"/>
              <a:t>…</a:t>
            </a:r>
          </a:p>
        </p:txBody>
      </p:sp>
      <p:sp>
        <p:nvSpPr>
          <p:cNvPr id="4" name="Footer Placeholder 3">
            <a:extLst>
              <a:ext uri="{FF2B5EF4-FFF2-40B4-BE49-F238E27FC236}">
                <a16:creationId xmlns:a16="http://schemas.microsoft.com/office/drawing/2014/main" id="{F9E02505-D33B-4D6E-A53B-3409AACC93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FBEEF6-5B8B-413D-AFD4-49E5DF6A7CF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693696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31BC-5ADB-4B40-A7D3-AC3615C871F4}"/>
              </a:ext>
            </a:extLst>
          </p:cNvPr>
          <p:cNvSpPr>
            <a:spLocks noGrp="1"/>
          </p:cNvSpPr>
          <p:nvPr>
            <p:ph type="title"/>
          </p:nvPr>
        </p:nvSpPr>
        <p:spPr>
          <a:xfrm>
            <a:off x="685800" y="685800"/>
            <a:ext cx="8305800" cy="1066800"/>
          </a:xfrm>
        </p:spPr>
        <p:txBody>
          <a:bodyPr/>
          <a:lstStyle/>
          <a:p>
            <a:r>
              <a:rPr lang="en-AU" dirty="0"/>
              <a:t>It is proposed that IEEE 802.11 WG be more aggressive in making its position on </a:t>
            </a:r>
            <a:r>
              <a:rPr lang="en-AU" i="1" dirty="0"/>
              <a:t>EDT</a:t>
            </a:r>
            <a:r>
              <a:rPr lang="en-AU" dirty="0"/>
              <a:t> in 6 GHz known</a:t>
            </a:r>
          </a:p>
        </p:txBody>
      </p:sp>
      <p:sp>
        <p:nvSpPr>
          <p:cNvPr id="3" name="Content Placeholder 2">
            <a:extLst>
              <a:ext uri="{FF2B5EF4-FFF2-40B4-BE49-F238E27FC236}">
                <a16:creationId xmlns:a16="http://schemas.microsoft.com/office/drawing/2014/main" id="{4611B886-1415-41B2-9736-60E74F99CB19}"/>
              </a:ext>
            </a:extLst>
          </p:cNvPr>
          <p:cNvSpPr>
            <a:spLocks noGrp="1"/>
          </p:cNvSpPr>
          <p:nvPr>
            <p:ph idx="1"/>
          </p:nvPr>
        </p:nvSpPr>
        <p:spPr/>
        <p:txBody>
          <a:bodyPr/>
          <a:lstStyle/>
          <a:p>
            <a:r>
              <a:rPr lang="en-AU" dirty="0"/>
              <a:t>Proposal for next steps</a:t>
            </a:r>
          </a:p>
          <a:p>
            <a:pPr lvl="1"/>
            <a:r>
              <a:rPr lang="en-AU" dirty="0"/>
              <a:t>If the Wi-Fi/802.11 community want to be allowed to continue using the traditional </a:t>
            </a:r>
            <a:r>
              <a:rPr lang="en-AU" i="1" dirty="0"/>
              <a:t>PD/ED </a:t>
            </a:r>
            <a:r>
              <a:rPr lang="en-AU" dirty="0"/>
              <a:t>mechanism in a fair sharing environment in Europe …</a:t>
            </a:r>
          </a:p>
          <a:p>
            <a:pPr lvl="1"/>
            <a:r>
              <a:rPr lang="en-AU" dirty="0"/>
              <a:t>… then it is important to make its views known to appropriate stakeholders, including ETSI BRAN &amp; the European regulators</a:t>
            </a:r>
          </a:p>
          <a:p>
            <a:pPr lvl="1"/>
            <a:r>
              <a:rPr lang="en-AU" dirty="0"/>
              <a:t>One way for doing so for IEEE 802.11 WG to make its position clear to ETSI BRAN via Liaison Statements</a:t>
            </a:r>
          </a:p>
          <a:p>
            <a:pPr lvl="1"/>
            <a:r>
              <a:rPr lang="en-AU" dirty="0"/>
              <a:t>IEEE 802.11 might also consider advocating its position to other stakeholders including regulators, using mechanisms like PRs, WPs or blogs</a:t>
            </a:r>
          </a:p>
          <a:p>
            <a:pPr lvl="1"/>
            <a:r>
              <a:rPr lang="en-AU" dirty="0"/>
              <a:t>Later today, a proposal will be made for a </a:t>
            </a:r>
            <a:r>
              <a:rPr lang="en-AU" i="1" dirty="0"/>
              <a:t>Liaison Statement </a:t>
            </a:r>
            <a:r>
              <a:rPr lang="en-AU" dirty="0"/>
              <a:t>to ETSI BRAN advocating that </a:t>
            </a:r>
            <a:r>
              <a:rPr lang="en-AU" i="1" dirty="0"/>
              <a:t>PD/ED+ED-only </a:t>
            </a:r>
            <a:r>
              <a:rPr lang="en-AU" dirty="0"/>
              <a:t>used in EN 301 893</a:t>
            </a:r>
            <a:br>
              <a:rPr lang="en-AU" dirty="0"/>
            </a:br>
            <a:r>
              <a:rPr lang="en-AU" dirty="0"/>
              <a:t>(5 GHz) be used as a basis for requirements in EN 303 687 (6 GHz)</a:t>
            </a:r>
          </a:p>
        </p:txBody>
      </p:sp>
      <p:sp>
        <p:nvSpPr>
          <p:cNvPr id="4" name="Footer Placeholder 3">
            <a:extLst>
              <a:ext uri="{FF2B5EF4-FFF2-40B4-BE49-F238E27FC236}">
                <a16:creationId xmlns:a16="http://schemas.microsoft.com/office/drawing/2014/main" id="{B0468680-E319-46A4-978D-E2D73DAAC74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304207F-82F1-47B8-966B-5C5F0F538F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351445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Technology neutrality</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956632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38E3-FCDD-4E3B-B0B7-E0B8920A10FB}"/>
              </a:ext>
            </a:extLst>
          </p:cNvPr>
          <p:cNvSpPr>
            <a:spLocks noGrp="1"/>
          </p:cNvSpPr>
          <p:nvPr>
            <p:ph type="title"/>
          </p:nvPr>
        </p:nvSpPr>
        <p:spPr/>
        <p:txBody>
          <a:bodyPr/>
          <a:lstStyle/>
          <a:p>
            <a:r>
              <a:rPr lang="en-AU" dirty="0"/>
              <a:t>BRAN#104 continued to debate the relative </a:t>
            </a:r>
            <a:r>
              <a:rPr lang="en-AU" i="1" dirty="0"/>
              <a:t>technology neutrality </a:t>
            </a:r>
            <a:r>
              <a:rPr lang="en-AU" dirty="0"/>
              <a:t>of various proposals</a:t>
            </a:r>
          </a:p>
        </p:txBody>
      </p:sp>
      <p:sp>
        <p:nvSpPr>
          <p:cNvPr id="3" name="Content Placeholder 2">
            <a:extLst>
              <a:ext uri="{FF2B5EF4-FFF2-40B4-BE49-F238E27FC236}">
                <a16:creationId xmlns:a16="http://schemas.microsoft.com/office/drawing/2014/main" id="{020C5172-F470-48B0-8545-CE10E88193F5}"/>
              </a:ext>
            </a:extLst>
          </p:cNvPr>
          <p:cNvSpPr>
            <a:spLocks noGrp="1"/>
          </p:cNvSpPr>
          <p:nvPr>
            <p:ph idx="1"/>
          </p:nvPr>
        </p:nvSpPr>
        <p:spPr/>
        <p:txBody>
          <a:bodyPr/>
          <a:lstStyle/>
          <a:p>
            <a:r>
              <a:rPr lang="en-AU" dirty="0"/>
              <a:t>Documents on technology neutrality from BRAN#104</a:t>
            </a:r>
          </a:p>
          <a:p>
            <a:pPr lvl="1"/>
            <a:r>
              <a:rPr lang="en-AU" dirty="0">
                <a:ea typeface="Times New Roman"/>
              </a:rPr>
              <a:t>BRAN(19)1040422: </a:t>
            </a:r>
            <a:r>
              <a:rPr lang="en-AU" i="1" dirty="0">
                <a:ea typeface="Times New Roman"/>
              </a:rPr>
              <a:t>Technology Neutrality response</a:t>
            </a:r>
            <a:r>
              <a:rPr lang="en-AU" dirty="0">
                <a:ea typeface="Times New Roman"/>
              </a:rPr>
              <a:t> (Cisco)</a:t>
            </a:r>
            <a:endParaRPr lang="en-AU" dirty="0"/>
          </a:p>
          <a:p>
            <a:r>
              <a:rPr lang="en-AU" dirty="0"/>
              <a:t>Discussion on technology neutrality from BRAN#104</a:t>
            </a:r>
          </a:p>
          <a:p>
            <a:pPr lvl="1"/>
            <a:r>
              <a:rPr lang="en-AU" i="1" dirty="0"/>
              <a:t>Technology neutrality </a:t>
            </a:r>
            <a:r>
              <a:rPr lang="en-AU" dirty="0"/>
              <a:t>has been used as a weapon since at least 2016 by both sides of the argument about </a:t>
            </a:r>
            <a:r>
              <a:rPr lang="en-AU" i="1" dirty="0"/>
              <a:t>ED-only</a:t>
            </a:r>
            <a:r>
              <a:rPr lang="en-AU" dirty="0"/>
              <a:t> vs </a:t>
            </a:r>
            <a:r>
              <a:rPr lang="en-AU" i="1" dirty="0" err="1"/>
              <a:t>ED-only+PD</a:t>
            </a:r>
            <a:r>
              <a:rPr lang="en-AU" i="1" dirty="0"/>
              <a:t>/ED </a:t>
            </a:r>
            <a:endParaRPr lang="en-AU" dirty="0"/>
          </a:p>
          <a:p>
            <a:pPr lvl="1"/>
            <a:r>
              <a:rPr lang="en-AU" dirty="0"/>
              <a:t>A wide range of opinions have been expressed on the question of </a:t>
            </a:r>
            <a:r>
              <a:rPr lang="en-AU" i="1" dirty="0"/>
              <a:t>technology neutrality</a:t>
            </a:r>
          </a:p>
          <a:p>
            <a:pPr lvl="2"/>
            <a:r>
              <a:rPr lang="en-AU" dirty="0"/>
              <a:t>Ericsson, Nokia &amp; Huawei, in particular, have argued that BRAN should adopt </a:t>
            </a:r>
            <a:r>
              <a:rPr lang="en-AU" i="1" dirty="0"/>
              <a:t>ED-only</a:t>
            </a:r>
            <a:r>
              <a:rPr lang="en-AU" dirty="0"/>
              <a:t> only because it is more </a:t>
            </a:r>
            <a:r>
              <a:rPr lang="en-AU" i="1" dirty="0"/>
              <a:t>technology neutral </a:t>
            </a:r>
            <a:r>
              <a:rPr lang="en-AU" dirty="0"/>
              <a:t>than </a:t>
            </a:r>
            <a:r>
              <a:rPr lang="en-AU" i="1" dirty="0"/>
              <a:t>PD/ED</a:t>
            </a:r>
          </a:p>
          <a:p>
            <a:pPr lvl="2"/>
            <a:r>
              <a:rPr lang="en-AU" dirty="0"/>
              <a:t>Cisco &amp; others on the Wi-Fi side have argued that BRAN should adopt </a:t>
            </a:r>
            <a:r>
              <a:rPr lang="en-AU" i="1" dirty="0" err="1"/>
              <a:t>ED-only+PD</a:t>
            </a:r>
            <a:r>
              <a:rPr lang="en-AU" i="1" dirty="0"/>
              <a:t>/ED because </a:t>
            </a:r>
            <a:r>
              <a:rPr lang="en-AU" dirty="0"/>
              <a:t>it is more </a:t>
            </a:r>
            <a:r>
              <a:rPr lang="en-AU" i="1" dirty="0"/>
              <a:t>technology neutral </a:t>
            </a:r>
            <a:r>
              <a:rPr lang="en-AU" dirty="0"/>
              <a:t>than </a:t>
            </a:r>
            <a:r>
              <a:rPr lang="en-AU" i="1" dirty="0"/>
              <a:t>ED-only</a:t>
            </a:r>
            <a:endParaRPr lang="en-AU" dirty="0"/>
          </a:p>
          <a:p>
            <a:pPr lvl="2"/>
            <a:r>
              <a:rPr lang="en-AU" dirty="0"/>
              <a:t>Other BRAN participants, including regulators, have argued that </a:t>
            </a:r>
            <a:r>
              <a:rPr lang="en-AU" i="1" dirty="0"/>
              <a:t>technology neutral </a:t>
            </a:r>
            <a:r>
              <a:rPr lang="en-AU" dirty="0"/>
              <a:t>is immaterial in the context of adaptivity/fair sharing</a:t>
            </a:r>
          </a:p>
        </p:txBody>
      </p:sp>
      <p:sp>
        <p:nvSpPr>
          <p:cNvPr id="4" name="Footer Placeholder 3">
            <a:extLst>
              <a:ext uri="{FF2B5EF4-FFF2-40B4-BE49-F238E27FC236}">
                <a16:creationId xmlns:a16="http://schemas.microsoft.com/office/drawing/2014/main" id="{A4A8CC90-EAF8-4D04-8C4F-352236BDBD2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32123A-CD21-47F7-9B12-92330F73444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05352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a:xfrm>
            <a:off x="685800" y="685800"/>
            <a:ext cx="8153400" cy="1066800"/>
          </a:xfrm>
        </p:spPr>
        <p:txBody>
          <a:bodyPr/>
          <a:lstStyle/>
          <a:p>
            <a:r>
              <a:rPr lang="en-AU" dirty="0">
                <a:ea typeface="Times New Roman"/>
              </a:rPr>
              <a:t>BRAN(19)1040422 (Cisco) claimed that </a:t>
            </a:r>
            <a:r>
              <a:rPr lang="en-AU" i="1" dirty="0" err="1"/>
              <a:t>ED-only+PD</a:t>
            </a:r>
            <a:r>
              <a:rPr lang="en-AU" i="1" dirty="0"/>
              <a:t>/ED </a:t>
            </a:r>
            <a:r>
              <a:rPr lang="en-AU" dirty="0"/>
              <a:t>is more </a:t>
            </a:r>
            <a:r>
              <a:rPr lang="en-AU" i="1" dirty="0"/>
              <a:t>technology neutral </a:t>
            </a:r>
            <a:r>
              <a:rPr lang="en-AU" dirty="0"/>
              <a:t>than </a:t>
            </a:r>
            <a:r>
              <a:rPr lang="en-AU" i="1" dirty="0"/>
              <a:t>ED-only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BRAN(19)1040422 (Cisco) undertook a formal evaluation of three accepted definitions of </a:t>
            </a:r>
            <a:r>
              <a:rPr lang="en-AU" i="1" dirty="0"/>
              <a:t>technology neutrality </a:t>
            </a:r>
            <a:r>
              <a:rPr lang="en-AU" dirty="0"/>
              <a:t>and concluded that </a:t>
            </a:r>
            <a:r>
              <a:rPr lang="en-AU" i="1" dirty="0" err="1"/>
              <a:t>ED-only+PD</a:t>
            </a:r>
            <a:r>
              <a:rPr lang="en-AU" i="1" dirty="0"/>
              <a:t>/ED </a:t>
            </a:r>
            <a:r>
              <a:rPr lang="en-AU" dirty="0"/>
              <a:t>is more </a:t>
            </a:r>
            <a:r>
              <a:rPr lang="en-AU" i="1" dirty="0"/>
              <a:t>technology neutral </a:t>
            </a:r>
            <a:r>
              <a:rPr lang="en-AU" dirty="0"/>
              <a:t>than </a:t>
            </a:r>
            <a:r>
              <a:rPr lang="en-AU" i="1" dirty="0"/>
              <a:t>ED-only</a:t>
            </a:r>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graphicFrame>
        <p:nvGraphicFramePr>
          <p:cNvPr id="6" name="Content Placeholder 5">
            <a:extLst>
              <a:ext uri="{FF2B5EF4-FFF2-40B4-BE49-F238E27FC236}">
                <a16:creationId xmlns:a16="http://schemas.microsoft.com/office/drawing/2014/main" id="{E6952CCA-53A9-4DD9-AFD0-FE62D74DCBBE}"/>
              </a:ext>
            </a:extLst>
          </p:cNvPr>
          <p:cNvGraphicFramePr>
            <a:graphicFrameLocks/>
          </p:cNvGraphicFramePr>
          <p:nvPr>
            <p:extLst>
              <p:ext uri="{D42A27DB-BD31-4B8C-83A1-F6EECF244321}">
                <p14:modId xmlns:p14="http://schemas.microsoft.com/office/powerpoint/2010/main" val="2811410241"/>
              </p:ext>
            </p:extLst>
          </p:nvPr>
        </p:nvGraphicFramePr>
        <p:xfrm>
          <a:off x="685800" y="4038600"/>
          <a:ext cx="7772400" cy="2133600"/>
        </p:xfrm>
        <a:graphic>
          <a:graphicData uri="http://schemas.openxmlformats.org/drawingml/2006/table">
            <a:tbl>
              <a:tblPr firstRow="1" bandRow="1">
                <a:tableStyleId>{21E4AEA4-8DFA-4A89-87EB-49C32662AFE0}</a:tableStyleId>
              </a:tblPr>
              <a:tblGrid>
                <a:gridCol w="1066800">
                  <a:extLst>
                    <a:ext uri="{9D8B030D-6E8A-4147-A177-3AD203B41FA5}">
                      <a16:colId xmlns:a16="http://schemas.microsoft.com/office/drawing/2014/main" val="2280189437"/>
                    </a:ext>
                  </a:extLst>
                </a:gridCol>
                <a:gridCol w="1143000">
                  <a:extLst>
                    <a:ext uri="{9D8B030D-6E8A-4147-A177-3AD203B41FA5}">
                      <a16:colId xmlns:a16="http://schemas.microsoft.com/office/drawing/2014/main" val="90518004"/>
                    </a:ext>
                  </a:extLst>
                </a:gridCol>
                <a:gridCol w="1143000">
                  <a:extLst>
                    <a:ext uri="{9D8B030D-6E8A-4147-A177-3AD203B41FA5}">
                      <a16:colId xmlns:a16="http://schemas.microsoft.com/office/drawing/2014/main" val="528324727"/>
                    </a:ext>
                  </a:extLst>
                </a:gridCol>
                <a:gridCol w="4419600">
                  <a:extLst>
                    <a:ext uri="{9D8B030D-6E8A-4147-A177-3AD203B41FA5}">
                      <a16:colId xmlns:a16="http://schemas.microsoft.com/office/drawing/2014/main" val="1477700400"/>
                    </a:ext>
                  </a:extLst>
                </a:gridCol>
              </a:tblGrid>
              <a:tr h="370840">
                <a:tc>
                  <a:txBody>
                    <a:bodyPr/>
                    <a:lstStyle/>
                    <a:p>
                      <a:pPr algn="ctr"/>
                      <a:r>
                        <a:rPr lang="en-AU" sz="1600" dirty="0"/>
                        <a:t>Meaning</a:t>
                      </a:r>
                    </a:p>
                  </a:txBody>
                  <a:tcPr/>
                </a:tc>
                <a:tc>
                  <a:txBody>
                    <a:bodyPr/>
                    <a:lstStyle/>
                    <a:p>
                      <a:pPr algn="ctr"/>
                      <a:r>
                        <a:rPr lang="en-AU" sz="1600" i="1" dirty="0"/>
                        <a:t>ED-only</a:t>
                      </a:r>
                    </a:p>
                  </a:txBody>
                  <a:tcPr/>
                </a:tc>
                <a:tc>
                  <a:txBody>
                    <a:bodyPr/>
                    <a:lstStyle/>
                    <a:p>
                      <a:pPr algn="ctr"/>
                      <a:r>
                        <a:rPr lang="en-AU" sz="1600" i="1" dirty="0"/>
                        <a:t>ED-only +PD/ED </a:t>
                      </a:r>
                    </a:p>
                  </a:txBody>
                  <a:tcPr/>
                </a:tc>
                <a:tc>
                  <a:txBody>
                    <a:bodyPr/>
                    <a:lstStyle/>
                    <a:p>
                      <a:r>
                        <a:rPr lang="en-AU" sz="1600" i="1" dirty="0"/>
                        <a:t>ED+PD/ED </a:t>
                      </a:r>
                      <a:r>
                        <a:rPr lang="en-AU" sz="1600" i="0" dirty="0"/>
                        <a:t>is </a:t>
                      </a:r>
                      <a:r>
                        <a:rPr lang="en-AU" sz="1600" dirty="0"/>
                        <a:t>more</a:t>
                      </a:r>
                      <a:r>
                        <a:rPr lang="en-AU" sz="1600" i="1" dirty="0"/>
                        <a:t> technology neutral </a:t>
                      </a:r>
                      <a:r>
                        <a:rPr lang="en-AU" sz="1600" dirty="0"/>
                        <a:t>by …</a:t>
                      </a:r>
                    </a:p>
                  </a:txBody>
                  <a:tcPr/>
                </a:tc>
                <a:extLst>
                  <a:ext uri="{0D108BD9-81ED-4DB2-BD59-A6C34878D82A}">
                    <a16:rowId xmlns:a16="http://schemas.microsoft.com/office/drawing/2014/main" val="4184325487"/>
                  </a:ext>
                </a:extLst>
              </a:tr>
              <a:tr h="370840">
                <a:tc>
                  <a:txBody>
                    <a:bodyPr/>
                    <a:lstStyle/>
                    <a:p>
                      <a:pPr algn="ctr"/>
                      <a:r>
                        <a:rPr lang="en-AU" sz="1600" dirty="0"/>
                        <a:t>1</a:t>
                      </a:r>
                    </a:p>
                  </a:txBody>
                  <a:tcPr anchor="ctr"/>
                </a:tc>
                <a:tc>
                  <a:txBody>
                    <a:bodyPr/>
                    <a:lstStyle/>
                    <a:p>
                      <a:pPr algn="ctr"/>
                      <a:r>
                        <a:rPr lang="en-AU" sz="2800" dirty="0">
                          <a:solidFill>
                            <a:srgbClr val="FF0000"/>
                          </a:solidFill>
                          <a:sym typeface="Wingdings" panose="05000000000000000000" pitchFamily="2" charset="2"/>
                        </a:rPr>
                        <a:t></a:t>
                      </a:r>
                      <a:endParaRPr lang="en-AU" sz="2800" dirty="0">
                        <a:solidFill>
                          <a:srgbClr val="00B050"/>
                        </a:solidFill>
                      </a:endParaRPr>
                    </a:p>
                  </a:txBody>
                  <a:tcPr anchor="ctr"/>
                </a:tc>
                <a:tc>
                  <a:txBody>
                    <a:bodyPr/>
                    <a:lstStyle/>
                    <a:p>
                      <a:pPr algn="ct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dirty="0"/>
                        <a:t>… providing more technology choices</a:t>
                      </a:r>
                    </a:p>
                  </a:txBody>
                  <a:tcPr anchor="ctr"/>
                </a:tc>
                <a:extLst>
                  <a:ext uri="{0D108BD9-81ED-4DB2-BD59-A6C34878D82A}">
                    <a16:rowId xmlns:a16="http://schemas.microsoft.com/office/drawing/2014/main" val="2230049165"/>
                  </a:ext>
                </a:extLst>
              </a:tr>
              <a:tr h="370840">
                <a:tc>
                  <a:txBody>
                    <a:bodyPr/>
                    <a:lstStyle/>
                    <a:p>
                      <a:pPr algn="ctr"/>
                      <a:r>
                        <a:rPr lang="en-AU" sz="1600" dirty="0"/>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avoiding </a:t>
                      </a:r>
                      <a:r>
                        <a:rPr lang="en-AU" sz="1600" i="1" dirty="0"/>
                        <a:t>technological silos </a:t>
                      </a:r>
                      <a:endParaRPr lang="en-AU" sz="1600" dirty="0"/>
                    </a:p>
                  </a:txBody>
                  <a:tcPr anchor="ctr"/>
                </a:tc>
                <a:extLst>
                  <a:ext uri="{0D108BD9-81ED-4DB2-BD59-A6C34878D82A}">
                    <a16:rowId xmlns:a16="http://schemas.microsoft.com/office/drawing/2014/main" val="2230783658"/>
                  </a:ext>
                </a:extLst>
              </a:tr>
              <a:tr h="370840">
                <a:tc>
                  <a:txBody>
                    <a:bodyPr/>
                    <a:lstStyle/>
                    <a:p>
                      <a:pPr algn="ctr"/>
                      <a:r>
                        <a:rPr lang="en-AU" sz="1600"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not picking </a:t>
                      </a:r>
                      <a:r>
                        <a:rPr lang="en-AU" sz="1600" i="1" dirty="0"/>
                        <a:t>technological winners</a:t>
                      </a:r>
                      <a:endParaRPr lang="en-AU" sz="1600" dirty="0"/>
                    </a:p>
                  </a:txBody>
                  <a:tcPr anchor="ctr"/>
                </a:tc>
                <a:extLst>
                  <a:ext uri="{0D108BD9-81ED-4DB2-BD59-A6C34878D82A}">
                    <a16:rowId xmlns:a16="http://schemas.microsoft.com/office/drawing/2014/main" val="566378239"/>
                  </a:ext>
                </a:extLst>
              </a:tr>
            </a:tbl>
          </a:graphicData>
        </a:graphic>
      </p:graphicFrame>
      <p:sp>
        <p:nvSpPr>
          <p:cNvPr id="7" name="Rectangle 6">
            <a:extLst>
              <a:ext uri="{FF2B5EF4-FFF2-40B4-BE49-F238E27FC236}">
                <a16:creationId xmlns:a16="http://schemas.microsoft.com/office/drawing/2014/main" id="{B217C893-735D-4554-8A0D-138EEFFB7C4D}"/>
              </a:ext>
            </a:extLst>
          </p:cNvPr>
          <p:cNvSpPr/>
          <p:nvPr/>
        </p:nvSpPr>
        <p:spPr bwMode="auto">
          <a:xfrm>
            <a:off x="1752600" y="3459480"/>
            <a:ext cx="617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400" dirty="0">
                <a:latin typeface="+mj-lt"/>
              </a:rPr>
              <a:t>Based on </a:t>
            </a:r>
            <a:r>
              <a:rPr lang="en-AU" sz="1400" i="1" dirty="0">
                <a:latin typeface="+mj-lt"/>
                <a:hlinkClick r:id="rId2"/>
              </a:rPr>
              <a:t>Hogan Lovells Global Media and Communications Quarterly 2014</a:t>
            </a:r>
            <a:endParaRPr lang="en-AU" sz="1400" i="1" dirty="0">
              <a:latin typeface="+mj-lt"/>
            </a:endParaRPr>
          </a:p>
        </p:txBody>
      </p:sp>
      <p:cxnSp>
        <p:nvCxnSpPr>
          <p:cNvPr id="8" name="Connector: Curved 7">
            <a:extLst>
              <a:ext uri="{FF2B5EF4-FFF2-40B4-BE49-F238E27FC236}">
                <a16:creationId xmlns:a16="http://schemas.microsoft.com/office/drawing/2014/main" id="{F01878DF-4F12-4A0F-8BDD-F8E170DF7BD1}"/>
              </a:ext>
            </a:extLst>
          </p:cNvPr>
          <p:cNvCxnSpPr>
            <a:cxnSpLocks/>
            <a:stCxn id="7" idx="1"/>
            <a:endCxn id="9" idx="0"/>
          </p:cNvCxnSpPr>
          <p:nvPr/>
        </p:nvCxnSpPr>
        <p:spPr bwMode="auto">
          <a:xfrm rot="10800000" flipV="1">
            <a:off x="1219200" y="3611879"/>
            <a:ext cx="533400" cy="435431"/>
          </a:xfrm>
          <a:prstGeom prst="curvedConnector2">
            <a:avLst/>
          </a:prstGeom>
          <a:solidFill>
            <a:schemeClr val="accent1"/>
          </a:solidFill>
          <a:ln w="19050" cap="flat" cmpd="sng" algn="ctr">
            <a:solidFill>
              <a:schemeClr val="accent6"/>
            </a:solidFill>
            <a:prstDash val="solid"/>
            <a:round/>
            <a:headEnd type="none" w="sm" len="sm"/>
            <a:tailEnd type="triangle"/>
          </a:ln>
          <a:effectLst/>
        </p:spPr>
      </p:cxnSp>
      <p:sp>
        <p:nvSpPr>
          <p:cNvPr id="9" name="Rectangle: Rounded Corners 8">
            <a:extLst>
              <a:ext uri="{FF2B5EF4-FFF2-40B4-BE49-F238E27FC236}">
                <a16:creationId xmlns:a16="http://schemas.microsoft.com/office/drawing/2014/main" id="{60EF1136-DE96-4C02-850F-1F4C7451F3FB}"/>
              </a:ext>
            </a:extLst>
          </p:cNvPr>
          <p:cNvSpPr/>
          <p:nvPr/>
        </p:nvSpPr>
        <p:spPr bwMode="auto">
          <a:xfrm>
            <a:off x="685800" y="4047311"/>
            <a:ext cx="1066800" cy="555170"/>
          </a:xfrm>
          <a:prstGeom prst="round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14323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p:txBody>
          <a:bodyPr/>
          <a:lstStyle/>
          <a:p>
            <a:r>
              <a:rPr lang="en-AU" dirty="0"/>
              <a:t>Cisco proposed that the </a:t>
            </a:r>
            <a:r>
              <a:rPr lang="en-AU" i="1" dirty="0">
                <a:ea typeface="Times New Roman"/>
              </a:rPr>
              <a:t>technology neutrality </a:t>
            </a:r>
            <a:r>
              <a:rPr lang="en-AU" dirty="0">
                <a:ea typeface="Times New Roman"/>
              </a:rPr>
              <a:t>issue</a:t>
            </a:r>
            <a:r>
              <a:rPr lang="en-AU" i="1" dirty="0">
                <a:ea typeface="Times New Roman"/>
              </a:rPr>
              <a:t> </a:t>
            </a:r>
            <a:r>
              <a:rPr lang="en-AU" dirty="0">
                <a:ea typeface="Times New Roman"/>
              </a:rPr>
              <a:t>be dropped but there is not yet consensus to do so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After presenting BRAN(19)1040422, Cisco suggested that BRAN stop talking about </a:t>
            </a:r>
            <a:r>
              <a:rPr lang="en-AU" i="1" dirty="0">
                <a:ea typeface="Times New Roman"/>
              </a:rPr>
              <a:t>technology neutrality </a:t>
            </a:r>
            <a:r>
              <a:rPr lang="en-AU" dirty="0">
                <a:ea typeface="Times New Roman"/>
              </a:rPr>
              <a:t>as a differentiator because:</a:t>
            </a:r>
          </a:p>
          <a:p>
            <a:pPr lvl="2"/>
            <a:r>
              <a:rPr lang="en-AU" dirty="0">
                <a:ea typeface="Times New Roman"/>
              </a:rPr>
              <a:t>The question of </a:t>
            </a:r>
            <a:r>
              <a:rPr lang="en-AU" i="1" dirty="0">
                <a:ea typeface="Times New Roman"/>
              </a:rPr>
              <a:t>technology neutrality </a:t>
            </a:r>
            <a:r>
              <a:rPr lang="en-AU" dirty="0">
                <a:ea typeface="Times New Roman"/>
              </a:rPr>
              <a:t>is a </a:t>
            </a:r>
            <a:r>
              <a:rPr lang="en-AU" i="1" dirty="0">
                <a:ea typeface="Times New Roman"/>
              </a:rPr>
              <a:t>bit grey </a:t>
            </a:r>
            <a:r>
              <a:rPr lang="en-AU" dirty="0">
                <a:ea typeface="Times New Roman"/>
              </a:rPr>
              <a:t>anyway</a:t>
            </a:r>
          </a:p>
          <a:p>
            <a:pPr lvl="2"/>
            <a:r>
              <a:rPr lang="en-AU" dirty="0">
                <a:ea typeface="Times New Roman"/>
              </a:rPr>
              <a:t>Important BRAN stakeholders (</a:t>
            </a:r>
            <a:r>
              <a:rPr lang="en-AU" dirty="0" err="1">
                <a:ea typeface="Times New Roman"/>
              </a:rPr>
              <a:t>esp</a:t>
            </a:r>
            <a:r>
              <a:rPr lang="en-AU" dirty="0">
                <a:ea typeface="Times New Roman"/>
              </a:rPr>
              <a:t> some regulators) believe </a:t>
            </a:r>
            <a:r>
              <a:rPr lang="en-AU" i="1" dirty="0">
                <a:ea typeface="Times New Roman"/>
              </a:rPr>
              <a:t>technology neutrality</a:t>
            </a:r>
            <a:r>
              <a:rPr lang="en-AU" dirty="0">
                <a:ea typeface="Times New Roman"/>
              </a:rPr>
              <a:t> is irrelevant to the choice between </a:t>
            </a:r>
            <a:r>
              <a:rPr lang="en-AU" i="1" dirty="0" err="1"/>
              <a:t>ED-only+PD</a:t>
            </a:r>
            <a:r>
              <a:rPr lang="en-AU" i="1" dirty="0"/>
              <a:t>/ED </a:t>
            </a:r>
            <a:r>
              <a:rPr lang="en-AU" dirty="0"/>
              <a:t>and </a:t>
            </a:r>
            <a:r>
              <a:rPr lang="en-AU" i="1" dirty="0"/>
              <a:t>ED-only</a:t>
            </a:r>
            <a:endParaRPr lang="en-AU" dirty="0">
              <a:ea typeface="Times New Roman"/>
            </a:endParaRPr>
          </a:p>
          <a:p>
            <a:pPr lvl="1"/>
            <a:r>
              <a:rPr lang="en-AU" dirty="0">
                <a:ea typeface="Times New Roman"/>
              </a:rPr>
              <a:t>Cisco sent an e-mail to the BRAN reflector asking for agreement that </a:t>
            </a:r>
            <a:r>
              <a:rPr lang="en-AU" i="1" dirty="0">
                <a:ea typeface="Times New Roman"/>
              </a:rPr>
              <a:t>technology neutrality </a:t>
            </a:r>
            <a:r>
              <a:rPr lang="en-AU" dirty="0">
                <a:ea typeface="Times New Roman"/>
              </a:rPr>
              <a:t>should no longer be used as a weapon</a:t>
            </a:r>
          </a:p>
          <a:p>
            <a:pPr lvl="1"/>
            <a:r>
              <a:rPr lang="en-AU" dirty="0"/>
              <a:t>As of 8 January 2020, there was some agreement on the reflector that this was a good direction, but the main protagonists advocating </a:t>
            </a:r>
            <a:r>
              <a:rPr lang="en-AU" i="1" dirty="0"/>
              <a:t>ED-only</a:t>
            </a:r>
            <a:r>
              <a:rPr lang="en-AU" dirty="0"/>
              <a:t> have not responded</a:t>
            </a:r>
          </a:p>
          <a:p>
            <a:pPr lvl="1"/>
            <a:r>
              <a:rPr lang="en-AU" dirty="0"/>
              <a:t>It is unclear if </a:t>
            </a:r>
            <a:r>
              <a:rPr lang="en-AU" i="1" dirty="0">
                <a:ea typeface="Times New Roman"/>
              </a:rPr>
              <a:t>technology neutrality </a:t>
            </a:r>
            <a:r>
              <a:rPr lang="en-AU" dirty="0">
                <a:ea typeface="Times New Roman"/>
              </a:rPr>
              <a:t>will continue to be used as weapon in the discussion about </a:t>
            </a:r>
            <a:r>
              <a:rPr lang="en-AU" i="1" dirty="0" err="1"/>
              <a:t>ED-only+PD</a:t>
            </a:r>
            <a:r>
              <a:rPr lang="en-AU" i="1" dirty="0"/>
              <a:t>/ED vs</a:t>
            </a:r>
            <a:r>
              <a:rPr lang="en-AU" dirty="0"/>
              <a:t> </a:t>
            </a:r>
            <a:r>
              <a:rPr lang="en-AU" i="1" dirty="0"/>
              <a:t>ED-only</a:t>
            </a:r>
            <a:endParaRPr lang="en-AU" dirty="0">
              <a:ea typeface="Times New Roman"/>
            </a:endParaRPr>
          </a:p>
          <a:p>
            <a:pPr lvl="1"/>
            <a:endParaRPr lang="en-AU" dirty="0"/>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17515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What is a preamble?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352801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05C2-308D-4B8E-9F6C-417E1FA3A6C9}"/>
              </a:ext>
            </a:extLst>
          </p:cNvPr>
          <p:cNvSpPr>
            <a:spLocks noGrp="1"/>
          </p:cNvSpPr>
          <p:nvPr>
            <p:ph type="title"/>
          </p:nvPr>
        </p:nvSpPr>
        <p:spPr/>
        <p:txBody>
          <a:bodyPr/>
          <a:lstStyle/>
          <a:p>
            <a:r>
              <a:rPr lang="en-AU" dirty="0"/>
              <a:t>The definition of a common preamble for EN 303 687 continues to be an issue</a:t>
            </a:r>
          </a:p>
        </p:txBody>
      </p:sp>
      <p:sp>
        <p:nvSpPr>
          <p:cNvPr id="3" name="Content Placeholder 2">
            <a:extLst>
              <a:ext uri="{FF2B5EF4-FFF2-40B4-BE49-F238E27FC236}">
                <a16:creationId xmlns:a16="http://schemas.microsoft.com/office/drawing/2014/main" id="{C85AF15B-5CDA-44B2-875D-BE860DF4BFB1}"/>
              </a:ext>
            </a:extLst>
          </p:cNvPr>
          <p:cNvSpPr>
            <a:spLocks noGrp="1"/>
          </p:cNvSpPr>
          <p:nvPr>
            <p:ph idx="1"/>
          </p:nvPr>
        </p:nvSpPr>
        <p:spPr/>
        <p:txBody>
          <a:bodyPr/>
          <a:lstStyle/>
          <a:p>
            <a:r>
              <a:rPr lang="en-AU" dirty="0"/>
              <a:t>Documents on preamble from BRAN#104</a:t>
            </a:r>
          </a:p>
          <a:p>
            <a:pPr lvl="1"/>
            <a:r>
              <a:rPr lang="en-US" dirty="0"/>
              <a:t>BRAN(19)104008: </a:t>
            </a:r>
            <a:r>
              <a:rPr lang="en-US" i="1" dirty="0"/>
              <a:t>Preamble Detection Update </a:t>
            </a:r>
            <a:r>
              <a:rPr lang="en-US" dirty="0"/>
              <a:t>(Broadcom &amp; Qualcomm)</a:t>
            </a:r>
          </a:p>
          <a:p>
            <a:pPr lvl="1"/>
            <a:r>
              <a:rPr lang="en-US" dirty="0"/>
              <a:t>BRAN(19)104009</a:t>
            </a:r>
            <a:r>
              <a:rPr lang="en-AU" dirty="0">
                <a:ea typeface="Times New Roman"/>
              </a:rPr>
              <a:t>: </a:t>
            </a:r>
            <a:r>
              <a:rPr lang="en-US" i="1" dirty="0"/>
              <a:t>Preamble Detection issues</a:t>
            </a:r>
            <a:r>
              <a:rPr lang="en-AU" i="1" dirty="0">
                <a:ea typeface="Times New Roman"/>
              </a:rPr>
              <a:t> </a:t>
            </a:r>
            <a:r>
              <a:rPr lang="en-AU" dirty="0">
                <a:ea typeface="Times New Roman"/>
              </a:rPr>
              <a:t>(Ericsson)</a:t>
            </a:r>
          </a:p>
          <a:p>
            <a:pPr lvl="1"/>
            <a:r>
              <a:rPr lang="en-US" dirty="0"/>
              <a:t>BRAN(19)104031: </a:t>
            </a:r>
            <a:r>
              <a:rPr lang="en-US" i="1" dirty="0"/>
              <a:t>Results of ad-hoc meeting on PD </a:t>
            </a:r>
            <a:r>
              <a:rPr lang="en-US" dirty="0"/>
              <a:t>()</a:t>
            </a:r>
            <a:endParaRPr lang="en-AU" dirty="0"/>
          </a:p>
          <a:p>
            <a:r>
              <a:rPr lang="en-AU" dirty="0"/>
              <a:t>Summary of discussion on preamble from BRAN#104</a:t>
            </a:r>
          </a:p>
          <a:p>
            <a:pPr lvl="1"/>
            <a:r>
              <a:rPr lang="en-AU" dirty="0"/>
              <a:t>In BRAN#103 it was discovered that the 20 µs 802.11a preamble was insufficient to trigger PD on many Wi-Fi implementations</a:t>
            </a:r>
          </a:p>
          <a:p>
            <a:pPr lvl="2"/>
            <a:r>
              <a:rPr lang="en-AU" dirty="0"/>
              <a:t>This was a surprise to many in the Wi-Fi community</a:t>
            </a:r>
          </a:p>
          <a:p>
            <a:pPr lvl="2"/>
            <a:r>
              <a:rPr lang="en-AU" dirty="0"/>
              <a:t>This would have been a real problem if 3GPP RAN1 had adopted the 802.11a preamble – fortunately they didn’t! </a:t>
            </a:r>
            <a:r>
              <a:rPr lang="en-AU" dirty="0">
                <a:sym typeface="Wingdings" panose="05000000000000000000" pitchFamily="2" charset="2"/>
              </a:rPr>
              <a:t></a:t>
            </a:r>
            <a:endParaRPr lang="en-AU" dirty="0"/>
          </a:p>
          <a:p>
            <a:pPr lvl="1"/>
            <a:r>
              <a:rPr lang="en-AU" dirty="0"/>
              <a:t>BRAN#104 spent some time discussing the implications, including in an </a:t>
            </a:r>
            <a:r>
              <a:rPr lang="en-AU" i="1" dirty="0"/>
              <a:t>ad hoc</a:t>
            </a:r>
            <a:r>
              <a:rPr lang="en-AU" dirty="0"/>
              <a:t> session, with some consensus but also some ongoing contention</a:t>
            </a:r>
          </a:p>
        </p:txBody>
      </p:sp>
      <p:sp>
        <p:nvSpPr>
          <p:cNvPr id="4" name="Footer Placeholder 3">
            <a:extLst>
              <a:ext uri="{FF2B5EF4-FFF2-40B4-BE49-F238E27FC236}">
                <a16:creationId xmlns:a16="http://schemas.microsoft.com/office/drawing/2014/main" id="{EDE469C3-AFBA-493F-954E-6CC6ADFFFAE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8EDC63B-6278-4933-B727-AD1A9C0E65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972657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9769-A955-4547-8376-1DFBCCF535B8}"/>
              </a:ext>
            </a:extLst>
          </p:cNvPr>
          <p:cNvSpPr>
            <a:spLocks noGrp="1"/>
          </p:cNvSpPr>
          <p:nvPr>
            <p:ph type="title"/>
          </p:nvPr>
        </p:nvSpPr>
        <p:spPr/>
        <p:txBody>
          <a:bodyPr/>
          <a:lstStyle/>
          <a:p>
            <a:r>
              <a:rPr lang="en-US" dirty="0"/>
              <a:t>BRAN(19)104008 (Broadcom &amp; Qualcomm) reported on testing of a possible common preamble</a:t>
            </a:r>
            <a:br>
              <a:rPr lang="en-US" dirty="0"/>
            </a:br>
            <a:endParaRPr lang="en-AU" dirty="0"/>
          </a:p>
        </p:txBody>
      </p:sp>
      <p:sp>
        <p:nvSpPr>
          <p:cNvPr id="3" name="Content Placeholder 2">
            <a:extLst>
              <a:ext uri="{FF2B5EF4-FFF2-40B4-BE49-F238E27FC236}">
                <a16:creationId xmlns:a16="http://schemas.microsoft.com/office/drawing/2014/main" id="{D120B263-6B09-49D3-8FC7-5F3D50EF3F30}"/>
              </a:ext>
            </a:extLst>
          </p:cNvPr>
          <p:cNvSpPr>
            <a:spLocks noGrp="1"/>
          </p:cNvSpPr>
          <p:nvPr>
            <p:ph idx="1"/>
          </p:nvPr>
        </p:nvSpPr>
        <p:spPr>
          <a:xfrm>
            <a:off x="685800" y="1905000"/>
            <a:ext cx="7772400" cy="4114800"/>
          </a:xfrm>
        </p:spPr>
        <p:txBody>
          <a:bodyPr/>
          <a:lstStyle/>
          <a:p>
            <a:r>
              <a:rPr lang="en-AU" dirty="0"/>
              <a:t>Summary of </a:t>
            </a:r>
            <a:r>
              <a:rPr lang="en-US" dirty="0"/>
              <a:t>BRAN(19)104008 (Broadcom &amp; Qualcomm)</a:t>
            </a:r>
          </a:p>
          <a:p>
            <a:pPr lvl="1"/>
            <a:r>
              <a:rPr lang="en-US" dirty="0"/>
              <a:t>BRAN(19)104008 </a:t>
            </a:r>
            <a:r>
              <a:rPr lang="en-GB" dirty="0"/>
              <a:t>followed on from the successful initial preamble detection testing using a possible </a:t>
            </a:r>
            <a:r>
              <a:rPr lang="en-GB" i="1" dirty="0"/>
              <a:t>PD</a:t>
            </a:r>
            <a:r>
              <a:rPr lang="en-GB" dirty="0"/>
              <a:t> test signal &amp; methodology previously detailed in BRAN(19)103035r2</a:t>
            </a:r>
          </a:p>
          <a:p>
            <a:pPr lvl="1"/>
            <a:r>
              <a:rPr lang="en-US" dirty="0"/>
              <a:t>Broadcom &amp; Qualcomm</a:t>
            </a:r>
            <a:r>
              <a:rPr lang="en-GB" dirty="0"/>
              <a:t> proposed a possible </a:t>
            </a:r>
            <a:r>
              <a:rPr lang="en-GB" i="1" dirty="0"/>
              <a:t>PD</a:t>
            </a:r>
            <a:r>
              <a:rPr lang="en-GB" dirty="0"/>
              <a:t> test signal (common preamble) with total duration of 1 </a:t>
            </a:r>
            <a:r>
              <a:rPr lang="en-GB" dirty="0" err="1"/>
              <a:t>ms</a:t>
            </a:r>
            <a:endParaRPr lang="en-GB" dirty="0"/>
          </a:p>
          <a:p>
            <a:pPr lvl="2"/>
            <a:r>
              <a:rPr lang="en-GB" dirty="0"/>
              <a:t>Comprising an 802.11a OFDM header (STF/LTF/L-SIG)</a:t>
            </a:r>
          </a:p>
          <a:p>
            <a:pPr lvl="2"/>
            <a:r>
              <a:rPr lang="en-GB" dirty="0"/>
              <a:t>Followed by two BPSK symbols with random data</a:t>
            </a:r>
          </a:p>
          <a:p>
            <a:pPr lvl="2"/>
            <a:r>
              <a:rPr lang="en-GB" dirty="0"/>
              <a:t>Followed by AWGN, followed by a SIFS gap</a:t>
            </a:r>
          </a:p>
          <a:p>
            <a:pPr lvl="1"/>
            <a:r>
              <a:rPr lang="en-US" dirty="0"/>
              <a:t>They reported that testing is taking place to clarify this interpretation of the preamble is workable</a:t>
            </a:r>
          </a:p>
          <a:p>
            <a:pPr lvl="2"/>
            <a:r>
              <a:rPr lang="en-US" dirty="0"/>
              <a:t>So far the results are positive</a:t>
            </a:r>
          </a:p>
          <a:p>
            <a:pPr lvl="1"/>
            <a:r>
              <a:rPr lang="en-US" dirty="0"/>
              <a:t>Note: others are requested to undertake similar testing to ensure 802.11 devices respond to this signal as expected</a:t>
            </a:r>
          </a:p>
        </p:txBody>
      </p:sp>
      <p:sp>
        <p:nvSpPr>
          <p:cNvPr id="4" name="Footer Placeholder 3">
            <a:extLst>
              <a:ext uri="{FF2B5EF4-FFF2-40B4-BE49-F238E27FC236}">
                <a16:creationId xmlns:a16="http://schemas.microsoft.com/office/drawing/2014/main" id="{F01C2695-491F-4CB2-8221-DCBE07110D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EC0451D-0CBB-4341-B0ED-9C473E15BDA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36227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3F61A9-ECC9-4BD6-99EC-182539F2FF86}"/>
              </a:ext>
            </a:extLst>
          </p:cNvPr>
          <p:cNvSpPr>
            <a:spLocks noGrp="1"/>
          </p:cNvSpPr>
          <p:nvPr>
            <p:ph type="title"/>
          </p:nvPr>
        </p:nvSpPr>
        <p:spPr>
          <a:xfrm>
            <a:off x="685800" y="685800"/>
            <a:ext cx="8001000" cy="1066800"/>
          </a:xfrm>
        </p:spPr>
        <p:txBody>
          <a:bodyPr/>
          <a:lstStyle/>
          <a:p>
            <a:r>
              <a:rPr lang="en-US" dirty="0"/>
              <a:t>BRAN(19)104009</a:t>
            </a:r>
            <a:r>
              <a:rPr lang="en-AU" dirty="0"/>
              <a:t> (Ericsson) used the “broken” preamble to assert PD/ED shouldn’t be used in 6 GHz</a:t>
            </a:r>
          </a:p>
        </p:txBody>
      </p:sp>
      <p:sp>
        <p:nvSpPr>
          <p:cNvPr id="3" name="Content Placeholder 2">
            <a:extLst>
              <a:ext uri="{FF2B5EF4-FFF2-40B4-BE49-F238E27FC236}">
                <a16:creationId xmlns:a16="http://schemas.microsoft.com/office/drawing/2014/main" id="{E5301C3D-A97F-47E1-91DC-961A609E1E0C}"/>
              </a:ext>
            </a:extLst>
          </p:cNvPr>
          <p:cNvSpPr>
            <a:spLocks noGrp="1"/>
          </p:cNvSpPr>
          <p:nvPr>
            <p:ph idx="1"/>
          </p:nvPr>
        </p:nvSpPr>
        <p:spPr/>
        <p:txBody>
          <a:bodyPr/>
          <a:lstStyle/>
          <a:p>
            <a:r>
              <a:rPr lang="en-AU" dirty="0"/>
              <a:t>Summary of </a:t>
            </a:r>
            <a:r>
              <a:rPr lang="en-US" dirty="0"/>
              <a:t>BRAN(19)104009</a:t>
            </a:r>
            <a:r>
              <a:rPr lang="en-AU" dirty="0"/>
              <a:t> (Ericsson)</a:t>
            </a:r>
          </a:p>
          <a:p>
            <a:pPr lvl="1"/>
            <a:r>
              <a:rPr lang="en-AU" dirty="0"/>
              <a:t>Based on a legalistic analysis of the 802.11 standard, Ericsson concluded that a 20 µs 802.11a preamble should work</a:t>
            </a:r>
          </a:p>
          <a:p>
            <a:pPr lvl="2"/>
            <a:r>
              <a:rPr lang="en-AU" dirty="0"/>
              <a:t>Note: there was disagreement from some in relation to Ericsson’s legalistic interpretation; 802.11 is not well enough written to be analysed in this way </a:t>
            </a:r>
            <a:r>
              <a:rPr lang="en-AU" dirty="0">
                <a:sym typeface="Wingdings" panose="05000000000000000000" pitchFamily="2" charset="2"/>
              </a:rPr>
              <a:t></a:t>
            </a:r>
            <a:endParaRPr lang="en-AU" dirty="0"/>
          </a:p>
          <a:p>
            <a:pPr lvl="1"/>
            <a:r>
              <a:rPr lang="en-AU" dirty="0"/>
              <a:t>Ericsson also claimed that 20 µs 802.11a preamble should work based on quotes in 3GPP submissions from Intel, Broadcom, Apple &amp; Cisco </a:t>
            </a:r>
          </a:p>
          <a:p>
            <a:pPr lvl="2"/>
            <a:r>
              <a:rPr lang="en-AU" dirty="0"/>
              <a:t>Note: these companies have also since agreed that they were incorrect in their understanding of the effective preamble</a:t>
            </a:r>
          </a:p>
          <a:p>
            <a:pPr lvl="1"/>
            <a:r>
              <a:rPr lang="en-AU" dirty="0"/>
              <a:t>Ericsson then claimed that </a:t>
            </a:r>
            <a:r>
              <a:rPr lang="en-AU" i="1" dirty="0"/>
              <a:t>PD</a:t>
            </a:r>
            <a:r>
              <a:rPr lang="en-AU" dirty="0"/>
              <a:t> should not be used in 6 GHz because the 20 µs 802.11a preamble did not work as expected </a:t>
            </a:r>
          </a:p>
          <a:p>
            <a:pPr lvl="1"/>
            <a:r>
              <a:rPr lang="en-AU" dirty="0"/>
              <a:t>However, Ericsson stated they are prepared to give 802.11a/n/ac/</a:t>
            </a:r>
            <a:r>
              <a:rPr lang="en-AU" dirty="0" err="1"/>
              <a:t>ax</a:t>
            </a:r>
            <a:r>
              <a:rPr lang="en-AU" dirty="0"/>
              <a:t> an “exception” in 5 GHz, as long as </a:t>
            </a:r>
            <a:r>
              <a:rPr lang="en-AU" i="1" dirty="0"/>
              <a:t>ED-only</a:t>
            </a:r>
            <a:r>
              <a:rPr lang="en-AU" dirty="0"/>
              <a:t> is applied to 6 GHz</a:t>
            </a:r>
          </a:p>
          <a:p>
            <a:endParaRPr lang="en-AU" dirty="0"/>
          </a:p>
        </p:txBody>
      </p:sp>
      <p:sp>
        <p:nvSpPr>
          <p:cNvPr id="4" name="Footer Placeholder 3">
            <a:extLst>
              <a:ext uri="{FF2B5EF4-FFF2-40B4-BE49-F238E27FC236}">
                <a16:creationId xmlns:a16="http://schemas.microsoft.com/office/drawing/2014/main" id="{886BFC32-F18F-43D7-A74A-678E8EB365B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4F6E7A-458D-489C-978D-D800C2079759}"/>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1475077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 </a:t>
            </a:r>
          </a:p>
          <a:p>
            <a:pPr lvl="1"/>
            <a:r>
              <a:rPr lang="en-AU" dirty="0"/>
              <a:t>The disagreement abut the various issues during the formal BRAN sessions led to the formation of an </a:t>
            </a:r>
            <a:r>
              <a:rPr lang="en-AU" i="1" dirty="0"/>
              <a:t>ad hoc, </a:t>
            </a:r>
            <a:r>
              <a:rPr lang="en-AU" dirty="0"/>
              <a:t>led by </a:t>
            </a:r>
            <a:r>
              <a:rPr lang="en-AU" dirty="0" err="1"/>
              <a:t>Cablelabs</a:t>
            </a:r>
            <a:endParaRPr lang="en-AU" i="1" dirty="0"/>
          </a:p>
          <a:p>
            <a:pPr lvl="1"/>
            <a:r>
              <a:rPr lang="en-AU" dirty="0"/>
              <a:t>There was consensus in the </a:t>
            </a:r>
            <a:r>
              <a:rPr lang="en-AU" i="1" dirty="0"/>
              <a:t>ad hoc</a:t>
            </a:r>
            <a:r>
              <a:rPr lang="en-AU" dirty="0"/>
              <a:t> that a preamble for the </a:t>
            </a:r>
            <a:r>
              <a:rPr lang="en-AU" i="1" dirty="0"/>
              <a:t>PD</a:t>
            </a:r>
            <a:r>
              <a:rPr lang="en-AU" dirty="0"/>
              <a:t> test in EN 301 893 should be based on </a:t>
            </a:r>
            <a:r>
              <a:rPr lang="de-DE" dirty="0"/>
              <a:t>Fig. 17.4 in clause 17.3.3 of IEEE 802.11-2016</a:t>
            </a:r>
          </a:p>
          <a:p>
            <a:pPr lvl="2"/>
            <a:r>
              <a:rPr lang="de-DE" dirty="0"/>
              <a:t>Short Training Symbol</a:t>
            </a:r>
          </a:p>
          <a:p>
            <a:pPr lvl="2"/>
            <a:r>
              <a:rPr lang="de-DE" dirty="0"/>
              <a:t>Long Training Symbol</a:t>
            </a:r>
          </a:p>
          <a:p>
            <a:pPr lvl="2"/>
            <a:r>
              <a:rPr lang="de-DE" dirty="0"/>
              <a:t>SIGNAL field (rate @ 6Mb/s)</a:t>
            </a:r>
          </a:p>
          <a:p>
            <a:pPr lvl="2"/>
            <a:r>
              <a:rPr lang="de-DE" dirty="0"/>
              <a:t>DATA 1 symbol (BPSK)</a:t>
            </a:r>
          </a:p>
          <a:p>
            <a:pPr lvl="2"/>
            <a:r>
              <a:rPr lang="de-DE" dirty="0"/>
              <a:t>DATA 2 symbol (BPSK)</a:t>
            </a:r>
          </a:p>
          <a:p>
            <a:pPr lvl="1"/>
            <a:r>
              <a:rPr lang="en-AU" dirty="0"/>
              <a:t>…</a:t>
            </a:r>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484494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a:t>
            </a:r>
            <a:r>
              <a:rPr lang="en-US" dirty="0" err="1"/>
              <a:t>Cablelabs</a:t>
            </a:r>
            <a:r>
              <a:rPr lang="en-US" dirty="0"/>
              <a:t>)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dirty="0" err="1"/>
              <a:t>Cablelabs</a:t>
            </a:r>
            <a:r>
              <a:rPr lang="en-US" dirty="0"/>
              <a:t> reporting on </a:t>
            </a:r>
            <a:r>
              <a:rPr lang="en-US" i="1" dirty="0"/>
              <a:t>ad hoc</a:t>
            </a:r>
            <a:r>
              <a:rPr lang="en-US" dirty="0"/>
              <a:t>) </a:t>
            </a:r>
          </a:p>
          <a:p>
            <a:pPr lvl="1"/>
            <a:r>
              <a:rPr lang="en-AU" dirty="0"/>
              <a:t>…</a:t>
            </a:r>
          </a:p>
          <a:p>
            <a:pPr lvl="1"/>
            <a:r>
              <a:rPr lang="en-AU" dirty="0"/>
              <a:t>Various stakeholders wanted to try:</a:t>
            </a:r>
          </a:p>
          <a:p>
            <a:pPr lvl="2"/>
            <a:r>
              <a:rPr lang="en-AU" dirty="0"/>
              <a:t>Length set to 1ms with AGWN (proposed by Broadcom &amp; Qualcomm)</a:t>
            </a:r>
          </a:p>
          <a:p>
            <a:pPr lvl="2"/>
            <a:r>
              <a:rPr lang="en-AU" dirty="0"/>
              <a:t>Length set to 1ms with no AGWN (proposed by Ericsson/Nokia)</a:t>
            </a:r>
          </a:p>
          <a:p>
            <a:pPr lvl="3"/>
            <a:r>
              <a:rPr lang="en-AU" dirty="0"/>
              <a:t>Note: this is not a very realistic signal</a:t>
            </a:r>
          </a:p>
          <a:p>
            <a:pPr lvl="2"/>
            <a:r>
              <a:rPr lang="en-AU" dirty="0"/>
              <a:t>Length set to 32us with AGWN (very short) (proposed by Ericsson/Nokia)</a:t>
            </a:r>
          </a:p>
          <a:p>
            <a:pPr lvl="3"/>
            <a:r>
              <a:rPr lang="en-AU" dirty="0"/>
              <a:t>Note: it is not clear why this is important to Ericsson/Nokia</a:t>
            </a:r>
          </a:p>
          <a:p>
            <a:pPr lvl="1"/>
            <a:r>
              <a:rPr lang="en-AU" dirty="0"/>
              <a:t>It is planned that BRAN#105 will decide on the appropriate test signal, </a:t>
            </a:r>
            <a:r>
              <a:rPr lang="de-DE" i="1" dirty="0"/>
              <a:t>according to most common intended behavior of legacy devices</a:t>
            </a:r>
          </a:p>
          <a:p>
            <a:pPr lvl="1"/>
            <a:r>
              <a:rPr lang="de-DE" dirty="0"/>
              <a:t>There is also some ongoing contetion about whether EN 301 893 can reference the 802.11 standard that will also need to be resolved in BRAN#105</a:t>
            </a:r>
            <a:endParaRPr lang="en-AU" dirty="0"/>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093577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0382-24C2-4E95-BBB8-06FA17790848}"/>
              </a:ext>
            </a:extLst>
          </p:cNvPr>
          <p:cNvSpPr>
            <a:spLocks noGrp="1"/>
          </p:cNvSpPr>
          <p:nvPr>
            <p:ph type="title"/>
          </p:nvPr>
        </p:nvSpPr>
        <p:spPr>
          <a:xfrm>
            <a:off x="685800" y="685800"/>
            <a:ext cx="8077200" cy="1066800"/>
          </a:xfrm>
        </p:spPr>
        <p:txBody>
          <a:bodyPr/>
          <a:lstStyle/>
          <a:p>
            <a:r>
              <a:rPr lang="en-AU" dirty="0"/>
              <a:t>The Wi-Fi community still have an opportunity to select a common preamble aligned with Wi-Fi practice</a:t>
            </a:r>
          </a:p>
        </p:txBody>
      </p:sp>
      <p:sp>
        <p:nvSpPr>
          <p:cNvPr id="3" name="Content Placeholder 2">
            <a:extLst>
              <a:ext uri="{FF2B5EF4-FFF2-40B4-BE49-F238E27FC236}">
                <a16:creationId xmlns:a16="http://schemas.microsoft.com/office/drawing/2014/main" id="{2EACDBFA-3C84-4D32-9348-3F0164FD9EE3}"/>
              </a:ext>
            </a:extLst>
          </p:cNvPr>
          <p:cNvSpPr>
            <a:spLocks noGrp="1"/>
          </p:cNvSpPr>
          <p:nvPr>
            <p:ph idx="1"/>
          </p:nvPr>
        </p:nvSpPr>
        <p:spPr/>
        <p:txBody>
          <a:bodyPr/>
          <a:lstStyle/>
          <a:p>
            <a:r>
              <a:rPr lang="en-AU" dirty="0"/>
              <a:t>Discussion of preamble for </a:t>
            </a:r>
            <a:r>
              <a:rPr lang="en-AU" i="1" dirty="0"/>
              <a:t>PD</a:t>
            </a:r>
          </a:p>
          <a:p>
            <a:pPr lvl="1"/>
            <a:r>
              <a:rPr lang="en-AU" dirty="0"/>
              <a:t>The discovery that the 20 µs 802.11a preamble was insufficient for </a:t>
            </a:r>
            <a:r>
              <a:rPr lang="en-AU" i="1" dirty="0"/>
              <a:t>PD</a:t>
            </a:r>
            <a:r>
              <a:rPr lang="en-AU" dirty="0"/>
              <a:t> was a big surprise to many</a:t>
            </a:r>
          </a:p>
          <a:p>
            <a:pPr lvl="1"/>
            <a:r>
              <a:rPr lang="en-AU" dirty="0"/>
              <a:t>It would have been a real problem if 3GPP had adopted the previous interpretation of a preamble ... but they didn’t</a:t>
            </a:r>
          </a:p>
          <a:p>
            <a:pPr lvl="2"/>
            <a:r>
              <a:rPr lang="en-AU" dirty="0"/>
              <a:t>It was explicitly decided in RAN to not adopt </a:t>
            </a:r>
            <a:r>
              <a:rPr lang="en-AU" i="1" dirty="0"/>
              <a:t>PD</a:t>
            </a:r>
          </a:p>
          <a:p>
            <a:pPr lvl="1"/>
            <a:r>
              <a:rPr lang="en-AU" dirty="0"/>
              <a:t>Therefore, it is still reasonable for ETSI BRAN to choose a preamble for PD that is compatible with current Wi-Fi practice for preambles in 5 GHz and the well established Wi-Fi plans for preambles in 6 GHz</a:t>
            </a:r>
          </a:p>
          <a:p>
            <a:pPr lvl="2"/>
            <a:r>
              <a:rPr lang="en-AU" dirty="0"/>
              <a:t>But we need to get it right this time; everyone is urged to test the proposed PD signal(s) and provide feedback at the next Coex SC meeting (in March)</a:t>
            </a:r>
          </a:p>
        </p:txBody>
      </p:sp>
      <p:sp>
        <p:nvSpPr>
          <p:cNvPr id="4" name="Footer Placeholder 3">
            <a:extLst>
              <a:ext uri="{FF2B5EF4-FFF2-40B4-BE49-F238E27FC236}">
                <a16:creationId xmlns:a16="http://schemas.microsoft.com/office/drawing/2014/main" id="{199EAE16-6173-435F-BC42-9A6BB94D2C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316310-38B9-4F7E-B847-DCC2B4B656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248718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1CC-E6D8-4604-A93E-0138A3F96B41}"/>
              </a:ext>
            </a:extLst>
          </p:cNvPr>
          <p:cNvSpPr>
            <a:spLocks noGrp="1"/>
          </p:cNvSpPr>
          <p:nvPr>
            <p:ph type="title"/>
          </p:nvPr>
        </p:nvSpPr>
        <p:spPr/>
        <p:txBody>
          <a:bodyPr/>
          <a:lstStyle/>
          <a:p>
            <a:r>
              <a:rPr lang="en-AU" dirty="0"/>
              <a:t>The SC may hear an update on the testing of preambles for </a:t>
            </a:r>
            <a:r>
              <a:rPr lang="en-AU" i="1" dirty="0"/>
              <a:t>PD</a:t>
            </a:r>
            <a:endParaRPr lang="en-AU" dirty="0"/>
          </a:p>
        </p:txBody>
      </p:sp>
      <p:sp>
        <p:nvSpPr>
          <p:cNvPr id="3" name="Content Placeholder 2">
            <a:extLst>
              <a:ext uri="{FF2B5EF4-FFF2-40B4-BE49-F238E27FC236}">
                <a16:creationId xmlns:a16="http://schemas.microsoft.com/office/drawing/2014/main" id="{58E3EF99-3390-445D-9E40-905600282570}"/>
              </a:ext>
            </a:extLst>
          </p:cNvPr>
          <p:cNvSpPr>
            <a:spLocks noGrp="1"/>
          </p:cNvSpPr>
          <p:nvPr>
            <p:ph idx="1"/>
          </p:nvPr>
        </p:nvSpPr>
        <p:spPr/>
        <p:txBody>
          <a:bodyPr/>
          <a:lstStyle/>
          <a:p>
            <a:pPr lvl="1"/>
            <a:r>
              <a:rPr lang="en-AU" dirty="0"/>
              <a:t>David Boldy (Broadcom) &amp; Menzo Wentink (Qualcomm) led much of the discussion about the appropriate preamble for </a:t>
            </a:r>
            <a:r>
              <a:rPr lang="en-AU" i="1" dirty="0"/>
              <a:t>PD</a:t>
            </a:r>
            <a:r>
              <a:rPr lang="en-AU" dirty="0"/>
              <a:t> testing in BRAN#104</a:t>
            </a:r>
          </a:p>
          <a:p>
            <a:pPr lvl="1"/>
            <a:r>
              <a:rPr lang="en-AU" dirty="0"/>
              <a:t>They may be in a position to provide an update on testing they have undertaken … and possibly encourage others to additional testing</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32DDB466-0B73-4B02-BBEA-EC1A4D6EEE1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39CD78-27CA-480F-86F5-AA556535DF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534383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Contention Window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896135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AU" dirty="0"/>
              <a:t>BRAN#104 did not make much progress in relation to CW adjustment text in EN 301 893 (or EN 303 687)</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CW from BRAN#104</a:t>
            </a:r>
          </a:p>
          <a:p>
            <a:pPr lvl="1"/>
            <a:r>
              <a:rPr lang="en-US" dirty="0"/>
              <a:t>BRAN(19)104021: </a:t>
            </a:r>
            <a:r>
              <a:rPr lang="en-AU" dirty="0"/>
              <a:t>ETSI BRAN – Response to LS re: Contention Window Update in Initiating Device Channel Access</a:t>
            </a:r>
            <a:r>
              <a:rPr lang="en-US" i="1" dirty="0"/>
              <a:t> </a:t>
            </a:r>
            <a:r>
              <a:rPr lang="en-US" dirty="0"/>
              <a:t>(IEEE 802.11 WG)</a:t>
            </a:r>
          </a:p>
          <a:p>
            <a:r>
              <a:rPr lang="en-AU" dirty="0"/>
              <a:t>Summary of discussion on CW from BRAN#104</a:t>
            </a:r>
          </a:p>
          <a:p>
            <a:pPr lvl="1"/>
            <a:r>
              <a:rPr lang="en-AU" dirty="0"/>
              <a:t>After BRAN#103, ETSI BRAN sent a LS to IEEE 802.11 WG and 3GPP notifying them of the proposed CW adjustment text, which enabled:</a:t>
            </a:r>
          </a:p>
          <a:p>
            <a:pPr lvl="2"/>
            <a:r>
              <a:rPr lang="en-AU" dirty="0"/>
              <a:t>Broadcasts explicitly</a:t>
            </a:r>
          </a:p>
          <a:p>
            <a:pPr lvl="2"/>
            <a:r>
              <a:rPr lang="en-AU" dirty="0"/>
              <a:t>Delayed acks (mostly not relevant to 802.11)</a:t>
            </a:r>
          </a:p>
          <a:p>
            <a:pPr lvl="1"/>
            <a:r>
              <a:rPr lang="en-AU" dirty="0"/>
              <a:t>IEEE 802.11 WG responded that the proposal was acceptable </a:t>
            </a:r>
          </a:p>
          <a:p>
            <a:pPr lvl="1"/>
            <a:r>
              <a:rPr lang="en-AU" dirty="0"/>
              <a:t>3GPP RAN1 is apparently planning to respond in Jan 2020</a:t>
            </a:r>
          </a:p>
          <a:p>
            <a:pPr lvl="1"/>
            <a:r>
              <a:rPr lang="en-AU" dirty="0"/>
              <a:t>It is likely (unless a problem is found) that the CW adjustment text, which is currently in the draft in square brackets, will be accepted at BRAN#105</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78619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Short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71310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BRAN(19)104013 (Cisco) announced the withdrawal of the proposal to constrain use of </a:t>
            </a:r>
            <a:r>
              <a:rPr lang="en-US" i="1" dirty="0"/>
              <a:t>no/short LBT</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short LBT from BRAN#104</a:t>
            </a:r>
          </a:p>
          <a:p>
            <a:pPr lvl="1"/>
            <a:r>
              <a:rPr lang="en-US" dirty="0"/>
              <a:t>BRAN(19)104013: </a:t>
            </a:r>
            <a:r>
              <a:rPr lang="en-AU" i="1" dirty="0"/>
              <a:t>Short LBT update </a:t>
            </a:r>
            <a:r>
              <a:rPr lang="en-US" dirty="0"/>
              <a:t>(Cisco)</a:t>
            </a:r>
          </a:p>
          <a:p>
            <a:r>
              <a:rPr lang="en-AU" dirty="0"/>
              <a:t>Summary of discussion on CW from BRAN#104</a:t>
            </a:r>
          </a:p>
          <a:p>
            <a:pPr lvl="1"/>
            <a:r>
              <a:rPr lang="en-US" dirty="0"/>
              <a:t>BRAN(19)104013</a:t>
            </a:r>
            <a:r>
              <a:rPr lang="en-AU" i="1" dirty="0"/>
              <a:t> </a:t>
            </a:r>
            <a:r>
              <a:rPr lang="en-US" dirty="0"/>
              <a:t>(Cisco) stated the proposal to constrain the use of  </a:t>
            </a:r>
            <a:r>
              <a:rPr lang="en-US" i="1" dirty="0"/>
              <a:t>no/short LBT </a:t>
            </a:r>
            <a:r>
              <a:rPr lang="en-US" dirty="0"/>
              <a:t>for short control signaling had been withdrawn</a:t>
            </a:r>
          </a:p>
          <a:p>
            <a:pPr lvl="1"/>
            <a:r>
              <a:rPr lang="en-US" dirty="0"/>
              <a:t>The proposal was withdrawn because it is unlikely there would ever be sufficient support, rather than it not being appropriate</a:t>
            </a:r>
          </a:p>
          <a:p>
            <a:pPr lvl="3"/>
            <a:r>
              <a:rPr lang="en-US" dirty="0"/>
              <a:t>LAA/NR-U use the full 5% in many cases</a:t>
            </a:r>
          </a:p>
          <a:p>
            <a:pPr lvl="3"/>
            <a:r>
              <a:rPr lang="en-US" dirty="0"/>
              <a:t>As do many Wi-Fi stakeholders when they use PIFS for Beacons, albeit contrary to the 802.11 standard</a:t>
            </a:r>
          </a:p>
          <a:p>
            <a:pPr lvl="1"/>
            <a:r>
              <a:rPr lang="en-US" dirty="0"/>
              <a:t>There were complaints that many hours were wasted in 3GPP, ETSI BRAN and IEEE 802.11 WG discussing the issue</a:t>
            </a:r>
          </a:p>
          <a:p>
            <a:pPr lvl="2"/>
            <a:r>
              <a:rPr lang="en-US" dirty="0"/>
              <a:t>The response from Cisco was that the problem was that there was not support for the proposal, not that it was not the right thing to do!</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539474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Paused COT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802230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During discussion on BRAN(19)104012, Cisco stated it would hold back on the </a:t>
            </a:r>
            <a:r>
              <a:rPr lang="en-US" i="1" dirty="0"/>
              <a:t>paused COT </a:t>
            </a:r>
            <a:r>
              <a:rPr lang="en-US" dirty="0"/>
              <a:t>issue</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a:xfrm>
            <a:off x="685800" y="1905000"/>
            <a:ext cx="7772400" cy="4114800"/>
          </a:xfrm>
        </p:spPr>
        <p:txBody>
          <a:bodyPr/>
          <a:lstStyle/>
          <a:p>
            <a:r>
              <a:rPr lang="en-AU" dirty="0"/>
              <a:t>Documents on </a:t>
            </a:r>
            <a:r>
              <a:rPr lang="en-AU" i="1" dirty="0"/>
              <a:t>paused COT </a:t>
            </a:r>
            <a:r>
              <a:rPr lang="en-AU" dirty="0"/>
              <a:t>from BRAN#104</a:t>
            </a:r>
          </a:p>
          <a:p>
            <a:pPr lvl="1"/>
            <a:r>
              <a:rPr lang="en-US" dirty="0"/>
              <a:t>BRAN(19)104012: </a:t>
            </a:r>
            <a:r>
              <a:rPr lang="en-AU" i="1" dirty="0"/>
              <a:t>Short LBT update </a:t>
            </a:r>
            <a:r>
              <a:rPr lang="en-US" dirty="0"/>
              <a:t>(Cisco)</a:t>
            </a:r>
          </a:p>
          <a:p>
            <a:r>
              <a:rPr lang="en-AU" dirty="0"/>
              <a:t>Summary of discussion on </a:t>
            </a:r>
            <a:r>
              <a:rPr lang="en-AU" i="1" dirty="0"/>
              <a:t>paused COT </a:t>
            </a:r>
            <a:r>
              <a:rPr lang="en-AU" dirty="0"/>
              <a:t>from BRAN#104</a:t>
            </a:r>
          </a:p>
          <a:p>
            <a:pPr lvl="1"/>
            <a:r>
              <a:rPr lang="en-US" dirty="0"/>
              <a:t>BRAN(19)104012</a:t>
            </a:r>
            <a:r>
              <a:rPr lang="en-AU" i="1" dirty="0"/>
              <a:t> </a:t>
            </a:r>
            <a:r>
              <a:rPr lang="en-US" dirty="0"/>
              <a:t>(Cisco) proposed a simplified modification to EN 301 893 to stop an </a:t>
            </a:r>
            <a:r>
              <a:rPr lang="en-GB" dirty="0"/>
              <a:t>NR-U/LAA UE that claimed it was using PD/ED from only using ED during a paused COT</a:t>
            </a:r>
          </a:p>
          <a:p>
            <a:pPr lvl="2"/>
            <a:r>
              <a:rPr lang="en-GB" dirty="0"/>
              <a:t>The proposed modification was to require a UE claiming to use PD/ED for a paused COT to be awake for at least a max COT time before the granted </a:t>
            </a:r>
            <a:r>
              <a:rPr lang="en-GB" dirty="0" err="1"/>
              <a:t>tx</a:t>
            </a:r>
            <a:r>
              <a:rPr lang="en-GB" dirty="0"/>
              <a:t> time to ensure it could use PD in practice to determine the medium state</a:t>
            </a:r>
          </a:p>
          <a:p>
            <a:pPr lvl="1"/>
            <a:r>
              <a:rPr lang="en-GB" dirty="0"/>
              <a:t>Cisco noted that that while this issue is important in principle, particularly given the very </a:t>
            </a:r>
            <a:r>
              <a:rPr lang="en-GB" dirty="0" err="1"/>
              <a:t>reveaing</a:t>
            </a:r>
            <a:r>
              <a:rPr lang="en-GB" dirty="0"/>
              <a:t> self serving opposition to it from a number of cellular focused companies, it is not nearly as important as the PD/ED issue</a:t>
            </a:r>
          </a:p>
          <a:p>
            <a:pPr lvl="1"/>
            <a:r>
              <a:rPr lang="en-GB" dirty="0"/>
              <a:t>Cisco stated that it will focus on the PD/ED issue in the near term</a:t>
            </a:r>
            <a:endParaRPr lang="en-US" dirty="0"/>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56086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Spectral Mask</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325533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BRAN may have finally reached on spectrum mask questions from 3GPP RAN4 in June 2019</a:t>
            </a:r>
          </a:p>
        </p:txBody>
      </p:sp>
      <p:sp>
        <p:nvSpPr>
          <p:cNvPr id="3" name="Content Placeholder 2"/>
          <p:cNvSpPr>
            <a:spLocks noGrp="1"/>
          </p:cNvSpPr>
          <p:nvPr>
            <p:ph idx="1"/>
          </p:nvPr>
        </p:nvSpPr>
        <p:spPr/>
        <p:txBody>
          <a:bodyPr/>
          <a:lstStyle/>
          <a:p>
            <a:pPr lvl="1"/>
            <a:r>
              <a:rPr lang="en-AU" dirty="0"/>
              <a:t>RAN4 had two questions about the spectral mask (</a:t>
            </a:r>
            <a:r>
              <a:rPr lang="en-GB" i="1" dirty="0"/>
              <a:t>BRAN(19)102009r1) </a:t>
            </a:r>
            <a:r>
              <a:rPr lang="en-GB" dirty="0"/>
              <a:t>for BRAN#102 in June 2019</a:t>
            </a:r>
            <a:endParaRPr lang="en-AU" dirty="0"/>
          </a:p>
          <a:p>
            <a:pPr lvl="2"/>
            <a:r>
              <a:rPr lang="en-GB" dirty="0"/>
              <a:t>How the roll off region of the spectrum mask is dependent upon </a:t>
            </a:r>
            <a:r>
              <a:rPr lang="en-GB" dirty="0" err="1"/>
              <a:t>Tx</a:t>
            </a:r>
            <a:r>
              <a:rPr lang="en-GB" dirty="0"/>
              <a:t> BW?</a:t>
            </a:r>
          </a:p>
          <a:p>
            <a:pPr lvl="2"/>
            <a:r>
              <a:rPr lang="en-GB" dirty="0"/>
              <a:t>How to interpret the spectrum mask during puncturing? </a:t>
            </a:r>
          </a:p>
          <a:p>
            <a:pPr lvl="1"/>
            <a:r>
              <a:rPr lang="en-AU" dirty="0"/>
              <a:t>BRAN struggled to reach consensus on these questions in BRAN#103 and a during couple of teleconferences since that time</a:t>
            </a:r>
          </a:p>
          <a:p>
            <a:pPr lvl="2"/>
            <a:r>
              <a:rPr lang="en-AU" dirty="0"/>
              <a:t>Note that they are important to 802.11 operation</a:t>
            </a:r>
          </a:p>
          <a:p>
            <a:pPr lvl="1"/>
            <a:r>
              <a:rPr lang="en-AU" dirty="0"/>
              <a:t>In BRAN#104 in December 2019, it appears consensus was reached on the answer to the spectral mask questions</a:t>
            </a:r>
          </a:p>
          <a:p>
            <a:pPr lvl="1"/>
            <a:r>
              <a:rPr lang="en-AU" dirty="0"/>
              <a:t>The SC may hear a brief summary of the consensus on the spectral mask questions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528299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Q1: Should 802.11 WG have a position on the mask during puncturing?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pic>
        <p:nvPicPr>
          <p:cNvPr id="6" name="Picture 5"/>
          <p:cNvPicPr>
            <a:picLocks noChangeAspect="1"/>
          </p:cNvPicPr>
          <p:nvPr/>
        </p:nvPicPr>
        <p:blipFill>
          <a:blip r:embed="rId2"/>
          <a:stretch>
            <a:fillRect/>
          </a:stretch>
        </p:blipFill>
        <p:spPr>
          <a:xfrm>
            <a:off x="228600" y="2057400"/>
            <a:ext cx="8617287" cy="2971800"/>
          </a:xfrm>
          <a:prstGeom prst="rect">
            <a:avLst/>
          </a:prstGeom>
        </p:spPr>
      </p:pic>
      <p:cxnSp>
        <p:nvCxnSpPr>
          <p:cNvPr id="8" name="Straight Connector 7"/>
          <p:cNvCxnSpPr/>
          <p:nvPr/>
        </p:nvCxnSpPr>
        <p:spPr bwMode="auto">
          <a:xfrm>
            <a:off x="4892675" y="3886200"/>
            <a:ext cx="898525" cy="0"/>
          </a:xfrm>
          <a:prstGeom prst="line">
            <a:avLst/>
          </a:prstGeom>
          <a:solidFill>
            <a:schemeClr val="accent1"/>
          </a:solidFill>
          <a:ln w="76200" cap="flat" cmpd="sng" algn="ctr">
            <a:solidFill>
              <a:srgbClr val="00B0F0"/>
            </a:solidFill>
            <a:prstDash val="solid"/>
            <a:round/>
            <a:headEnd type="none" w="sm" len="sm"/>
            <a:tailEnd type="none" w="sm" len="sm"/>
          </a:ln>
          <a:effectLst/>
        </p:spPr>
      </p:cxnSp>
      <p:cxnSp>
        <p:nvCxnSpPr>
          <p:cNvPr id="10" name="Straight Connector 9"/>
          <p:cNvCxnSpPr/>
          <p:nvPr/>
        </p:nvCxnSpPr>
        <p:spPr bwMode="auto">
          <a:xfrm flipH="1" flipV="1">
            <a:off x="5867400" y="3886200"/>
            <a:ext cx="152400" cy="762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Rectangle 11"/>
          <p:cNvSpPr/>
          <p:nvPr/>
        </p:nvSpPr>
        <p:spPr bwMode="auto">
          <a:xfrm>
            <a:off x="610502" y="5382144"/>
            <a:ext cx="371702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00B0F0"/>
                </a:solidFill>
                <a:effectLst/>
                <a:latin typeface="+mj-lt"/>
              </a:rPr>
              <a:t>IEEE 802.11ax seems to assume</a:t>
            </a:r>
            <a:br>
              <a:rPr lang="en-AU" sz="1800" dirty="0">
                <a:solidFill>
                  <a:srgbClr val="00B0F0"/>
                </a:solidFill>
                <a:latin typeface="+mj-lt"/>
              </a:rPr>
            </a:br>
            <a:r>
              <a:rPr kumimoji="0" lang="en-AU" sz="1800" b="0" i="0" u="none" strike="noStrike" cap="none" normalizeH="0" dirty="0">
                <a:ln>
                  <a:noFill/>
                </a:ln>
                <a:solidFill>
                  <a:srgbClr val="00B0F0"/>
                </a:solidFill>
                <a:effectLst/>
                <a:latin typeface="+mj-lt"/>
              </a:rPr>
              <a:t>-20dBr. Is th</a:t>
            </a:r>
            <a:r>
              <a:rPr lang="en-AU" sz="1800" dirty="0">
                <a:solidFill>
                  <a:srgbClr val="00B0F0"/>
                </a:solidFill>
                <a:latin typeface="+mj-lt"/>
              </a:rPr>
              <a:t>is something for which the WG should express a view?</a:t>
            </a:r>
            <a:endParaRPr kumimoji="0" lang="en-AU" sz="1800" b="0" i="0" u="none" strike="noStrike" cap="none" normalizeH="0" baseline="0" dirty="0">
              <a:ln>
                <a:noFill/>
              </a:ln>
              <a:solidFill>
                <a:srgbClr val="00B0F0"/>
              </a:solidFill>
              <a:effectLst/>
              <a:latin typeface="+mj-lt"/>
            </a:endParaRPr>
          </a:p>
        </p:txBody>
      </p:sp>
      <p:cxnSp>
        <p:nvCxnSpPr>
          <p:cNvPr id="14" name="Curved Connector 13"/>
          <p:cNvCxnSpPr>
            <a:stCxn id="12" idx="3"/>
          </p:cNvCxnSpPr>
          <p:nvPr/>
        </p:nvCxnSpPr>
        <p:spPr bwMode="auto">
          <a:xfrm flipV="1">
            <a:off x="4327525" y="3886200"/>
            <a:ext cx="1014412" cy="1953144"/>
          </a:xfrm>
          <a:prstGeom prst="curvedConnector2">
            <a:avLst/>
          </a:prstGeom>
          <a:solidFill>
            <a:schemeClr val="accent1"/>
          </a:solidFill>
          <a:ln w="38100" cap="flat" cmpd="sng" algn="ctr">
            <a:solidFill>
              <a:srgbClr val="00B0F0"/>
            </a:solidFill>
            <a:prstDash val="solid"/>
            <a:round/>
            <a:headEnd type="none" w="sm" len="sm"/>
            <a:tailEnd type="triangle"/>
          </a:ln>
          <a:effectLst/>
        </p:spPr>
      </p:cxnSp>
      <p:sp>
        <p:nvSpPr>
          <p:cNvPr id="11" name="Rectangle 10"/>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564639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Q2: Should 802.11 WG have a position on the mask roll off being related to the BW?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pic>
        <p:nvPicPr>
          <p:cNvPr id="5" name="Picture 4"/>
          <p:cNvPicPr>
            <a:picLocks noChangeAspect="1"/>
          </p:cNvPicPr>
          <p:nvPr/>
        </p:nvPicPr>
        <p:blipFill>
          <a:blip r:embed="rId2"/>
          <a:stretch>
            <a:fillRect/>
          </a:stretch>
        </p:blipFill>
        <p:spPr>
          <a:xfrm>
            <a:off x="412717" y="1980337"/>
            <a:ext cx="8168907" cy="4267339"/>
          </a:xfrm>
          <a:prstGeom prst="rect">
            <a:avLst/>
          </a:prstGeom>
        </p:spPr>
      </p:pic>
      <p:sp>
        <p:nvSpPr>
          <p:cNvPr id="6" name="Rounded Rectangle 5"/>
          <p:cNvSpPr/>
          <p:nvPr/>
        </p:nvSpPr>
        <p:spPr bwMode="auto">
          <a:xfrm>
            <a:off x="4495800" y="5638800"/>
            <a:ext cx="1371600" cy="3810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6248400" y="2133600"/>
            <a:ext cx="28956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Roll off</a:t>
            </a:r>
            <a:r>
              <a:rPr kumimoji="0" lang="en-AU" sz="1800" b="0" i="0" u="none" strike="noStrike" cap="none" normalizeH="0" dirty="0">
                <a:ln>
                  <a:noFill/>
                </a:ln>
                <a:solidFill>
                  <a:srgbClr val="FF0000"/>
                </a:solidFill>
                <a:effectLst/>
                <a:latin typeface="+mj-lt"/>
              </a:rPr>
              <a:t> is a function of the BW (20/40/80/160MHz). Does IEEE 802.11 WG have a position on this issue?</a:t>
            </a:r>
            <a:endParaRPr kumimoji="0" lang="en-AU" sz="1800" b="0" i="0" u="none" strike="noStrike" cap="none" normalizeH="0" baseline="0" dirty="0">
              <a:ln>
                <a:noFill/>
              </a:ln>
              <a:solidFill>
                <a:srgbClr val="FF0000"/>
              </a:solidFill>
              <a:effectLst/>
              <a:latin typeface="+mj-lt"/>
            </a:endParaRPr>
          </a:p>
        </p:txBody>
      </p:sp>
      <p:cxnSp>
        <p:nvCxnSpPr>
          <p:cNvPr id="9" name="Curved Connector 8"/>
          <p:cNvCxnSpPr>
            <a:stCxn id="7" idx="1"/>
            <a:endCxn id="6" idx="0"/>
          </p:cNvCxnSpPr>
          <p:nvPr/>
        </p:nvCxnSpPr>
        <p:spPr bwMode="auto">
          <a:xfrm rot="10800000" flipV="1">
            <a:off x="5181600" y="2857500"/>
            <a:ext cx="1066800" cy="27813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0" name="Rectangle 9"/>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3292117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In BRAN#104, it appears consensus was reached on the answer to RAN4’s spectral mask questions</a:t>
            </a:r>
          </a:p>
        </p:txBody>
      </p:sp>
      <p:sp>
        <p:nvSpPr>
          <p:cNvPr id="3" name="Content Placeholder 2"/>
          <p:cNvSpPr>
            <a:spLocks noGrp="1"/>
          </p:cNvSpPr>
          <p:nvPr>
            <p:ph idx="1"/>
          </p:nvPr>
        </p:nvSpPr>
        <p:spPr/>
        <p:txBody>
          <a:bodyPr/>
          <a:lstStyle/>
          <a:p>
            <a:pPr lvl="1"/>
            <a:r>
              <a:rPr lang="en-AU" dirty="0"/>
              <a:t>BRAN#104 considered a number of submissions related to the spectral mask questions</a:t>
            </a:r>
          </a:p>
          <a:p>
            <a:pPr lvl="2"/>
            <a:r>
              <a:rPr lang="en-US" dirty="0"/>
              <a:t>BRAN(19)103f009: Minutes of teleconferences</a:t>
            </a:r>
          </a:p>
          <a:p>
            <a:pPr lvl="2"/>
            <a:r>
              <a:rPr lang="en-US" dirty="0"/>
              <a:t>BRAN(19)103f005r1: </a:t>
            </a:r>
            <a:r>
              <a:rPr lang="en-GB" i="1" dirty="0"/>
              <a:t>Updated spectrum mask compromise proposal </a:t>
            </a:r>
            <a:r>
              <a:rPr lang="en-GB" dirty="0"/>
              <a:t>(Nokia)</a:t>
            </a:r>
          </a:p>
          <a:p>
            <a:pPr lvl="2"/>
            <a:r>
              <a:rPr lang="en-AU" dirty="0">
                <a:hlinkClick r:id="rId2"/>
              </a:rPr>
              <a:t>11-19-2087-00</a:t>
            </a:r>
            <a:r>
              <a:rPr lang="en-AU" dirty="0"/>
              <a:t>: </a:t>
            </a:r>
            <a:r>
              <a:rPr lang="en-US" i="1" dirty="0"/>
              <a:t>A submission regarding the impact of the SEM on punctured channels on legacy 802.11 and provide recommendations </a:t>
            </a:r>
            <a:r>
              <a:rPr lang="en-US" dirty="0"/>
              <a:t>(</a:t>
            </a:r>
            <a:r>
              <a:rPr lang="en-US" dirty="0" err="1"/>
              <a:t>Cablelabs</a:t>
            </a:r>
            <a:r>
              <a:rPr lang="en-US" dirty="0"/>
              <a:t>)</a:t>
            </a:r>
          </a:p>
          <a:p>
            <a:pPr lvl="2"/>
            <a:r>
              <a:rPr lang="en-US" dirty="0"/>
              <a:t>BRAN(19)104027: </a:t>
            </a:r>
            <a:r>
              <a:rPr lang="en-AU" i="1" dirty="0"/>
              <a:t>RBW of spectral mask at band edge </a:t>
            </a:r>
            <a:r>
              <a:rPr lang="en-US" dirty="0"/>
              <a:t>(Huawei)</a:t>
            </a:r>
          </a:p>
          <a:p>
            <a:pPr lvl="1"/>
            <a:r>
              <a:rPr lang="en-US" dirty="0"/>
              <a:t>It appears from BRAN#104 minutes that that a compromise is in sight</a:t>
            </a:r>
          </a:p>
          <a:p>
            <a:pPr lvl="2"/>
            <a:r>
              <a:rPr lang="en-US" i="1" dirty="0"/>
              <a:t>Based on the received input and discussions, TC BRAN develops a compromise proposal:</a:t>
            </a:r>
          </a:p>
          <a:p>
            <a:pPr lvl="3"/>
            <a:r>
              <a:rPr lang="en-US" i="1" dirty="0"/>
              <a:t>If testing a DUT’s transmission mask fails with RBW of 1 MHz, then repeat the test using 99 % energy test.</a:t>
            </a:r>
          </a:p>
          <a:p>
            <a:pPr lvl="3"/>
            <a:r>
              <a:rPr lang="en-US" i="1" dirty="0"/>
              <a:t>The devices passes if it passes the latter test.</a:t>
            </a:r>
            <a:endParaRPr lang="en-AU" i="1" dirty="0"/>
          </a:p>
          <a:p>
            <a:pPr lvl="1"/>
            <a:r>
              <a:rPr lang="en-AU" dirty="0"/>
              <a:t>This compromise was documented in </a:t>
            </a:r>
            <a:r>
              <a:rPr lang="en-US" dirty="0"/>
              <a:t>BRAN(19)103f005r2 (Nokia) after BRAN#104</a:t>
            </a:r>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18594985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BA13-9D46-4F5E-835B-0C434A958A64}"/>
              </a:ext>
            </a:extLst>
          </p:cNvPr>
          <p:cNvSpPr>
            <a:spLocks noGrp="1"/>
          </p:cNvSpPr>
          <p:nvPr>
            <p:ph type="title"/>
          </p:nvPr>
        </p:nvSpPr>
        <p:spPr/>
        <p:txBody>
          <a:bodyPr/>
          <a:lstStyle/>
          <a:p>
            <a:r>
              <a:rPr lang="en-AU" dirty="0"/>
              <a:t>The SC may hear a brief summary of the consensus on the spectral mask questions</a:t>
            </a:r>
          </a:p>
        </p:txBody>
      </p:sp>
      <p:sp>
        <p:nvSpPr>
          <p:cNvPr id="3" name="Content Placeholder 2">
            <a:extLst>
              <a:ext uri="{FF2B5EF4-FFF2-40B4-BE49-F238E27FC236}">
                <a16:creationId xmlns:a16="http://schemas.microsoft.com/office/drawing/2014/main" id="{35CF5765-6EFE-4869-9417-71E1248111D7}"/>
              </a:ext>
            </a:extLst>
          </p:cNvPr>
          <p:cNvSpPr>
            <a:spLocks noGrp="1"/>
          </p:cNvSpPr>
          <p:nvPr>
            <p:ph idx="1"/>
          </p:nvPr>
        </p:nvSpPr>
        <p:spPr/>
        <p:txBody>
          <a:bodyPr/>
          <a:lstStyle/>
          <a:p>
            <a:pPr lvl="1"/>
            <a:r>
              <a:rPr lang="en-AU" dirty="0"/>
              <a:t>David Boldy (Broadcom) was intimately involved in the spectral mask discussions in BRAN</a:t>
            </a:r>
          </a:p>
          <a:p>
            <a:pPr lvl="1"/>
            <a:r>
              <a:rPr lang="en-AU" dirty="0"/>
              <a:t>David will provide a summary of the outcomes and particularly how they affect 802.11</a:t>
            </a:r>
          </a:p>
          <a:p>
            <a:pPr lvl="2"/>
            <a:r>
              <a:rPr lang="en-AU" dirty="0"/>
              <a:t>See </a:t>
            </a:r>
            <a:r>
              <a:rPr lang="en-AU" dirty="0">
                <a:hlinkClick r:id="rId2"/>
              </a:rPr>
              <a:t>11-20-0172-00</a:t>
            </a:r>
            <a:endParaRPr lang="en-AU" dirty="0">
              <a:solidFill>
                <a:srgbClr val="FF0000"/>
              </a:solidFill>
            </a:endParaRPr>
          </a:p>
        </p:txBody>
      </p:sp>
      <p:sp>
        <p:nvSpPr>
          <p:cNvPr id="4" name="Footer Placeholder 3">
            <a:extLst>
              <a:ext uri="{FF2B5EF4-FFF2-40B4-BE49-F238E27FC236}">
                <a16:creationId xmlns:a16="http://schemas.microsoft.com/office/drawing/2014/main" id="{AB83D280-7493-4F8D-8630-407F5E19604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4991980-8638-4318-A8D5-D45A73A1A2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41414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2355859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face to face at BRAN#105 in March 2020</a:t>
            </a:r>
          </a:p>
        </p:txBody>
      </p:sp>
      <p:sp>
        <p:nvSpPr>
          <p:cNvPr id="3" name="Content Placeholder 2"/>
          <p:cNvSpPr>
            <a:spLocks noGrp="1"/>
          </p:cNvSpPr>
          <p:nvPr>
            <p:ph idx="1"/>
          </p:nvPr>
        </p:nvSpPr>
        <p:spPr/>
        <p:txBody>
          <a:bodyPr/>
          <a:lstStyle/>
          <a:p>
            <a:r>
              <a:rPr lang="en-GB" dirty="0"/>
              <a:t>ETSI BRAN meeting schedule</a:t>
            </a:r>
          </a:p>
          <a:p>
            <a:pPr lvl="1"/>
            <a:r>
              <a:rPr lang="en-GB" dirty="0"/>
              <a:t>BRAN #105</a:t>
            </a:r>
          </a:p>
          <a:p>
            <a:pPr lvl="2"/>
            <a:r>
              <a:rPr lang="en-GB" dirty="0"/>
              <a:t>23 March 2020 - 27 March 2020</a:t>
            </a:r>
          </a:p>
          <a:p>
            <a:pPr lvl="2"/>
            <a:r>
              <a:rPr lang="en-GB" dirty="0"/>
              <a:t>Sophia Antipolis</a:t>
            </a:r>
          </a:p>
          <a:p>
            <a:pPr lvl="1"/>
            <a:r>
              <a:rPr lang="en-GB" dirty="0"/>
              <a:t>BRAN #106</a:t>
            </a:r>
          </a:p>
          <a:p>
            <a:pPr lvl="2"/>
            <a:r>
              <a:rPr lang="en-GB" dirty="0"/>
              <a:t>22 June 2020 - 26 June 2020</a:t>
            </a:r>
          </a:p>
          <a:p>
            <a:pPr lvl="2"/>
            <a:r>
              <a:rPr lang="en-GB" dirty="0"/>
              <a:t>Sophia Antipolis</a:t>
            </a:r>
          </a:p>
          <a:p>
            <a:pPr lvl="1"/>
            <a:r>
              <a:rPr lang="en-GB" dirty="0"/>
              <a:t>BRAN #107</a:t>
            </a:r>
          </a:p>
          <a:p>
            <a:pPr lvl="2"/>
            <a:r>
              <a:rPr lang="en-GB" dirty="0"/>
              <a:t>28 September 2020 – 2 October 2020 </a:t>
            </a:r>
          </a:p>
          <a:p>
            <a:pPr lvl="2"/>
            <a:r>
              <a:rPr lang="en-GB" dirty="0"/>
              <a:t>Sophia Antipolis</a:t>
            </a: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416346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7569-12C6-4AB6-AB1C-5C5948E8B998}"/>
              </a:ext>
            </a:extLst>
          </p:cNvPr>
          <p:cNvSpPr>
            <a:spLocks noGrp="1"/>
          </p:cNvSpPr>
          <p:nvPr>
            <p:ph type="title"/>
          </p:nvPr>
        </p:nvSpPr>
        <p:spPr/>
        <p:txBody>
          <a:bodyPr/>
          <a:lstStyle/>
          <a:p>
            <a:r>
              <a:rPr lang="en-AU" dirty="0"/>
              <a:t>ETSI BRAN will consider various technical issues during four teleconferences before BRAN#105</a:t>
            </a:r>
          </a:p>
        </p:txBody>
      </p:sp>
      <p:sp>
        <p:nvSpPr>
          <p:cNvPr id="3" name="Content Placeholder 2">
            <a:extLst>
              <a:ext uri="{FF2B5EF4-FFF2-40B4-BE49-F238E27FC236}">
                <a16:creationId xmlns:a16="http://schemas.microsoft.com/office/drawing/2014/main" id="{125C2C5F-C569-4922-902E-DD703F808748}"/>
              </a:ext>
            </a:extLst>
          </p:cNvPr>
          <p:cNvSpPr>
            <a:spLocks noGrp="1"/>
          </p:cNvSpPr>
          <p:nvPr>
            <p:ph idx="1"/>
          </p:nvPr>
        </p:nvSpPr>
        <p:spPr/>
        <p:txBody>
          <a:bodyPr/>
          <a:lstStyle/>
          <a:p>
            <a:r>
              <a:rPr lang="en-US" dirty="0"/>
              <a:t>EN 301 893 (5 GHz) related teleconferences</a:t>
            </a:r>
          </a:p>
          <a:p>
            <a:pPr lvl="1"/>
            <a:r>
              <a:rPr lang="en-US" dirty="0"/>
              <a:t>30 Jan 2020: 15:00-18:00 (CET)</a:t>
            </a:r>
          </a:p>
          <a:p>
            <a:pPr lvl="2"/>
            <a:r>
              <a:rPr lang="en-US" dirty="0"/>
              <a:t>Discussion of spectrum mask, RX blocking, user access restrictions, uniform spreading, annexes</a:t>
            </a:r>
          </a:p>
          <a:p>
            <a:pPr lvl="1"/>
            <a:r>
              <a:rPr lang="en-US" dirty="0"/>
              <a:t>6 Feb 2020: 12:00-15:00 (CET)</a:t>
            </a:r>
          </a:p>
          <a:p>
            <a:pPr lvl="2"/>
            <a:r>
              <a:rPr lang="en-US" dirty="0"/>
              <a:t>Adaptivity, outstanding issues</a:t>
            </a:r>
          </a:p>
          <a:p>
            <a:pPr lvl="1"/>
            <a:r>
              <a:rPr lang="en-US" dirty="0"/>
              <a:t>19 Feb 2020: 12:00-15:00 (CET)</a:t>
            </a:r>
          </a:p>
          <a:p>
            <a:pPr lvl="2"/>
            <a:r>
              <a:rPr lang="en-US" dirty="0"/>
              <a:t>Preamble detection issues</a:t>
            </a:r>
          </a:p>
          <a:p>
            <a:r>
              <a:rPr lang="en-US" dirty="0"/>
              <a:t>EN 303 687 (6 GHz) related teleconference</a:t>
            </a:r>
          </a:p>
          <a:p>
            <a:pPr lvl="1"/>
            <a:r>
              <a:rPr lang="en-US" dirty="0"/>
              <a:t>20 Feb 2020, 12:00-15:00 (CET)</a:t>
            </a:r>
          </a:p>
          <a:p>
            <a:pPr lvl="2"/>
            <a:r>
              <a:rPr lang="en-US" dirty="0"/>
              <a:t>Drafting, CEPT update, channel access mechanism</a:t>
            </a:r>
          </a:p>
          <a:p>
            <a:pPr lvl="2"/>
            <a:endParaRPr lang="en-AU" dirty="0"/>
          </a:p>
        </p:txBody>
      </p:sp>
      <p:sp>
        <p:nvSpPr>
          <p:cNvPr id="4" name="Footer Placeholder 3">
            <a:extLst>
              <a:ext uri="{FF2B5EF4-FFF2-40B4-BE49-F238E27FC236}">
                <a16:creationId xmlns:a16="http://schemas.microsoft.com/office/drawing/2014/main" id="{A8705FA0-A77C-4544-8AEC-96BE7D38B79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D664127-22F5-46CF-97BE-C6B8507E5A37}"/>
              </a:ext>
            </a:extLst>
          </p:cNvPr>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468719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Technology neutrality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95568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D2E2-E215-4486-B126-6262ED6F6EE4}"/>
              </a:ext>
            </a:extLst>
          </p:cNvPr>
          <p:cNvSpPr>
            <a:spLocks noGrp="1"/>
          </p:cNvSpPr>
          <p:nvPr>
            <p:ph type="title"/>
          </p:nvPr>
        </p:nvSpPr>
        <p:spPr/>
        <p:txBody>
          <a:bodyPr/>
          <a:lstStyle/>
          <a:p>
            <a:r>
              <a:rPr lang="en-AU" dirty="0"/>
              <a:t>Some stakeholders want to continue discussing technology neutrality</a:t>
            </a:r>
          </a:p>
        </p:txBody>
      </p:sp>
      <p:sp>
        <p:nvSpPr>
          <p:cNvPr id="3" name="Content Placeholder 2">
            <a:extLst>
              <a:ext uri="{FF2B5EF4-FFF2-40B4-BE49-F238E27FC236}">
                <a16:creationId xmlns:a16="http://schemas.microsoft.com/office/drawing/2014/main" id="{BE90E88E-37E9-4339-88D7-BE81D2384C49}"/>
              </a:ext>
            </a:extLst>
          </p:cNvPr>
          <p:cNvSpPr>
            <a:spLocks noGrp="1"/>
          </p:cNvSpPr>
          <p:nvPr>
            <p:ph idx="1"/>
          </p:nvPr>
        </p:nvSpPr>
        <p:spPr/>
        <p:txBody>
          <a:bodyPr/>
          <a:lstStyle/>
          <a:p>
            <a:pPr lvl="1"/>
            <a:r>
              <a:rPr lang="en-AU" dirty="0"/>
              <a:t>Yesterday we heard an update on technology neutrality discussions in ETSI BRAN</a:t>
            </a:r>
          </a:p>
          <a:p>
            <a:pPr lvl="1"/>
            <a:r>
              <a:rPr lang="en-AU" dirty="0"/>
              <a:t>It was reported that there was a proposal to stop using technology neutrality a criteria/weapon to filter </a:t>
            </a:r>
            <a:r>
              <a:rPr lang="en-AU" i="1" dirty="0"/>
              <a:t>ED/PD </a:t>
            </a:r>
            <a:r>
              <a:rPr lang="en-AU" dirty="0"/>
              <a:t>and </a:t>
            </a:r>
            <a:r>
              <a:rPr lang="en-AU" i="1" dirty="0"/>
              <a:t>ED-only</a:t>
            </a:r>
          </a:p>
          <a:p>
            <a:pPr lvl="1"/>
            <a:r>
              <a:rPr lang="en-AU" dirty="0"/>
              <a:t>As of yesterday no one had objected to the proposal</a:t>
            </a:r>
          </a:p>
          <a:p>
            <a:pPr lvl="1"/>
            <a:r>
              <a:rPr lang="en-AU" dirty="0"/>
              <a:t>However, overnight Ericsson objected (see next page)</a:t>
            </a:r>
          </a:p>
          <a:p>
            <a:pPr lvl="1"/>
            <a:r>
              <a:rPr lang="en-AU" dirty="0"/>
              <a:t>This means the discussion about technology neutrality will probably continue at the next ETSI BRAN meeting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97DCCCD5-C5DC-4F0A-8388-C169F603EA5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4E7F81-0A2B-421E-9590-06B343AED24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4159453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36439-43DF-49E4-AC0A-463AF691B3C1}"/>
              </a:ext>
            </a:extLst>
          </p:cNvPr>
          <p:cNvSpPr>
            <a:spLocks noGrp="1"/>
          </p:cNvSpPr>
          <p:nvPr>
            <p:ph type="title"/>
          </p:nvPr>
        </p:nvSpPr>
        <p:spPr/>
        <p:txBody>
          <a:bodyPr/>
          <a:lstStyle/>
          <a:p>
            <a:r>
              <a:rPr lang="en-AU" dirty="0"/>
              <a:t>Ericsson want to continue discussing technology neutrality</a:t>
            </a:r>
          </a:p>
        </p:txBody>
      </p:sp>
      <p:sp>
        <p:nvSpPr>
          <p:cNvPr id="3" name="Content Placeholder 2">
            <a:extLst>
              <a:ext uri="{FF2B5EF4-FFF2-40B4-BE49-F238E27FC236}">
                <a16:creationId xmlns:a16="http://schemas.microsoft.com/office/drawing/2014/main" id="{414D000A-4B6B-4F87-B67F-5882E00628FD}"/>
              </a:ext>
            </a:extLst>
          </p:cNvPr>
          <p:cNvSpPr>
            <a:spLocks noGrp="1"/>
          </p:cNvSpPr>
          <p:nvPr>
            <p:ph idx="1"/>
          </p:nvPr>
        </p:nvSpPr>
        <p:spPr>
          <a:xfrm>
            <a:off x="685800" y="2056606"/>
            <a:ext cx="7772400" cy="4114800"/>
          </a:xfrm>
        </p:spPr>
        <p:txBody>
          <a:bodyPr/>
          <a:lstStyle/>
          <a:p>
            <a:r>
              <a:rPr lang="en-US" dirty="0"/>
              <a:t>Ericsson’s objection</a:t>
            </a:r>
          </a:p>
          <a:p>
            <a:pPr lvl="1"/>
            <a:r>
              <a:rPr lang="en-US" i="1" dirty="0"/>
              <a:t>Ericsson understands “technology neutrality” with respect to harmonized standards for RLAN as a </a:t>
            </a:r>
            <a:r>
              <a:rPr lang="en-US" i="1" u="sng" dirty="0"/>
              <a:t>criteria</a:t>
            </a:r>
            <a:r>
              <a:rPr lang="en-US" i="1" dirty="0"/>
              <a:t> which needs to be fulfilled by the RLAN harmonized standard.</a:t>
            </a:r>
            <a:endParaRPr lang="en-AU" i="1" dirty="0"/>
          </a:p>
          <a:p>
            <a:pPr lvl="1"/>
            <a:r>
              <a:rPr lang="en-US" i="1" dirty="0"/>
              <a:t>It means that waveforms, protocols, procedures from a particular technology should be avoided when developing the ETSI harmonized standard. </a:t>
            </a:r>
          </a:p>
          <a:p>
            <a:pPr lvl="1"/>
            <a:r>
              <a:rPr lang="en-US" i="1" dirty="0"/>
              <a:t>At least 2 technologies are interested in having access to the 5 GHz and 6 GHz bands and the HS should be non-discriminatory and not include rules/text that favor one technology over the other.</a:t>
            </a:r>
            <a:endParaRPr lang="en-AU" i="1" dirty="0"/>
          </a:p>
          <a:p>
            <a:endParaRPr lang="en-AU" dirty="0"/>
          </a:p>
        </p:txBody>
      </p:sp>
      <p:sp>
        <p:nvSpPr>
          <p:cNvPr id="4" name="Footer Placeholder 3">
            <a:extLst>
              <a:ext uri="{FF2B5EF4-FFF2-40B4-BE49-F238E27FC236}">
                <a16:creationId xmlns:a16="http://schemas.microsoft.com/office/drawing/2014/main" id="{CD43CCED-FC6C-489E-8ABA-B26F71691C6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A967E95-B081-4416-A2C2-111B2486A27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345937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676096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BRAN(19)104018 (</a:t>
            </a:r>
            <a:r>
              <a:rPr lang="en-AU" dirty="0"/>
              <a:t>Qualcomm) proposed a new synchronous access method</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synchronous access</a:t>
            </a:r>
          </a:p>
          <a:p>
            <a:pPr lvl="1"/>
            <a:r>
              <a:rPr lang="en-US" dirty="0"/>
              <a:t>BRAN(19)104018: </a:t>
            </a:r>
            <a:r>
              <a:rPr lang="en-US" i="1" dirty="0"/>
              <a:t>Technology neutral synchronous access </a:t>
            </a:r>
            <a:r>
              <a:rPr lang="en-US" dirty="0"/>
              <a:t>(Qualcomm)</a:t>
            </a:r>
            <a:endParaRPr lang="en-AU" dirty="0"/>
          </a:p>
          <a:p>
            <a:r>
              <a:rPr lang="en-AU" dirty="0"/>
              <a:t>Summary of </a:t>
            </a:r>
            <a:r>
              <a:rPr lang="en-US" dirty="0"/>
              <a:t>BRAN(19)104018 (Qualcomm)</a:t>
            </a:r>
            <a:endParaRPr lang="en-AU" dirty="0"/>
          </a:p>
          <a:p>
            <a:pPr lvl="1"/>
            <a:r>
              <a:rPr lang="en-AU" dirty="0"/>
              <a:t>Qualcomm presented a new </a:t>
            </a:r>
            <a:r>
              <a:rPr lang="en-AU" i="1" dirty="0"/>
              <a:t>synchronous access method </a:t>
            </a:r>
            <a:r>
              <a:rPr lang="en-AU" dirty="0"/>
              <a:t>that builds on the LBT based LBE mechanism already in EN 301 893 </a:t>
            </a:r>
          </a:p>
          <a:p>
            <a:pPr lvl="2"/>
            <a:r>
              <a:rPr lang="en-AU" dirty="0"/>
              <a:t>Uses existing LBT to access the channel</a:t>
            </a:r>
          </a:p>
          <a:p>
            <a:pPr lvl="2"/>
            <a:r>
              <a:rPr lang="en-AU" dirty="0"/>
              <a:t>Always completes a COT on a 6 </a:t>
            </a:r>
            <a:r>
              <a:rPr lang="en-AU" dirty="0" err="1"/>
              <a:t>ms</a:t>
            </a:r>
            <a:r>
              <a:rPr lang="en-AU" dirty="0"/>
              <a:t> boundary established by a global clock </a:t>
            </a:r>
          </a:p>
          <a:p>
            <a:pPr lvl="2"/>
            <a:r>
              <a:rPr lang="en-AU" dirty="0"/>
              <a:t>Adjusts the COT length compared to normal async access</a:t>
            </a:r>
          </a:p>
          <a:p>
            <a:pPr lvl="3"/>
            <a:r>
              <a:rPr lang="en-AU" dirty="0"/>
              <a:t>Normal COT is &lt; 6/10 </a:t>
            </a:r>
            <a:r>
              <a:rPr lang="en-AU" dirty="0" err="1"/>
              <a:t>ms</a:t>
            </a:r>
            <a:endParaRPr lang="en-AU" dirty="0"/>
          </a:p>
          <a:p>
            <a:pPr lvl="3"/>
            <a:r>
              <a:rPr lang="en-AU" dirty="0"/>
              <a:t>Adjusted COT is &lt; 6 </a:t>
            </a:r>
            <a:r>
              <a:rPr lang="en-AU" dirty="0" err="1"/>
              <a:t>ms</a:t>
            </a:r>
            <a:r>
              <a:rPr lang="en-AU" dirty="0"/>
              <a:t> if COT is not busy at start of 6 </a:t>
            </a:r>
            <a:r>
              <a:rPr lang="en-AU" dirty="0" err="1"/>
              <a:t>ms</a:t>
            </a:r>
            <a:r>
              <a:rPr lang="en-AU" dirty="0"/>
              <a:t> slot in which COT starts</a:t>
            </a:r>
          </a:p>
          <a:p>
            <a:pPr lvl="3"/>
            <a:r>
              <a:rPr lang="en-AU" dirty="0"/>
              <a:t>Adjusted COT is &lt; 12 </a:t>
            </a:r>
            <a:r>
              <a:rPr lang="en-AU" dirty="0" err="1"/>
              <a:t>ms</a:t>
            </a:r>
            <a:r>
              <a:rPr lang="en-AU" dirty="0"/>
              <a:t> if COT is busy at start of 6 </a:t>
            </a:r>
            <a:r>
              <a:rPr lang="en-AU" dirty="0" err="1"/>
              <a:t>ms</a:t>
            </a:r>
            <a:r>
              <a:rPr lang="en-AU" dirty="0"/>
              <a:t> slot in which COT starts</a:t>
            </a:r>
          </a:p>
          <a:p>
            <a:pPr lvl="1"/>
            <a:r>
              <a:rPr lang="en-AU" dirty="0"/>
              <a:t>…</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7348608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D296-1CDD-4215-9501-783D13B83DB8}"/>
              </a:ext>
            </a:extLst>
          </p:cNvPr>
          <p:cNvSpPr>
            <a:spLocks noGrp="1"/>
          </p:cNvSpPr>
          <p:nvPr>
            <p:ph type="title"/>
          </p:nvPr>
        </p:nvSpPr>
        <p:spPr>
          <a:xfrm>
            <a:off x="685800" y="685800"/>
            <a:ext cx="8305800" cy="1066800"/>
          </a:xfrm>
        </p:spPr>
        <p:txBody>
          <a:bodyPr/>
          <a:lstStyle/>
          <a:p>
            <a:r>
              <a:rPr lang="en-US" dirty="0"/>
              <a:t>BRAN(19)104018</a:t>
            </a:r>
            <a:r>
              <a:rPr lang="en-AU" dirty="0"/>
              <a:t> claimed the new synchronous access method has significant gains, especially for </a:t>
            </a:r>
            <a:r>
              <a:rPr lang="en-AU" dirty="0" err="1"/>
              <a:t>CoMP</a:t>
            </a:r>
            <a:r>
              <a:rPr lang="en-AU" dirty="0"/>
              <a:t> </a:t>
            </a:r>
          </a:p>
        </p:txBody>
      </p:sp>
      <p:sp>
        <p:nvSpPr>
          <p:cNvPr id="3" name="Content Placeholder 2">
            <a:extLst>
              <a:ext uri="{FF2B5EF4-FFF2-40B4-BE49-F238E27FC236}">
                <a16:creationId xmlns:a16="http://schemas.microsoft.com/office/drawing/2014/main" id="{24A83BD7-131B-4EC9-993F-0FC8E07068D7}"/>
              </a:ext>
            </a:extLst>
          </p:cNvPr>
          <p:cNvSpPr>
            <a:spLocks noGrp="1"/>
          </p:cNvSpPr>
          <p:nvPr>
            <p:ph idx="1"/>
          </p:nvPr>
        </p:nvSpPr>
        <p:spPr/>
        <p:txBody>
          <a:bodyPr/>
          <a:lstStyle/>
          <a:p>
            <a:r>
              <a:rPr lang="en-AU" dirty="0"/>
              <a:t>Summary of </a:t>
            </a:r>
            <a:r>
              <a:rPr lang="en-US" dirty="0"/>
              <a:t>BRAN(19)104018 (Qualcomm)</a:t>
            </a:r>
            <a:endParaRPr lang="en-AU" dirty="0"/>
          </a:p>
          <a:p>
            <a:pPr lvl="1"/>
            <a:r>
              <a:rPr lang="en-AU" dirty="0"/>
              <a:t>…</a:t>
            </a:r>
          </a:p>
          <a:p>
            <a:pPr lvl="1"/>
            <a:r>
              <a:rPr lang="en-AU" dirty="0"/>
              <a:t>It is claimed that this adjustment to the COT length will allow both sync &amp; async devices about the same access to the medium (on average) …</a:t>
            </a:r>
          </a:p>
          <a:p>
            <a:pPr lvl="1"/>
            <a:r>
              <a:rPr lang="en-AU" dirty="0"/>
              <a:t>… but with the benefit of synchronising devices being able to use advanced features like </a:t>
            </a:r>
            <a:r>
              <a:rPr lang="en-AU" dirty="0" err="1"/>
              <a:t>CoMP</a:t>
            </a:r>
            <a:r>
              <a:rPr lang="en-AU" dirty="0"/>
              <a:t> (</a:t>
            </a:r>
            <a:r>
              <a:rPr lang="en-GB" i="1" dirty="0"/>
              <a:t>Coordinated Multi-Point) </a:t>
            </a:r>
            <a:r>
              <a:rPr lang="en-GB" dirty="0"/>
              <a:t>more usefully</a:t>
            </a:r>
            <a:endParaRPr lang="en-AU" dirty="0"/>
          </a:p>
          <a:p>
            <a:pPr lvl="2"/>
            <a:r>
              <a:rPr lang="en-AU" dirty="0"/>
              <a:t>The completion of COTs on the 6 </a:t>
            </a:r>
            <a:r>
              <a:rPr lang="en-AU" dirty="0" err="1"/>
              <a:t>ms</a:t>
            </a:r>
            <a:r>
              <a:rPr lang="en-AU" dirty="0"/>
              <a:t> boundary by sync devices is claimed to tend to cause all devices to often transmit within the 6 </a:t>
            </a:r>
            <a:r>
              <a:rPr lang="en-AU" dirty="0" err="1"/>
              <a:t>ms</a:t>
            </a:r>
            <a:r>
              <a:rPr lang="en-AU" dirty="0"/>
              <a:t> globally defined slots (even async devices)</a:t>
            </a:r>
          </a:p>
          <a:p>
            <a:pPr lvl="1"/>
            <a:r>
              <a:rPr lang="en-AU" dirty="0"/>
              <a:t>The presentation asserted that there are significant performance gains possible from the use of the proposed synchronous extension</a:t>
            </a:r>
          </a:p>
          <a:p>
            <a:pPr lvl="2"/>
            <a:r>
              <a:rPr lang="en-AU" dirty="0"/>
              <a:t>30-50% over LBE baseline in EN 301 893 from slot synchronisation</a:t>
            </a:r>
          </a:p>
          <a:p>
            <a:pPr lvl="2"/>
            <a:r>
              <a:rPr lang="en-AU" dirty="0"/>
              <a:t>Additional 20-100% by enabling advanced features like </a:t>
            </a:r>
            <a:r>
              <a:rPr lang="en-AU" dirty="0" err="1"/>
              <a:t>CoMP</a:t>
            </a:r>
            <a:endParaRPr lang="en-AU" dirty="0"/>
          </a:p>
        </p:txBody>
      </p:sp>
      <p:sp>
        <p:nvSpPr>
          <p:cNvPr id="4" name="Footer Placeholder 3">
            <a:extLst>
              <a:ext uri="{FF2B5EF4-FFF2-40B4-BE49-F238E27FC236}">
                <a16:creationId xmlns:a16="http://schemas.microsoft.com/office/drawing/2014/main" id="{62530C30-C700-42F6-BB40-22AF2FA0326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ED539DF-6BF7-4EAD-807D-0791C5D9EFC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8031220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9ED8-A6DC-4E5A-9733-3709602232D2}"/>
              </a:ext>
            </a:extLst>
          </p:cNvPr>
          <p:cNvSpPr>
            <a:spLocks noGrp="1"/>
          </p:cNvSpPr>
          <p:nvPr>
            <p:ph type="title"/>
          </p:nvPr>
        </p:nvSpPr>
        <p:spPr/>
        <p:txBody>
          <a:bodyPr/>
          <a:lstStyle/>
          <a:p>
            <a:r>
              <a:rPr lang="en-AU" dirty="0"/>
              <a:t>Many at BRAN#104 thought Qualcomm’s proposal was interesting, albeit immature &amp; so premature</a:t>
            </a:r>
          </a:p>
        </p:txBody>
      </p:sp>
      <p:sp>
        <p:nvSpPr>
          <p:cNvPr id="3" name="Content Placeholder 2">
            <a:extLst>
              <a:ext uri="{FF2B5EF4-FFF2-40B4-BE49-F238E27FC236}">
                <a16:creationId xmlns:a16="http://schemas.microsoft.com/office/drawing/2014/main" id="{428CD1B3-E6B7-43B5-9A74-43EDE534AF70}"/>
              </a:ext>
            </a:extLst>
          </p:cNvPr>
          <p:cNvSpPr>
            <a:spLocks noGrp="1"/>
          </p:cNvSpPr>
          <p:nvPr>
            <p:ph idx="1"/>
          </p:nvPr>
        </p:nvSpPr>
        <p:spPr/>
        <p:txBody>
          <a:bodyPr/>
          <a:lstStyle/>
          <a:p>
            <a:r>
              <a:rPr lang="en-AU" dirty="0"/>
              <a:t>Discussion of </a:t>
            </a:r>
            <a:r>
              <a:rPr lang="en-US" dirty="0"/>
              <a:t>BRAN(19)104018 (Qualcomm)</a:t>
            </a:r>
            <a:endParaRPr lang="en-AU" dirty="0"/>
          </a:p>
          <a:p>
            <a:pPr lvl="1"/>
            <a:r>
              <a:rPr lang="en-AU" dirty="0"/>
              <a:t>Qualcomm made a similar proposal to the FCC in Nov 2019</a:t>
            </a:r>
          </a:p>
          <a:p>
            <a:pPr lvl="1"/>
            <a:r>
              <a:rPr lang="en-AU" dirty="0"/>
              <a:t>The key insight from the BRAN presentation is that Qualcomm does not propose changing the basic LBT access mechanism</a:t>
            </a:r>
          </a:p>
          <a:p>
            <a:pPr lvl="2"/>
            <a:r>
              <a:rPr lang="en-AU" dirty="0"/>
              <a:t>There was a concern from some that this was not the case</a:t>
            </a:r>
          </a:p>
          <a:p>
            <a:pPr lvl="1"/>
            <a:r>
              <a:rPr lang="en-AU" dirty="0"/>
              <a:t>Most people at BRAN thought the proposal was interesting &amp; promising</a:t>
            </a:r>
          </a:p>
          <a:p>
            <a:pPr lvl="2"/>
            <a:r>
              <a:rPr lang="en-AU" dirty="0"/>
              <a:t>It may have benefits for 802.11a/n/ac/</a:t>
            </a:r>
            <a:r>
              <a:rPr lang="en-AU" dirty="0" err="1"/>
              <a:t>ax</a:t>
            </a:r>
            <a:r>
              <a:rPr lang="en-AU" dirty="0"/>
              <a:t> &amp; additional benefits for 802.11be</a:t>
            </a:r>
          </a:p>
          <a:p>
            <a:pPr lvl="2"/>
            <a:r>
              <a:rPr lang="en-AU" dirty="0"/>
              <a:t>It will probably assist good coexistence</a:t>
            </a:r>
          </a:p>
          <a:p>
            <a:pPr lvl="1"/>
            <a:r>
              <a:rPr lang="en-AU" dirty="0"/>
              <a:t>They also noted it was immature and therefore premature to adopt</a:t>
            </a:r>
          </a:p>
          <a:p>
            <a:pPr lvl="2"/>
            <a:r>
              <a:rPr lang="en-AU" dirty="0"/>
              <a:t>Immature in that it has not been fully defined by Qualcomm </a:t>
            </a:r>
          </a:p>
          <a:p>
            <a:pPr lvl="2"/>
            <a:r>
              <a:rPr lang="en-AU" dirty="0"/>
              <a:t>Premature in that it has not been fully reviewed by the broader community</a:t>
            </a:r>
          </a:p>
          <a:p>
            <a:pPr lvl="1"/>
            <a:r>
              <a:rPr lang="en-AU" dirty="0"/>
              <a:t>Questions were also asked about the source of the global clock and what happened when there was more than one global clock</a:t>
            </a:r>
          </a:p>
        </p:txBody>
      </p:sp>
      <p:sp>
        <p:nvSpPr>
          <p:cNvPr id="4" name="Footer Placeholder 3">
            <a:extLst>
              <a:ext uri="{FF2B5EF4-FFF2-40B4-BE49-F238E27FC236}">
                <a16:creationId xmlns:a16="http://schemas.microsoft.com/office/drawing/2014/main" id="{2D9C31B5-0D2F-4A54-BDE1-DACE691C25A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57145E2-FF61-4EBE-A955-EA5A9F52F6F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graphicFrame>
        <p:nvGraphicFramePr>
          <p:cNvPr id="6" name="Object 5">
            <a:extLst>
              <a:ext uri="{FF2B5EF4-FFF2-40B4-BE49-F238E27FC236}">
                <a16:creationId xmlns:a16="http://schemas.microsoft.com/office/drawing/2014/main" id="{9A6711D6-77B9-4890-BAB1-59346426EF0E}"/>
              </a:ext>
            </a:extLst>
          </p:cNvPr>
          <p:cNvGraphicFramePr>
            <a:graphicFrameLocks noChangeAspect="1"/>
          </p:cNvGraphicFramePr>
          <p:nvPr/>
        </p:nvGraphicFramePr>
        <p:xfrm>
          <a:off x="6072188" y="2295525"/>
          <a:ext cx="3048000" cy="479425"/>
        </p:xfrm>
        <a:graphic>
          <a:graphicData uri="http://schemas.openxmlformats.org/presentationml/2006/ole">
            <mc:AlternateContent xmlns:mc="http://schemas.openxmlformats.org/markup-compatibility/2006">
              <mc:Choice xmlns:v="urn:schemas-microsoft-com:vml" Requires="v">
                <p:oleObj spid="_x0000_s3120" name="Packager Shell Object" showAsIcon="1" r:id="rId3" imgW="3047400" imgH="478800" progId="Package">
                  <p:embed/>
                </p:oleObj>
              </mc:Choice>
              <mc:Fallback>
                <p:oleObj name="Packager Shell Object" showAsIcon="1" r:id="rId3" imgW="3047400" imgH="478800" progId="Package">
                  <p:embed/>
                  <p:pic>
                    <p:nvPicPr>
                      <p:cNvPr id="6" name="Object 5">
                        <a:extLst>
                          <a:ext uri="{FF2B5EF4-FFF2-40B4-BE49-F238E27FC236}">
                            <a16:creationId xmlns:a16="http://schemas.microsoft.com/office/drawing/2014/main" id="{9A6711D6-77B9-4890-BAB1-59346426EF0E}"/>
                          </a:ext>
                        </a:extLst>
                      </p:cNvPr>
                      <p:cNvPicPr/>
                      <p:nvPr/>
                    </p:nvPicPr>
                    <p:blipFill>
                      <a:blip r:embed="rId4"/>
                      <a:stretch>
                        <a:fillRect/>
                      </a:stretch>
                    </p:blipFill>
                    <p:spPr>
                      <a:xfrm>
                        <a:off x="6072188" y="2295525"/>
                        <a:ext cx="3048000" cy="479425"/>
                      </a:xfrm>
                      <a:prstGeom prst="rect">
                        <a:avLst/>
                      </a:prstGeom>
                    </p:spPr>
                  </p:pic>
                </p:oleObj>
              </mc:Fallback>
            </mc:AlternateContent>
          </a:graphicData>
        </a:graphic>
      </p:graphicFrame>
    </p:spTree>
    <p:extLst>
      <p:ext uri="{BB962C8B-B14F-4D97-AF65-F5344CB8AC3E}">
        <p14:creationId xmlns:p14="http://schemas.microsoft.com/office/powerpoint/2010/main" val="227960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5F4F-A4EC-4FAC-94E4-2B06BAE0BF8C}"/>
              </a:ext>
            </a:extLst>
          </p:cNvPr>
          <p:cNvSpPr>
            <a:spLocks noGrp="1"/>
          </p:cNvSpPr>
          <p:nvPr>
            <p:ph type="title"/>
          </p:nvPr>
        </p:nvSpPr>
        <p:spPr>
          <a:xfrm>
            <a:off x="685800" y="685800"/>
            <a:ext cx="7924800" cy="1066800"/>
          </a:xfrm>
        </p:spPr>
        <p:txBody>
          <a:bodyPr/>
          <a:lstStyle/>
          <a:p>
            <a:r>
              <a:rPr lang="en-AU" dirty="0"/>
              <a:t>The Coex SC will not hear an update on Qualcomm’s proposed new synchronous access method </a:t>
            </a:r>
          </a:p>
        </p:txBody>
      </p:sp>
      <p:sp>
        <p:nvSpPr>
          <p:cNvPr id="3" name="Content Placeholder 2">
            <a:extLst>
              <a:ext uri="{FF2B5EF4-FFF2-40B4-BE49-F238E27FC236}">
                <a16:creationId xmlns:a16="http://schemas.microsoft.com/office/drawing/2014/main" id="{9CAA82B4-1D19-41D5-8F52-8B7DF02BC730}"/>
              </a:ext>
            </a:extLst>
          </p:cNvPr>
          <p:cNvSpPr>
            <a:spLocks noGrp="1"/>
          </p:cNvSpPr>
          <p:nvPr>
            <p:ph idx="1"/>
          </p:nvPr>
        </p:nvSpPr>
        <p:spPr/>
        <p:txBody>
          <a:bodyPr/>
          <a:lstStyle/>
          <a:p>
            <a:pPr lvl="1"/>
            <a:r>
              <a:rPr lang="en-AU" dirty="0"/>
              <a:t>Menzo Wentink or VK Jones were invited to provide an update on Qualcomm’s proposed new synchronous access method …</a:t>
            </a:r>
          </a:p>
          <a:p>
            <a:pPr lvl="1"/>
            <a:r>
              <a:rPr lang="en-AU" dirty="0"/>
              <a:t>… but are not ready to do so at this meeting</a:t>
            </a:r>
            <a:endParaRPr lang="en-AU" dirty="0">
              <a:solidFill>
                <a:srgbClr val="FF0000"/>
              </a:solidFill>
            </a:endParaRPr>
          </a:p>
        </p:txBody>
      </p:sp>
      <p:sp>
        <p:nvSpPr>
          <p:cNvPr id="4" name="Footer Placeholder 3">
            <a:extLst>
              <a:ext uri="{FF2B5EF4-FFF2-40B4-BE49-F238E27FC236}">
                <a16:creationId xmlns:a16="http://schemas.microsoft.com/office/drawing/2014/main" id="{EAD97941-F3B4-4BF3-BCA3-4B4F0FD0578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C9D81E-621C-4FDD-B433-DD2A00CEED8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5374921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B943-57C7-4C56-B8B3-28565207A2EF}"/>
              </a:ext>
            </a:extLst>
          </p:cNvPr>
          <p:cNvSpPr>
            <a:spLocks noGrp="1"/>
          </p:cNvSpPr>
          <p:nvPr>
            <p:ph type="title"/>
          </p:nvPr>
        </p:nvSpPr>
        <p:spPr/>
        <p:txBody>
          <a:bodyPr/>
          <a:lstStyle/>
          <a:p>
            <a:r>
              <a:rPr lang="en-AU" dirty="0"/>
              <a:t>The Coex SC may discuss Qualcomm’s proposed new synchronous access method </a:t>
            </a:r>
          </a:p>
        </p:txBody>
      </p:sp>
      <p:sp>
        <p:nvSpPr>
          <p:cNvPr id="3" name="Content Placeholder 2">
            <a:extLst>
              <a:ext uri="{FF2B5EF4-FFF2-40B4-BE49-F238E27FC236}">
                <a16:creationId xmlns:a16="http://schemas.microsoft.com/office/drawing/2014/main" id="{CCED3959-03F8-4A1C-85B4-60A2346EE6D2}"/>
              </a:ext>
            </a:extLst>
          </p:cNvPr>
          <p:cNvSpPr>
            <a:spLocks noGrp="1"/>
          </p:cNvSpPr>
          <p:nvPr>
            <p:ph idx="1"/>
          </p:nvPr>
        </p:nvSpPr>
        <p:spPr/>
        <p:txBody>
          <a:bodyPr/>
          <a:lstStyle/>
          <a:p>
            <a:r>
              <a:rPr lang="en-AU" dirty="0"/>
              <a:t>Questions for discussion</a:t>
            </a:r>
          </a:p>
          <a:p>
            <a:pPr lvl="1"/>
            <a:r>
              <a:rPr lang="en-AU" dirty="0"/>
              <a:t>How does the proposal work?</a:t>
            </a:r>
          </a:p>
          <a:p>
            <a:pPr lvl="2"/>
            <a:r>
              <a:rPr lang="en-AU" dirty="0"/>
              <a:t>What happens when there is not a single global clock?</a:t>
            </a:r>
          </a:p>
          <a:p>
            <a:pPr lvl="2"/>
            <a:r>
              <a:rPr lang="en-AU" dirty="0"/>
              <a:t>…</a:t>
            </a:r>
          </a:p>
          <a:p>
            <a:pPr lvl="1"/>
            <a:r>
              <a:rPr lang="en-AU" dirty="0"/>
              <a:t>How well does it coexist with 802.11a/n/ac/</a:t>
            </a:r>
            <a:r>
              <a:rPr lang="en-AU" dirty="0" err="1"/>
              <a:t>ax</a:t>
            </a:r>
            <a:r>
              <a:rPr lang="en-AU" dirty="0"/>
              <a:t>?</a:t>
            </a:r>
          </a:p>
          <a:p>
            <a:pPr lvl="2"/>
            <a:r>
              <a:rPr lang="en-AU" dirty="0"/>
              <a:t>Would 802.11a/n/ac/</a:t>
            </a:r>
            <a:r>
              <a:rPr lang="en-AU" dirty="0" err="1"/>
              <a:t>ax</a:t>
            </a:r>
            <a:r>
              <a:rPr lang="en-AU" dirty="0"/>
              <a:t> benefit from NR-U using such a scheme?</a:t>
            </a:r>
          </a:p>
          <a:p>
            <a:pPr lvl="2"/>
            <a:r>
              <a:rPr lang="en-AU" dirty="0"/>
              <a:t>Would 802.11a/n/ac/</a:t>
            </a:r>
            <a:r>
              <a:rPr lang="en-AU" dirty="0" err="1"/>
              <a:t>ax</a:t>
            </a:r>
            <a:r>
              <a:rPr lang="en-AU" dirty="0"/>
              <a:t> benefit by using such a scheme?</a:t>
            </a:r>
          </a:p>
          <a:p>
            <a:pPr lvl="2"/>
            <a:r>
              <a:rPr lang="en-AU" dirty="0"/>
              <a:t>…</a:t>
            </a:r>
          </a:p>
          <a:p>
            <a:pPr lvl="1"/>
            <a:r>
              <a:rPr lang="en-AU" dirty="0"/>
              <a:t>Can 802.11be take advantage of (or need) such a method?</a:t>
            </a:r>
          </a:p>
          <a:p>
            <a:pPr lvl="2"/>
            <a:r>
              <a:rPr lang="en-AU" dirty="0"/>
              <a:t>For </a:t>
            </a:r>
            <a:r>
              <a:rPr lang="en-AU" dirty="0" err="1"/>
              <a:t>CoMP</a:t>
            </a:r>
            <a:r>
              <a:rPr lang="en-AU" dirty="0"/>
              <a:t>?</a:t>
            </a:r>
          </a:p>
          <a:p>
            <a:pPr lvl="2"/>
            <a:r>
              <a:rPr lang="en-AU" dirty="0"/>
              <a:t>For other features?</a:t>
            </a:r>
          </a:p>
          <a:p>
            <a:pPr lvl="1"/>
            <a:r>
              <a:rPr lang="en-AU" dirty="0"/>
              <a:t>…</a:t>
            </a:r>
          </a:p>
        </p:txBody>
      </p:sp>
      <p:sp>
        <p:nvSpPr>
          <p:cNvPr id="4" name="Footer Placeholder 3">
            <a:extLst>
              <a:ext uri="{FF2B5EF4-FFF2-40B4-BE49-F238E27FC236}">
                <a16:creationId xmlns:a16="http://schemas.microsoft.com/office/drawing/2014/main" id="{F3C0E6FF-2358-4BE5-8829-ECC060F252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AA48637-766F-4311-8D8E-8F81A19DD78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7097271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Liaison (Thu)</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2630994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Coex SC may consider a LS to ETSI BRAN articulating an IEEE 802.11 WG position on 6 GHz</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 key issue in ETSI BRAN is whether EN 303 687 should specify the use of </a:t>
            </a:r>
            <a:r>
              <a:rPr lang="en-AU" i="1" dirty="0"/>
              <a:t>PD/ED </a:t>
            </a:r>
            <a:r>
              <a:rPr lang="en-AU" dirty="0"/>
              <a:t>and/or </a:t>
            </a:r>
            <a:r>
              <a:rPr lang="en-AU" i="1" dirty="0"/>
              <a:t>ED-only</a:t>
            </a:r>
            <a:r>
              <a:rPr lang="en-AU" dirty="0"/>
              <a:t> for 6 GHz operation</a:t>
            </a:r>
          </a:p>
          <a:p>
            <a:pPr lvl="1"/>
            <a:r>
              <a:rPr lang="en-AU" dirty="0"/>
              <a:t>Up until now, the assumption of many in the Wi-Fi community is that 802.11 will use the traditional PD/ED mechanism &amp; thresholds in 6 GHz</a:t>
            </a:r>
          </a:p>
          <a:p>
            <a:pPr lvl="2"/>
            <a:r>
              <a:rPr lang="en-AU" dirty="0"/>
              <a:t>No change has been proposed in </a:t>
            </a:r>
            <a:r>
              <a:rPr lang="en-AU" dirty="0" err="1"/>
              <a:t>TGax</a:t>
            </a:r>
            <a:r>
              <a:rPr lang="en-AU" dirty="0"/>
              <a:t>????</a:t>
            </a:r>
          </a:p>
          <a:p>
            <a:pPr lvl="1"/>
            <a:r>
              <a:rPr lang="en-AU" dirty="0"/>
              <a:t>Assuming this is the case, one possibility is that IEEE 802.11 WG recommend to ETSI BRAN via a LS that EN 303 687 adopt the mechanisms for 5 GHz defined in in EN 301 893  </a:t>
            </a:r>
          </a:p>
          <a:p>
            <a:pPr lvl="2"/>
            <a:r>
              <a:rPr lang="en-AU" dirty="0"/>
              <a:t>See </a:t>
            </a:r>
            <a:r>
              <a:rPr lang="en-AU" dirty="0">
                <a:hlinkClick r:id="rId2"/>
              </a:rPr>
              <a:t>11-20-0171-00</a:t>
            </a:r>
            <a:endParaRPr lang="en-AU" dirty="0"/>
          </a:p>
          <a:p>
            <a:pPr lvl="2"/>
            <a:r>
              <a:rPr lang="en-AU" dirty="0"/>
              <a:t>Updated overnight as </a:t>
            </a:r>
            <a:r>
              <a:rPr lang="en-AU" dirty="0">
                <a:hlinkClick r:id="rId3"/>
              </a:rPr>
              <a:t>11-20-0171-01</a:t>
            </a:r>
            <a:r>
              <a:rPr lang="en-AU" dirty="0"/>
              <a:t> (minor corrections/tweaks only)</a:t>
            </a:r>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3175995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19CD-B547-4DE7-9BC0-0F359FCE8A1E}"/>
              </a:ext>
            </a:extLst>
          </p:cNvPr>
          <p:cNvSpPr>
            <a:spLocks noGrp="1"/>
          </p:cNvSpPr>
          <p:nvPr>
            <p:ph type="title"/>
          </p:nvPr>
        </p:nvSpPr>
        <p:spPr/>
        <p:txBody>
          <a:bodyPr/>
          <a:lstStyle/>
          <a:p>
            <a:r>
              <a:rPr lang="en-AU" dirty="0"/>
              <a:t>The Coex SC may consider approving a LS to ETSI BRAN on 6 GHz</a:t>
            </a:r>
          </a:p>
        </p:txBody>
      </p:sp>
      <p:sp>
        <p:nvSpPr>
          <p:cNvPr id="3" name="Content Placeholder 2">
            <a:extLst>
              <a:ext uri="{FF2B5EF4-FFF2-40B4-BE49-F238E27FC236}">
                <a16:creationId xmlns:a16="http://schemas.microsoft.com/office/drawing/2014/main" id="{FD1B0DD0-CAA6-4271-A45D-F45B663AACAD}"/>
              </a:ext>
            </a:extLst>
          </p:cNvPr>
          <p:cNvSpPr>
            <a:spLocks noGrp="1"/>
          </p:cNvSpPr>
          <p:nvPr>
            <p:ph idx="1"/>
          </p:nvPr>
        </p:nvSpPr>
        <p:spPr/>
        <p:txBody>
          <a:bodyPr/>
          <a:lstStyle/>
          <a:p>
            <a:r>
              <a:rPr lang="en-AU" dirty="0"/>
              <a:t>Motion</a:t>
            </a:r>
          </a:p>
          <a:p>
            <a:pPr lvl="1"/>
            <a:r>
              <a:rPr lang="en-AU" i="1" dirty="0"/>
              <a:t>The IEEE 802.11 Coexistence SC recommends to the IEEE 802.11 WG that </a:t>
            </a:r>
            <a:r>
              <a:rPr lang="en-AU" i="1" dirty="0">
                <a:hlinkClick r:id="rId2"/>
              </a:rPr>
              <a:t>11-20-0171-02</a:t>
            </a:r>
            <a:r>
              <a:rPr lang="en-AU" i="1" dirty="0"/>
              <a:t>, articulating a position on adaptivity for 6 GHz in EN 303 687, be liaised to ETSI BRAN</a:t>
            </a:r>
          </a:p>
          <a:p>
            <a:pPr lvl="1"/>
            <a:r>
              <a:rPr lang="en-AU" dirty="0"/>
              <a:t>Moved: </a:t>
            </a:r>
            <a:r>
              <a:rPr lang="en-AU" dirty="0" err="1"/>
              <a:t>Shubho</a:t>
            </a:r>
            <a:endParaRPr lang="en-AU" dirty="0"/>
          </a:p>
          <a:p>
            <a:pPr lvl="1"/>
            <a:r>
              <a:rPr lang="en-AU" dirty="0"/>
              <a:t>Seconded: James</a:t>
            </a:r>
          </a:p>
          <a:p>
            <a:pPr lvl="1"/>
            <a:r>
              <a:rPr lang="en-AU" dirty="0"/>
              <a:t>Result: 5/4/10</a:t>
            </a:r>
          </a:p>
          <a:p>
            <a:pPr lvl="1"/>
            <a:endParaRPr lang="en-AU" dirty="0"/>
          </a:p>
        </p:txBody>
      </p:sp>
      <p:sp>
        <p:nvSpPr>
          <p:cNvPr id="4" name="Footer Placeholder 3">
            <a:extLst>
              <a:ext uri="{FF2B5EF4-FFF2-40B4-BE49-F238E27FC236}">
                <a16:creationId xmlns:a16="http://schemas.microsoft.com/office/drawing/2014/main" id="{F0C9FF3D-A4A6-4B24-BFC3-41711671053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81C5352-3B2F-4D0B-A889-AC1A9FB847A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6806362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WBA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8349668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There are no WBA related material for consideration by the SC at this time</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Previously, the WBA had indicated they are planning to do some coexistence work in 2020</a:t>
            </a:r>
          </a:p>
          <a:p>
            <a:pPr lvl="1"/>
            <a:r>
              <a:rPr lang="en-AU" dirty="0"/>
              <a:t>It is still very early in 2020 …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6582204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3GPP RAN/RAN1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58778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SC may hear a status update on coexistence discussions in 3GPP RAN/RAN1/RAN4</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At the Hawaii meeting in Nov 2019, the SC heard about some coexistence discussion in 3GPP RAN1</a:t>
            </a:r>
          </a:p>
          <a:p>
            <a:pPr lvl="2"/>
            <a:r>
              <a:rPr lang="en-US" dirty="0"/>
              <a:t>See </a:t>
            </a:r>
            <a:r>
              <a:rPr lang="en-AU" dirty="0"/>
              <a:t>via </a:t>
            </a:r>
            <a:r>
              <a:rPr lang="en-AU" dirty="0">
                <a:hlinkClick r:id="rId2"/>
              </a:rPr>
              <a:t>11-19-2044-00</a:t>
            </a:r>
            <a:r>
              <a:rPr lang="en-AU" dirty="0"/>
              <a:t> by </a:t>
            </a:r>
            <a:r>
              <a:rPr lang="en-US" dirty="0" err="1"/>
              <a:t>Shubhodeep</a:t>
            </a:r>
            <a:r>
              <a:rPr lang="en-US" dirty="0"/>
              <a:t> Adhikari &amp; Sindhu Verma (Broadcom)</a:t>
            </a:r>
          </a:p>
          <a:p>
            <a:pPr lvl="1"/>
            <a:r>
              <a:rPr lang="en-US" dirty="0"/>
              <a:t>A further update will be provided today by </a:t>
            </a:r>
            <a:r>
              <a:rPr lang="en-US" dirty="0" err="1"/>
              <a:t>Shubho</a:t>
            </a:r>
            <a:r>
              <a:rPr lang="en-US" dirty="0"/>
              <a:t> and/or Sindhu on </a:t>
            </a:r>
            <a:r>
              <a:rPr lang="en-AU" dirty="0"/>
              <a:t>coexistence related discussions in 3GPP RAN/RAN1/RAN4</a:t>
            </a:r>
            <a:endParaRPr lang="en-US" dirty="0"/>
          </a:p>
          <a:p>
            <a:pPr lvl="2"/>
            <a:r>
              <a:rPr lang="en-US" dirty="0"/>
              <a:t>See </a:t>
            </a:r>
            <a:r>
              <a:rPr lang="en-AU" dirty="0">
                <a:hlinkClick r:id="rId3"/>
              </a:rPr>
              <a:t>11-20-0195-00</a:t>
            </a:r>
            <a:r>
              <a:rPr lang="en-AU" dirty="0"/>
              <a:t> </a:t>
            </a:r>
            <a:r>
              <a:rPr lang="en-AU" dirty="0">
                <a:solidFill>
                  <a:srgbClr val="FF0000"/>
                </a:solidFill>
              </a:rPr>
              <a:t>(uploaded?)</a:t>
            </a:r>
            <a:endParaRPr lang="en-US" dirty="0">
              <a:solidFill>
                <a:srgbClr val="FF0000"/>
              </a:solidFill>
            </a:endParaRPr>
          </a:p>
          <a:p>
            <a:endParaRPr lang="en-US" dirty="0"/>
          </a:p>
          <a:p>
            <a:endParaRPr lang="en-US" dirty="0"/>
          </a:p>
          <a:p>
            <a:endParaRPr lang="en-AU" dirty="0"/>
          </a:p>
          <a:p>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310026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Extension of SC charter</a:t>
            </a:r>
          </a:p>
          <a:p>
            <a:pPr marL="342900" lvl="1" indent="-342900" algn="ctr">
              <a:buNone/>
            </a:pPr>
            <a:r>
              <a:rPr lang="en-AU" sz="2400" b="1" dirty="0">
                <a:solidFill>
                  <a:srgbClr val="FF0000"/>
                </a:solidFill>
              </a:rPr>
              <a:t>(Thu PM1)</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02972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discuss and consider a new scope to extend its life beyond 802.11ax</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2759255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17104783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has potential coexistence work related to 802.11be and 6 GHz</a:t>
            </a:r>
          </a:p>
        </p:txBody>
      </p:sp>
      <p:sp>
        <p:nvSpPr>
          <p:cNvPr id="3" name="Content Placeholder 2"/>
          <p:cNvSpPr>
            <a:spLocks noGrp="1"/>
          </p:cNvSpPr>
          <p:nvPr>
            <p:ph idx="1"/>
          </p:nvPr>
        </p:nvSpPr>
        <p:spPr/>
        <p:txBody>
          <a:bodyPr/>
          <a:lstStyle/>
          <a:p>
            <a:r>
              <a:rPr lang="en-AU" dirty="0"/>
              <a:t>Why should the Coex SC charter be extended?</a:t>
            </a:r>
          </a:p>
          <a:p>
            <a:pPr lvl="1"/>
            <a:r>
              <a:rPr lang="en-AU" dirty="0"/>
              <a:t>The existing Coex SC charter is mostly constrained to 802.11ax &amp; 5 GHz coexistence, despite potential coexistence issues with 802.11be &amp; 6 GHz</a:t>
            </a:r>
          </a:p>
          <a:p>
            <a:pPr lvl="2"/>
            <a:r>
              <a:rPr lang="en-AU" dirty="0"/>
              <a:t>It does not cover coexistence with 802.11be (the next big thing </a:t>
            </a:r>
            <a:r>
              <a:rPr lang="en-AU" dirty="0">
                <a:sym typeface="Wingdings" panose="05000000000000000000" pitchFamily="2" charset="2"/>
              </a:rPr>
              <a:t>)</a:t>
            </a:r>
            <a:endParaRPr lang="en-AU" dirty="0"/>
          </a:p>
          <a:p>
            <a:pPr lvl="2"/>
            <a:r>
              <a:rPr lang="en-AU" dirty="0"/>
              <a:t>It did not explicitly cover coexistence in 6 GHz (the other next big thing </a:t>
            </a:r>
            <a:r>
              <a:rPr lang="en-AU" dirty="0">
                <a:sym typeface="Wingdings" panose="05000000000000000000" pitchFamily="2" charset="2"/>
              </a:rPr>
              <a:t>)</a:t>
            </a:r>
            <a:endParaRPr lang="en-AU" dirty="0"/>
          </a:p>
          <a:p>
            <a:pPr lvl="3"/>
            <a:r>
              <a:rPr lang="en-AU" dirty="0"/>
              <a:t>It could be argued that is does implicitly cover 6 GHz with the 802.11ax PAR extension covering 6 GHz  </a:t>
            </a:r>
          </a:p>
          <a:p>
            <a:pPr lvl="1"/>
            <a:r>
              <a:rPr lang="en-AU" dirty="0"/>
              <a:t>There is likely to be relevant material to review from other organisations related to coexistence</a:t>
            </a:r>
          </a:p>
          <a:p>
            <a:pPr lvl="2"/>
            <a:r>
              <a:rPr lang="en-AU" dirty="0"/>
              <a:t>3GPP RAN1 will probably not provide as much to review as in the past because  the NR-U spec is completed (although they are talking about revisions, particularly into 6 GHz)</a:t>
            </a:r>
          </a:p>
          <a:p>
            <a:pPr lvl="2"/>
            <a:r>
              <a:rPr lang="en-AU" dirty="0"/>
              <a:t>ETSI BRAN will continue providing material as the 5 GHz HS (EN 301 893) is completed and the 6 GHz HS (</a:t>
            </a:r>
            <a:r>
              <a:rPr lang="en-GB" dirty="0"/>
              <a:t>EN 303 687) is developed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7887278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may discuss a possible new scope for a rechartered Coex SC </a:t>
            </a:r>
          </a:p>
        </p:txBody>
      </p:sp>
      <p:sp>
        <p:nvSpPr>
          <p:cNvPr id="3" name="Content Placeholder 2"/>
          <p:cNvSpPr>
            <a:spLocks noGrp="1"/>
          </p:cNvSpPr>
          <p:nvPr>
            <p:ph idx="1"/>
          </p:nvPr>
        </p:nvSpPr>
        <p:spPr/>
        <p:txBody>
          <a:bodyPr/>
          <a:lstStyle/>
          <a:p>
            <a:r>
              <a:rPr lang="en-AU" dirty="0"/>
              <a:t>Possible new scope for Coexistence SC charter extension</a:t>
            </a:r>
          </a:p>
          <a:p>
            <a:pPr lvl="1"/>
            <a:r>
              <a:rPr lang="en-AU" i="1" dirty="0"/>
              <a:t>The Coex SC shall promote the establishment of an environment and the use of mechanisms that enable IEEE 802.11 technologies to have “fair access” to global unlicensed spectrum</a:t>
            </a:r>
          </a:p>
          <a:p>
            <a:pPr lvl="1"/>
            <a:r>
              <a:rPr lang="en-AU" i="1" dirty="0"/>
              <a:t>The Coex SC should focus particularly on coexistence, for example of 802.11ax &amp; 802.11be with LAA &amp; NR-U in the 5 GHz and 6 GHz bands</a:t>
            </a:r>
          </a:p>
          <a:p>
            <a:pPr lvl="1"/>
            <a:r>
              <a:rPr lang="en-AU" i="1" dirty="0"/>
              <a:t>The Coex SC may consider coexistence with other technologies and in other bands as directed by the Chair of the 802.11 WG</a:t>
            </a:r>
          </a:p>
          <a:p>
            <a:r>
              <a:rPr lang="en-AU" dirty="0"/>
              <a:t>Possible close down criteria for Coexistence SC</a:t>
            </a:r>
          </a:p>
          <a:p>
            <a:pPr lvl="1"/>
            <a:r>
              <a:rPr lang="en-AU" i="1" dirty="0"/>
              <a:t>The Coex SC will close when it is determined by the 802.11 WG that the SC is unlikely to make further progress towards its goals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6069173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consider approving the extension of its charter</a:t>
            </a:r>
          </a:p>
        </p:txBody>
      </p:sp>
      <p:sp>
        <p:nvSpPr>
          <p:cNvPr id="3" name="Content Placeholder 2"/>
          <p:cNvSpPr>
            <a:spLocks noGrp="1"/>
          </p:cNvSpPr>
          <p:nvPr>
            <p:ph idx="1"/>
          </p:nvPr>
        </p:nvSpPr>
        <p:spPr/>
        <p:txBody>
          <a:bodyPr/>
          <a:lstStyle/>
          <a:p>
            <a:r>
              <a:rPr lang="en-AU" dirty="0"/>
              <a:t>Possible motion</a:t>
            </a:r>
          </a:p>
          <a:p>
            <a:pPr lvl="1"/>
            <a:r>
              <a:rPr lang="en-AU" i="1" dirty="0"/>
              <a:t>The IEEE 802.11 Coex SC recommends to the IEEE 802.11 WG that the Coex SC charter is revised as shown in &lt;see previous slide&gt;</a:t>
            </a:r>
          </a:p>
          <a:p>
            <a:pPr lvl="1"/>
            <a:r>
              <a:rPr lang="en-AU" dirty="0"/>
              <a:t>Moved:</a:t>
            </a:r>
          </a:p>
          <a:p>
            <a:pPr lvl="1"/>
            <a:r>
              <a:rPr lang="en-AU" dirty="0"/>
              <a:t>Seconded:</a:t>
            </a:r>
          </a:p>
          <a:p>
            <a:pPr lvl="1"/>
            <a:r>
              <a:rPr lang="en-AU" dirty="0"/>
              <a:t>Result: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4255376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5068819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 2020 in Atlanta</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 (teleconferences)</a:t>
            </a:r>
          </a:p>
          <a:p>
            <a:pPr lvl="2"/>
            <a:r>
              <a:rPr lang="en-AU" dirty="0"/>
              <a:t>EN 301 893 (5 GHz)</a:t>
            </a:r>
          </a:p>
          <a:p>
            <a:pPr lvl="2"/>
            <a:r>
              <a:rPr lang="en-AU" dirty="0"/>
              <a:t>EN 303 687 (6 GHz)</a:t>
            </a:r>
          </a:p>
          <a:p>
            <a:pPr lvl="1"/>
            <a:r>
              <a:rPr lang="en-AU" dirty="0"/>
              <a:t>Review 3GPP RAN/RAN1 </a:t>
            </a:r>
            <a:r>
              <a:rPr lang="en-AU" dirty="0" err="1"/>
              <a:t>coex</a:t>
            </a:r>
            <a:r>
              <a:rPr lang="en-AU" dirty="0"/>
              <a:t> activities</a:t>
            </a:r>
          </a:p>
          <a:p>
            <a:pPr lvl="1"/>
            <a:r>
              <a:rPr lang="en-AU" dirty="0"/>
              <a:t>Review WBA </a:t>
            </a:r>
            <a:r>
              <a:rPr lang="en-AU" dirty="0" err="1"/>
              <a:t>coex</a:t>
            </a:r>
            <a:r>
              <a:rPr lang="en-AU" dirty="0"/>
              <a:t> activities</a:t>
            </a:r>
          </a:p>
          <a:p>
            <a:pPr lvl="1"/>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4619790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meeting in Irvine in Jan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56215569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9460</Words>
  <Application>Microsoft Office PowerPoint</Application>
  <PresentationFormat>On-screen Show (4:3)</PresentationFormat>
  <Paragraphs>1011</Paragraphs>
  <Slides>97</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2" baseType="lpstr">
      <vt:lpstr>Arial</vt:lpstr>
      <vt:lpstr>Times New Roman</vt:lpstr>
      <vt:lpstr>Wingdings</vt:lpstr>
      <vt:lpstr>802-11-Submission</vt:lpstr>
      <vt:lpstr>Packager Shell Object</vt:lpstr>
      <vt:lpstr>Agenda for IEEE 802.11 Coexistence SC meeting in Irvine in January 2020</vt:lpstr>
      <vt:lpstr>Welcome to the 16th F2F meeting of the Coex SC in Irvine in January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three times during the Irvine meeting</vt:lpstr>
      <vt:lpstr>The Coex SC will consider a proposed agenda for Irvine in January 2020</vt:lpstr>
      <vt:lpstr>The Coex SC will consider a proposed agenda for Irvine in January 2020</vt:lpstr>
      <vt:lpstr>PowerPoint Presentation</vt:lpstr>
      <vt:lpstr>The agreed Coex SC scope focuses on ensuring 802.11ax has fair access to global unlicensed spectrum </vt:lpstr>
      <vt:lpstr>Coex SC will close when determined by the 802.11 WG or 802.11ax is ratified</vt:lpstr>
      <vt:lpstr>The Coex SC may discuss and consider a new scope to extend its life beyond 802.11ax during Thu PM1/2</vt:lpstr>
      <vt:lpstr>PowerPoint Presentation</vt:lpstr>
      <vt:lpstr>The Coex SC will consider approval of its meeting minutes from Hawaii in Nov 2019</vt:lpstr>
      <vt:lpstr>PowerPoint Presentation</vt:lpstr>
      <vt:lpstr>Latest stats confirm that there is some interest in LAA, suggesting good coexistence may be important</vt:lpstr>
      <vt:lpstr>The number planned/testing and deployed LAA networks is slowly increasing (mostly!)</vt:lpstr>
      <vt:lpstr>PowerPoint Presentation</vt:lpstr>
      <vt:lpstr>WBA &amp; post workshop surveys will guide the SC on the importance of various coexistence issues</vt:lpstr>
      <vt:lpstr>PowerPoint Presentation</vt:lpstr>
      <vt:lpstr>ETSI BRAN #104 was held 2 - 6 Dec 2019 in Sophia Antipolis</vt:lpstr>
      <vt:lpstr>BRAN#104 discussed various procedural issues of interest to the Coex SC</vt:lpstr>
      <vt:lpstr>BRAN#104 discussed various procedural issues of interest to the Coex SC</vt:lpstr>
      <vt:lpstr>PowerPoint Presentation</vt:lpstr>
      <vt:lpstr>The appropriate EDT for 6GHz operation is probably the biggest open issue in relation to adaptivity</vt:lpstr>
      <vt:lpstr>Discussion in BRAN#103 about an appropriate EDT for 6GHz operation did not reach consensus</vt:lpstr>
      <vt:lpstr>Discussion in BRAN#103 about an appropriate EDT for 6 GHz operation did not reach consensus</vt:lpstr>
      <vt:lpstr>Whether an EDT of -72 dBm should be universally applied in 6 GHz remained contentious in BRAN#104</vt:lpstr>
      <vt:lpstr>Cisco reiterated the discussion in BRAN#103 justifying the use of traditional EDTs in 6 GHz</vt:lpstr>
      <vt:lpstr>Nokia asserted evidence for an universal EDT of -72 dBm based on sims of 802.11ax systems only</vt:lpstr>
      <vt:lpstr>The case in BRAN(19)104015 (Nokia) is flawed because it does not consider coexistence between systems </vt:lpstr>
      <vt:lpstr>Nokia asserted evidence for an EDT of -72 dBm by identifying and extrapolating one case</vt:lpstr>
      <vt:lpstr>Nokia’s conclusion is unjustified on average &amp; because PD/ED is an unused alternative </vt:lpstr>
      <vt:lpstr>Aside: there may be support from the FCC CTO office for PD/ED using current thresholds</vt:lpstr>
      <vt:lpstr>Qualcomm made no clear conclusion on ED-only vs PD/ED at various thresholds for 6 GHz </vt:lpstr>
      <vt:lpstr>Cisco asserted the evidence for uniform EDT of -72 dBm in 6 GHz is unconvincing </vt:lpstr>
      <vt:lpstr>Cisco argued for BRAN to expand the 5 GHz status quo to 6 GHz rather than constrain operation in 6 GHz</vt:lpstr>
      <vt:lpstr>Ericsson asserted that ED-only is better based n 3GPP sims and technology neutrality</vt:lpstr>
      <vt:lpstr>Broadcom asserted Ericsson’s claim that 3GPP sims show ED-only is better is incorrect  </vt:lpstr>
      <vt:lpstr>There is a wide gulf on the question of EDT in 6 GHz and consensus is unlikely in the near future</vt:lpstr>
      <vt:lpstr>It is proposed that IEEE 802.11 WG be more aggressive in making its position on EDT in 6 GHz known</vt:lpstr>
      <vt:lpstr>PowerPoint Presentation</vt:lpstr>
      <vt:lpstr>BRAN#104 continued to debate the relative technology neutrality of various proposals</vt:lpstr>
      <vt:lpstr>BRAN(19)1040422 (Cisco) claimed that ED-only+PD/ED is more technology neutral than ED-only </vt:lpstr>
      <vt:lpstr>Cisco proposed that the technology neutrality issue be dropped but there is not yet consensus to do so </vt:lpstr>
      <vt:lpstr>PowerPoint Presentation</vt:lpstr>
      <vt:lpstr>The definition of a common preamble for EN 303 687 continues to be an issue</vt:lpstr>
      <vt:lpstr>BRAN(19)104008 (Broadcom &amp; Qualcomm) reported on testing of a possible common preamble </vt:lpstr>
      <vt:lpstr>BRAN(19)104009 (Ericsson) used the “broken” preamble to assert PD/ED shouldn’t be used in 6 GHz</vt:lpstr>
      <vt:lpstr>BRAN(19)104031() highlighted at least some agreement during an ad hoc on PD </vt:lpstr>
      <vt:lpstr>BRAN(19)104031(Cablelabs) highlighted at least some agreement during an ad hoc on PD </vt:lpstr>
      <vt:lpstr>The Wi-Fi community still have an opportunity to select a common preamble aligned with Wi-Fi practice</vt:lpstr>
      <vt:lpstr>The SC may hear an update on the testing of preambles for PD</vt:lpstr>
      <vt:lpstr>PowerPoint Presentation</vt:lpstr>
      <vt:lpstr>BRAN#104 did not make much progress in relation to CW adjustment text in EN 301 893 (or EN 303 687)</vt:lpstr>
      <vt:lpstr>PowerPoint Presentation</vt:lpstr>
      <vt:lpstr>BRAN(19)104013 (Cisco) announced the withdrawal of the proposal to constrain use of no/short LBT</vt:lpstr>
      <vt:lpstr>PowerPoint Presentation</vt:lpstr>
      <vt:lpstr>During discussion on BRAN(19)104012, Cisco stated it would hold back on the paused COT issue</vt:lpstr>
      <vt:lpstr>PowerPoint Presentation</vt:lpstr>
      <vt:lpstr>BRAN may have finally reached on spectrum mask questions from 3GPP RAN4 in June 2019</vt:lpstr>
      <vt:lpstr>Q1: Should 802.11 WG have a position on the mask during puncturing?</vt:lpstr>
      <vt:lpstr>Q2: Should 802.11 WG have a position on the mask roll off being related to the BW?</vt:lpstr>
      <vt:lpstr>In BRAN#104, it appears consensus was reached on the answer to RAN4’s spectral mask questions</vt:lpstr>
      <vt:lpstr>The SC may hear a brief summary of the consensus on the spectral mask questions</vt:lpstr>
      <vt:lpstr>PowerPoint Presentation</vt:lpstr>
      <vt:lpstr>ETSI BRAN will next meet face to face at BRAN#105 in March 2020</vt:lpstr>
      <vt:lpstr>ETSI BRAN will consider various technical issues during four teleconferences before BRAN#105</vt:lpstr>
      <vt:lpstr>PowerPoint Presentation</vt:lpstr>
      <vt:lpstr>Some stakeholders want to continue discussing technology neutrality</vt:lpstr>
      <vt:lpstr>Ericsson want to continue discussing technology neutrality</vt:lpstr>
      <vt:lpstr>PowerPoint Presentation</vt:lpstr>
      <vt:lpstr>BRAN(19)104018 (Qualcomm) proposed a new synchronous access method</vt:lpstr>
      <vt:lpstr>BRAN(19)104018 claimed the new synchronous access method has significant gains, especially for CoMP </vt:lpstr>
      <vt:lpstr>Many at BRAN#104 thought Qualcomm’s proposal was interesting, albeit immature &amp; so premature</vt:lpstr>
      <vt:lpstr>The Coex SC will not hear an update on Qualcomm’s proposed new synchronous access method </vt:lpstr>
      <vt:lpstr>The Coex SC may discuss Qualcomm’s proposed new synchronous access method </vt:lpstr>
      <vt:lpstr>PowerPoint Presentation</vt:lpstr>
      <vt:lpstr>The Coex SC may consider a LS to ETSI BRAN articulating an IEEE 802.11 WG position on 6 GHz</vt:lpstr>
      <vt:lpstr>The Coex SC may consider approving a LS to ETSI BRAN on 6 GHz</vt:lpstr>
      <vt:lpstr>PowerPoint Presentation</vt:lpstr>
      <vt:lpstr>There are no WBA related material for consideration by the SC at this time</vt:lpstr>
      <vt:lpstr>PowerPoint Presentation</vt:lpstr>
      <vt:lpstr>The SC may hear a status update on coexistence discussions in 3GPP RAN/RAN1/RAN4</vt:lpstr>
      <vt:lpstr>PowerPoint Presentation</vt:lpstr>
      <vt:lpstr>The Coex SC may discuss and consider a new scope to extend its life beyond 802.11ax</vt:lpstr>
      <vt:lpstr>The agreed Coex SC scope focuses on ensuring 802.11ax has fair access to global unlicensed spectrum </vt:lpstr>
      <vt:lpstr>The Coex SC has potential coexistence work related to 802.11be and 6 GHz</vt:lpstr>
      <vt:lpstr>The SC may discuss a possible new scope for a rechartered Coex SC </vt:lpstr>
      <vt:lpstr>The Coex SC may consider approving the extension of its charter</vt:lpstr>
      <vt:lpstr>PowerPoint Presentation</vt:lpstr>
      <vt:lpstr>The Coex SC will continue its normal business in Mar 2020 in Atlanta</vt:lpstr>
      <vt:lpstr>The IEEE 802.11 Coexistence SC meeting in Irvine in Jan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2020-01-16T23:10:03Z</dcterms:modified>
</cp:coreProperties>
</file>