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5"/>
  </p:notesMasterIdLst>
  <p:handoutMasterIdLst>
    <p:handoutMasterId r:id="rId96"/>
  </p:handoutMasterIdLst>
  <p:sldIdLst>
    <p:sldId id="269" r:id="rId2"/>
    <p:sldId id="302" r:id="rId3"/>
    <p:sldId id="300" r:id="rId4"/>
    <p:sldId id="286" r:id="rId5"/>
    <p:sldId id="1722" r:id="rId6"/>
    <p:sldId id="1723" r:id="rId7"/>
    <p:sldId id="1724" r:id="rId8"/>
    <p:sldId id="1725" r:id="rId9"/>
    <p:sldId id="1726" r:id="rId10"/>
    <p:sldId id="738" r:id="rId11"/>
    <p:sldId id="1508" r:id="rId12"/>
    <p:sldId id="306" r:id="rId13"/>
    <p:sldId id="516" r:id="rId14"/>
    <p:sldId id="515" r:id="rId15"/>
    <p:sldId id="1560" r:id="rId16"/>
    <p:sldId id="1095" r:id="rId17"/>
    <p:sldId id="1096" r:id="rId18"/>
    <p:sldId id="1561" r:id="rId19"/>
    <p:sldId id="1562" r:id="rId20"/>
    <p:sldId id="1596" r:id="rId21"/>
    <p:sldId id="1657" r:id="rId22"/>
    <p:sldId id="1506" r:id="rId23"/>
    <p:sldId id="1409" r:id="rId24"/>
    <p:sldId id="1658" r:id="rId25"/>
    <p:sldId id="1728" r:id="rId26"/>
    <p:sldId id="1727" r:id="rId27"/>
    <p:sldId id="1679" r:id="rId28"/>
    <p:sldId id="1765" r:id="rId29"/>
    <p:sldId id="1739" r:id="rId30"/>
    <p:sldId id="1740" r:id="rId31"/>
    <p:sldId id="1741" r:id="rId32"/>
    <p:sldId id="823" r:id="rId33"/>
    <p:sldId id="1742" r:id="rId34"/>
    <p:sldId id="1746" r:id="rId35"/>
    <p:sldId id="1743" r:id="rId36"/>
    <p:sldId id="1747" r:id="rId37"/>
    <p:sldId id="1776" r:id="rId38"/>
    <p:sldId id="1744" r:id="rId39"/>
    <p:sldId id="1745" r:id="rId40"/>
    <p:sldId id="1749" r:id="rId41"/>
    <p:sldId id="1750" r:id="rId42"/>
    <p:sldId id="1751" r:id="rId43"/>
    <p:sldId id="1753" r:id="rId44"/>
    <p:sldId id="1754" r:id="rId45"/>
    <p:sldId id="1748" r:id="rId46"/>
    <p:sldId id="1755" r:id="rId47"/>
    <p:sldId id="1756" r:id="rId48"/>
    <p:sldId id="1757" r:id="rId49"/>
    <p:sldId id="1738" r:id="rId50"/>
    <p:sldId id="1760" r:id="rId51"/>
    <p:sldId id="1766" r:id="rId52"/>
    <p:sldId id="1767" r:id="rId53"/>
    <p:sldId id="1768" r:id="rId54"/>
    <p:sldId id="1777" r:id="rId55"/>
    <p:sldId id="1769" r:id="rId56"/>
    <p:sldId id="1778" r:id="rId57"/>
    <p:sldId id="1752" r:id="rId58"/>
    <p:sldId id="1774" r:id="rId59"/>
    <p:sldId id="1772" r:id="rId60"/>
    <p:sldId id="1775" r:id="rId61"/>
    <p:sldId id="1773" r:id="rId62"/>
    <p:sldId id="1785" r:id="rId63"/>
    <p:sldId id="1759" r:id="rId64"/>
    <p:sldId id="1780" r:id="rId65"/>
    <p:sldId id="1781" r:id="rId66"/>
    <p:sldId id="1782" r:id="rId67"/>
    <p:sldId id="1783" r:id="rId68"/>
    <p:sldId id="1784" r:id="rId69"/>
    <p:sldId id="1730" r:id="rId70"/>
    <p:sldId id="1541" r:id="rId71"/>
    <p:sldId id="1729" r:id="rId72"/>
    <p:sldId id="1732" r:id="rId73"/>
    <p:sldId id="1733" r:id="rId74"/>
    <p:sldId id="1734" r:id="rId75"/>
    <p:sldId id="1735" r:id="rId76"/>
    <p:sldId id="1736" r:id="rId77"/>
    <p:sldId id="1737" r:id="rId78"/>
    <p:sldId id="1761" r:id="rId79"/>
    <p:sldId id="1762" r:id="rId80"/>
    <p:sldId id="1786" r:id="rId81"/>
    <p:sldId id="1465" r:id="rId82"/>
    <p:sldId id="1770" r:id="rId83"/>
    <p:sldId id="1689" r:id="rId84"/>
    <p:sldId id="1771" r:id="rId85"/>
    <p:sldId id="1647" r:id="rId86"/>
    <p:sldId id="1646" r:id="rId87"/>
    <p:sldId id="1649" r:id="rId88"/>
    <p:sldId id="1651" r:id="rId89"/>
    <p:sldId id="1648" r:id="rId90"/>
    <p:sldId id="1650" r:id="rId91"/>
    <p:sldId id="868" r:id="rId92"/>
    <p:sldId id="874" r:id="rId93"/>
    <p:sldId id="305" r:id="rId9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4" d="100"/>
          <a:sy n="64" d="100"/>
        </p:scale>
        <p:origin x="1496"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802.11-19/2150r3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19/11-19-2098-00-coex-minutes-of-the-november-2019-coex-sc-session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hoganlovells.com/~/media/hogan-lovells/pdf/publication/gmcq-autumn-2014_pdf.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9/11-19-2087-00-coex-punctured-802-11ax-sem-analysis.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9/11-19-2044-00-coex-3gpp-ran1-status-on-nr-unlicensed.ppt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Irvine </a:t>
            </a:r>
            <a:r>
              <a:rPr lang="en-US" dirty="0">
                <a:solidFill>
                  <a:schemeClr val="accent6"/>
                </a:solidFill>
              </a:rPr>
              <a:t>in January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145658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Chair/Vice Chair elections</a:t>
            </a:r>
          </a:p>
          <a:p>
            <a:pPr lvl="3"/>
            <a:r>
              <a:rPr lang="en-AU" dirty="0"/>
              <a:t>EN 301 893 issues (5 GHz)</a:t>
            </a:r>
          </a:p>
          <a:p>
            <a:pPr lvl="3"/>
            <a:r>
              <a:rPr lang="en-AU" dirty="0"/>
              <a:t>EN 303 687 issues (6 GHz)</a:t>
            </a:r>
          </a:p>
          <a:p>
            <a:pPr lvl="2"/>
            <a:r>
              <a:rPr lang="en-AU" dirty="0"/>
              <a:t>Possible LS to BRAN (Thu PM1)</a:t>
            </a:r>
          </a:p>
          <a:p>
            <a:pPr lvl="2"/>
            <a:r>
              <a:rPr lang="en-AU" dirty="0"/>
              <a:t>Review of recent 3GPP RAN/RAN1 activities</a:t>
            </a:r>
          </a:p>
          <a:p>
            <a:pPr lvl="2"/>
            <a:r>
              <a:rPr lang="en-AU" dirty="0"/>
              <a:t>Review of recent WBA activities</a:t>
            </a:r>
          </a:p>
          <a:p>
            <a:pPr lvl="2"/>
            <a:r>
              <a:rPr lang="en-AU" dirty="0"/>
              <a:t>Discussion of extension of Coex SC charter (Thu PM1)</a:t>
            </a:r>
          </a:p>
          <a:p>
            <a:pPr lvl="2"/>
            <a:r>
              <a:rPr lang="en-AU" dirty="0"/>
              <a:t>Plans for next meeting (Thu PM1)</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388818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4192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a:t>The Coex SC may discuss and consider a new scope to extend its life beyond 802.11ax during Thu PM1</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early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It is proposed the SC continue this discussion at the end of the </a:t>
            </a:r>
            <a:r>
              <a:rPr lang="en-AU" dirty="0" err="1"/>
              <a:t>agendaif</a:t>
            </a:r>
            <a:r>
              <a:rPr lang="en-AU" dirty="0"/>
              <a:t> we have time (on Thu) … but think about it in the meantime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6179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Hawaii in Nov 2019</a:t>
            </a:r>
          </a:p>
        </p:txBody>
      </p:sp>
      <p:sp>
        <p:nvSpPr>
          <p:cNvPr id="3" name="Content Placeholder 2"/>
          <p:cNvSpPr>
            <a:spLocks noGrp="1"/>
          </p:cNvSpPr>
          <p:nvPr>
            <p:ph idx="1"/>
          </p:nvPr>
        </p:nvSpPr>
        <p:spPr/>
        <p:txBody>
          <a:bodyPr/>
          <a:lstStyle/>
          <a:p>
            <a:pPr lvl="1"/>
            <a:r>
              <a:rPr lang="en-AU" dirty="0"/>
              <a:t>The minutes for the Coex SC at the Hawaii meeting in Nov 2019 are available on Mentor:</a:t>
            </a:r>
          </a:p>
          <a:p>
            <a:pPr lvl="2"/>
            <a:r>
              <a:rPr lang="en-AU" dirty="0"/>
              <a:t>See </a:t>
            </a:r>
            <a:r>
              <a:rPr lang="en-AU" dirty="0">
                <a:hlinkClick r:id="rId2"/>
              </a:rPr>
              <a:t>11-19-2098-00</a:t>
            </a:r>
            <a:endParaRPr lang="en-AU" dirty="0"/>
          </a:p>
          <a:p>
            <a:pPr lvl="1"/>
            <a:r>
              <a:rPr lang="en-AU" dirty="0"/>
              <a:t>Motion:</a:t>
            </a:r>
          </a:p>
          <a:p>
            <a:pPr lvl="2"/>
            <a:r>
              <a:rPr lang="en-AU" i="1" dirty="0"/>
              <a:t>The IEEE 802 Coex SC approves </a:t>
            </a:r>
            <a:r>
              <a:rPr lang="en-AU" dirty="0">
                <a:hlinkClick r:id="rId2"/>
              </a:rPr>
              <a:t>11-19-2098-00</a:t>
            </a:r>
            <a:r>
              <a:rPr lang="en-AU" i="1" dirty="0">
                <a:solidFill>
                  <a:srgbClr val="FF0000"/>
                </a:solidFill>
              </a:rPr>
              <a:t> </a:t>
            </a:r>
            <a:r>
              <a:rPr lang="en-AU" i="1" dirty="0"/>
              <a:t>as minutes of its meeting in Hawaii in Nov 2019</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16</a:t>
            </a:r>
            <a:r>
              <a:rPr lang="en-AU" baseline="30000" dirty="0"/>
              <a:t>th</a:t>
            </a:r>
            <a:r>
              <a:rPr lang="en-AU" dirty="0"/>
              <a:t> F2F meeting of the </a:t>
            </a:r>
            <a:r>
              <a:rPr lang="en-AU" i="1" dirty="0"/>
              <a:t>Coex SC </a:t>
            </a:r>
            <a:r>
              <a:rPr lang="en-AU" dirty="0"/>
              <a:t>in Irvine in January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&amp; Hawaii (Nov 2019) and will meet twice this week</a:t>
            </a:r>
          </a:p>
          <a:p>
            <a:pPr lvl="2"/>
            <a:r>
              <a:rPr lang="en-AU" dirty="0"/>
              <a:t>Wed PM1</a:t>
            </a:r>
          </a:p>
          <a:p>
            <a:pPr lvl="2"/>
            <a:r>
              <a:rPr lang="en-AU" dirty="0"/>
              <a:t>Thu PM1 (any motions)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2833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New 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Nothing this week</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07615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ETSI BRAN #104 was held 2 - 6 Dec 2019 in Sophia Antipolis</a:t>
            </a:r>
          </a:p>
        </p:txBody>
      </p:sp>
      <p:sp>
        <p:nvSpPr>
          <p:cNvPr id="3" name="Content Placeholder 2"/>
          <p:cNvSpPr>
            <a:spLocks noGrp="1"/>
          </p:cNvSpPr>
          <p:nvPr>
            <p:ph idx="1"/>
          </p:nvPr>
        </p:nvSpPr>
        <p:spPr/>
        <p:txBody>
          <a:bodyPr/>
          <a:lstStyle/>
          <a:p>
            <a:pPr lvl="1"/>
            <a:r>
              <a:rPr lang="en-AU" dirty="0"/>
              <a:t>Draft minutes are in BRAN(19)104002r3</a:t>
            </a:r>
          </a:p>
          <a:p>
            <a:pPr lvl="2"/>
            <a:r>
              <a:rPr lang="en-AU" dirty="0"/>
              <a:t>They have been significantly edited from r1</a:t>
            </a:r>
          </a:p>
          <a:p>
            <a:pPr lvl="1"/>
            <a:r>
              <a:rPr lang="en-AU" dirty="0"/>
              <a:t>Chairman’s notes are in BRAN(19)104023r8 </a:t>
            </a:r>
          </a:p>
          <a:p>
            <a:pPr lvl="2"/>
            <a:r>
              <a:rPr lang="en-AU" dirty="0"/>
              <a:t>A rather useful initiative of the new Chair </a:t>
            </a:r>
            <a:r>
              <a:rPr lang="en-AU" dirty="0">
                <a:sym typeface="Wingdings" panose="05000000000000000000" pitchFamily="2" charset="2"/>
              </a:rPr>
              <a:t></a:t>
            </a:r>
            <a:endParaRPr lang="en-AU" dirty="0"/>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73630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BRAN#104 discussed various procedural issues of interest to the Coex SC</a:t>
            </a:r>
          </a:p>
        </p:txBody>
      </p:sp>
      <p:sp>
        <p:nvSpPr>
          <p:cNvPr id="3" name="Content Placeholder 2"/>
          <p:cNvSpPr>
            <a:spLocks noGrp="1"/>
          </p:cNvSpPr>
          <p:nvPr>
            <p:ph idx="1"/>
          </p:nvPr>
        </p:nvSpPr>
        <p:spPr/>
        <p:txBody>
          <a:bodyPr/>
          <a:lstStyle/>
          <a:p>
            <a:r>
              <a:rPr lang="en-AU" dirty="0"/>
              <a:t>Procedural issues at BRAN#104</a:t>
            </a:r>
          </a:p>
          <a:p>
            <a:pPr lvl="1"/>
            <a:r>
              <a:rPr lang="en-AU" dirty="0"/>
              <a:t>Two Vice Chair’s elected/appointed</a:t>
            </a:r>
          </a:p>
          <a:p>
            <a:pPr lvl="2"/>
            <a:r>
              <a:rPr lang="en-AU" dirty="0"/>
              <a:t>David Boldy (Broadcom)</a:t>
            </a:r>
          </a:p>
          <a:p>
            <a:pPr lvl="2"/>
            <a:r>
              <a:rPr lang="en-US" dirty="0"/>
              <a:t>Joe Zhou (Huawei)</a:t>
            </a:r>
            <a:r>
              <a:rPr lang="en-AU" dirty="0"/>
              <a:t> </a:t>
            </a:r>
          </a:p>
          <a:p>
            <a:pPr lvl="1"/>
            <a:r>
              <a:rPr lang="en-AU" dirty="0"/>
              <a:t>Chair election procedure are still being discussed</a:t>
            </a:r>
          </a:p>
          <a:p>
            <a:pPr lvl="2"/>
            <a:r>
              <a:rPr lang="en-AU" dirty="0"/>
              <a:t>The Process Committee of the ETSI Board will examine issues related to members voting in elections who are uninformed or unengaged</a:t>
            </a:r>
          </a:p>
          <a:p>
            <a:pPr lvl="1"/>
            <a:r>
              <a:rPr lang="en-AU" dirty="0"/>
              <a:t>BRAN has published an upcoming meeting schedule</a:t>
            </a:r>
          </a:p>
          <a:p>
            <a:pPr lvl="2"/>
            <a:r>
              <a:rPr lang="en-AU" dirty="0"/>
              <a:t>See later in agenda</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205928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BRAN#104 discussed various procedural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Technical issues at BRAN#104</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1"/>
            <a:r>
              <a:rPr lang="en-AU" dirty="0"/>
              <a:t>EN 301 893 (5 GHz)</a:t>
            </a:r>
          </a:p>
          <a:p>
            <a:pPr lvl="2"/>
            <a:r>
              <a:rPr lang="en-AU" dirty="0"/>
              <a:t>What is a preamble?</a:t>
            </a:r>
            <a:endParaRPr lang="en-AU" dirty="0">
              <a:solidFill>
                <a:srgbClr val="FF0000"/>
              </a:solidFill>
            </a:endParaRPr>
          </a:p>
          <a:p>
            <a:pPr lvl="2"/>
            <a:r>
              <a:rPr lang="en-AU" dirty="0"/>
              <a:t>Contention Window</a:t>
            </a:r>
          </a:p>
          <a:p>
            <a:pPr lvl="2"/>
            <a:r>
              <a:rPr lang="en-AU" dirty="0"/>
              <a:t>Short LBT</a:t>
            </a:r>
          </a:p>
          <a:p>
            <a:pPr lvl="2"/>
            <a:r>
              <a:rPr lang="en-AU" dirty="0"/>
              <a:t>Paused COT</a:t>
            </a:r>
          </a:p>
          <a:p>
            <a:pPr lvl="2"/>
            <a:r>
              <a:rPr lang="en-AU" dirty="0"/>
              <a:t>Spectral Mask</a:t>
            </a:r>
          </a:p>
          <a:p>
            <a:pPr lvl="1"/>
            <a:r>
              <a:rPr lang="en-AU" dirty="0"/>
              <a:t>Synchronous access</a:t>
            </a:r>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91960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ED Threshold (</a:t>
            </a:r>
            <a:r>
              <a:rPr lang="en-AU" sz="2400" b="1" i="1" dirty="0">
                <a:solidFill>
                  <a:srgbClr val="FF0000"/>
                </a:solidFill>
              </a:rPr>
              <a:t>EDT</a:t>
            </a:r>
            <a:r>
              <a:rPr lang="en-AU" sz="2400" b="1" dirty="0">
                <a:solidFill>
                  <a:srgbClr val="FF0000"/>
                </a:solidFill>
              </a:rPr>
              <a:t>)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13780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6799-DADC-4FDD-8D4B-3594F29FD376}"/>
              </a:ext>
            </a:extLst>
          </p:cNvPr>
          <p:cNvSpPr>
            <a:spLocks noGrp="1"/>
          </p:cNvSpPr>
          <p:nvPr>
            <p:ph type="title"/>
          </p:nvPr>
        </p:nvSpPr>
        <p:spPr/>
        <p:txBody>
          <a:bodyPr/>
          <a:lstStyle/>
          <a:p>
            <a:r>
              <a:rPr lang="en-AU" dirty="0"/>
              <a:t>The appropriate </a:t>
            </a:r>
            <a:r>
              <a:rPr lang="en-AU" i="1" dirty="0"/>
              <a:t>EDT</a:t>
            </a:r>
            <a:r>
              <a:rPr lang="en-AU" dirty="0"/>
              <a:t> for 6GHz operation is probably the biggest open issue in relation to adaptivity</a:t>
            </a:r>
          </a:p>
        </p:txBody>
      </p:sp>
      <p:sp>
        <p:nvSpPr>
          <p:cNvPr id="3" name="Content Placeholder 2">
            <a:extLst>
              <a:ext uri="{FF2B5EF4-FFF2-40B4-BE49-F238E27FC236}">
                <a16:creationId xmlns:a16="http://schemas.microsoft.com/office/drawing/2014/main" id="{1006541B-1C50-4225-9079-44B3DF7CE4A3}"/>
              </a:ext>
            </a:extLst>
          </p:cNvPr>
          <p:cNvSpPr>
            <a:spLocks noGrp="1"/>
          </p:cNvSpPr>
          <p:nvPr>
            <p:ph idx="1"/>
          </p:nvPr>
        </p:nvSpPr>
        <p:spPr/>
        <p:txBody>
          <a:bodyPr/>
          <a:lstStyle/>
          <a:p>
            <a:r>
              <a:rPr lang="en-AU" dirty="0"/>
              <a:t>Executive summary</a:t>
            </a:r>
          </a:p>
          <a:p>
            <a:pPr lvl="1"/>
            <a:r>
              <a:rPr lang="en-AU" dirty="0"/>
              <a:t>Discussion in BRAN#103 about an appropriate </a:t>
            </a:r>
            <a:r>
              <a:rPr lang="en-AU" i="1" dirty="0"/>
              <a:t>EDT</a:t>
            </a:r>
            <a:r>
              <a:rPr lang="en-AU" dirty="0"/>
              <a:t> for 6GHz operation did not reach consensus</a:t>
            </a:r>
          </a:p>
          <a:p>
            <a:pPr lvl="1"/>
            <a:r>
              <a:rPr lang="en-AU" dirty="0"/>
              <a:t>Whether an </a:t>
            </a:r>
            <a:r>
              <a:rPr lang="en-AU" i="1" dirty="0"/>
              <a:t>EDT</a:t>
            </a:r>
            <a:r>
              <a:rPr lang="en-AU" dirty="0"/>
              <a:t> of -72 dBm should be universally applied in 6 GHz remained contentious in BRAN#104</a:t>
            </a:r>
          </a:p>
          <a:p>
            <a:pPr lvl="1"/>
            <a:r>
              <a:rPr lang="en-AU" dirty="0"/>
              <a:t>There is a wide gulf on the question of </a:t>
            </a:r>
            <a:r>
              <a:rPr lang="en-AU" i="1" dirty="0"/>
              <a:t>EDT</a:t>
            </a:r>
            <a:r>
              <a:rPr lang="en-AU" dirty="0"/>
              <a:t> in 6 GHz and consensus is unlikely in the near future</a:t>
            </a:r>
          </a:p>
          <a:p>
            <a:pPr lvl="1"/>
            <a:r>
              <a:rPr lang="en-AU" dirty="0"/>
              <a:t>It is proposed that IEEE 802.11 WG be more aggressive in making its position on </a:t>
            </a:r>
            <a:r>
              <a:rPr lang="en-AU" i="1" dirty="0"/>
              <a:t>EDT</a:t>
            </a:r>
            <a:r>
              <a:rPr lang="en-AU" dirty="0"/>
              <a:t> in 6 GHz known</a:t>
            </a:r>
            <a:br>
              <a:rPr lang="en-AU" dirty="0"/>
            </a:br>
            <a:endParaRPr lang="en-AU" dirty="0"/>
          </a:p>
        </p:txBody>
      </p:sp>
      <p:sp>
        <p:nvSpPr>
          <p:cNvPr id="4" name="Footer Placeholder 3">
            <a:extLst>
              <a:ext uri="{FF2B5EF4-FFF2-40B4-BE49-F238E27FC236}">
                <a16:creationId xmlns:a16="http://schemas.microsoft.com/office/drawing/2014/main" id="{3DFBDCA9-79E8-4406-BD74-DA45BF20C0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C503F4-65DC-429F-9F47-3134D61A08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622959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p:txBody>
          <a:bodyPr/>
          <a:lstStyle/>
          <a:p>
            <a:r>
              <a:rPr lang="en-AU" dirty="0"/>
              <a:t>Discussion in BRAN#103 about an appropriate </a:t>
            </a:r>
            <a:r>
              <a:rPr lang="en-AU" i="1" dirty="0"/>
              <a:t>EDT</a:t>
            </a:r>
            <a:r>
              <a:rPr lang="en-AU" dirty="0"/>
              <a:t> for 6GHz operation did not reach consensus</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a:t>
            </a:r>
            <a:r>
              <a:rPr lang="en-AU" i="1" dirty="0"/>
              <a:t>EDT</a:t>
            </a:r>
            <a:r>
              <a:rPr lang="en-AU" dirty="0"/>
              <a:t> for 6 GHz from BRAN#103</a:t>
            </a:r>
          </a:p>
          <a:p>
            <a:pPr lvl="1"/>
            <a:r>
              <a:rPr lang="en-GB" dirty="0"/>
              <a:t>BRAN(19)103016: </a:t>
            </a:r>
            <a:r>
              <a:rPr lang="en-GB" i="1" dirty="0"/>
              <a:t>6 GHz channel access simulation results </a:t>
            </a:r>
            <a:r>
              <a:rPr lang="en-GB" dirty="0"/>
              <a:t>(Nokia)</a:t>
            </a:r>
          </a:p>
          <a:p>
            <a:pPr lvl="1"/>
            <a:r>
              <a:rPr lang="en-GB" dirty="0"/>
              <a:t>BRAN(19)103023: </a:t>
            </a:r>
            <a:r>
              <a:rPr lang="en-GB" i="1" dirty="0"/>
              <a:t>Response to BRAN(19)103016 </a:t>
            </a:r>
            <a:r>
              <a:rPr lang="en-GB" dirty="0"/>
              <a:t>(Cisco)</a:t>
            </a:r>
          </a:p>
          <a:p>
            <a:r>
              <a:rPr lang="en-AU" dirty="0"/>
              <a:t>Discussion about </a:t>
            </a:r>
            <a:r>
              <a:rPr lang="en-AU" i="1" dirty="0"/>
              <a:t>EDT</a:t>
            </a:r>
            <a:r>
              <a:rPr lang="en-AU" dirty="0"/>
              <a:t> for 6 GHz in BRAN#103</a:t>
            </a:r>
          </a:p>
          <a:p>
            <a:pPr lvl="1"/>
            <a:r>
              <a:rPr lang="en-AU" dirty="0"/>
              <a:t>The discussion about an appropriate </a:t>
            </a:r>
            <a:r>
              <a:rPr lang="en-AU" i="1" dirty="0"/>
              <a:t>EDT</a:t>
            </a:r>
            <a:r>
              <a:rPr lang="en-AU" dirty="0"/>
              <a:t> for 6 GHz started at BRAN #103, with the start of the WI</a:t>
            </a:r>
          </a:p>
          <a:p>
            <a:pPr lvl="2"/>
            <a:r>
              <a:rPr lang="en-AU" dirty="0"/>
              <a:t>Some stakeholders wanted a universal </a:t>
            </a:r>
            <a:r>
              <a:rPr lang="en-AU" i="1" dirty="0"/>
              <a:t>EDT</a:t>
            </a:r>
            <a:r>
              <a:rPr lang="en-AU" dirty="0"/>
              <a:t> of -72 dBm, with no 10 dBm advantage for devices using </a:t>
            </a:r>
            <a:r>
              <a:rPr lang="en-AU" i="1" dirty="0"/>
              <a:t>PD</a:t>
            </a:r>
          </a:p>
          <a:p>
            <a:pPr lvl="2"/>
            <a:r>
              <a:rPr lang="en-AU" dirty="0"/>
              <a:t>Other stakeholders wanted the 6 GHz rules to duplicate the 5 GHz rules, with any technology able to use </a:t>
            </a:r>
            <a:r>
              <a:rPr lang="en-AU" i="1" dirty="0"/>
              <a:t>ED-only</a:t>
            </a:r>
            <a:r>
              <a:rPr lang="en-AU" dirty="0"/>
              <a:t> or </a:t>
            </a:r>
            <a:r>
              <a:rPr lang="en-AU" i="1" dirty="0"/>
              <a:t>PD/ED</a:t>
            </a:r>
            <a:r>
              <a:rPr lang="en-AU" dirty="0"/>
              <a:t>, with traditional thresholds</a:t>
            </a:r>
          </a:p>
          <a:p>
            <a:pPr lvl="1"/>
            <a:r>
              <a:rPr lang="en-GB" dirty="0"/>
              <a:t>…</a:t>
            </a:r>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61718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B39-04C9-4906-AB29-6D59DC83A2CF}"/>
              </a:ext>
            </a:extLst>
          </p:cNvPr>
          <p:cNvSpPr>
            <a:spLocks noGrp="1"/>
          </p:cNvSpPr>
          <p:nvPr>
            <p:ph type="title"/>
          </p:nvPr>
        </p:nvSpPr>
        <p:spPr/>
        <p:txBody>
          <a:bodyPr/>
          <a:lstStyle/>
          <a:p>
            <a:r>
              <a:rPr lang="en-AU" dirty="0"/>
              <a:t>Discussion in BRAN#103 about an appropriate </a:t>
            </a:r>
            <a:r>
              <a:rPr lang="en-AU" i="1" dirty="0"/>
              <a:t>EDT</a:t>
            </a:r>
            <a:r>
              <a:rPr lang="en-AU" dirty="0"/>
              <a:t> for 6 GHz operation did not reach consensus</a:t>
            </a:r>
          </a:p>
        </p:txBody>
      </p:sp>
      <p:sp>
        <p:nvSpPr>
          <p:cNvPr id="3" name="Content Placeholder 2">
            <a:extLst>
              <a:ext uri="{FF2B5EF4-FFF2-40B4-BE49-F238E27FC236}">
                <a16:creationId xmlns:a16="http://schemas.microsoft.com/office/drawing/2014/main" id="{9C1647A2-F603-442E-85A4-B5AC19F96677}"/>
              </a:ext>
            </a:extLst>
          </p:cNvPr>
          <p:cNvSpPr>
            <a:spLocks noGrp="1"/>
          </p:cNvSpPr>
          <p:nvPr>
            <p:ph idx="1"/>
          </p:nvPr>
        </p:nvSpPr>
        <p:spPr/>
        <p:txBody>
          <a:bodyPr/>
          <a:lstStyle/>
          <a:p>
            <a:pPr lvl="1"/>
            <a:r>
              <a:rPr lang="en-GB" dirty="0"/>
              <a:t>…</a:t>
            </a:r>
          </a:p>
          <a:p>
            <a:pPr lvl="1"/>
            <a:r>
              <a:rPr lang="en-GB" dirty="0"/>
              <a:t>BRAN(19)103016 (Nokia) made a case based on the simulation of one scenario that both Wi-Fi &amp; NR-U are better off using an </a:t>
            </a:r>
            <a:r>
              <a:rPr lang="en-GB" i="1" dirty="0"/>
              <a:t>EDT</a:t>
            </a:r>
            <a:r>
              <a:rPr lang="en-GB" dirty="0"/>
              <a:t> of -72 dBm</a:t>
            </a:r>
          </a:p>
          <a:p>
            <a:pPr lvl="2"/>
            <a:r>
              <a:rPr lang="en-GB" dirty="0"/>
              <a:t>Nokia’s simulation results were roughly consistent with a earlier submission by Ericsson to 3GPP (</a:t>
            </a:r>
            <a:r>
              <a:rPr lang="en-AU" dirty="0"/>
              <a:t>R1-1813882), which claimed an </a:t>
            </a:r>
            <a:r>
              <a:rPr lang="en-AU" i="1" dirty="0"/>
              <a:t>EDT</a:t>
            </a:r>
            <a:r>
              <a:rPr lang="en-AU" dirty="0"/>
              <a:t> of -77 dBm was even better for all than an </a:t>
            </a:r>
            <a:r>
              <a:rPr lang="en-AU" i="1" dirty="0"/>
              <a:t>EDT</a:t>
            </a:r>
            <a:r>
              <a:rPr lang="en-AU" dirty="0"/>
              <a:t> of -72 dBm</a:t>
            </a:r>
          </a:p>
          <a:p>
            <a:pPr lvl="1"/>
            <a:r>
              <a:rPr lang="en-GB" dirty="0"/>
              <a:t>BRAN(19)103023 (Cisco) responded by noting it was inappropriate to extrapolate a simulation of a single use case to a general conclusion</a:t>
            </a:r>
          </a:p>
          <a:p>
            <a:pPr lvl="2"/>
            <a:r>
              <a:rPr lang="en-GB" dirty="0"/>
              <a:t>It also noted that if Nokia’s conclusion was correct then there is no need to force 802.11 to use an </a:t>
            </a:r>
            <a:r>
              <a:rPr lang="en-GB" i="1" dirty="0"/>
              <a:t>EDT</a:t>
            </a:r>
            <a:r>
              <a:rPr lang="en-GB" dirty="0"/>
              <a:t> of -72 dBm; and if it was incorrect then there is no justification to constrain 802.11’s </a:t>
            </a:r>
            <a:r>
              <a:rPr lang="en-GB" i="1" dirty="0"/>
              <a:t>EDT</a:t>
            </a:r>
            <a:r>
              <a:rPr lang="en-GB" dirty="0"/>
              <a:t> to -72 dBm</a:t>
            </a:r>
          </a:p>
          <a:p>
            <a:pPr lvl="2"/>
            <a:r>
              <a:rPr lang="en-GB" dirty="0"/>
              <a:t>Finally, it noted that Ericsson’s sims</a:t>
            </a:r>
            <a:r>
              <a:rPr lang="en-AU" dirty="0"/>
              <a:t> also showed that everyone was better off using </a:t>
            </a:r>
            <a:r>
              <a:rPr lang="en-AU" i="1" dirty="0"/>
              <a:t>PD/ED </a:t>
            </a:r>
            <a:r>
              <a:rPr lang="en-AU" dirty="0"/>
              <a:t>using traditional thresholds, rather than </a:t>
            </a:r>
            <a:r>
              <a:rPr lang="en-AU" i="1" dirty="0"/>
              <a:t>ED-only</a:t>
            </a:r>
            <a:r>
              <a:rPr lang="en-AU" dirty="0"/>
              <a:t> at -72 dBm</a:t>
            </a:r>
            <a:endParaRPr lang="en-GB" dirty="0"/>
          </a:p>
          <a:p>
            <a:pPr lvl="1"/>
            <a:r>
              <a:rPr lang="en-GB" dirty="0"/>
              <a:t>Ultimately BRAN#103 did not agree on the way forward </a:t>
            </a:r>
            <a:r>
              <a:rPr lang="en-GB" dirty="0">
                <a:sym typeface="Wingdings" panose="05000000000000000000" pitchFamily="2" charset="2"/>
              </a:rPr>
              <a:t></a:t>
            </a:r>
            <a:endParaRPr lang="en-GB" dirty="0"/>
          </a:p>
        </p:txBody>
      </p:sp>
      <p:sp>
        <p:nvSpPr>
          <p:cNvPr id="4" name="Footer Placeholder 3">
            <a:extLst>
              <a:ext uri="{FF2B5EF4-FFF2-40B4-BE49-F238E27FC236}">
                <a16:creationId xmlns:a16="http://schemas.microsoft.com/office/drawing/2014/main" id="{8594D93D-1506-48B4-9E50-2E33A9F685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5002A3-C4E9-4074-96DC-84F81212A1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468098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a:xfrm>
            <a:off x="685800" y="685800"/>
            <a:ext cx="8077200" cy="1066800"/>
          </a:xfrm>
        </p:spPr>
        <p:txBody>
          <a:bodyPr/>
          <a:lstStyle/>
          <a:p>
            <a:r>
              <a:rPr lang="en-AU" dirty="0"/>
              <a:t>Whether an </a:t>
            </a:r>
            <a:r>
              <a:rPr lang="en-AU" i="1" dirty="0"/>
              <a:t>EDT</a:t>
            </a:r>
            <a:r>
              <a:rPr lang="en-AU" dirty="0"/>
              <a:t> of -72 dBm should be universally applied in 6 GHz remained contentious in BRAN#104</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EDT from BRAN#104</a:t>
            </a:r>
          </a:p>
          <a:p>
            <a:pPr lvl="1"/>
            <a:r>
              <a:rPr lang="en-US" dirty="0"/>
              <a:t>BRAN(19)104014r1: </a:t>
            </a:r>
            <a:r>
              <a:rPr lang="en-US" i="1" dirty="0"/>
              <a:t>6 </a:t>
            </a:r>
            <a:r>
              <a:rPr lang="en-AU" i="1" dirty="0"/>
              <a:t>GHz Adaptivity update </a:t>
            </a:r>
            <a:r>
              <a:rPr lang="en-AU" dirty="0"/>
              <a:t>(Cisco)</a:t>
            </a:r>
            <a:endParaRPr lang="en-US" dirty="0"/>
          </a:p>
          <a:p>
            <a:pPr lvl="1"/>
            <a:r>
              <a:rPr lang="en-US" dirty="0"/>
              <a:t>BRAN(19)104015: </a:t>
            </a:r>
            <a:r>
              <a:rPr lang="en-GB" i="1" dirty="0"/>
              <a:t>EDT for 6 GHz: Wi-Fi simulation results </a:t>
            </a:r>
            <a:r>
              <a:rPr lang="en-GB" dirty="0"/>
              <a:t>(Nokia)</a:t>
            </a:r>
            <a:endParaRPr lang="en-US" dirty="0"/>
          </a:p>
          <a:p>
            <a:pPr lvl="1"/>
            <a:r>
              <a:rPr lang="en-US" dirty="0"/>
              <a:t>BRAN(19)104016: </a:t>
            </a:r>
            <a:r>
              <a:rPr lang="en-AU" i="1" dirty="0"/>
              <a:t>Simulations for 6 GHz channel access details</a:t>
            </a:r>
            <a:r>
              <a:rPr lang="en-AU" dirty="0"/>
              <a:t> (Nokia)</a:t>
            </a:r>
            <a:endParaRPr lang="en-US" dirty="0"/>
          </a:p>
          <a:p>
            <a:pPr lvl="1"/>
            <a:r>
              <a:rPr lang="en-US" dirty="0"/>
              <a:t>BRAN(19)104019: </a:t>
            </a:r>
            <a:r>
              <a:rPr lang="en-GB" i="1" dirty="0"/>
              <a:t>On the energy detection threshold issue </a:t>
            </a:r>
            <a:r>
              <a:rPr lang="en-GB" dirty="0"/>
              <a:t>(Qualcomm)</a:t>
            </a:r>
          </a:p>
          <a:p>
            <a:pPr lvl="1"/>
            <a:r>
              <a:rPr lang="en-US" dirty="0"/>
              <a:t>BRAN(19)104025: </a:t>
            </a:r>
            <a:r>
              <a:rPr lang="en-US" i="1" dirty="0"/>
              <a:t>Adaptivity response </a:t>
            </a:r>
            <a:r>
              <a:rPr lang="en-US" dirty="0"/>
              <a:t>(Cisco)</a:t>
            </a:r>
          </a:p>
          <a:p>
            <a:pPr lvl="1"/>
            <a:r>
              <a:rPr lang="en-US" dirty="0"/>
              <a:t>BRAN(19)104010r1: </a:t>
            </a:r>
            <a:r>
              <a:rPr lang="en-GB" i="1" dirty="0"/>
              <a:t>Common ED for 6 GHz </a:t>
            </a:r>
            <a:r>
              <a:rPr lang="en-US" dirty="0"/>
              <a:t>(Ericsson)</a:t>
            </a:r>
          </a:p>
          <a:p>
            <a:pPr lvl="1"/>
            <a:r>
              <a:rPr lang="en-GB" dirty="0"/>
              <a:t>BRAN(19)104030r2: </a:t>
            </a:r>
            <a:r>
              <a:rPr lang="en-AU" i="1" dirty="0"/>
              <a:t>Response to BRAN(19)104010r1 </a:t>
            </a:r>
            <a:r>
              <a:rPr lang="en-AU" dirty="0"/>
              <a:t>(Broadcom)</a:t>
            </a:r>
          </a:p>
          <a:p>
            <a:r>
              <a:rPr lang="en-AU" dirty="0"/>
              <a:t>Summary of discussion on EDT in BRAN#104 </a:t>
            </a:r>
          </a:p>
          <a:p>
            <a:pPr lvl="1"/>
            <a:r>
              <a:rPr lang="en-AU" dirty="0"/>
              <a:t>The question of whether an </a:t>
            </a:r>
            <a:r>
              <a:rPr lang="en-AU" i="1" dirty="0"/>
              <a:t>EDT</a:t>
            </a:r>
            <a:r>
              <a:rPr lang="en-AU" dirty="0"/>
              <a:t> of -72 dBm should be universally applied to all technologies in 6 GHz remained contentious in BRAN#104</a:t>
            </a:r>
          </a:p>
          <a:p>
            <a:pPr lvl="1"/>
            <a:endParaRPr lang="en-AU" dirty="0"/>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110279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pPr lvl="1"/>
            <a:r>
              <a:rPr lang="en-US" dirty="0"/>
              <a:t>Cisco reiterated the discussion in BRAN#103 justifying the use of traditional </a:t>
            </a:r>
            <a:r>
              <a:rPr lang="en-US" i="1" dirty="0"/>
              <a:t>EDTs</a:t>
            </a:r>
            <a:r>
              <a:rPr lang="en-US" dirty="0"/>
              <a:t> in 6 GHz</a:t>
            </a:r>
            <a:endParaRPr lang="en-AU" dirty="0"/>
          </a:p>
        </p:txBody>
      </p:sp>
      <p:sp>
        <p:nvSpPr>
          <p:cNvPr id="4" name="Footer Placeholder 3"/>
          <p:cNvSpPr>
            <a:spLocks noGrp="1"/>
          </p:cNvSpPr>
          <p:nvPr>
            <p:ph type="ftr" sz="quarter" idx="10"/>
          </p:nvPr>
        </p:nvSpPr>
        <p:spPr/>
        <p:txBody>
          <a:bodyPr/>
          <a:lstStyle/>
          <a:p>
            <a:pPr>
              <a:defRPr/>
            </a:pPr>
            <a:r>
              <a:rPr lang="en-US"/>
              <a:t>Cisco</a:t>
            </a:r>
            <a:endParaRPr lang="en-US" i="1"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grpSp>
        <p:nvGrpSpPr>
          <p:cNvPr id="3" name="Group 2">
            <a:extLst>
              <a:ext uri="{FF2B5EF4-FFF2-40B4-BE49-F238E27FC236}">
                <a16:creationId xmlns:a16="http://schemas.microsoft.com/office/drawing/2014/main" id="{D8CC515F-63D2-4695-AD2F-DE7ED2AC3AD5}"/>
              </a:ext>
            </a:extLst>
          </p:cNvPr>
          <p:cNvGrpSpPr/>
          <p:nvPr/>
        </p:nvGrpSpPr>
        <p:grpSpPr>
          <a:xfrm>
            <a:off x="381000" y="1828800"/>
            <a:ext cx="8387615" cy="4572000"/>
            <a:chOff x="381000" y="1828800"/>
            <a:chExt cx="8387615" cy="4572000"/>
          </a:xfrm>
        </p:grpSpPr>
        <p:sp>
          <p:nvSpPr>
            <p:cNvPr id="7" name="Rectangle 6"/>
            <p:cNvSpPr/>
            <p:nvPr/>
          </p:nvSpPr>
          <p:spPr bwMode="auto">
            <a:xfrm>
              <a:off x="381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Cases where hypothesis is correct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No need to limit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to -72 dBm in EN 303 687 because it wil</a:t>
              </a:r>
              <a:r>
                <a:rPr lang="en-AU" sz="1600" dirty="0">
                  <a:latin typeface="+mj-lt"/>
                </a:rPr>
                <a:t>l be in vendor’s best interest to use -72 dBm anyway</a:t>
              </a:r>
              <a:endParaRPr kumimoji="0" lang="en-AU" sz="1600" b="0" i="0" u="none" strike="noStrike" cap="none" normalizeH="0" baseline="0" dirty="0">
                <a:ln>
                  <a:noFill/>
                </a:ln>
                <a:solidFill>
                  <a:schemeClr val="tx1"/>
                </a:solidFill>
                <a:effectLst/>
                <a:latin typeface="+mj-lt"/>
              </a:endParaRPr>
            </a:p>
          </p:txBody>
        </p:sp>
        <p:sp>
          <p:nvSpPr>
            <p:cNvPr id="8" name="Rectangle 7"/>
            <p:cNvSpPr/>
            <p:nvPr/>
          </p:nvSpPr>
          <p:spPr bwMode="auto">
            <a:xfrm>
              <a:off x="4953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b="1" dirty="0">
                  <a:solidFill>
                    <a:srgbClr val="FF0000"/>
                  </a:solidFill>
                  <a:latin typeface="+mj-lt"/>
                </a:rPr>
                <a:t>Cases where hypothesis is incorrect</a:t>
              </a:r>
            </a:p>
            <a:p>
              <a:pPr algn="ctr" eaLnBrk="0" hangingPunct="0">
                <a:spcBef>
                  <a:spcPts val="800"/>
                </a:spcBef>
              </a:pPr>
              <a:r>
                <a:rPr lang="en-AU" sz="1600" dirty="0">
                  <a:latin typeface="+mj-lt"/>
                </a:rPr>
                <a:t>EN 303 687 should not change </a:t>
              </a:r>
              <a:r>
                <a:rPr lang="en-AU" sz="1600" i="1" dirty="0">
                  <a:latin typeface="+mj-lt"/>
                </a:rPr>
                <a:t>EDT</a:t>
              </a:r>
              <a:r>
                <a:rPr lang="en-AU" sz="1600" dirty="0">
                  <a:latin typeface="+mj-lt"/>
                </a:rPr>
                <a:t> for </a:t>
              </a:r>
              <a:r>
                <a:rPr lang="en-AU" sz="1600" i="1" dirty="0">
                  <a:latin typeface="+mj-lt"/>
                </a:rPr>
                <a:t>PD/ED </a:t>
              </a:r>
              <a:r>
                <a:rPr lang="en-AU" sz="1600" dirty="0">
                  <a:latin typeface="+mj-lt"/>
                </a:rPr>
                <a:t>case to -72 dBm because doing so will cause harm in these cases</a:t>
              </a:r>
              <a:endParaRPr kumimoji="0" lang="en-AU" sz="1600" b="0" i="0" u="none" strike="noStrike" cap="none" normalizeH="0" baseline="0" dirty="0">
                <a:ln>
                  <a:noFill/>
                </a:ln>
                <a:solidFill>
                  <a:schemeClr val="tx1"/>
                </a:solidFill>
                <a:effectLst/>
                <a:latin typeface="+mj-lt"/>
              </a:endParaRPr>
            </a:p>
          </p:txBody>
        </p:sp>
        <p:sp>
          <p:nvSpPr>
            <p:cNvPr id="6" name="Rectangle 5"/>
            <p:cNvSpPr/>
            <p:nvPr/>
          </p:nvSpPr>
          <p:spPr bwMode="auto">
            <a:xfrm>
              <a:off x="381000" y="18288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accent6"/>
                  </a:solidFill>
                  <a:effectLst/>
                  <a:latin typeface="+mj-lt"/>
                </a:rPr>
                <a:t>Hypothesis (based</a:t>
              </a:r>
              <a:r>
                <a:rPr kumimoji="0" lang="en-AU" sz="1600" b="1" i="0" u="none" strike="noStrike" cap="none" normalizeH="0" dirty="0">
                  <a:ln>
                    <a:noFill/>
                  </a:ln>
                  <a:solidFill>
                    <a:schemeClr val="accent6"/>
                  </a:solidFill>
                  <a:effectLst/>
                  <a:latin typeface="+mj-lt"/>
                </a:rPr>
                <a:t> on Nokia’s &amp; Ericsson’s simulations)</a:t>
              </a:r>
              <a:r>
                <a:rPr kumimoji="0" lang="en-AU" sz="1600" b="1" i="0" u="none" strike="noStrike" cap="none" normalizeH="0" baseline="0" dirty="0">
                  <a:ln>
                    <a:noFill/>
                  </a:ln>
                  <a:solidFill>
                    <a:schemeClr val="accent6"/>
                  </a:solidFill>
                  <a:effectLst/>
                  <a:latin typeface="+mj-lt"/>
                </a:rPr>
                <a: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802.11ax is better off using an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of -72 dBm</a:t>
              </a:r>
            </a:p>
          </p:txBody>
        </p:sp>
        <p:sp>
          <p:nvSpPr>
            <p:cNvPr id="29" name="Rectangle 28"/>
            <p:cNvSpPr/>
            <p:nvPr/>
          </p:nvSpPr>
          <p:spPr bwMode="auto">
            <a:xfrm>
              <a:off x="2514600" y="2667000"/>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There may be cases where the hypothesis is correct, and others where it is incorrect</a:t>
              </a:r>
              <a:endParaRPr kumimoji="0" lang="en-AU" sz="1600" i="1" u="none" strike="noStrike" cap="none" normalizeH="0" baseline="0" dirty="0">
                <a:ln>
                  <a:noFill/>
                </a:ln>
                <a:solidFill>
                  <a:schemeClr val="tx1"/>
                </a:solidFill>
                <a:effectLst/>
                <a:latin typeface="+mj-lt"/>
              </a:endParaRPr>
            </a:p>
          </p:txBody>
        </p:sp>
        <p:sp>
          <p:nvSpPr>
            <p:cNvPr id="38" name="Rectangle 37"/>
            <p:cNvSpPr/>
            <p:nvPr/>
          </p:nvSpPr>
          <p:spPr bwMode="auto">
            <a:xfrm>
              <a:off x="381000" y="55626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lang="en-AU" sz="1600" b="1" dirty="0">
                  <a:solidFill>
                    <a:schemeClr val="accent6"/>
                  </a:solidFill>
                  <a:latin typeface="+mj-lt"/>
                </a:rPr>
                <a:t>Logical c</a:t>
              </a:r>
              <a:r>
                <a:rPr kumimoji="0" lang="en-AU" sz="1600" b="1" i="0" u="none" strike="noStrike" cap="none" normalizeH="0" baseline="0" dirty="0">
                  <a:ln>
                    <a:noFill/>
                  </a:ln>
                  <a:solidFill>
                    <a:schemeClr val="accent6"/>
                  </a:solidFill>
                  <a:effectLst/>
                  <a:latin typeface="+mj-lt"/>
                </a:rPr>
                <a:t>onclusion (aka an “all roads lead to Rome” conclusion)</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a:latin typeface="+mj-lt"/>
                </a:rPr>
                <a:t>Maintain </a:t>
              </a:r>
              <a:r>
                <a:rPr lang="en-AU" sz="1600" i="1" dirty="0">
                  <a:latin typeface="+mj-lt"/>
                </a:rPr>
                <a:t>EDT</a:t>
              </a:r>
              <a:r>
                <a:rPr lang="en-AU" sz="1600" dirty="0">
                  <a:latin typeface="+mj-lt"/>
                </a:rPr>
                <a:t> of -62 dBm for technologies using </a:t>
              </a:r>
              <a:r>
                <a:rPr lang="en-AU" sz="1600" i="1" dirty="0">
                  <a:latin typeface="+mj-lt"/>
                </a:rPr>
                <a:t>PD/ED </a:t>
              </a:r>
              <a:r>
                <a:rPr lang="en-AU" sz="1600" dirty="0">
                  <a:latin typeface="+mj-lt"/>
                </a:rPr>
                <a:t>in EN 303 687</a:t>
              </a:r>
              <a:endParaRPr kumimoji="0" lang="en-AU" sz="1600" b="0" i="0" u="none" strike="noStrike" cap="none" normalizeH="0" baseline="0" dirty="0">
                <a:ln>
                  <a:noFill/>
                </a:ln>
                <a:solidFill>
                  <a:schemeClr val="tx1"/>
                </a:solidFill>
                <a:effectLst/>
                <a:latin typeface="+mj-lt"/>
              </a:endParaRPr>
            </a:p>
          </p:txBody>
        </p:sp>
        <p:sp>
          <p:nvSpPr>
            <p:cNvPr id="39" name="Rectangle 38"/>
            <p:cNvSpPr/>
            <p:nvPr/>
          </p:nvSpPr>
          <p:spPr bwMode="auto">
            <a:xfrm>
              <a:off x="2362200" y="5562600"/>
              <a:ext cx="53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6172200" y="5561806"/>
              <a:ext cx="762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50" name="Straight Arrow Connector 49"/>
            <p:cNvCxnSpPr>
              <a:endCxn id="7" idx="0"/>
            </p:cNvCxnSpPr>
            <p:nvPr/>
          </p:nvCxnSpPr>
          <p:spPr bwMode="auto">
            <a:xfrm>
              <a:off x="2286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1" name="Straight Arrow Connector 50"/>
            <p:cNvCxnSpPr>
              <a:endCxn id="8" idx="0"/>
            </p:cNvCxnSpPr>
            <p:nvPr/>
          </p:nvCxnSpPr>
          <p:spPr bwMode="auto">
            <a:xfrm>
              <a:off x="6858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4" name="Straight Arrow Connector 53"/>
            <p:cNvCxnSpPr>
              <a:stCxn id="7" idx="2"/>
            </p:cNvCxnSpPr>
            <p:nvPr/>
          </p:nvCxnSpPr>
          <p:spPr bwMode="auto">
            <a:xfrm>
              <a:off x="2286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5" name="Straight Arrow Connector 54"/>
            <p:cNvCxnSpPr>
              <a:stCxn id="8" idx="2"/>
            </p:cNvCxnSpPr>
            <p:nvPr/>
          </p:nvCxnSpPr>
          <p:spPr bwMode="auto">
            <a:xfrm>
              <a:off x="6858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
          <p:nvSpPr>
            <p:cNvPr id="60" name="Rectangle 59"/>
            <p:cNvSpPr/>
            <p:nvPr/>
          </p:nvSpPr>
          <p:spPr bwMode="auto">
            <a:xfrm>
              <a:off x="2514600" y="4725194"/>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Both cases (</a:t>
              </a:r>
              <a:r>
                <a:rPr lang="en-AU" sz="1600" i="1" dirty="0">
                  <a:solidFill>
                    <a:srgbClr val="00B050"/>
                  </a:solidFill>
                  <a:latin typeface="+mj-lt"/>
                </a:rPr>
                <a:t>correct</a:t>
              </a:r>
              <a:r>
                <a:rPr lang="en-AU" sz="1600" i="1" dirty="0">
                  <a:latin typeface="+mj-lt"/>
                </a:rPr>
                <a:t> &amp; </a:t>
              </a:r>
              <a:r>
                <a:rPr lang="en-AU" sz="1600" i="1" dirty="0">
                  <a:solidFill>
                    <a:srgbClr val="FF0000"/>
                  </a:solidFill>
                  <a:latin typeface="+mj-lt"/>
                </a:rPr>
                <a:t>incorrect</a:t>
              </a:r>
              <a:r>
                <a:rPr lang="en-AU" sz="1600" i="1" dirty="0">
                  <a:latin typeface="+mj-lt"/>
                </a:rPr>
                <a:t>) lead to exactly the same </a:t>
              </a:r>
              <a:r>
                <a:rPr lang="en-AU" sz="1600" i="1" dirty="0">
                  <a:solidFill>
                    <a:schemeClr val="accent6"/>
                  </a:solidFill>
                  <a:latin typeface="+mj-lt"/>
                </a:rPr>
                <a:t>logical conclusion</a:t>
              </a:r>
              <a:r>
                <a:rPr lang="en-AU" sz="1600" i="1" dirty="0">
                  <a:latin typeface="+mj-lt"/>
                </a:rPr>
                <a:t>! </a:t>
              </a:r>
              <a:r>
                <a:rPr lang="en-AU" sz="1600" i="1" dirty="0">
                  <a:latin typeface="+mj-lt"/>
                  <a:sym typeface="Wingdings" panose="05000000000000000000" pitchFamily="2" charset="2"/>
                </a:rPr>
                <a:t></a:t>
              </a:r>
              <a:endParaRPr kumimoji="0" lang="en-AU" sz="1600" i="1" u="none" strike="noStrike" cap="none" normalizeH="0" baseline="0" dirty="0">
                <a:ln>
                  <a:noFill/>
                </a:ln>
                <a:solidFill>
                  <a:schemeClr val="tx1"/>
                </a:solidFill>
                <a:effectLst/>
                <a:latin typeface="+mj-lt"/>
              </a:endParaRPr>
            </a:p>
          </p:txBody>
        </p:sp>
        <p:sp>
          <p:nvSpPr>
            <p:cNvPr id="61" name="Rectangle 60"/>
            <p:cNvSpPr/>
            <p:nvPr/>
          </p:nvSpPr>
          <p:spPr bwMode="auto">
            <a:xfrm>
              <a:off x="6939815" y="4724401"/>
              <a:ext cx="18288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Inappropriate  extrapolation?</a:t>
              </a:r>
              <a:endParaRPr kumimoji="0" lang="en-AU" sz="1600" i="1" u="none" strike="noStrike" cap="none" normalizeH="0" baseline="0" dirty="0">
                <a:ln>
                  <a:noFill/>
                </a:ln>
                <a:solidFill>
                  <a:srgbClr val="FF0000"/>
                </a:solidFill>
                <a:effectLst/>
                <a:latin typeface="+mj-lt"/>
              </a:endParaRPr>
            </a:p>
          </p:txBody>
        </p:sp>
        <p:sp>
          <p:nvSpPr>
            <p:cNvPr id="62" name="Rectangle 61"/>
            <p:cNvSpPr/>
            <p:nvPr/>
          </p:nvSpPr>
          <p:spPr bwMode="auto">
            <a:xfrm>
              <a:off x="6934200" y="2667000"/>
              <a:ext cx="1828800" cy="8366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Inaccurate simulation?</a:t>
              </a:r>
              <a:endParaRPr kumimoji="0" lang="en-AU" sz="1600" i="1" u="none" strike="noStrike" cap="none" normalizeH="0" baseline="0" dirty="0">
                <a:ln>
                  <a:noFill/>
                </a:ln>
                <a:solidFill>
                  <a:srgbClr val="FF0000"/>
                </a:solidFill>
                <a:effectLst/>
                <a:latin typeface="+mj-lt"/>
              </a:endParaRPr>
            </a:p>
          </p:txBody>
        </p:sp>
        <p:cxnSp>
          <p:nvCxnSpPr>
            <p:cNvPr id="64" name="Straight Arrow Connector 63"/>
            <p:cNvCxnSpPr/>
            <p:nvPr/>
          </p:nvCxnSpPr>
          <p:spPr bwMode="auto">
            <a:xfrm>
              <a:off x="7848600" y="3276600"/>
              <a:ext cx="0" cy="22701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5" name="Straight Arrow Connector 64"/>
            <p:cNvCxnSpPr/>
            <p:nvPr/>
          </p:nvCxnSpPr>
          <p:spPr bwMode="auto">
            <a:xfrm flipV="1">
              <a:off x="7848600" y="4722811"/>
              <a:ext cx="0" cy="230189"/>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3875022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A70-86AC-4316-B2E4-9F4F607419CC}"/>
              </a:ext>
            </a:extLst>
          </p:cNvPr>
          <p:cNvSpPr>
            <a:spLocks noGrp="1"/>
          </p:cNvSpPr>
          <p:nvPr>
            <p:ph type="title"/>
          </p:nvPr>
        </p:nvSpPr>
        <p:spPr/>
        <p:txBody>
          <a:bodyPr/>
          <a:lstStyle/>
          <a:p>
            <a:r>
              <a:rPr lang="en-US" dirty="0"/>
              <a:t>Nokia asserted evidence for an universal </a:t>
            </a:r>
            <a:r>
              <a:rPr lang="en-US" i="1" dirty="0"/>
              <a:t>EDT</a:t>
            </a:r>
            <a:r>
              <a:rPr lang="en-US" dirty="0"/>
              <a:t> of</a:t>
            </a:r>
            <a:br>
              <a:rPr lang="en-US" dirty="0"/>
            </a:br>
            <a:r>
              <a:rPr lang="en-US" dirty="0"/>
              <a:t>-72 dBm based on sims of 802.11ax systems only</a:t>
            </a:r>
            <a:endParaRPr lang="en-AU" dirty="0"/>
          </a:p>
        </p:txBody>
      </p:sp>
      <p:sp>
        <p:nvSpPr>
          <p:cNvPr id="3" name="Content Placeholder 2">
            <a:extLst>
              <a:ext uri="{FF2B5EF4-FFF2-40B4-BE49-F238E27FC236}">
                <a16:creationId xmlns:a16="http://schemas.microsoft.com/office/drawing/2014/main" id="{A326E287-DD9F-4B8E-BE0D-E0A527C59A8D}"/>
              </a:ext>
            </a:extLst>
          </p:cNvPr>
          <p:cNvSpPr>
            <a:spLocks noGrp="1"/>
          </p:cNvSpPr>
          <p:nvPr>
            <p:ph idx="1"/>
          </p:nvPr>
        </p:nvSpPr>
        <p:spPr/>
        <p:txBody>
          <a:bodyPr/>
          <a:lstStyle/>
          <a:p>
            <a:r>
              <a:rPr lang="en-AU" dirty="0"/>
              <a:t>Summary of </a:t>
            </a:r>
            <a:r>
              <a:rPr lang="en-US" dirty="0"/>
              <a:t>BRAN(19)104015 (Nokia)</a:t>
            </a:r>
          </a:p>
          <a:p>
            <a:pPr lvl="1"/>
            <a:r>
              <a:rPr lang="en-AU" dirty="0"/>
              <a:t>BRAN(19)104015 (Nokia) examined sharing between six 802.11ax systems using different </a:t>
            </a:r>
            <a:r>
              <a:rPr lang="en-AU" i="1" dirty="0"/>
              <a:t>EDT</a:t>
            </a:r>
            <a:r>
              <a:rPr lang="en-AU" dirty="0"/>
              <a:t>’s (-72 dBm or -62 dBm)</a:t>
            </a:r>
          </a:p>
          <a:p>
            <a:pPr lvl="1"/>
            <a:r>
              <a:rPr lang="en-AU" dirty="0"/>
              <a:t>It concluded that 802.11ax devices using different </a:t>
            </a:r>
            <a:r>
              <a:rPr lang="en-AU" i="1" dirty="0"/>
              <a:t>EDT</a:t>
            </a:r>
            <a:r>
              <a:rPr lang="en-AU" dirty="0"/>
              <a:t>’s leads to asymmetric sharing between the devices</a:t>
            </a:r>
          </a:p>
          <a:p>
            <a:pPr lvl="2"/>
            <a:r>
              <a:rPr lang="en-AU" dirty="0"/>
              <a:t>This is not a terribly surprising result because at high load </a:t>
            </a:r>
            <a:r>
              <a:rPr lang="en-AU" i="1" dirty="0"/>
              <a:t>ED</a:t>
            </a:r>
            <a:r>
              <a:rPr lang="en-AU" dirty="0"/>
              <a:t> will be used at least some of the time, rather than </a:t>
            </a:r>
            <a:r>
              <a:rPr lang="en-AU" i="1" dirty="0"/>
              <a:t>PD</a:t>
            </a:r>
            <a:r>
              <a:rPr lang="en-AU" dirty="0"/>
              <a:t>, giving -62 dBm devices an advantage</a:t>
            </a:r>
          </a:p>
          <a:p>
            <a:pPr lvl="1"/>
            <a:r>
              <a:rPr lang="en-AU" dirty="0"/>
              <a:t>It also concluded this means 802.11ax systems have no incentive to reduce their </a:t>
            </a:r>
            <a:r>
              <a:rPr lang="en-AU" i="1" dirty="0"/>
              <a:t>EDT</a:t>
            </a:r>
            <a:r>
              <a:rPr lang="en-AU" dirty="0"/>
              <a:t> when sharing with other 802.11ax systems</a:t>
            </a:r>
          </a:p>
          <a:p>
            <a:pPr lvl="1"/>
            <a:r>
              <a:rPr lang="en-AU" dirty="0"/>
              <a:t>This conclusion was used to assert that an 802.11ax system will never lower its </a:t>
            </a:r>
            <a:r>
              <a:rPr lang="en-AU" i="1" dirty="0"/>
              <a:t>EDT</a:t>
            </a:r>
            <a:r>
              <a:rPr lang="en-AU" dirty="0"/>
              <a:t> voluntarily to increase performance …</a:t>
            </a:r>
          </a:p>
          <a:p>
            <a:pPr lvl="1"/>
            <a:r>
              <a:rPr lang="en-AU" dirty="0"/>
              <a:t>… and so 802.11ax systems should be forced to do so by restricting the </a:t>
            </a:r>
            <a:r>
              <a:rPr lang="en-AU" i="1" dirty="0"/>
              <a:t>EDT</a:t>
            </a:r>
            <a:r>
              <a:rPr lang="en-AU" dirty="0"/>
              <a:t> to -72 dBm in EN 303 687 </a:t>
            </a:r>
          </a:p>
          <a:p>
            <a:endParaRPr lang="en-AU" dirty="0"/>
          </a:p>
        </p:txBody>
      </p:sp>
      <p:sp>
        <p:nvSpPr>
          <p:cNvPr id="4" name="Footer Placeholder 3">
            <a:extLst>
              <a:ext uri="{FF2B5EF4-FFF2-40B4-BE49-F238E27FC236}">
                <a16:creationId xmlns:a16="http://schemas.microsoft.com/office/drawing/2014/main" id="{1E763C8E-56B0-44FA-8D94-EF25E2A338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FF54D64-7117-43B4-8763-8799EC6C44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24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56F-517E-4368-8AC1-73EB02E98AAE}"/>
              </a:ext>
            </a:extLst>
          </p:cNvPr>
          <p:cNvSpPr>
            <a:spLocks noGrp="1"/>
          </p:cNvSpPr>
          <p:nvPr>
            <p:ph type="title"/>
          </p:nvPr>
        </p:nvSpPr>
        <p:spPr>
          <a:xfrm>
            <a:off x="685800" y="685800"/>
            <a:ext cx="8305800" cy="1066800"/>
          </a:xfrm>
        </p:spPr>
        <p:txBody>
          <a:bodyPr/>
          <a:lstStyle/>
          <a:p>
            <a:r>
              <a:rPr lang="en-AU" dirty="0"/>
              <a:t>The case in </a:t>
            </a:r>
            <a:r>
              <a:rPr lang="en-US" dirty="0"/>
              <a:t>BRAN(19)104015 (Nokia) is flawed because it does not consider coexistence between systems</a:t>
            </a:r>
            <a:br>
              <a:rPr lang="en-US" dirty="0"/>
            </a:br>
            <a:endParaRPr lang="en-AU" dirty="0"/>
          </a:p>
        </p:txBody>
      </p:sp>
      <p:sp>
        <p:nvSpPr>
          <p:cNvPr id="3" name="Content Placeholder 2">
            <a:extLst>
              <a:ext uri="{FF2B5EF4-FFF2-40B4-BE49-F238E27FC236}">
                <a16:creationId xmlns:a16="http://schemas.microsoft.com/office/drawing/2014/main" id="{FDE27F15-2B70-4F83-8A1F-CE5C86F26E60}"/>
              </a:ext>
            </a:extLst>
          </p:cNvPr>
          <p:cNvSpPr>
            <a:spLocks noGrp="1"/>
          </p:cNvSpPr>
          <p:nvPr>
            <p:ph idx="1"/>
          </p:nvPr>
        </p:nvSpPr>
        <p:spPr/>
        <p:txBody>
          <a:bodyPr/>
          <a:lstStyle/>
          <a:p>
            <a:r>
              <a:rPr lang="en-AU" dirty="0"/>
              <a:t>Discussion of </a:t>
            </a:r>
            <a:r>
              <a:rPr lang="en-US" dirty="0"/>
              <a:t>BRAN(19)104015 (Nokia)</a:t>
            </a:r>
          </a:p>
          <a:p>
            <a:pPr lvl="1"/>
            <a:r>
              <a:rPr lang="en-AU" dirty="0"/>
              <a:t>Observations about coexistence between 802.11ax systems (using </a:t>
            </a:r>
            <a:r>
              <a:rPr lang="en-AU" i="1" dirty="0"/>
              <a:t>PD/ED</a:t>
            </a:r>
            <a:r>
              <a:rPr lang="en-AU" dirty="0"/>
              <a:t>) cannot reasonably be used to draw any conclusions about 802.11ax behaviour in the presence of NR-U systems (using </a:t>
            </a:r>
            <a:r>
              <a:rPr lang="en-AU" i="1" dirty="0"/>
              <a:t>ED-only</a:t>
            </a:r>
            <a:r>
              <a:rPr lang="en-AU" dirty="0"/>
              <a:t>)</a:t>
            </a:r>
          </a:p>
          <a:p>
            <a:pPr lvl="1"/>
            <a:r>
              <a:rPr lang="en-AU" dirty="0"/>
              <a:t>That means one needs to fall back to the evidence, such as that in BRAN(19)103016 (Nokia), which actually simulates both systems …</a:t>
            </a:r>
          </a:p>
          <a:p>
            <a:pPr lvl="1"/>
            <a:r>
              <a:rPr lang="en-AU" dirty="0"/>
              <a:t>… and suggests 802.11ax systems are better off using a lower </a:t>
            </a:r>
            <a:r>
              <a:rPr lang="en-AU" i="1" dirty="0"/>
              <a:t>EDT</a:t>
            </a:r>
            <a:r>
              <a:rPr lang="en-AU" dirty="0"/>
              <a:t> in the presence of NR-U systems</a:t>
            </a:r>
          </a:p>
          <a:p>
            <a:pPr lvl="1"/>
            <a:r>
              <a:rPr lang="en-AU" dirty="0"/>
              <a:t>As noted in </a:t>
            </a:r>
            <a:r>
              <a:rPr lang="en-US" dirty="0"/>
              <a:t>BRAN(19)104014r1 (Cisco), this leads to the conclusion that there is not need to change the </a:t>
            </a:r>
            <a:r>
              <a:rPr lang="en-US" i="1" dirty="0"/>
              <a:t>EDT </a:t>
            </a:r>
            <a:r>
              <a:rPr lang="en-US" dirty="0"/>
              <a:t>from -62 dBm for </a:t>
            </a:r>
            <a:r>
              <a:rPr lang="en-US" i="1" dirty="0"/>
              <a:t>PD/ED </a:t>
            </a:r>
            <a:r>
              <a:rPr lang="en-US" dirty="0"/>
              <a:t>devices</a:t>
            </a:r>
          </a:p>
          <a:p>
            <a:pPr lvl="2"/>
            <a:r>
              <a:rPr lang="en-AU" dirty="0"/>
              <a:t>If Nokia simulations are correct then it is likely 802.11ax systems will reduce their </a:t>
            </a:r>
            <a:r>
              <a:rPr lang="en-AU" i="1" dirty="0"/>
              <a:t>EDT</a:t>
            </a:r>
            <a:r>
              <a:rPr lang="en-AU" dirty="0"/>
              <a:t> to -72 dBm or even less, because it is in their best interest</a:t>
            </a:r>
          </a:p>
          <a:p>
            <a:pPr lvl="2"/>
            <a:r>
              <a:rPr lang="en-AU" dirty="0"/>
              <a:t>Otherwise 802.11ax systems will justifiably maintain an </a:t>
            </a:r>
            <a:r>
              <a:rPr lang="en-AU" i="1" dirty="0"/>
              <a:t>EDT</a:t>
            </a:r>
            <a:r>
              <a:rPr lang="en-AU" dirty="0"/>
              <a:t> of -62 dBm</a:t>
            </a:r>
          </a:p>
          <a:p>
            <a:endParaRPr lang="en-US" dirty="0"/>
          </a:p>
          <a:p>
            <a:endParaRPr lang="en-AU" dirty="0"/>
          </a:p>
        </p:txBody>
      </p:sp>
      <p:sp>
        <p:nvSpPr>
          <p:cNvPr id="4" name="Footer Placeholder 3">
            <a:extLst>
              <a:ext uri="{FF2B5EF4-FFF2-40B4-BE49-F238E27FC236}">
                <a16:creationId xmlns:a16="http://schemas.microsoft.com/office/drawing/2014/main" id="{2706D0ED-EA6D-4B25-9BE6-34E90BAC7C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7C8DDD-EBCF-42C2-8F2F-4B05BD6B3B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86980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A6-C67F-4133-96F7-8B76462B0442}"/>
              </a:ext>
            </a:extLst>
          </p:cNvPr>
          <p:cNvSpPr>
            <a:spLocks noGrp="1"/>
          </p:cNvSpPr>
          <p:nvPr>
            <p:ph type="title"/>
          </p:nvPr>
        </p:nvSpPr>
        <p:spPr/>
        <p:txBody>
          <a:bodyPr/>
          <a:lstStyle/>
          <a:p>
            <a:r>
              <a:rPr lang="en-US" dirty="0"/>
              <a:t>Nokia asserted evidence for an </a:t>
            </a:r>
            <a:r>
              <a:rPr lang="en-US" i="1" dirty="0"/>
              <a:t>EDT</a:t>
            </a:r>
            <a:r>
              <a:rPr lang="en-US" dirty="0"/>
              <a:t> of -72 dBm by identifying and extrapolating one case</a:t>
            </a:r>
            <a:endParaRPr lang="en-AU" dirty="0"/>
          </a:p>
        </p:txBody>
      </p:sp>
      <p:sp>
        <p:nvSpPr>
          <p:cNvPr id="3" name="Content Placeholder 2">
            <a:extLst>
              <a:ext uri="{FF2B5EF4-FFF2-40B4-BE49-F238E27FC236}">
                <a16:creationId xmlns:a16="http://schemas.microsoft.com/office/drawing/2014/main" id="{516EDECC-609B-4314-AFF0-1E80554CBC87}"/>
              </a:ext>
            </a:extLst>
          </p:cNvPr>
          <p:cNvSpPr>
            <a:spLocks noGrp="1"/>
          </p:cNvSpPr>
          <p:nvPr>
            <p:ph idx="1"/>
          </p:nvPr>
        </p:nvSpPr>
        <p:spPr/>
        <p:txBody>
          <a:bodyPr/>
          <a:lstStyle/>
          <a:p>
            <a:r>
              <a:rPr lang="en-AU" dirty="0"/>
              <a:t>Summary of </a:t>
            </a:r>
            <a:r>
              <a:rPr lang="en-US" dirty="0"/>
              <a:t>BRAN(19)104016 (Nokia)</a:t>
            </a:r>
          </a:p>
          <a:p>
            <a:pPr lvl="1"/>
            <a:r>
              <a:rPr lang="en-AU" dirty="0"/>
              <a:t>BRAN(19)104016 (Nokia) examines sharing between a </a:t>
            </a:r>
            <a:r>
              <a:rPr lang="en-AU" i="1" dirty="0"/>
              <a:t>single</a:t>
            </a:r>
            <a:r>
              <a:rPr lang="en-AU" dirty="0"/>
              <a:t> 802.11ax system (</a:t>
            </a:r>
            <a:r>
              <a:rPr lang="en-AU" i="1" dirty="0"/>
              <a:t>ED/PD</a:t>
            </a:r>
            <a:r>
              <a:rPr lang="en-AU" dirty="0"/>
              <a:t>) and a </a:t>
            </a:r>
            <a:r>
              <a:rPr lang="en-AU" i="1" dirty="0"/>
              <a:t>single</a:t>
            </a:r>
            <a:r>
              <a:rPr lang="en-AU" dirty="0"/>
              <a:t> NR-U system (</a:t>
            </a:r>
            <a:r>
              <a:rPr lang="en-AU" i="1" dirty="0"/>
              <a:t>ED-only</a:t>
            </a:r>
            <a:r>
              <a:rPr lang="en-AU" dirty="0"/>
              <a:t>)</a:t>
            </a:r>
          </a:p>
          <a:p>
            <a:pPr lvl="1"/>
            <a:r>
              <a:rPr lang="en-AU" dirty="0"/>
              <a:t>It observes that the 802.11ax system (using </a:t>
            </a:r>
            <a:r>
              <a:rPr lang="en-AU" i="1" dirty="0"/>
              <a:t>EDT</a:t>
            </a:r>
            <a:r>
              <a:rPr lang="en-AU" dirty="0"/>
              <a:t> of -62 dBm) has a significant advantage over the NR-U system (using </a:t>
            </a:r>
            <a:r>
              <a:rPr lang="en-AU" i="1" dirty="0"/>
              <a:t>EDT</a:t>
            </a:r>
            <a:r>
              <a:rPr lang="en-AU" dirty="0"/>
              <a:t> of -72 dBm) </a:t>
            </a:r>
          </a:p>
          <a:p>
            <a:pPr lvl="2"/>
            <a:r>
              <a:rPr lang="en-AU" dirty="0"/>
              <a:t>This is not surprising because </a:t>
            </a:r>
            <a:r>
              <a:rPr lang="en-AU" i="1" dirty="0"/>
              <a:t>ED</a:t>
            </a:r>
            <a:r>
              <a:rPr lang="en-AU" dirty="0"/>
              <a:t> is the only mechanism used to detect other systems and the system using an </a:t>
            </a:r>
            <a:r>
              <a:rPr lang="en-AU" i="1" dirty="0"/>
              <a:t>EDT</a:t>
            </a:r>
            <a:r>
              <a:rPr lang="en-AU" dirty="0"/>
              <a:t> of -62 dBm will have a 10 dBm advantage</a:t>
            </a:r>
          </a:p>
          <a:p>
            <a:pPr lvl="2"/>
            <a:r>
              <a:rPr lang="en-AU" i="1" dirty="0"/>
              <a:t>PD</a:t>
            </a:r>
            <a:r>
              <a:rPr lang="en-AU" dirty="0"/>
              <a:t> is never used in this scenario because there is never another 802.11ax transmitter for the 802.11ax AP to detect</a:t>
            </a:r>
          </a:p>
          <a:p>
            <a:pPr lvl="1"/>
            <a:r>
              <a:rPr lang="en-AU" dirty="0"/>
              <a:t>BRAN(19)104016 (Nokia) concludes that a uniform </a:t>
            </a:r>
            <a:r>
              <a:rPr lang="en-AU" i="1" dirty="0"/>
              <a:t>EDT</a:t>
            </a:r>
            <a:r>
              <a:rPr lang="en-AU" dirty="0"/>
              <a:t> of -72 dBm should be enforced on all systems (presumably in EN 303 687)</a:t>
            </a:r>
          </a:p>
          <a:p>
            <a:endParaRPr lang="en-US" dirty="0"/>
          </a:p>
          <a:p>
            <a:endParaRPr lang="en-AU" dirty="0"/>
          </a:p>
        </p:txBody>
      </p:sp>
      <p:sp>
        <p:nvSpPr>
          <p:cNvPr id="4" name="Footer Placeholder 3">
            <a:extLst>
              <a:ext uri="{FF2B5EF4-FFF2-40B4-BE49-F238E27FC236}">
                <a16:creationId xmlns:a16="http://schemas.microsoft.com/office/drawing/2014/main" id="{10E7E959-69C2-4DFE-B11B-6B655F192A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DC9EC3-5BC0-42CF-B5F3-922D3D79514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833546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D1D0-B393-4BD1-866E-05517BD72B56}"/>
              </a:ext>
            </a:extLst>
          </p:cNvPr>
          <p:cNvSpPr>
            <a:spLocks noGrp="1"/>
          </p:cNvSpPr>
          <p:nvPr>
            <p:ph type="title"/>
          </p:nvPr>
        </p:nvSpPr>
        <p:spPr>
          <a:xfrm>
            <a:off x="685799" y="685800"/>
            <a:ext cx="7858125" cy="1066800"/>
          </a:xfrm>
        </p:spPr>
        <p:txBody>
          <a:bodyPr/>
          <a:lstStyle/>
          <a:p>
            <a:r>
              <a:rPr lang="en-US" dirty="0"/>
              <a:t>Nokia’s conclusion is </a:t>
            </a:r>
            <a:r>
              <a:rPr lang="en-AU" dirty="0"/>
              <a:t>unjustified </a:t>
            </a:r>
            <a:r>
              <a:rPr lang="en-AU" i="1" dirty="0"/>
              <a:t>on average</a:t>
            </a:r>
            <a:r>
              <a:rPr lang="en-AU" dirty="0"/>
              <a:t> &amp; because </a:t>
            </a:r>
            <a:r>
              <a:rPr lang="en-AU" i="1" dirty="0"/>
              <a:t>PD/ED </a:t>
            </a:r>
            <a:r>
              <a:rPr lang="en-AU" dirty="0"/>
              <a:t>is an unused alternative</a:t>
            </a:r>
            <a:br>
              <a:rPr lang="en-US" dirty="0"/>
            </a:br>
            <a:endParaRPr lang="en-AU" dirty="0"/>
          </a:p>
        </p:txBody>
      </p:sp>
      <p:sp>
        <p:nvSpPr>
          <p:cNvPr id="3" name="Content Placeholder 2">
            <a:extLst>
              <a:ext uri="{FF2B5EF4-FFF2-40B4-BE49-F238E27FC236}">
                <a16:creationId xmlns:a16="http://schemas.microsoft.com/office/drawing/2014/main" id="{A68DE188-8245-4B3D-B61C-C77AEBA1387B}"/>
              </a:ext>
            </a:extLst>
          </p:cNvPr>
          <p:cNvSpPr>
            <a:spLocks noGrp="1"/>
          </p:cNvSpPr>
          <p:nvPr>
            <p:ph idx="1"/>
          </p:nvPr>
        </p:nvSpPr>
        <p:spPr>
          <a:xfrm>
            <a:off x="685800" y="1600200"/>
            <a:ext cx="7772400" cy="4114800"/>
          </a:xfrm>
        </p:spPr>
        <p:txBody>
          <a:bodyPr/>
          <a:lstStyle/>
          <a:p>
            <a:r>
              <a:rPr lang="en-AU" dirty="0"/>
              <a:t>Discussion of </a:t>
            </a:r>
            <a:r>
              <a:rPr lang="en-US" dirty="0"/>
              <a:t>BRAN(19)104016 (Nokia)</a:t>
            </a:r>
          </a:p>
          <a:p>
            <a:pPr lvl="1"/>
            <a:r>
              <a:rPr lang="en-AU" dirty="0"/>
              <a:t>This is a case where a uniform </a:t>
            </a:r>
            <a:r>
              <a:rPr lang="en-AU" i="1" dirty="0"/>
              <a:t>EDT</a:t>
            </a:r>
            <a:r>
              <a:rPr lang="en-AU" dirty="0"/>
              <a:t> might be justified on the basis a </a:t>
            </a:r>
            <a:r>
              <a:rPr lang="en-AU" i="1" dirty="0"/>
              <a:t>ED/PD </a:t>
            </a:r>
            <a:r>
              <a:rPr lang="en-AU" dirty="0"/>
              <a:t>system has a clear 10 dB advantage over the </a:t>
            </a:r>
            <a:r>
              <a:rPr lang="en-AU" i="1" dirty="0"/>
              <a:t>ED-only</a:t>
            </a:r>
            <a:r>
              <a:rPr lang="en-AU" dirty="0"/>
              <a:t> system</a:t>
            </a:r>
          </a:p>
          <a:p>
            <a:pPr lvl="2"/>
            <a:r>
              <a:rPr lang="en-AU" dirty="0"/>
              <a:t>Particularly as this scenario is more likely than in the past, with use of OFDMA</a:t>
            </a:r>
          </a:p>
          <a:p>
            <a:pPr lvl="1"/>
            <a:r>
              <a:rPr lang="en-AU" dirty="0"/>
              <a:t>On the other hand, it is not clear that a single scenario will sufficiently affect coexistence </a:t>
            </a:r>
            <a:r>
              <a:rPr lang="en-AU" i="1" dirty="0"/>
              <a:t>on average</a:t>
            </a:r>
            <a:r>
              <a:rPr lang="en-AU" dirty="0"/>
              <a:t> to justify constraining the </a:t>
            </a:r>
            <a:r>
              <a:rPr lang="en-AU" i="1" dirty="0"/>
              <a:t>EDT</a:t>
            </a:r>
          </a:p>
          <a:p>
            <a:pPr lvl="2"/>
            <a:r>
              <a:rPr lang="en-AU" dirty="0"/>
              <a:t>Nokia’s conclusion was based on simulations of an AP &amp; an eNB, which is just one of many scenarios; apparently other scenarios were too difficult to interpret</a:t>
            </a:r>
          </a:p>
          <a:p>
            <a:pPr lvl="2"/>
            <a:r>
              <a:rPr lang="en-AU" dirty="0"/>
              <a:t>Aside: an </a:t>
            </a:r>
            <a:r>
              <a:rPr lang="en-AU" i="1" dirty="0"/>
              <a:t>EDT</a:t>
            </a:r>
            <a:r>
              <a:rPr lang="en-AU" dirty="0"/>
              <a:t> of -77 dBm was not imposed on LAA when simulations showed better LAA/Wi-Fi </a:t>
            </a:r>
            <a:r>
              <a:rPr lang="en-AU" dirty="0" err="1"/>
              <a:t>coex</a:t>
            </a:r>
            <a:r>
              <a:rPr lang="en-AU" dirty="0"/>
              <a:t> in some scenarios … because it was recognised </a:t>
            </a:r>
            <a:r>
              <a:rPr lang="en-AU" i="1" dirty="0"/>
              <a:t>on average </a:t>
            </a:r>
            <a:r>
              <a:rPr lang="en-AU" dirty="0"/>
              <a:t>coexistence is more important than a single scenario</a:t>
            </a:r>
          </a:p>
          <a:p>
            <a:pPr lvl="1"/>
            <a:r>
              <a:rPr lang="en-AU" dirty="0"/>
              <a:t>In addition, the NR-U system always has the option of using </a:t>
            </a:r>
            <a:r>
              <a:rPr lang="en-AU" i="1" dirty="0"/>
              <a:t>PD/ED </a:t>
            </a:r>
            <a:r>
              <a:rPr lang="en-AU" dirty="0"/>
              <a:t>to achieve fairer coexistence when required</a:t>
            </a:r>
          </a:p>
          <a:p>
            <a:pPr lvl="2"/>
            <a:r>
              <a:rPr lang="en-AU" dirty="0"/>
              <a:t>That 3GPP RAN chooses not to specify the use of the available &amp; well proven </a:t>
            </a:r>
            <a:r>
              <a:rPr lang="en-AU" i="1" dirty="0"/>
              <a:t>PD/ED </a:t>
            </a:r>
            <a:r>
              <a:rPr lang="en-AU" dirty="0"/>
              <a:t>mechanism in NR-U cannot be held against other systems …</a:t>
            </a:r>
          </a:p>
          <a:p>
            <a:pPr lvl="2"/>
            <a:r>
              <a:rPr lang="en-AU" dirty="0"/>
              <a:t>… particularly as Ericsson’s sims show a benefit from NR-U using </a:t>
            </a:r>
            <a:r>
              <a:rPr lang="en-AU" i="1" dirty="0"/>
              <a:t>PD/ED</a:t>
            </a:r>
            <a:endParaRPr lang="en-US" dirty="0"/>
          </a:p>
          <a:p>
            <a:endParaRPr lang="en-AU" dirty="0"/>
          </a:p>
        </p:txBody>
      </p:sp>
      <p:sp>
        <p:nvSpPr>
          <p:cNvPr id="4" name="Footer Placeholder 3">
            <a:extLst>
              <a:ext uri="{FF2B5EF4-FFF2-40B4-BE49-F238E27FC236}">
                <a16:creationId xmlns:a16="http://schemas.microsoft.com/office/drawing/2014/main" id="{8C577C70-C4BF-459E-90BE-E2D7636544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F6DE954-032E-4F5B-A91D-C8B749C8D8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278488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EC20-5293-40FF-B540-22B596FC2756}"/>
              </a:ext>
            </a:extLst>
          </p:cNvPr>
          <p:cNvSpPr>
            <a:spLocks noGrp="1"/>
          </p:cNvSpPr>
          <p:nvPr>
            <p:ph type="title"/>
          </p:nvPr>
        </p:nvSpPr>
        <p:spPr/>
        <p:txBody>
          <a:bodyPr/>
          <a:lstStyle/>
          <a:p>
            <a:r>
              <a:rPr lang="en-AU" dirty="0"/>
              <a:t>Aside: there may be support from the FCC CTO office for PD/ED using current thresholds</a:t>
            </a:r>
          </a:p>
        </p:txBody>
      </p:sp>
      <p:sp>
        <p:nvSpPr>
          <p:cNvPr id="3" name="Content Placeholder 2">
            <a:extLst>
              <a:ext uri="{FF2B5EF4-FFF2-40B4-BE49-F238E27FC236}">
                <a16:creationId xmlns:a16="http://schemas.microsoft.com/office/drawing/2014/main" id="{9F8D87E5-BE21-4CD3-A277-83DB283F4892}"/>
              </a:ext>
            </a:extLst>
          </p:cNvPr>
          <p:cNvSpPr>
            <a:spLocks noGrp="1"/>
          </p:cNvSpPr>
          <p:nvPr>
            <p:ph idx="1"/>
          </p:nvPr>
        </p:nvSpPr>
        <p:spPr/>
        <p:txBody>
          <a:bodyPr/>
          <a:lstStyle/>
          <a:p>
            <a:pPr lvl="1"/>
            <a:r>
              <a:rPr lang="en-AU" dirty="0"/>
              <a:t>The new FCC CTO is </a:t>
            </a:r>
            <a:r>
              <a:rPr lang="en-US" dirty="0"/>
              <a:t>Monisha Ghosh (formerly Uni of Chicago)</a:t>
            </a:r>
          </a:p>
          <a:p>
            <a:pPr lvl="1"/>
            <a:r>
              <a:rPr lang="en-US" dirty="0"/>
              <a:t>At the Coex Workshop in July 2019, she presented a </a:t>
            </a:r>
            <a:r>
              <a:rPr lang="en-US" dirty="0">
                <a:hlinkClick r:id="rId2"/>
              </a:rPr>
              <a:t>paper</a:t>
            </a:r>
            <a:r>
              <a:rPr lang="en-US" dirty="0"/>
              <a:t> that highlighted the benefits to coexistence of doing detection at -82 dBm</a:t>
            </a:r>
          </a:p>
          <a:p>
            <a:pPr lvl="1"/>
            <a:r>
              <a:rPr lang="en-US" dirty="0"/>
              <a:t>This is exactly what 802.11 does between 802.11 systems using a </a:t>
            </a:r>
            <a:r>
              <a:rPr lang="en-US" i="1" dirty="0"/>
              <a:t>PDT</a:t>
            </a:r>
            <a:r>
              <a:rPr lang="en-US" dirty="0"/>
              <a:t> of -82 dBm (with an </a:t>
            </a:r>
            <a:r>
              <a:rPr lang="en-US" i="1" dirty="0"/>
              <a:t>EDT</a:t>
            </a:r>
            <a:r>
              <a:rPr lang="en-US" dirty="0"/>
              <a:t> at -62 dBm as a backup)</a:t>
            </a:r>
          </a:p>
          <a:p>
            <a:pPr lvl="1"/>
            <a:r>
              <a:rPr lang="en-US" dirty="0"/>
              <a:t>In the presentation, she then suggested that the best way to promote good coexistence between all systems is to enable detection at -82 dBm by all systems</a:t>
            </a:r>
          </a:p>
          <a:p>
            <a:pPr lvl="1"/>
            <a:r>
              <a:rPr lang="en-US" dirty="0"/>
              <a:t>It is well known that an </a:t>
            </a:r>
            <a:r>
              <a:rPr lang="en-US" i="1" dirty="0"/>
              <a:t>EDT</a:t>
            </a:r>
            <a:r>
              <a:rPr lang="en-US" dirty="0"/>
              <a:t> of -82 dBm is infeasible, and so she suggested that 802.11 &amp; LTE/NR-U/</a:t>
            </a:r>
            <a:r>
              <a:rPr lang="en-US" dirty="0" err="1"/>
              <a:t>etc</a:t>
            </a:r>
            <a:r>
              <a:rPr lang="en-US" dirty="0"/>
              <a:t> be designed to detect each other using preambles with a </a:t>
            </a:r>
            <a:r>
              <a:rPr lang="en-US" i="1" dirty="0"/>
              <a:t>PDT</a:t>
            </a:r>
            <a:r>
              <a:rPr lang="en-US" dirty="0"/>
              <a:t> of -82 dBm … possibly using a common preamble </a:t>
            </a:r>
          </a:p>
          <a:p>
            <a:endParaRPr lang="en-AU" dirty="0"/>
          </a:p>
        </p:txBody>
      </p:sp>
      <p:sp>
        <p:nvSpPr>
          <p:cNvPr id="4" name="Footer Placeholder 3">
            <a:extLst>
              <a:ext uri="{FF2B5EF4-FFF2-40B4-BE49-F238E27FC236}">
                <a16:creationId xmlns:a16="http://schemas.microsoft.com/office/drawing/2014/main" id="{666743F3-E4D6-487E-A89F-45D6029713F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72A078-27D2-4EC7-85A2-147D04CC2321}"/>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575575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6DD-78AC-41A5-BF49-E6C941B19BA1}"/>
              </a:ext>
            </a:extLst>
          </p:cNvPr>
          <p:cNvSpPr>
            <a:spLocks noGrp="1"/>
          </p:cNvSpPr>
          <p:nvPr>
            <p:ph type="title"/>
          </p:nvPr>
        </p:nvSpPr>
        <p:spPr>
          <a:xfrm>
            <a:off x="685799" y="685800"/>
            <a:ext cx="8153401" cy="1066800"/>
          </a:xfrm>
        </p:spPr>
        <p:txBody>
          <a:bodyPr/>
          <a:lstStyle/>
          <a:p>
            <a:r>
              <a:rPr lang="en-GB" dirty="0"/>
              <a:t>Qualcomm made no clear conclusion on </a:t>
            </a:r>
            <a:r>
              <a:rPr lang="en-GB" i="1" dirty="0"/>
              <a:t>ED-only</a:t>
            </a:r>
            <a:r>
              <a:rPr lang="en-GB" dirty="0"/>
              <a:t> vs PD/ED at various thresholds for 6 GHz</a:t>
            </a:r>
            <a:br>
              <a:rPr lang="en-GB" dirty="0"/>
            </a:br>
            <a:endParaRPr lang="en-AU" dirty="0"/>
          </a:p>
        </p:txBody>
      </p:sp>
      <p:sp>
        <p:nvSpPr>
          <p:cNvPr id="3" name="Content Placeholder 2">
            <a:extLst>
              <a:ext uri="{FF2B5EF4-FFF2-40B4-BE49-F238E27FC236}">
                <a16:creationId xmlns:a16="http://schemas.microsoft.com/office/drawing/2014/main" id="{C9671C58-DE0D-4939-98DA-23B6E060D4B8}"/>
              </a:ext>
            </a:extLst>
          </p:cNvPr>
          <p:cNvSpPr>
            <a:spLocks noGrp="1"/>
          </p:cNvSpPr>
          <p:nvPr>
            <p:ph idx="1"/>
          </p:nvPr>
        </p:nvSpPr>
        <p:spPr/>
        <p:txBody>
          <a:bodyPr/>
          <a:lstStyle/>
          <a:p>
            <a:r>
              <a:rPr lang="en-AU" dirty="0"/>
              <a:t>Summary of BRAN(19)104019 (Qualcomm)</a:t>
            </a:r>
          </a:p>
          <a:p>
            <a:pPr lvl="1"/>
            <a:r>
              <a:rPr lang="en-AU" dirty="0"/>
              <a:t>BRAN(19)104019 (Qualcomm) examined a small number of sharing scenarios between </a:t>
            </a:r>
            <a:r>
              <a:rPr lang="en-AU" i="1" dirty="0"/>
              <a:t>ED-only</a:t>
            </a:r>
            <a:r>
              <a:rPr lang="en-AU" dirty="0"/>
              <a:t> &amp; </a:t>
            </a:r>
            <a:r>
              <a:rPr lang="en-AU" i="1" dirty="0"/>
              <a:t>PD/ED</a:t>
            </a:r>
            <a:r>
              <a:rPr lang="en-AU" dirty="0"/>
              <a:t>, taking the use of </a:t>
            </a:r>
            <a:r>
              <a:rPr lang="en-AU" i="1" dirty="0"/>
              <a:t>RTS/CTS </a:t>
            </a:r>
            <a:r>
              <a:rPr lang="en-AU" dirty="0"/>
              <a:t>into account (noting RTS/CTS reduces contention length), with mixed results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It concluded that the preliminary analysis provides no clear answers and further study is required</a:t>
            </a:r>
          </a:p>
          <a:p>
            <a:endParaRPr lang="en-AU" dirty="0"/>
          </a:p>
          <a:p>
            <a:endParaRPr lang="en-AU" dirty="0"/>
          </a:p>
        </p:txBody>
      </p:sp>
      <p:sp>
        <p:nvSpPr>
          <p:cNvPr id="4" name="Footer Placeholder 3">
            <a:extLst>
              <a:ext uri="{FF2B5EF4-FFF2-40B4-BE49-F238E27FC236}">
                <a16:creationId xmlns:a16="http://schemas.microsoft.com/office/drawing/2014/main" id="{2AD506C1-3285-4A4D-84AB-A13A888F9D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573043-EAB1-4BAB-9C90-7C56A73CAF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graphicFrame>
        <p:nvGraphicFramePr>
          <p:cNvPr id="6" name="Table 5">
            <a:extLst>
              <a:ext uri="{FF2B5EF4-FFF2-40B4-BE49-F238E27FC236}">
                <a16:creationId xmlns:a16="http://schemas.microsoft.com/office/drawing/2014/main" id="{335CD1C6-6B70-4C75-A067-C63B7D6E994C}"/>
              </a:ext>
            </a:extLst>
          </p:cNvPr>
          <p:cNvGraphicFramePr>
            <a:graphicFrameLocks noGrp="1"/>
          </p:cNvGraphicFramePr>
          <p:nvPr>
            <p:extLst>
              <p:ext uri="{D42A27DB-BD31-4B8C-83A1-F6EECF244321}">
                <p14:modId xmlns:p14="http://schemas.microsoft.com/office/powerpoint/2010/main" val="737879063"/>
              </p:ext>
            </p:extLst>
          </p:nvPr>
        </p:nvGraphicFramePr>
        <p:xfrm>
          <a:off x="914400" y="3352802"/>
          <a:ext cx="7164600" cy="2438400"/>
        </p:xfrm>
        <a:graphic>
          <a:graphicData uri="http://schemas.openxmlformats.org/drawingml/2006/table">
            <a:tbl>
              <a:tblPr firstRow="1" bandRow="1">
                <a:tableStyleId>{21E4AEA4-8DFA-4A89-87EB-49C32662AFE0}</a:tableStyleId>
              </a:tblPr>
              <a:tblGrid>
                <a:gridCol w="1836000">
                  <a:extLst>
                    <a:ext uri="{9D8B030D-6E8A-4147-A177-3AD203B41FA5}">
                      <a16:colId xmlns:a16="http://schemas.microsoft.com/office/drawing/2014/main" val="2438592297"/>
                    </a:ext>
                  </a:extLst>
                </a:gridCol>
                <a:gridCol w="990600">
                  <a:extLst>
                    <a:ext uri="{9D8B030D-6E8A-4147-A177-3AD203B41FA5}">
                      <a16:colId xmlns:a16="http://schemas.microsoft.com/office/drawing/2014/main" val="557988910"/>
                    </a:ext>
                  </a:extLst>
                </a:gridCol>
                <a:gridCol w="756000">
                  <a:extLst>
                    <a:ext uri="{9D8B030D-6E8A-4147-A177-3AD203B41FA5}">
                      <a16:colId xmlns:a16="http://schemas.microsoft.com/office/drawing/2014/main" val="580583114"/>
                    </a:ext>
                  </a:extLst>
                </a:gridCol>
                <a:gridCol w="1836000">
                  <a:extLst>
                    <a:ext uri="{9D8B030D-6E8A-4147-A177-3AD203B41FA5}">
                      <a16:colId xmlns:a16="http://schemas.microsoft.com/office/drawing/2014/main" val="2999474923"/>
                    </a:ext>
                  </a:extLst>
                </a:gridCol>
                <a:gridCol w="990000">
                  <a:extLst>
                    <a:ext uri="{9D8B030D-6E8A-4147-A177-3AD203B41FA5}">
                      <a16:colId xmlns:a16="http://schemas.microsoft.com/office/drawing/2014/main" val="2295204864"/>
                    </a:ext>
                  </a:extLst>
                </a:gridCol>
                <a:gridCol w="756000">
                  <a:extLst>
                    <a:ext uri="{9D8B030D-6E8A-4147-A177-3AD203B41FA5}">
                      <a16:colId xmlns:a16="http://schemas.microsoft.com/office/drawing/2014/main" val="3931032883"/>
                    </a:ext>
                  </a:extLst>
                </a:gridCol>
              </a:tblGrid>
              <a:tr h="304800">
                <a:tc gridSpan="3">
                  <a:txBody>
                    <a:bodyPr/>
                    <a:lstStyle/>
                    <a:p>
                      <a:pPr algn="ctr"/>
                      <a:r>
                        <a:rPr lang="en-AU" sz="1400" dirty="0"/>
                        <a:t>Operator 1</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tc gridSpan="3">
                  <a:txBody>
                    <a:bodyPr/>
                    <a:lstStyle/>
                    <a:p>
                      <a:pPr algn="ctr"/>
                      <a:r>
                        <a:rPr lang="en-AU" sz="1400" dirty="0"/>
                        <a:t>Operator 2</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extLst>
                  <a:ext uri="{0D108BD9-81ED-4DB2-BD59-A6C34878D82A}">
                    <a16:rowId xmlns:a16="http://schemas.microsoft.com/office/drawing/2014/main" val="482196766"/>
                  </a:ext>
                </a:extLst>
              </a:tr>
              <a:tr h="304800">
                <a:tc>
                  <a:txBody>
                    <a:bodyPr/>
                    <a:lstStyle/>
                    <a:p>
                      <a:pPr algn="ctr"/>
                      <a:r>
                        <a:rPr lang="en-AU" sz="1400" b="1" dirty="0">
                          <a:solidFill>
                            <a:schemeClr val="bg1"/>
                          </a:solidFill>
                        </a:rPr>
                        <a:t>Mechanism</a:t>
                      </a:r>
                    </a:p>
                  </a:txBody>
                  <a:tcPr>
                    <a:solidFill>
                      <a:schemeClr val="accent2"/>
                    </a:solidFill>
                  </a:tcPr>
                </a:tc>
                <a:tc>
                  <a:txBody>
                    <a:bodyPr/>
                    <a:lstStyle/>
                    <a:p>
                      <a:pPr algn="ct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tc>
                  <a:txBody>
                    <a:bodyPr/>
                    <a:lstStyle/>
                    <a:p>
                      <a:pPr algn="ctr"/>
                      <a:r>
                        <a:rPr lang="en-AU" sz="1400" b="1" dirty="0">
                          <a:solidFill>
                            <a:schemeClr val="bg1"/>
                          </a:solidFill>
                        </a:rPr>
                        <a:t>Mechanism</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extLst>
                  <a:ext uri="{0D108BD9-81ED-4DB2-BD59-A6C34878D82A}">
                    <a16:rowId xmlns:a16="http://schemas.microsoft.com/office/drawing/2014/main" val="463872217"/>
                  </a:ext>
                </a:extLst>
              </a:tr>
              <a:tr h="304800">
                <a:tc>
                  <a:txBody>
                    <a:bodyPr/>
                    <a:lstStyle/>
                    <a:p>
                      <a:pPr algn="ctr"/>
                      <a:r>
                        <a:rPr lang="en-AU" sz="1400" i="1" dirty="0"/>
                        <a:t>ED-only</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ED-only</a:t>
                      </a:r>
                    </a:p>
                  </a:txBody>
                  <a:tcPr/>
                </a:tc>
                <a:tc>
                  <a:txBody>
                    <a:bodyPr/>
                    <a:lstStyle/>
                    <a:p>
                      <a:pPr algn="ctr"/>
                      <a:r>
                        <a:rPr lang="en-AU" sz="1400" dirty="0" err="1"/>
                        <a:t>na</a:t>
                      </a:r>
                      <a:r>
                        <a:rPr lang="en-AU" sz="1400" dirty="0"/>
                        <a:t>/-62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3661684029"/>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2564394864"/>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455414677"/>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883641905"/>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b="1" dirty="0">
                        <a:solidFill>
                          <a:srgbClr val="00B050"/>
                        </a:solidFill>
                        <a:sym typeface="Wingdings" panose="05000000000000000000" pitchFamily="2" charset="2"/>
                      </a:endParaRPr>
                    </a:p>
                  </a:txBody>
                  <a:tcPr/>
                </a:tc>
                <a:extLst>
                  <a:ext uri="{0D108BD9-81ED-4DB2-BD59-A6C34878D82A}">
                    <a16:rowId xmlns:a16="http://schemas.microsoft.com/office/drawing/2014/main" val="285125874"/>
                  </a:ext>
                </a:extLst>
              </a:tr>
            </a:tbl>
          </a:graphicData>
        </a:graphic>
      </p:graphicFrame>
    </p:spTree>
    <p:extLst>
      <p:ext uri="{BB962C8B-B14F-4D97-AF65-F5344CB8AC3E}">
        <p14:creationId xmlns:p14="http://schemas.microsoft.com/office/powerpoint/2010/main" val="171875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8EA0-C76B-439D-A262-4428B9615854}"/>
              </a:ext>
            </a:extLst>
          </p:cNvPr>
          <p:cNvSpPr>
            <a:spLocks noGrp="1"/>
          </p:cNvSpPr>
          <p:nvPr>
            <p:ph type="title"/>
          </p:nvPr>
        </p:nvSpPr>
        <p:spPr/>
        <p:txBody>
          <a:bodyPr/>
          <a:lstStyle/>
          <a:p>
            <a:r>
              <a:rPr lang="en-US" dirty="0"/>
              <a:t>Cisco asserted the evidence for </a:t>
            </a:r>
            <a:r>
              <a:rPr lang="en-AU" dirty="0"/>
              <a:t>uniform </a:t>
            </a:r>
            <a:r>
              <a:rPr lang="en-AU" i="1" dirty="0"/>
              <a:t>EDT</a:t>
            </a:r>
            <a:r>
              <a:rPr lang="en-AU" dirty="0"/>
              <a:t> of</a:t>
            </a:r>
            <a:br>
              <a:rPr lang="en-AU" dirty="0"/>
            </a:br>
            <a:r>
              <a:rPr lang="en-AU" dirty="0"/>
              <a:t>-72 dBm in 6 GHz is unconvincing</a:t>
            </a:r>
            <a:br>
              <a:rPr lang="en-US" dirty="0"/>
            </a:br>
            <a:endParaRPr lang="en-AU" dirty="0"/>
          </a:p>
        </p:txBody>
      </p:sp>
      <p:sp>
        <p:nvSpPr>
          <p:cNvPr id="3" name="Content Placeholder 2">
            <a:extLst>
              <a:ext uri="{FF2B5EF4-FFF2-40B4-BE49-F238E27FC236}">
                <a16:creationId xmlns:a16="http://schemas.microsoft.com/office/drawing/2014/main" id="{43AC540E-26ED-49B7-B494-64D1449F2943}"/>
              </a:ext>
            </a:extLst>
          </p:cNvPr>
          <p:cNvSpPr>
            <a:spLocks noGrp="1"/>
          </p:cNvSpPr>
          <p:nvPr>
            <p:ph idx="1"/>
          </p:nvPr>
        </p:nvSpPr>
        <p:spPr/>
        <p:txBody>
          <a:bodyPr/>
          <a:lstStyle/>
          <a:p>
            <a:r>
              <a:rPr lang="en-AU" dirty="0"/>
              <a:t>Summary of </a:t>
            </a:r>
            <a:r>
              <a:rPr lang="en-US" dirty="0"/>
              <a:t>BRAN(19)104025 (Cisco)</a:t>
            </a:r>
          </a:p>
          <a:p>
            <a:pPr lvl="1"/>
            <a:r>
              <a:rPr lang="en-AU" dirty="0"/>
              <a:t>Cisco noted the evidence in recent submissions advocating the use of a uniform </a:t>
            </a:r>
            <a:r>
              <a:rPr lang="en-AU" i="1" dirty="0"/>
              <a:t>EDT</a:t>
            </a:r>
            <a:r>
              <a:rPr lang="en-AU" dirty="0"/>
              <a:t> of -72 dBm is unconvincing &amp; unjustified</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Cisco noted simulation is probably not going to lead to consensus between the various stakeholders</a:t>
            </a:r>
          </a:p>
          <a:p>
            <a:pPr lvl="2"/>
            <a:r>
              <a:rPr lang="en-AU" dirty="0"/>
              <a:t>Too many scenarios, too many assumptions and too much of “</a:t>
            </a:r>
            <a:r>
              <a:rPr lang="en-AU" i="1" dirty="0"/>
              <a:t>it depends”</a:t>
            </a:r>
            <a:r>
              <a:rPr lang="en-AU" dirty="0"/>
              <a:t>!</a:t>
            </a:r>
          </a:p>
        </p:txBody>
      </p:sp>
      <p:sp>
        <p:nvSpPr>
          <p:cNvPr id="4" name="Footer Placeholder 3">
            <a:extLst>
              <a:ext uri="{FF2B5EF4-FFF2-40B4-BE49-F238E27FC236}">
                <a16:creationId xmlns:a16="http://schemas.microsoft.com/office/drawing/2014/main" id="{D1353196-77AA-490A-BD69-6B31F33747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4CECF3-4BF9-4D8B-85DD-4A486E10F6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Content Placeholder 9">
            <a:extLst>
              <a:ext uri="{FF2B5EF4-FFF2-40B4-BE49-F238E27FC236}">
                <a16:creationId xmlns:a16="http://schemas.microsoft.com/office/drawing/2014/main" id="{E9A41ECE-F192-4E4E-87A5-EF9CEE5A92F1}"/>
              </a:ext>
            </a:extLst>
          </p:cNvPr>
          <p:cNvGraphicFramePr>
            <a:graphicFrameLocks/>
          </p:cNvGraphicFramePr>
          <p:nvPr>
            <p:extLst>
              <p:ext uri="{D42A27DB-BD31-4B8C-83A1-F6EECF244321}">
                <p14:modId xmlns:p14="http://schemas.microsoft.com/office/powerpoint/2010/main" val="4074930242"/>
              </p:ext>
            </p:extLst>
          </p:nvPr>
        </p:nvGraphicFramePr>
        <p:xfrm>
          <a:off x="963611" y="3032760"/>
          <a:ext cx="7580313" cy="2499360"/>
        </p:xfrm>
        <a:graphic>
          <a:graphicData uri="http://schemas.openxmlformats.org/drawingml/2006/table">
            <a:tbl>
              <a:tblPr firstRow="1" bandRow="1">
                <a:tableStyleId>{21E4AEA4-8DFA-4A89-87EB-49C32662AFE0}</a:tableStyleId>
              </a:tblPr>
              <a:tblGrid>
                <a:gridCol w="1627189">
                  <a:extLst>
                    <a:ext uri="{9D8B030D-6E8A-4147-A177-3AD203B41FA5}">
                      <a16:colId xmlns:a16="http://schemas.microsoft.com/office/drawing/2014/main" val="710845273"/>
                    </a:ext>
                  </a:extLst>
                </a:gridCol>
                <a:gridCol w="2514600">
                  <a:extLst>
                    <a:ext uri="{9D8B030D-6E8A-4147-A177-3AD203B41FA5}">
                      <a16:colId xmlns:a16="http://schemas.microsoft.com/office/drawing/2014/main" val="4215843371"/>
                    </a:ext>
                  </a:extLst>
                </a:gridCol>
                <a:gridCol w="3438524">
                  <a:extLst>
                    <a:ext uri="{9D8B030D-6E8A-4147-A177-3AD203B41FA5}">
                      <a16:colId xmlns:a16="http://schemas.microsoft.com/office/drawing/2014/main" val="935028314"/>
                    </a:ext>
                  </a:extLst>
                </a:gridCol>
              </a:tblGrid>
              <a:tr h="187000">
                <a:tc>
                  <a:txBody>
                    <a:bodyPr/>
                    <a:lstStyle/>
                    <a:p>
                      <a:pPr algn="ctr"/>
                      <a:r>
                        <a:rPr lang="en-AU" sz="1400" dirty="0"/>
                        <a:t>Submission</a:t>
                      </a:r>
                    </a:p>
                  </a:txBody>
                  <a:tcPr/>
                </a:tc>
                <a:tc>
                  <a:txBody>
                    <a:bodyPr/>
                    <a:lstStyle/>
                    <a:p>
                      <a:r>
                        <a:rPr lang="en-AU" sz="1400" dirty="0"/>
                        <a:t>Conclusion …</a:t>
                      </a:r>
                    </a:p>
                  </a:txBody>
                  <a:tcPr/>
                </a:tc>
                <a:tc>
                  <a:txBody>
                    <a:bodyPr/>
                    <a:lstStyle/>
                    <a:p>
                      <a:r>
                        <a:rPr lang="en-AU" sz="1400" dirty="0"/>
                        <a:t>… counter argument</a:t>
                      </a:r>
                    </a:p>
                  </a:txBody>
                  <a:tcPr/>
                </a:tc>
                <a:extLst>
                  <a:ext uri="{0D108BD9-81ED-4DB2-BD59-A6C34878D82A}">
                    <a16:rowId xmlns:a16="http://schemas.microsoft.com/office/drawing/2014/main" val="449263956"/>
                  </a:ext>
                </a:extLst>
              </a:tr>
              <a:tr h="448801">
                <a:tc>
                  <a:txBody>
                    <a:bodyPr/>
                    <a:lstStyle/>
                    <a:p>
                      <a:pPr algn="ctr"/>
                      <a:r>
                        <a:rPr lang="en-AU" sz="1400" dirty="0"/>
                        <a:t>BRAN(19)104015</a:t>
                      </a:r>
                    </a:p>
                    <a:p>
                      <a:pPr algn="ct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evidence is unconvincing because it is based on sims between 802.11ax systems only</a:t>
                      </a:r>
                    </a:p>
                  </a:txBody>
                  <a:tcPr/>
                </a:tc>
                <a:extLst>
                  <a:ext uri="{0D108BD9-81ED-4DB2-BD59-A6C34878D82A}">
                    <a16:rowId xmlns:a16="http://schemas.microsoft.com/office/drawing/2014/main" val="21659429"/>
                  </a:ext>
                </a:extLst>
              </a:tr>
              <a:tr h="579701">
                <a:tc>
                  <a:txBody>
                    <a:bodyPr/>
                    <a:lstStyle/>
                    <a:p>
                      <a:pPr algn="ctr"/>
                      <a:r>
                        <a:rPr lang="en-AU" sz="1400" dirty="0"/>
                        <a:t>BRAN(19)104016</a:t>
                      </a:r>
                      <a:br>
                        <a:rPr lang="en-AU" sz="1400" dirty="0"/>
                      </a:b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the conclusion is based on one use case and is unjustified </a:t>
                      </a:r>
                      <a:r>
                        <a:rPr lang="en-AU" sz="1400" i="1" dirty="0">
                          <a:solidFill>
                            <a:srgbClr val="FF0000"/>
                          </a:solidFill>
                        </a:rPr>
                        <a:t>on average</a:t>
                      </a:r>
                    </a:p>
                    <a:p>
                      <a:r>
                        <a:rPr lang="en-AU" sz="1400" dirty="0">
                          <a:solidFill>
                            <a:srgbClr val="FF0000"/>
                          </a:solidFill>
                        </a:rPr>
                        <a:t>… and it ignores </a:t>
                      </a:r>
                      <a:r>
                        <a:rPr lang="en-AU" sz="1400" i="1" dirty="0">
                          <a:solidFill>
                            <a:srgbClr val="FF0000"/>
                          </a:solidFill>
                        </a:rPr>
                        <a:t>PD/ED as</a:t>
                      </a:r>
                      <a:r>
                        <a:rPr lang="en-AU" sz="1400" dirty="0">
                          <a:solidFill>
                            <a:srgbClr val="FF0000"/>
                          </a:solidFill>
                        </a:rPr>
                        <a:t> a viable alternative</a:t>
                      </a:r>
                    </a:p>
                  </a:txBody>
                  <a:tcPr/>
                </a:tc>
                <a:extLst>
                  <a:ext uri="{0D108BD9-81ED-4DB2-BD59-A6C34878D82A}">
                    <a16:rowId xmlns:a16="http://schemas.microsoft.com/office/drawing/2014/main" val="2557869570"/>
                  </a:ext>
                </a:extLst>
              </a:tr>
              <a:tr h="399938">
                <a:tc>
                  <a:txBody>
                    <a:bodyPr/>
                    <a:lstStyle/>
                    <a:p>
                      <a:pPr algn="ctr"/>
                      <a:r>
                        <a:rPr lang="en-AU" sz="1400" dirty="0"/>
                        <a:t>BRAN(19)104019</a:t>
                      </a:r>
                    </a:p>
                    <a:p>
                      <a:pPr algn="ctr"/>
                      <a:r>
                        <a:rPr lang="en-AU" sz="1400" dirty="0"/>
                        <a:t>(Qualcomm) </a:t>
                      </a:r>
                    </a:p>
                  </a:txBody>
                  <a:tcPr/>
                </a:tc>
                <a:tc>
                  <a:txBody>
                    <a:bodyPr/>
                    <a:lstStyle/>
                    <a:p>
                      <a:r>
                        <a:rPr lang="en-AU" sz="1400" dirty="0">
                          <a:solidFill>
                            <a:srgbClr val="FF6600"/>
                          </a:solidFill>
                        </a:rPr>
                        <a:t>No firm conclusion based on mixed results</a:t>
                      </a:r>
                    </a:p>
                  </a:txBody>
                  <a:tcPr/>
                </a:tc>
                <a:tc>
                  <a:txBody>
                    <a:bodyPr/>
                    <a:lstStyle/>
                    <a:p>
                      <a:endParaRPr lang="en-AU" sz="1400" dirty="0"/>
                    </a:p>
                  </a:txBody>
                  <a:tcPr/>
                </a:tc>
                <a:extLst>
                  <a:ext uri="{0D108BD9-81ED-4DB2-BD59-A6C34878D82A}">
                    <a16:rowId xmlns:a16="http://schemas.microsoft.com/office/drawing/2014/main" val="1158414929"/>
                  </a:ext>
                </a:extLst>
              </a:tr>
            </a:tbl>
          </a:graphicData>
        </a:graphic>
      </p:graphicFrame>
    </p:spTree>
    <p:extLst>
      <p:ext uri="{BB962C8B-B14F-4D97-AF65-F5344CB8AC3E}">
        <p14:creationId xmlns:p14="http://schemas.microsoft.com/office/powerpoint/2010/main" val="30321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531A-6A1B-45ED-AC18-B8ACBB8124EB}"/>
              </a:ext>
            </a:extLst>
          </p:cNvPr>
          <p:cNvSpPr>
            <a:spLocks noGrp="1"/>
          </p:cNvSpPr>
          <p:nvPr>
            <p:ph type="title"/>
          </p:nvPr>
        </p:nvSpPr>
        <p:spPr>
          <a:xfrm>
            <a:off x="685800" y="685800"/>
            <a:ext cx="8077200" cy="1066800"/>
          </a:xfrm>
        </p:spPr>
        <p:txBody>
          <a:bodyPr/>
          <a:lstStyle/>
          <a:p>
            <a:r>
              <a:rPr lang="en-US" dirty="0"/>
              <a:t>Cisco </a:t>
            </a:r>
            <a:r>
              <a:rPr lang="en-AU" dirty="0"/>
              <a:t>argued for BRAN to expand the 5 GHz </a:t>
            </a:r>
            <a:r>
              <a:rPr lang="en-AU" i="1" dirty="0"/>
              <a:t>status quo </a:t>
            </a:r>
            <a:r>
              <a:rPr lang="en-AU" dirty="0"/>
              <a:t>to 6 GHz rather than constrain operation in 6 GHz</a:t>
            </a:r>
          </a:p>
        </p:txBody>
      </p:sp>
      <p:sp>
        <p:nvSpPr>
          <p:cNvPr id="3" name="Content Placeholder 2">
            <a:extLst>
              <a:ext uri="{FF2B5EF4-FFF2-40B4-BE49-F238E27FC236}">
                <a16:creationId xmlns:a16="http://schemas.microsoft.com/office/drawing/2014/main" id="{D0F7EFC9-15E6-47CC-A46C-51E240A70696}"/>
              </a:ext>
            </a:extLst>
          </p:cNvPr>
          <p:cNvSpPr>
            <a:spLocks noGrp="1"/>
          </p:cNvSpPr>
          <p:nvPr>
            <p:ph idx="1"/>
          </p:nvPr>
        </p:nvSpPr>
        <p:spPr>
          <a:xfrm>
            <a:off x="685800" y="1828800"/>
            <a:ext cx="7772400" cy="4114800"/>
          </a:xfrm>
        </p:spPr>
        <p:txBody>
          <a:bodyPr/>
          <a:lstStyle/>
          <a:p>
            <a:r>
              <a:rPr lang="en-AU" dirty="0"/>
              <a:t>Summary of </a:t>
            </a:r>
            <a:r>
              <a:rPr lang="en-US" dirty="0"/>
              <a:t>BRAN(19)104025 (Cisco) </a:t>
            </a:r>
          </a:p>
          <a:p>
            <a:pPr lvl="1"/>
            <a:r>
              <a:rPr lang="en-AU" dirty="0"/>
              <a:t>Cisco argued that rather than arguing endlessly about simulations to show why 802.11ax </a:t>
            </a:r>
            <a:r>
              <a:rPr lang="en-AU" b="1" dirty="0"/>
              <a:t>can’t do something </a:t>
            </a:r>
            <a:r>
              <a:rPr lang="en-AU" dirty="0"/>
              <a:t>it has been successfully doing for 20 years …</a:t>
            </a:r>
          </a:p>
          <a:p>
            <a:pPr lvl="2"/>
            <a:r>
              <a:rPr lang="en-AU" dirty="0"/>
              <a:t>And thus also diminishing </a:t>
            </a:r>
            <a:r>
              <a:rPr lang="en-AU" i="1" dirty="0"/>
              <a:t>technology neutrality</a:t>
            </a:r>
            <a:endParaRPr lang="en-AU" dirty="0"/>
          </a:p>
          <a:p>
            <a:pPr lvl="1"/>
            <a:r>
              <a:rPr lang="en-AU" i="1" dirty="0"/>
              <a:t>... </a:t>
            </a:r>
            <a:r>
              <a:rPr lang="en-AU" dirty="0"/>
              <a:t>ETSI BRAN should maintain its expansion of the envelope of available mechanisms to </a:t>
            </a:r>
            <a:r>
              <a:rPr lang="en-AU" b="1" dirty="0"/>
              <a:t>enable better coexistence</a:t>
            </a:r>
          </a:p>
          <a:p>
            <a:pPr lvl="2"/>
            <a:r>
              <a:rPr lang="en-AU" dirty="0"/>
              <a:t>There are advocates in 3GPP RAN for investigating how </a:t>
            </a:r>
            <a:r>
              <a:rPr lang="en-AU" i="1" dirty="0"/>
              <a:t>PD/ED </a:t>
            </a:r>
            <a:r>
              <a:rPr lang="en-AU" dirty="0"/>
              <a:t>could be incorporated, and it may even be part of the next release</a:t>
            </a:r>
          </a:p>
          <a:p>
            <a:pPr lvl="2"/>
            <a:r>
              <a:rPr lang="en-AU" dirty="0"/>
              <a:t>802.11 will likely use </a:t>
            </a:r>
            <a:r>
              <a:rPr lang="en-AU" i="1" dirty="0"/>
              <a:t>ED-only</a:t>
            </a:r>
            <a:r>
              <a:rPr lang="en-AU" dirty="0"/>
              <a:t> at -72 dBm for spatial reuse</a:t>
            </a:r>
          </a:p>
          <a:p>
            <a:pPr lvl="1"/>
            <a:r>
              <a:rPr lang="en-AU" dirty="0"/>
              <a:t>… and should look to expand the envelope to enhance </a:t>
            </a:r>
            <a:r>
              <a:rPr lang="en-AU" i="1" dirty="0"/>
              <a:t>technology neutrality </a:t>
            </a:r>
            <a:r>
              <a:rPr lang="en-AU" dirty="0"/>
              <a:t>even further &amp; </a:t>
            </a:r>
            <a:r>
              <a:rPr lang="en-AU" b="1" dirty="0"/>
              <a:t>enable</a:t>
            </a:r>
            <a:r>
              <a:rPr lang="en-AU" dirty="0"/>
              <a:t> </a:t>
            </a:r>
            <a:r>
              <a:rPr lang="en-AU" b="1" dirty="0"/>
              <a:t>even better coexistence</a:t>
            </a:r>
          </a:p>
          <a:p>
            <a:pPr lvl="2"/>
            <a:r>
              <a:rPr lang="en-AU" dirty="0"/>
              <a:t>The 6 GHz band is a obvious candidate for this type of activity</a:t>
            </a:r>
          </a:p>
          <a:p>
            <a:pPr lvl="2"/>
            <a:r>
              <a:rPr lang="en-AU" dirty="0"/>
              <a:t>The synchronisation proposal from Qualcomm is the sort of mechanism that could be considered as part of expanding the envelope</a:t>
            </a:r>
          </a:p>
          <a:p>
            <a:endParaRPr lang="en-AU" b="0" dirty="0"/>
          </a:p>
        </p:txBody>
      </p:sp>
      <p:sp>
        <p:nvSpPr>
          <p:cNvPr id="4" name="Footer Placeholder 3">
            <a:extLst>
              <a:ext uri="{FF2B5EF4-FFF2-40B4-BE49-F238E27FC236}">
                <a16:creationId xmlns:a16="http://schemas.microsoft.com/office/drawing/2014/main" id="{377DACA1-BB62-4E9A-97DC-DEA130251B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0B80309-F939-471A-B960-DCE871412A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777017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C74-7622-4F6C-9BED-48561B516D2D}"/>
              </a:ext>
            </a:extLst>
          </p:cNvPr>
          <p:cNvSpPr>
            <a:spLocks noGrp="1"/>
          </p:cNvSpPr>
          <p:nvPr>
            <p:ph type="title"/>
          </p:nvPr>
        </p:nvSpPr>
        <p:spPr/>
        <p:txBody>
          <a:bodyPr/>
          <a:lstStyle/>
          <a:p>
            <a:r>
              <a:rPr lang="en-US" dirty="0"/>
              <a:t>Ericsson asserted that </a:t>
            </a:r>
            <a:r>
              <a:rPr lang="en-US" i="1" dirty="0"/>
              <a:t>ED-only</a:t>
            </a:r>
            <a:r>
              <a:rPr lang="en-US" dirty="0"/>
              <a:t> is better based n 3GPP sims and technology neutrality</a:t>
            </a:r>
            <a:endParaRPr lang="en-AU" dirty="0"/>
          </a:p>
        </p:txBody>
      </p:sp>
      <p:sp>
        <p:nvSpPr>
          <p:cNvPr id="3" name="Content Placeholder 2">
            <a:extLst>
              <a:ext uri="{FF2B5EF4-FFF2-40B4-BE49-F238E27FC236}">
                <a16:creationId xmlns:a16="http://schemas.microsoft.com/office/drawing/2014/main" id="{4C0FBC2E-E5DA-4B49-9748-5F7B2F306DF5}"/>
              </a:ext>
            </a:extLst>
          </p:cNvPr>
          <p:cNvSpPr>
            <a:spLocks noGrp="1"/>
          </p:cNvSpPr>
          <p:nvPr>
            <p:ph idx="1"/>
          </p:nvPr>
        </p:nvSpPr>
        <p:spPr/>
        <p:txBody>
          <a:bodyPr/>
          <a:lstStyle/>
          <a:p>
            <a:r>
              <a:rPr lang="en-AU" dirty="0"/>
              <a:t>Summary of </a:t>
            </a:r>
            <a:r>
              <a:rPr lang="en-US" dirty="0"/>
              <a:t>BRAN(19)104010r1 (Ericsson) </a:t>
            </a:r>
          </a:p>
          <a:p>
            <a:pPr lvl="1"/>
            <a:r>
              <a:rPr lang="en-US" dirty="0"/>
              <a:t>BRAN(19)104010r1 </a:t>
            </a:r>
            <a:r>
              <a:rPr lang="en-AU" dirty="0"/>
              <a:t>asserted </a:t>
            </a:r>
            <a:r>
              <a:rPr lang="en-AU" i="1" dirty="0"/>
              <a:t>ED-only</a:t>
            </a:r>
            <a:r>
              <a:rPr lang="en-AU" dirty="0"/>
              <a:t> is better than </a:t>
            </a:r>
            <a:r>
              <a:rPr lang="en-AU" i="1" dirty="0"/>
              <a:t>PD/ED </a:t>
            </a:r>
            <a:r>
              <a:rPr lang="en-AU" dirty="0"/>
              <a:t>based on:</a:t>
            </a:r>
          </a:p>
          <a:p>
            <a:pPr lvl="2"/>
            <a:r>
              <a:rPr lang="en-AU" dirty="0"/>
              <a:t>3GPP simulations</a:t>
            </a:r>
          </a:p>
          <a:p>
            <a:pPr lvl="2"/>
            <a:r>
              <a:rPr lang="en-AU" dirty="0"/>
              <a:t>Principles of </a:t>
            </a:r>
            <a:r>
              <a:rPr lang="en-AU" i="1" dirty="0"/>
              <a:t>technology neutrality</a:t>
            </a:r>
          </a:p>
          <a:p>
            <a:pPr lvl="1"/>
            <a:r>
              <a:rPr lang="en-AU" dirty="0"/>
              <a:t>However, Ericsson recognised that </a:t>
            </a:r>
            <a:r>
              <a:rPr lang="en-AU" i="1" dirty="0"/>
              <a:t>PD/ED </a:t>
            </a:r>
            <a:r>
              <a:rPr lang="en-AU" dirty="0"/>
              <a:t>is justified in 5 GHz based on legacy</a:t>
            </a:r>
          </a:p>
          <a:p>
            <a:pPr lvl="1"/>
            <a:r>
              <a:rPr lang="en-AU" dirty="0"/>
              <a:t>Given the lack of legacy </a:t>
            </a:r>
            <a:r>
              <a:rPr lang="en-AU" i="1" dirty="0"/>
              <a:t>PD/ED </a:t>
            </a:r>
            <a:r>
              <a:rPr lang="en-AU" dirty="0"/>
              <a:t>in 6 GHz, Ericsson concluded that </a:t>
            </a:r>
            <a:r>
              <a:rPr lang="en-AU" i="1" dirty="0"/>
              <a:t>ED-only</a:t>
            </a:r>
            <a:r>
              <a:rPr lang="en-AU" dirty="0"/>
              <a:t> should be required in 6 GHz because:</a:t>
            </a:r>
          </a:p>
          <a:p>
            <a:pPr lvl="2"/>
            <a:r>
              <a:rPr lang="en-AU" i="1" dirty="0"/>
              <a:t>ED-only</a:t>
            </a:r>
            <a:r>
              <a:rPr lang="en-AU" dirty="0"/>
              <a:t> is more </a:t>
            </a:r>
            <a:r>
              <a:rPr lang="en-AU" i="1" dirty="0"/>
              <a:t>technology neutral</a:t>
            </a:r>
          </a:p>
          <a:p>
            <a:pPr lvl="2"/>
            <a:r>
              <a:rPr lang="en-AU" i="1" dirty="0"/>
              <a:t>ED-only</a:t>
            </a:r>
            <a:r>
              <a:rPr lang="en-AU" dirty="0"/>
              <a:t> with </a:t>
            </a:r>
            <a:r>
              <a:rPr lang="en-AU" i="1" dirty="0"/>
              <a:t>EDT</a:t>
            </a:r>
            <a:r>
              <a:rPr lang="en-AU" dirty="0"/>
              <a:t> of -72 dBm gives better performance</a:t>
            </a:r>
          </a:p>
          <a:p>
            <a:pPr lvl="2"/>
            <a:r>
              <a:rPr lang="en-AU" i="1" dirty="0"/>
              <a:t>PD</a:t>
            </a:r>
            <a:r>
              <a:rPr lang="en-AU" dirty="0"/>
              <a:t> does not work in dense environments</a:t>
            </a:r>
          </a:p>
        </p:txBody>
      </p:sp>
      <p:sp>
        <p:nvSpPr>
          <p:cNvPr id="4" name="Footer Placeholder 3">
            <a:extLst>
              <a:ext uri="{FF2B5EF4-FFF2-40B4-BE49-F238E27FC236}">
                <a16:creationId xmlns:a16="http://schemas.microsoft.com/office/drawing/2014/main" id="{AF89CA26-80FD-4175-B55D-F1CAED12CC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6E7CDF-0DF3-4883-8CA5-9533A70167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221764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C8B3AC-89D4-4BC8-9292-C72CA997D388}"/>
              </a:ext>
            </a:extLst>
          </p:cNvPr>
          <p:cNvSpPr>
            <a:spLocks noGrp="1"/>
          </p:cNvSpPr>
          <p:nvPr>
            <p:ph type="title"/>
          </p:nvPr>
        </p:nvSpPr>
        <p:spPr>
          <a:xfrm>
            <a:off x="685800" y="685800"/>
            <a:ext cx="8458200" cy="1066800"/>
          </a:xfrm>
        </p:spPr>
        <p:txBody>
          <a:bodyPr/>
          <a:lstStyle/>
          <a:p>
            <a:r>
              <a:rPr lang="en-US" dirty="0"/>
              <a:t>Broadcom asserted Ericsson’s </a:t>
            </a:r>
            <a:r>
              <a:rPr lang="en-AU" dirty="0"/>
              <a:t>claim that 3GPP sims show </a:t>
            </a:r>
            <a:r>
              <a:rPr lang="en-AU" i="1" dirty="0"/>
              <a:t>ED-only</a:t>
            </a:r>
            <a:r>
              <a:rPr lang="en-AU" dirty="0"/>
              <a:t> is better is incorrect</a:t>
            </a:r>
            <a:br>
              <a:rPr lang="en-AU" dirty="0"/>
            </a:br>
            <a:r>
              <a:rPr lang="en-US" dirty="0"/>
              <a:t> </a:t>
            </a:r>
            <a:endParaRPr lang="en-AU" dirty="0"/>
          </a:p>
        </p:txBody>
      </p:sp>
      <p:sp>
        <p:nvSpPr>
          <p:cNvPr id="3" name="Content Placeholder 2">
            <a:extLst>
              <a:ext uri="{FF2B5EF4-FFF2-40B4-BE49-F238E27FC236}">
                <a16:creationId xmlns:a16="http://schemas.microsoft.com/office/drawing/2014/main" id="{E9BC7B8B-19F0-437E-906C-B4CABB202A4A}"/>
              </a:ext>
            </a:extLst>
          </p:cNvPr>
          <p:cNvSpPr>
            <a:spLocks noGrp="1"/>
          </p:cNvSpPr>
          <p:nvPr>
            <p:ph idx="1"/>
          </p:nvPr>
        </p:nvSpPr>
        <p:spPr>
          <a:xfrm>
            <a:off x="685800" y="1905000"/>
            <a:ext cx="7772400" cy="4114800"/>
          </a:xfrm>
        </p:spPr>
        <p:txBody>
          <a:bodyPr/>
          <a:lstStyle/>
          <a:p>
            <a:r>
              <a:rPr lang="en-AU" dirty="0"/>
              <a:t>Summary of </a:t>
            </a:r>
            <a:r>
              <a:rPr lang="en-US" dirty="0"/>
              <a:t>BRAN(19)104030r2 (Broadcom) </a:t>
            </a:r>
          </a:p>
          <a:p>
            <a:pPr lvl="1"/>
            <a:r>
              <a:rPr lang="en-US" dirty="0"/>
              <a:t>BRAN(19)104030r2 responded to </a:t>
            </a:r>
            <a:r>
              <a:rPr lang="en-AU" dirty="0"/>
              <a:t>BRAN(19)104010r1 (Ericsson)</a:t>
            </a:r>
          </a:p>
          <a:p>
            <a:pPr lvl="1"/>
            <a:r>
              <a:rPr lang="en-AU" dirty="0"/>
              <a:t>Broadcom asserted that Ericsson’s claim that 3GPP sims show </a:t>
            </a:r>
            <a:r>
              <a:rPr lang="en-AU" i="1" dirty="0"/>
              <a:t>ED-only</a:t>
            </a:r>
            <a:r>
              <a:rPr lang="en-AU" dirty="0"/>
              <a:t> is better is incorrect</a:t>
            </a:r>
          </a:p>
          <a:p>
            <a:pPr lvl="2"/>
            <a:r>
              <a:rPr lang="en-AU" dirty="0"/>
              <a:t>Highlighted that many 3GPP sims show </a:t>
            </a:r>
            <a:r>
              <a:rPr lang="en-AU" i="1" dirty="0"/>
              <a:t>PD/ED </a:t>
            </a:r>
            <a:r>
              <a:rPr lang="en-AU" dirty="0"/>
              <a:t>is better, particularly in indoor environments</a:t>
            </a:r>
          </a:p>
          <a:p>
            <a:pPr lvl="3"/>
            <a:r>
              <a:rPr lang="en-AU" dirty="0"/>
              <a:t>Noted even Ericsson submissions (</a:t>
            </a:r>
            <a:r>
              <a:rPr lang="en-AU" dirty="0" err="1"/>
              <a:t>eg</a:t>
            </a:r>
            <a:r>
              <a:rPr lang="en-AU" dirty="0"/>
              <a:t> R1-1811814 &amp; R1-1814021) show </a:t>
            </a:r>
            <a:r>
              <a:rPr lang="en-AU" i="1" dirty="0"/>
              <a:t>PD/ED </a:t>
            </a:r>
            <a:r>
              <a:rPr lang="en-AU" dirty="0"/>
              <a:t>is better in some use cases</a:t>
            </a:r>
          </a:p>
          <a:p>
            <a:pPr lvl="2"/>
            <a:r>
              <a:rPr lang="en-AU" dirty="0"/>
              <a:t>Asserted </a:t>
            </a:r>
            <a:r>
              <a:rPr lang="en-AU" i="1" dirty="0"/>
              <a:t>ED-only</a:t>
            </a:r>
            <a:r>
              <a:rPr lang="en-AU" dirty="0"/>
              <a:t> is less flexible than PD/ED because </a:t>
            </a:r>
            <a:r>
              <a:rPr lang="en-AU" i="1" dirty="0"/>
              <a:t>ED-only</a:t>
            </a:r>
            <a:r>
              <a:rPr lang="en-AU" dirty="0"/>
              <a:t> can’t operate with an </a:t>
            </a:r>
            <a:r>
              <a:rPr lang="en-AU" i="1" dirty="0"/>
              <a:t>EDT</a:t>
            </a:r>
            <a:r>
              <a:rPr lang="en-AU" dirty="0"/>
              <a:t> of below about -72 dBm</a:t>
            </a:r>
          </a:p>
          <a:p>
            <a:pPr lvl="3"/>
            <a:r>
              <a:rPr lang="en-AU" dirty="0"/>
              <a:t>Ericsson sims show </a:t>
            </a:r>
            <a:r>
              <a:rPr lang="en-AU" i="1" dirty="0"/>
              <a:t>ED-only</a:t>
            </a:r>
            <a:r>
              <a:rPr lang="en-AU" dirty="0"/>
              <a:t> with lower </a:t>
            </a:r>
            <a:r>
              <a:rPr lang="en-AU" i="1" dirty="0"/>
              <a:t>EDT</a:t>
            </a:r>
            <a:r>
              <a:rPr lang="en-AU" dirty="0"/>
              <a:t>s result in better performance … but such </a:t>
            </a:r>
            <a:r>
              <a:rPr lang="en-AU" i="1" dirty="0"/>
              <a:t>EDT</a:t>
            </a:r>
            <a:r>
              <a:rPr lang="en-AU" dirty="0"/>
              <a:t>s are infeasible</a:t>
            </a:r>
          </a:p>
          <a:p>
            <a:pPr lvl="3"/>
            <a:r>
              <a:rPr lang="en-AU" dirty="0"/>
              <a:t>In contrast, </a:t>
            </a:r>
            <a:r>
              <a:rPr lang="en-AU" i="1" dirty="0"/>
              <a:t>PD</a:t>
            </a:r>
            <a:r>
              <a:rPr lang="en-AU" dirty="0"/>
              <a:t> can operate with </a:t>
            </a:r>
            <a:r>
              <a:rPr lang="en-AU" i="1" dirty="0"/>
              <a:t>PDT</a:t>
            </a:r>
            <a:r>
              <a:rPr lang="en-AU" dirty="0"/>
              <a:t> of much less than -82 dBm … enabling better coexistence in many use cases</a:t>
            </a:r>
            <a:endParaRPr lang="en-US" dirty="0"/>
          </a:p>
          <a:p>
            <a:pPr lvl="1"/>
            <a:r>
              <a:rPr lang="en-AU" dirty="0"/>
              <a:t>Broadcom noted there is significant support in 3GPP RAN1 for the use of </a:t>
            </a:r>
            <a:r>
              <a:rPr lang="en-AU" i="1" dirty="0"/>
              <a:t>PD/ED </a:t>
            </a:r>
            <a:r>
              <a:rPr lang="en-AU" dirty="0"/>
              <a:t>including from </a:t>
            </a:r>
            <a:r>
              <a:rPr lang="en-GB" dirty="0"/>
              <a:t>AT&amp;T, Orange, Charter, CableLabs, HPE &amp; others</a:t>
            </a:r>
            <a:endParaRPr lang="en-AU" dirty="0"/>
          </a:p>
        </p:txBody>
      </p:sp>
      <p:sp>
        <p:nvSpPr>
          <p:cNvPr id="4" name="Footer Placeholder 3">
            <a:extLst>
              <a:ext uri="{FF2B5EF4-FFF2-40B4-BE49-F238E27FC236}">
                <a16:creationId xmlns:a16="http://schemas.microsoft.com/office/drawing/2014/main" id="{E2894EC7-FDC8-496E-8FFB-2E22D2D50C3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2150816-D4E3-402F-8E33-922F800BACE2}"/>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310877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74F-B8E5-4BAF-A311-A4F85A1D5366}"/>
              </a:ext>
            </a:extLst>
          </p:cNvPr>
          <p:cNvSpPr>
            <a:spLocks noGrp="1"/>
          </p:cNvSpPr>
          <p:nvPr>
            <p:ph type="title"/>
          </p:nvPr>
        </p:nvSpPr>
        <p:spPr/>
        <p:txBody>
          <a:bodyPr/>
          <a:lstStyle/>
          <a:p>
            <a:r>
              <a:rPr lang="en-AU" dirty="0"/>
              <a:t>There is a wide gulf on the question of </a:t>
            </a:r>
            <a:r>
              <a:rPr lang="en-AU" i="1" dirty="0"/>
              <a:t>EDT</a:t>
            </a:r>
            <a:r>
              <a:rPr lang="en-AU" dirty="0"/>
              <a:t> in 6 GHz and consensus is unlikely in the near future</a:t>
            </a:r>
          </a:p>
        </p:txBody>
      </p:sp>
      <p:sp>
        <p:nvSpPr>
          <p:cNvPr id="3" name="Content Placeholder 2">
            <a:extLst>
              <a:ext uri="{FF2B5EF4-FFF2-40B4-BE49-F238E27FC236}">
                <a16:creationId xmlns:a16="http://schemas.microsoft.com/office/drawing/2014/main" id="{1B3223CF-6311-4071-82FE-C771A9496C2B}"/>
              </a:ext>
            </a:extLst>
          </p:cNvPr>
          <p:cNvSpPr>
            <a:spLocks noGrp="1"/>
          </p:cNvSpPr>
          <p:nvPr>
            <p:ph idx="1"/>
          </p:nvPr>
        </p:nvSpPr>
        <p:spPr/>
        <p:txBody>
          <a:bodyPr/>
          <a:lstStyle/>
          <a:p>
            <a:r>
              <a:rPr lang="en-AU" dirty="0"/>
              <a:t>Discussion of next steps</a:t>
            </a:r>
          </a:p>
          <a:p>
            <a:pPr lvl="1"/>
            <a:r>
              <a:rPr lang="en-AU" dirty="0"/>
              <a:t>The discussion at BRAN#104 highlighted that there is a wide gulf between the two sides on the question of an appropriate </a:t>
            </a:r>
            <a:r>
              <a:rPr lang="en-AU" i="1" dirty="0"/>
              <a:t>EDT</a:t>
            </a:r>
            <a:r>
              <a:rPr lang="en-AU" dirty="0"/>
              <a:t> for 6 GHz</a:t>
            </a:r>
          </a:p>
          <a:p>
            <a:pPr lvl="2"/>
            <a:r>
              <a:rPr lang="en-AU" dirty="0"/>
              <a:t>Ericsson &amp; Nokia are loudest on one side (of mostly cellular companies/SPs)</a:t>
            </a:r>
          </a:p>
          <a:p>
            <a:pPr lvl="2"/>
            <a:r>
              <a:rPr lang="en-AU" dirty="0"/>
              <a:t>Broadcom &amp; Cisco are the loudest on the other side (of almost all Wi-Fi companies and some cellular/Wi-Fi companies/SPs)</a:t>
            </a:r>
          </a:p>
          <a:p>
            <a:pPr lvl="1"/>
            <a:r>
              <a:rPr lang="en-AU" dirty="0"/>
              <a:t>Some fundamental questions need to be answered to make progress but it is not obvious that any consensus on the answers is likely soon:</a:t>
            </a:r>
          </a:p>
          <a:p>
            <a:pPr lvl="2"/>
            <a:r>
              <a:rPr lang="en-AU" dirty="0"/>
              <a:t>Do the simulations provide compelling evidence for (or against) either or both of </a:t>
            </a:r>
            <a:r>
              <a:rPr lang="en-AU" i="1" dirty="0"/>
              <a:t>PD/ED </a:t>
            </a:r>
            <a:r>
              <a:rPr lang="en-AU" dirty="0"/>
              <a:t>or </a:t>
            </a:r>
            <a:r>
              <a:rPr lang="en-AU" i="1" dirty="0"/>
              <a:t>ED-only</a:t>
            </a:r>
            <a:r>
              <a:rPr lang="en-AU" dirty="0"/>
              <a:t>?</a:t>
            </a:r>
          </a:p>
          <a:p>
            <a:pPr lvl="2"/>
            <a:r>
              <a:rPr lang="en-AU" dirty="0"/>
              <a:t>Should Wi-Fi be constrained from continuing to use a mechanism (</a:t>
            </a:r>
            <a:r>
              <a:rPr lang="en-AU" i="1" dirty="0"/>
              <a:t>PD/ED</a:t>
            </a:r>
            <a:r>
              <a:rPr lang="en-AU" dirty="0"/>
              <a:t>) that has proved so successful for over 20 years?</a:t>
            </a:r>
          </a:p>
          <a:p>
            <a:pPr lvl="2"/>
            <a:r>
              <a:rPr lang="en-AU" dirty="0"/>
              <a:t>How does one factor in the question of </a:t>
            </a:r>
            <a:r>
              <a:rPr lang="en-AU" i="1" dirty="0"/>
              <a:t>technology neutrality</a:t>
            </a:r>
            <a:r>
              <a:rPr lang="en-AU" dirty="0"/>
              <a:t>?</a:t>
            </a:r>
          </a:p>
          <a:p>
            <a:pPr lvl="2"/>
            <a:r>
              <a:rPr lang="en-AU" dirty="0"/>
              <a:t>…</a:t>
            </a:r>
          </a:p>
        </p:txBody>
      </p:sp>
      <p:sp>
        <p:nvSpPr>
          <p:cNvPr id="4" name="Footer Placeholder 3">
            <a:extLst>
              <a:ext uri="{FF2B5EF4-FFF2-40B4-BE49-F238E27FC236}">
                <a16:creationId xmlns:a16="http://schemas.microsoft.com/office/drawing/2014/main" id="{F9E02505-D33B-4D6E-A53B-3409AACC93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FBEEF6-5B8B-413D-AFD4-49E5DF6A7C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693696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1BC-5ADB-4B40-A7D3-AC3615C871F4}"/>
              </a:ext>
            </a:extLst>
          </p:cNvPr>
          <p:cNvSpPr>
            <a:spLocks noGrp="1"/>
          </p:cNvSpPr>
          <p:nvPr>
            <p:ph type="title"/>
          </p:nvPr>
        </p:nvSpPr>
        <p:spPr>
          <a:xfrm>
            <a:off x="685800" y="685800"/>
            <a:ext cx="8305800" cy="1066800"/>
          </a:xfrm>
        </p:spPr>
        <p:txBody>
          <a:bodyPr/>
          <a:lstStyle/>
          <a:p>
            <a:r>
              <a:rPr lang="en-AU" dirty="0"/>
              <a:t>It is proposed that IEEE 802.11 WG be more aggressive in making its position on </a:t>
            </a:r>
            <a:r>
              <a:rPr lang="en-AU" i="1" dirty="0"/>
              <a:t>EDT</a:t>
            </a:r>
            <a:r>
              <a:rPr lang="en-AU" dirty="0"/>
              <a:t> in 6 GHz known</a:t>
            </a:r>
          </a:p>
        </p:txBody>
      </p:sp>
      <p:sp>
        <p:nvSpPr>
          <p:cNvPr id="3" name="Content Placeholder 2">
            <a:extLst>
              <a:ext uri="{FF2B5EF4-FFF2-40B4-BE49-F238E27FC236}">
                <a16:creationId xmlns:a16="http://schemas.microsoft.com/office/drawing/2014/main" id="{4611B886-1415-41B2-9736-60E74F99CB19}"/>
              </a:ext>
            </a:extLst>
          </p:cNvPr>
          <p:cNvSpPr>
            <a:spLocks noGrp="1"/>
          </p:cNvSpPr>
          <p:nvPr>
            <p:ph idx="1"/>
          </p:nvPr>
        </p:nvSpPr>
        <p:spPr/>
        <p:txBody>
          <a:bodyPr/>
          <a:lstStyle/>
          <a:p>
            <a:r>
              <a:rPr lang="en-AU" dirty="0"/>
              <a:t>Proposal for next steps</a:t>
            </a:r>
          </a:p>
          <a:p>
            <a:pPr lvl="1"/>
            <a:r>
              <a:rPr lang="en-AU" dirty="0"/>
              <a:t>If the Wi-Fi/802.11 community want to be allowed to continue using the traditional </a:t>
            </a:r>
            <a:r>
              <a:rPr lang="en-AU" i="1" dirty="0"/>
              <a:t>PD/ED </a:t>
            </a:r>
            <a:r>
              <a:rPr lang="en-AU" dirty="0"/>
              <a:t>mechanism in a fair sharing environment in Europe …</a:t>
            </a:r>
          </a:p>
          <a:p>
            <a:pPr lvl="1"/>
            <a:r>
              <a:rPr lang="en-AU" dirty="0"/>
              <a:t>… then it is important to make its views known to appropriate stakeholders, including ETSI BRAN &amp; the European regulators</a:t>
            </a:r>
          </a:p>
          <a:p>
            <a:pPr lvl="1"/>
            <a:r>
              <a:rPr lang="en-AU" dirty="0"/>
              <a:t>One way for doing so for IEEE 802.11 WG to make its position clear to ETSI BRAN via Liaison Statements</a:t>
            </a:r>
          </a:p>
          <a:p>
            <a:pPr lvl="1"/>
            <a:r>
              <a:rPr lang="en-AU" dirty="0"/>
              <a:t>IEEE 802.11 might also consider advocating its position to other stakeholders including regulators, using mechanisms like PRs, WPs or blogs</a:t>
            </a:r>
          </a:p>
          <a:p>
            <a:pPr lvl="1"/>
            <a:r>
              <a:rPr lang="en-AU" dirty="0"/>
              <a:t>Later today, a proposal will be made for a </a:t>
            </a:r>
            <a:r>
              <a:rPr lang="en-AU" i="1" dirty="0"/>
              <a:t>Liaison Statement </a:t>
            </a:r>
            <a:r>
              <a:rPr lang="en-AU" dirty="0"/>
              <a:t>to ETSI BRAN advocating that </a:t>
            </a:r>
            <a:r>
              <a:rPr lang="en-AU" i="1" dirty="0"/>
              <a:t>PD/ED+ED-only </a:t>
            </a:r>
            <a:r>
              <a:rPr lang="en-AU" dirty="0"/>
              <a:t>used in EN 301 893</a:t>
            </a:r>
            <a:br>
              <a:rPr lang="en-AU" dirty="0"/>
            </a:br>
            <a:r>
              <a:rPr lang="en-AU" dirty="0"/>
              <a:t>(5 GHz) be used as a basis for requirements in EN 303 687 (6 GHz)</a:t>
            </a:r>
          </a:p>
        </p:txBody>
      </p:sp>
      <p:sp>
        <p:nvSpPr>
          <p:cNvPr id="4" name="Footer Placeholder 3">
            <a:extLst>
              <a:ext uri="{FF2B5EF4-FFF2-40B4-BE49-F238E27FC236}">
                <a16:creationId xmlns:a16="http://schemas.microsoft.com/office/drawing/2014/main" id="{B0468680-E319-46A4-978D-E2D73DAAC74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304207F-82F1-47B8-966B-5C5F0F538F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351445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956632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8E3-FCDD-4E3B-B0B7-E0B8920A10FB}"/>
              </a:ext>
            </a:extLst>
          </p:cNvPr>
          <p:cNvSpPr>
            <a:spLocks noGrp="1"/>
          </p:cNvSpPr>
          <p:nvPr>
            <p:ph type="title"/>
          </p:nvPr>
        </p:nvSpPr>
        <p:spPr/>
        <p:txBody>
          <a:bodyPr/>
          <a:lstStyle/>
          <a:p>
            <a:r>
              <a:rPr lang="en-AU" dirty="0"/>
              <a:t>BRAN#104 continued to debate the relative </a:t>
            </a:r>
            <a:r>
              <a:rPr lang="en-AU" i="1" dirty="0"/>
              <a:t>technology neutrality </a:t>
            </a:r>
            <a:r>
              <a:rPr lang="en-AU" dirty="0"/>
              <a:t>of various proposals</a:t>
            </a:r>
          </a:p>
        </p:txBody>
      </p:sp>
      <p:sp>
        <p:nvSpPr>
          <p:cNvPr id="3" name="Content Placeholder 2">
            <a:extLst>
              <a:ext uri="{FF2B5EF4-FFF2-40B4-BE49-F238E27FC236}">
                <a16:creationId xmlns:a16="http://schemas.microsoft.com/office/drawing/2014/main" id="{020C5172-F470-48B0-8545-CE10E88193F5}"/>
              </a:ext>
            </a:extLst>
          </p:cNvPr>
          <p:cNvSpPr>
            <a:spLocks noGrp="1"/>
          </p:cNvSpPr>
          <p:nvPr>
            <p:ph idx="1"/>
          </p:nvPr>
        </p:nvSpPr>
        <p:spPr/>
        <p:txBody>
          <a:bodyPr/>
          <a:lstStyle/>
          <a:p>
            <a:r>
              <a:rPr lang="en-AU" dirty="0"/>
              <a:t>Documents on technology neutrality from BRAN#104</a:t>
            </a:r>
          </a:p>
          <a:p>
            <a:pPr lvl="1"/>
            <a:r>
              <a:rPr lang="en-AU" dirty="0">
                <a:ea typeface="Times New Roman"/>
              </a:rPr>
              <a:t>BRAN(19)1040422: </a:t>
            </a:r>
            <a:r>
              <a:rPr lang="en-AU" i="1" dirty="0">
                <a:ea typeface="Times New Roman"/>
              </a:rPr>
              <a:t>Technology Neutrality response</a:t>
            </a:r>
            <a:r>
              <a:rPr lang="en-AU" dirty="0">
                <a:ea typeface="Times New Roman"/>
              </a:rPr>
              <a:t> (Cisco)</a:t>
            </a:r>
            <a:endParaRPr lang="en-AU" dirty="0"/>
          </a:p>
          <a:p>
            <a:r>
              <a:rPr lang="en-AU" dirty="0"/>
              <a:t>Discussion on technology neutrality from BRAN#104</a:t>
            </a:r>
          </a:p>
          <a:p>
            <a:pPr lvl="1"/>
            <a:r>
              <a:rPr lang="en-AU" i="1" dirty="0"/>
              <a:t>Technology neutrality </a:t>
            </a:r>
            <a:r>
              <a:rPr lang="en-AU" dirty="0"/>
              <a:t>has been used as a weapon since at least 2016 by both sides of the argument about </a:t>
            </a:r>
            <a:r>
              <a:rPr lang="en-AU" i="1" dirty="0"/>
              <a:t>ED-only</a:t>
            </a:r>
            <a:r>
              <a:rPr lang="en-AU" dirty="0"/>
              <a:t> vs </a:t>
            </a:r>
            <a:r>
              <a:rPr lang="en-AU" i="1" dirty="0" err="1"/>
              <a:t>ED-only+PD</a:t>
            </a:r>
            <a:r>
              <a:rPr lang="en-AU" i="1" dirty="0"/>
              <a:t>/ED </a:t>
            </a:r>
            <a:endParaRPr lang="en-AU" dirty="0"/>
          </a:p>
          <a:p>
            <a:pPr lvl="1"/>
            <a:r>
              <a:rPr lang="en-AU" dirty="0"/>
              <a:t>A wide range of opinions have been expressed on the question of </a:t>
            </a:r>
            <a:r>
              <a:rPr lang="en-AU" i="1" dirty="0"/>
              <a:t>technology neutrality</a:t>
            </a:r>
          </a:p>
          <a:p>
            <a:pPr lvl="2"/>
            <a:r>
              <a:rPr lang="en-AU" dirty="0"/>
              <a:t>Ericsson, Nokia &amp; Huawei, in particular, have argued that BRAN should adopt </a:t>
            </a:r>
            <a:r>
              <a:rPr lang="en-AU" i="1" dirty="0"/>
              <a:t>ED-only</a:t>
            </a:r>
            <a:r>
              <a:rPr lang="en-AU" dirty="0"/>
              <a:t> only because it is more </a:t>
            </a:r>
            <a:r>
              <a:rPr lang="en-AU" i="1" dirty="0"/>
              <a:t>technology neutral </a:t>
            </a:r>
            <a:r>
              <a:rPr lang="en-AU" dirty="0"/>
              <a:t>than </a:t>
            </a:r>
            <a:r>
              <a:rPr lang="en-AU" i="1" dirty="0"/>
              <a:t>PD/ED</a:t>
            </a:r>
          </a:p>
          <a:p>
            <a:pPr lvl="2"/>
            <a:r>
              <a:rPr lang="en-AU" dirty="0"/>
              <a:t>Cisco &amp; others on the Wi-Fi side have argued that BRAN should adopt </a:t>
            </a:r>
            <a:r>
              <a:rPr lang="en-AU" i="1" dirty="0" err="1"/>
              <a:t>ED-only+PD</a:t>
            </a:r>
            <a:r>
              <a:rPr lang="en-AU" i="1" dirty="0"/>
              <a:t>/ED because </a:t>
            </a:r>
            <a:r>
              <a:rPr lang="en-AU" dirty="0"/>
              <a:t>it is more </a:t>
            </a:r>
            <a:r>
              <a:rPr lang="en-AU" i="1" dirty="0"/>
              <a:t>technology neutral </a:t>
            </a:r>
            <a:r>
              <a:rPr lang="en-AU" dirty="0"/>
              <a:t>than </a:t>
            </a:r>
            <a:r>
              <a:rPr lang="en-AU" i="1" dirty="0"/>
              <a:t>ED-only</a:t>
            </a:r>
            <a:endParaRPr lang="en-AU" dirty="0"/>
          </a:p>
          <a:p>
            <a:pPr lvl="2"/>
            <a:r>
              <a:rPr lang="en-AU" dirty="0"/>
              <a:t>Other BRAN participants, including regulators, have argued that </a:t>
            </a:r>
            <a:r>
              <a:rPr lang="en-AU" i="1" dirty="0"/>
              <a:t>technology neutral </a:t>
            </a:r>
            <a:r>
              <a:rPr lang="en-AU" dirty="0"/>
              <a:t>is immaterial in the context of adaptivity/fair sharing</a:t>
            </a:r>
          </a:p>
        </p:txBody>
      </p:sp>
      <p:sp>
        <p:nvSpPr>
          <p:cNvPr id="4" name="Footer Placeholder 3">
            <a:extLst>
              <a:ext uri="{FF2B5EF4-FFF2-40B4-BE49-F238E27FC236}">
                <a16:creationId xmlns:a16="http://schemas.microsoft.com/office/drawing/2014/main" id="{A4A8CC90-EAF8-4D04-8C4F-352236BDBD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32123A-CD21-47F7-9B12-92330F73444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05352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a:xfrm>
            <a:off x="685800" y="685800"/>
            <a:ext cx="8153400" cy="1066800"/>
          </a:xfrm>
        </p:spPr>
        <p:txBody>
          <a:bodyPr/>
          <a:lstStyle/>
          <a:p>
            <a:r>
              <a:rPr lang="en-AU" dirty="0">
                <a:ea typeface="Times New Roman"/>
              </a:rPr>
              <a:t>BRAN(19)1040422 (Cisco) claimed that </a:t>
            </a:r>
            <a:r>
              <a:rPr lang="en-AU" i="1" dirty="0" err="1"/>
              <a:t>ED-only+PD</a:t>
            </a:r>
            <a:r>
              <a:rPr lang="en-AU" i="1" dirty="0"/>
              <a:t>/ED </a:t>
            </a:r>
            <a:r>
              <a:rPr lang="en-AU" dirty="0"/>
              <a:t>is more </a:t>
            </a:r>
            <a:r>
              <a:rPr lang="en-AU" i="1" dirty="0"/>
              <a:t>technology neutral </a:t>
            </a:r>
            <a:r>
              <a:rPr lang="en-AU" dirty="0"/>
              <a:t>than </a:t>
            </a:r>
            <a:r>
              <a:rPr lang="en-AU" i="1" dirty="0"/>
              <a:t>ED-only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BRAN(19)1040422 (Cisco) undertook a formal evaluation of three accepted definitions of </a:t>
            </a:r>
            <a:r>
              <a:rPr lang="en-AU" i="1" dirty="0"/>
              <a:t>technology neutrality </a:t>
            </a:r>
            <a:r>
              <a:rPr lang="en-AU" dirty="0"/>
              <a:t>and concluded that </a:t>
            </a:r>
            <a:r>
              <a:rPr lang="en-AU" i="1" dirty="0" err="1"/>
              <a:t>ED-only+PD</a:t>
            </a:r>
            <a:r>
              <a:rPr lang="en-AU" i="1" dirty="0"/>
              <a:t>/ED </a:t>
            </a:r>
            <a:r>
              <a:rPr lang="en-AU" dirty="0"/>
              <a:t>is more </a:t>
            </a:r>
            <a:r>
              <a:rPr lang="en-AU" i="1" dirty="0"/>
              <a:t>technology neutral </a:t>
            </a:r>
            <a:r>
              <a:rPr lang="en-AU" dirty="0"/>
              <a:t>than </a:t>
            </a:r>
            <a:r>
              <a:rPr lang="en-AU" i="1" dirty="0"/>
              <a:t>ED-only</a:t>
            </a:r>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graphicFrame>
        <p:nvGraphicFramePr>
          <p:cNvPr id="6" name="Content Placeholder 5">
            <a:extLst>
              <a:ext uri="{FF2B5EF4-FFF2-40B4-BE49-F238E27FC236}">
                <a16:creationId xmlns:a16="http://schemas.microsoft.com/office/drawing/2014/main" id="{E6952CCA-53A9-4DD9-AFD0-FE62D74DCBBE}"/>
              </a:ext>
            </a:extLst>
          </p:cNvPr>
          <p:cNvGraphicFramePr>
            <a:graphicFrameLocks/>
          </p:cNvGraphicFramePr>
          <p:nvPr>
            <p:extLst>
              <p:ext uri="{D42A27DB-BD31-4B8C-83A1-F6EECF244321}">
                <p14:modId xmlns:p14="http://schemas.microsoft.com/office/powerpoint/2010/main" val="2811410241"/>
              </p:ext>
            </p:extLst>
          </p:nvPr>
        </p:nvGraphicFramePr>
        <p:xfrm>
          <a:off x="685800" y="4038600"/>
          <a:ext cx="7772400" cy="213360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2280189437"/>
                    </a:ext>
                  </a:extLst>
                </a:gridCol>
                <a:gridCol w="1143000">
                  <a:extLst>
                    <a:ext uri="{9D8B030D-6E8A-4147-A177-3AD203B41FA5}">
                      <a16:colId xmlns:a16="http://schemas.microsoft.com/office/drawing/2014/main" val="90518004"/>
                    </a:ext>
                  </a:extLst>
                </a:gridCol>
                <a:gridCol w="1143000">
                  <a:extLst>
                    <a:ext uri="{9D8B030D-6E8A-4147-A177-3AD203B41FA5}">
                      <a16:colId xmlns:a16="http://schemas.microsoft.com/office/drawing/2014/main" val="528324727"/>
                    </a:ext>
                  </a:extLst>
                </a:gridCol>
                <a:gridCol w="4419600">
                  <a:extLst>
                    <a:ext uri="{9D8B030D-6E8A-4147-A177-3AD203B41FA5}">
                      <a16:colId xmlns:a16="http://schemas.microsoft.com/office/drawing/2014/main" val="1477700400"/>
                    </a:ext>
                  </a:extLst>
                </a:gridCol>
              </a:tblGrid>
              <a:tr h="370840">
                <a:tc>
                  <a:txBody>
                    <a:bodyPr/>
                    <a:lstStyle/>
                    <a:p>
                      <a:pPr algn="ctr"/>
                      <a:r>
                        <a:rPr lang="en-AU" sz="1600" dirty="0"/>
                        <a:t>Meaning</a:t>
                      </a:r>
                    </a:p>
                  </a:txBody>
                  <a:tcPr/>
                </a:tc>
                <a:tc>
                  <a:txBody>
                    <a:bodyPr/>
                    <a:lstStyle/>
                    <a:p>
                      <a:pPr algn="ctr"/>
                      <a:r>
                        <a:rPr lang="en-AU" sz="1600" i="1" dirty="0"/>
                        <a:t>ED-only</a:t>
                      </a:r>
                    </a:p>
                  </a:txBody>
                  <a:tcPr/>
                </a:tc>
                <a:tc>
                  <a:txBody>
                    <a:bodyPr/>
                    <a:lstStyle/>
                    <a:p>
                      <a:pPr algn="ctr"/>
                      <a:r>
                        <a:rPr lang="en-AU" sz="1600" i="1" dirty="0"/>
                        <a:t>ED-only +PD/ED </a:t>
                      </a:r>
                    </a:p>
                  </a:txBody>
                  <a:tcPr/>
                </a:tc>
                <a:tc>
                  <a:txBody>
                    <a:bodyPr/>
                    <a:lstStyle/>
                    <a:p>
                      <a:r>
                        <a:rPr lang="en-AU" sz="1600" i="1" dirty="0"/>
                        <a:t>ED+PD/ED </a:t>
                      </a:r>
                      <a:r>
                        <a:rPr lang="en-AU" sz="1600" i="0" dirty="0"/>
                        <a:t>is </a:t>
                      </a:r>
                      <a:r>
                        <a:rPr lang="en-AU" sz="1600" dirty="0"/>
                        <a:t>more</a:t>
                      </a:r>
                      <a:r>
                        <a:rPr lang="en-AU" sz="1600" i="1" dirty="0"/>
                        <a:t> technology neutral </a:t>
                      </a:r>
                      <a:r>
                        <a:rPr lang="en-AU" sz="1600" dirty="0"/>
                        <a:t>by …</a:t>
                      </a:r>
                    </a:p>
                  </a:txBody>
                  <a:tcPr/>
                </a:tc>
                <a:extLst>
                  <a:ext uri="{0D108BD9-81ED-4DB2-BD59-A6C34878D82A}">
                    <a16:rowId xmlns:a16="http://schemas.microsoft.com/office/drawing/2014/main" val="4184325487"/>
                  </a:ext>
                </a:extLst>
              </a:tr>
              <a:tr h="370840">
                <a:tc>
                  <a:txBody>
                    <a:bodyPr/>
                    <a:lstStyle/>
                    <a:p>
                      <a:pPr algn="ctr"/>
                      <a:r>
                        <a:rPr lang="en-AU" sz="1600" dirty="0"/>
                        <a:t>1</a:t>
                      </a:r>
                    </a:p>
                  </a:txBody>
                  <a:tcPr anchor="ctr"/>
                </a:tc>
                <a:tc>
                  <a:txBody>
                    <a:bodyPr/>
                    <a:lstStyle/>
                    <a:p>
                      <a:pPr algn="ctr"/>
                      <a:r>
                        <a:rPr lang="en-AU" sz="2800" dirty="0">
                          <a:solidFill>
                            <a:srgbClr val="FF0000"/>
                          </a:solidFill>
                          <a:sym typeface="Wingdings" panose="05000000000000000000" pitchFamily="2" charset="2"/>
                        </a:rPr>
                        <a:t></a:t>
                      </a:r>
                      <a:endParaRPr lang="en-AU" sz="2800" dirty="0">
                        <a:solidFill>
                          <a:srgbClr val="00B050"/>
                        </a:solidFill>
                      </a:endParaRPr>
                    </a:p>
                  </a:txBody>
                  <a:tcPr anchor="ctr"/>
                </a:tc>
                <a:tc>
                  <a:txBody>
                    <a:bodyPr/>
                    <a:lstStyle/>
                    <a:p>
                      <a:pPr algn="ct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dirty="0"/>
                        <a:t>… providing more technology choices</a:t>
                      </a:r>
                    </a:p>
                  </a:txBody>
                  <a:tcPr anchor="ctr"/>
                </a:tc>
                <a:extLst>
                  <a:ext uri="{0D108BD9-81ED-4DB2-BD59-A6C34878D82A}">
                    <a16:rowId xmlns:a16="http://schemas.microsoft.com/office/drawing/2014/main" val="2230049165"/>
                  </a:ext>
                </a:extLst>
              </a:tr>
              <a:tr h="370840">
                <a:tc>
                  <a:txBody>
                    <a:bodyPr/>
                    <a:lstStyle/>
                    <a:p>
                      <a:pPr algn="ctr"/>
                      <a:r>
                        <a:rPr lang="en-AU"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avoiding </a:t>
                      </a:r>
                      <a:r>
                        <a:rPr lang="en-AU" sz="1600" i="1" dirty="0"/>
                        <a:t>technological silos </a:t>
                      </a:r>
                      <a:endParaRPr lang="en-AU" sz="1600" dirty="0"/>
                    </a:p>
                  </a:txBody>
                  <a:tcPr anchor="ctr"/>
                </a:tc>
                <a:extLst>
                  <a:ext uri="{0D108BD9-81ED-4DB2-BD59-A6C34878D82A}">
                    <a16:rowId xmlns:a16="http://schemas.microsoft.com/office/drawing/2014/main" val="2230783658"/>
                  </a:ext>
                </a:extLst>
              </a:tr>
              <a:tr h="370840">
                <a:tc>
                  <a:txBody>
                    <a:bodyPr/>
                    <a:lstStyle/>
                    <a:p>
                      <a:pPr algn="ctr"/>
                      <a:r>
                        <a:rPr lang="en-AU" sz="16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not picking </a:t>
                      </a:r>
                      <a:r>
                        <a:rPr lang="en-AU" sz="1600" i="1" dirty="0"/>
                        <a:t>technological winners</a:t>
                      </a:r>
                      <a:endParaRPr lang="en-AU" sz="1600" dirty="0"/>
                    </a:p>
                  </a:txBody>
                  <a:tcPr anchor="ctr"/>
                </a:tc>
                <a:extLst>
                  <a:ext uri="{0D108BD9-81ED-4DB2-BD59-A6C34878D82A}">
                    <a16:rowId xmlns:a16="http://schemas.microsoft.com/office/drawing/2014/main" val="566378239"/>
                  </a:ext>
                </a:extLst>
              </a:tr>
            </a:tbl>
          </a:graphicData>
        </a:graphic>
      </p:graphicFrame>
      <p:sp>
        <p:nvSpPr>
          <p:cNvPr id="7" name="Rectangle 6">
            <a:extLst>
              <a:ext uri="{FF2B5EF4-FFF2-40B4-BE49-F238E27FC236}">
                <a16:creationId xmlns:a16="http://schemas.microsoft.com/office/drawing/2014/main" id="{B217C893-735D-4554-8A0D-138EEFFB7C4D}"/>
              </a:ext>
            </a:extLst>
          </p:cNvPr>
          <p:cNvSpPr/>
          <p:nvPr/>
        </p:nvSpPr>
        <p:spPr bwMode="auto">
          <a:xfrm>
            <a:off x="1752600" y="3459480"/>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400" dirty="0">
                <a:latin typeface="+mj-lt"/>
              </a:rPr>
              <a:t>Based on </a:t>
            </a:r>
            <a:r>
              <a:rPr lang="en-AU" sz="1400" i="1" dirty="0">
                <a:latin typeface="+mj-lt"/>
                <a:hlinkClick r:id="rId2"/>
              </a:rPr>
              <a:t>Hogan Lovells Global Media and Communications Quarterly 2014</a:t>
            </a:r>
            <a:endParaRPr lang="en-AU" sz="1400" i="1" dirty="0">
              <a:latin typeface="+mj-lt"/>
            </a:endParaRPr>
          </a:p>
        </p:txBody>
      </p:sp>
      <p:cxnSp>
        <p:nvCxnSpPr>
          <p:cNvPr id="8" name="Connector: Curved 7">
            <a:extLst>
              <a:ext uri="{FF2B5EF4-FFF2-40B4-BE49-F238E27FC236}">
                <a16:creationId xmlns:a16="http://schemas.microsoft.com/office/drawing/2014/main" id="{F01878DF-4F12-4A0F-8BDD-F8E170DF7BD1}"/>
              </a:ext>
            </a:extLst>
          </p:cNvPr>
          <p:cNvCxnSpPr>
            <a:cxnSpLocks/>
            <a:stCxn id="7" idx="1"/>
            <a:endCxn id="9" idx="0"/>
          </p:cNvCxnSpPr>
          <p:nvPr/>
        </p:nvCxnSpPr>
        <p:spPr bwMode="auto">
          <a:xfrm rot="10800000" flipV="1">
            <a:off x="1219200" y="3611879"/>
            <a:ext cx="533400" cy="435431"/>
          </a:xfrm>
          <a:prstGeom prst="curvedConnector2">
            <a:avLst/>
          </a:prstGeom>
          <a:solidFill>
            <a:schemeClr val="accent1"/>
          </a:solidFill>
          <a:ln w="19050" cap="flat" cmpd="sng" algn="ctr">
            <a:solidFill>
              <a:schemeClr val="accent6"/>
            </a:solidFill>
            <a:prstDash val="solid"/>
            <a:round/>
            <a:headEnd type="none" w="sm" len="sm"/>
            <a:tailEnd type="triangle"/>
          </a:ln>
          <a:effectLst/>
        </p:spPr>
      </p:cxnSp>
      <p:sp>
        <p:nvSpPr>
          <p:cNvPr id="9" name="Rectangle: Rounded Corners 8">
            <a:extLst>
              <a:ext uri="{FF2B5EF4-FFF2-40B4-BE49-F238E27FC236}">
                <a16:creationId xmlns:a16="http://schemas.microsoft.com/office/drawing/2014/main" id="{60EF1136-DE96-4C02-850F-1F4C7451F3FB}"/>
              </a:ext>
            </a:extLst>
          </p:cNvPr>
          <p:cNvSpPr/>
          <p:nvPr/>
        </p:nvSpPr>
        <p:spPr bwMode="auto">
          <a:xfrm>
            <a:off x="685800" y="4047311"/>
            <a:ext cx="1066800" cy="555170"/>
          </a:xfrm>
          <a:prstGeom prst="round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4323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p:txBody>
          <a:bodyPr/>
          <a:lstStyle/>
          <a:p>
            <a:r>
              <a:rPr lang="en-AU" dirty="0"/>
              <a:t>Cisco proposed that the </a:t>
            </a:r>
            <a:r>
              <a:rPr lang="en-AU" i="1" dirty="0">
                <a:ea typeface="Times New Roman"/>
              </a:rPr>
              <a:t>technology neutrality </a:t>
            </a:r>
            <a:r>
              <a:rPr lang="en-AU" dirty="0">
                <a:ea typeface="Times New Roman"/>
              </a:rPr>
              <a:t>issue</a:t>
            </a:r>
            <a:r>
              <a:rPr lang="en-AU" i="1" dirty="0">
                <a:ea typeface="Times New Roman"/>
              </a:rPr>
              <a:t> </a:t>
            </a:r>
            <a:r>
              <a:rPr lang="en-AU" dirty="0">
                <a:ea typeface="Times New Roman"/>
              </a:rPr>
              <a:t>be dropped but there is not yet consensus to do so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After presenting BRAN(19)1040422, Cisco suggested that BRAN stop talking about </a:t>
            </a:r>
            <a:r>
              <a:rPr lang="en-AU" i="1" dirty="0">
                <a:ea typeface="Times New Roman"/>
              </a:rPr>
              <a:t>technology neutrality </a:t>
            </a:r>
            <a:r>
              <a:rPr lang="en-AU" dirty="0">
                <a:ea typeface="Times New Roman"/>
              </a:rPr>
              <a:t>as a differentiator because:</a:t>
            </a:r>
          </a:p>
          <a:p>
            <a:pPr lvl="2"/>
            <a:r>
              <a:rPr lang="en-AU" dirty="0">
                <a:ea typeface="Times New Roman"/>
              </a:rPr>
              <a:t>The question of </a:t>
            </a:r>
            <a:r>
              <a:rPr lang="en-AU" i="1" dirty="0">
                <a:ea typeface="Times New Roman"/>
              </a:rPr>
              <a:t>technology neutrality </a:t>
            </a:r>
            <a:r>
              <a:rPr lang="en-AU" dirty="0">
                <a:ea typeface="Times New Roman"/>
              </a:rPr>
              <a:t>is a </a:t>
            </a:r>
            <a:r>
              <a:rPr lang="en-AU" i="1" dirty="0">
                <a:ea typeface="Times New Roman"/>
              </a:rPr>
              <a:t>bit grey </a:t>
            </a:r>
            <a:r>
              <a:rPr lang="en-AU" dirty="0">
                <a:ea typeface="Times New Roman"/>
              </a:rPr>
              <a:t>anyway</a:t>
            </a:r>
          </a:p>
          <a:p>
            <a:pPr lvl="2"/>
            <a:r>
              <a:rPr lang="en-AU" dirty="0">
                <a:ea typeface="Times New Roman"/>
              </a:rPr>
              <a:t>Important BRAN stakeholders (</a:t>
            </a:r>
            <a:r>
              <a:rPr lang="en-AU" dirty="0" err="1">
                <a:ea typeface="Times New Roman"/>
              </a:rPr>
              <a:t>esp</a:t>
            </a:r>
            <a:r>
              <a:rPr lang="en-AU" dirty="0">
                <a:ea typeface="Times New Roman"/>
              </a:rPr>
              <a:t> some regulators) believe </a:t>
            </a:r>
            <a:r>
              <a:rPr lang="en-AU" i="1" dirty="0">
                <a:ea typeface="Times New Roman"/>
              </a:rPr>
              <a:t>technology neutrality</a:t>
            </a:r>
            <a:r>
              <a:rPr lang="en-AU" dirty="0">
                <a:ea typeface="Times New Roman"/>
              </a:rPr>
              <a:t> is irrelevant to the choice between </a:t>
            </a:r>
            <a:r>
              <a:rPr lang="en-AU" i="1" dirty="0" err="1"/>
              <a:t>ED-only+PD</a:t>
            </a:r>
            <a:r>
              <a:rPr lang="en-AU" i="1" dirty="0"/>
              <a:t>/ED </a:t>
            </a:r>
            <a:r>
              <a:rPr lang="en-AU" dirty="0"/>
              <a:t>and </a:t>
            </a:r>
            <a:r>
              <a:rPr lang="en-AU" i="1" dirty="0"/>
              <a:t>ED-only</a:t>
            </a:r>
            <a:endParaRPr lang="en-AU" dirty="0">
              <a:ea typeface="Times New Roman"/>
            </a:endParaRPr>
          </a:p>
          <a:p>
            <a:pPr lvl="1"/>
            <a:r>
              <a:rPr lang="en-AU" dirty="0">
                <a:ea typeface="Times New Roman"/>
              </a:rPr>
              <a:t>Cisco sent an e-mail to the BRAN reflector asking for agreement that </a:t>
            </a:r>
            <a:r>
              <a:rPr lang="en-AU" i="1" dirty="0">
                <a:ea typeface="Times New Roman"/>
              </a:rPr>
              <a:t>technology neutrality </a:t>
            </a:r>
            <a:r>
              <a:rPr lang="en-AU" dirty="0">
                <a:ea typeface="Times New Roman"/>
              </a:rPr>
              <a:t>should no longer be used as a weapon</a:t>
            </a:r>
          </a:p>
          <a:p>
            <a:pPr lvl="1"/>
            <a:r>
              <a:rPr lang="en-AU" dirty="0"/>
              <a:t>As of 8 January 2020, there was some agreement on the reflector that this was a good direction, but the main protagonists advocating </a:t>
            </a:r>
            <a:r>
              <a:rPr lang="en-AU" i="1" dirty="0"/>
              <a:t>ED-only</a:t>
            </a:r>
            <a:r>
              <a:rPr lang="en-AU" dirty="0"/>
              <a:t> have not responded</a:t>
            </a:r>
          </a:p>
          <a:p>
            <a:pPr lvl="1"/>
            <a:r>
              <a:rPr lang="en-AU" dirty="0"/>
              <a:t>It is unclear if </a:t>
            </a:r>
            <a:r>
              <a:rPr lang="en-AU" i="1" dirty="0">
                <a:ea typeface="Times New Roman"/>
              </a:rPr>
              <a:t>technology neutrality </a:t>
            </a:r>
            <a:r>
              <a:rPr lang="en-AU" dirty="0">
                <a:ea typeface="Times New Roman"/>
              </a:rPr>
              <a:t>will continue to be used as weapon in the discussion about </a:t>
            </a:r>
            <a:r>
              <a:rPr lang="en-AU" i="1" dirty="0" err="1"/>
              <a:t>ED-only+PD</a:t>
            </a:r>
            <a:r>
              <a:rPr lang="en-AU" i="1" dirty="0"/>
              <a:t>/ED vs</a:t>
            </a:r>
            <a:r>
              <a:rPr lang="en-AU" dirty="0"/>
              <a:t> </a:t>
            </a:r>
            <a:r>
              <a:rPr lang="en-AU" i="1" dirty="0"/>
              <a:t>ED-only</a:t>
            </a:r>
            <a:endParaRPr lang="en-AU" dirty="0">
              <a:ea typeface="Times New Roman"/>
            </a:endParaRPr>
          </a:p>
          <a:p>
            <a:pPr lvl="1"/>
            <a:endParaRPr lang="en-AU" dirty="0"/>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175151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35280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continues to be an issue</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r>
              <a:rPr lang="en-US" dirty="0"/>
              <a:t>(</a:t>
            </a:r>
            <a:r>
              <a:rPr lang="en-US" dirty="0" err="1"/>
              <a:t>Cablelabs</a:t>
            </a:r>
            <a:r>
              <a:rPr lang="en-US" dirty="0"/>
              <a:t> led)</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97265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BRAN(19)104008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They reported that testing is taking place to clarify this interpretation of the preamble is workable</a:t>
            </a:r>
          </a:p>
          <a:p>
            <a:pPr lvl="2"/>
            <a:r>
              <a:rPr lang="en-US" dirty="0"/>
              <a:t>So far the results are positive</a:t>
            </a:r>
          </a:p>
          <a:p>
            <a:pPr lvl="1"/>
            <a:r>
              <a:rPr lang="en-US" dirty="0"/>
              <a:t>Note: others are requested to undertake similar testing to ensure 802.11 devices respond to this signal as expected</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36227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BRAN(19)104009</a:t>
            </a:r>
            <a:r>
              <a:rPr lang="en-AU" dirty="0"/>
              <a:t> (Ericsson) used the “broken” preamble to assert PD/ED 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effective preamble</a:t>
            </a:r>
          </a:p>
          <a:p>
            <a:pPr lvl="1"/>
            <a:r>
              <a:rPr lang="en-AU" dirty="0"/>
              <a:t>Ericsson then claimed that </a:t>
            </a:r>
            <a:r>
              <a:rPr lang="en-AU" i="1" dirty="0"/>
              <a:t>PD</a:t>
            </a:r>
            <a:r>
              <a:rPr lang="en-AU" dirty="0"/>
              <a:t> should not be used in 6 GHz because the 20 µs 802.11a preamble did not work as expected </a:t>
            </a:r>
          </a:p>
          <a:p>
            <a:pPr lvl="1"/>
            <a:r>
              <a:rPr lang="en-AU" dirty="0"/>
              <a:t>However, Ericsson stated they are prepared to give 802.11a/n/ac/</a:t>
            </a:r>
            <a:r>
              <a:rPr lang="en-AU" dirty="0" err="1"/>
              <a:t>ax</a:t>
            </a:r>
            <a:r>
              <a:rPr lang="en-AU" dirty="0"/>
              <a:t> an “exception” in 5 GHz, as long as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147507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The disagreement abut the various issues during the formal BRAN sessions led to the formation of an </a:t>
            </a:r>
            <a:r>
              <a:rPr lang="en-AU" i="1" dirty="0"/>
              <a:t>ad hoc, </a:t>
            </a:r>
            <a:r>
              <a:rPr lang="en-AU" dirty="0"/>
              <a:t>led by </a:t>
            </a:r>
            <a:r>
              <a:rPr lang="en-AU" dirty="0" err="1"/>
              <a:t>Cablelabs</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484494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is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093577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PD that is compatible with current Wi-Fi practice for preambles in 5 GHz and the well established Wi-Fi plans for preambles in 6 GHz</a:t>
            </a:r>
          </a:p>
          <a:p>
            <a:pPr lvl="2"/>
            <a:r>
              <a:rPr lang="en-AU" dirty="0"/>
              <a:t>But we need to get it right this time; everyone is urged to test the proposed PD signal(s) and provide feedback at the next Coex SC meeting (in March)</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48718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SC may hear an update on the testing of preambles for </a:t>
            </a:r>
            <a:r>
              <a:rPr lang="en-AU" i="1" dirty="0"/>
              <a:t>PD</a:t>
            </a:r>
            <a:endParaRPr lang="en-AU" dirty="0"/>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pPr lvl="1"/>
            <a:r>
              <a:rPr lang="en-AU" dirty="0"/>
              <a:t>David Boldy (Broadcom) &amp; Menzo Wentink (Qualcomm) led much of the discussion about the appropriate preamble for </a:t>
            </a:r>
            <a:r>
              <a:rPr lang="en-AU" i="1" dirty="0"/>
              <a:t>PD</a:t>
            </a:r>
            <a:r>
              <a:rPr lang="en-AU" dirty="0"/>
              <a:t> testing in BRAN#104</a:t>
            </a:r>
          </a:p>
          <a:p>
            <a:pPr lvl="1"/>
            <a:r>
              <a:rPr lang="en-AU" dirty="0"/>
              <a:t>They may be in a position to provide an update on testing they have undertaken … and possibly encourage others to additional testing</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534383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896135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CW adjustment 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CW adjustment text, which enabled:</a:t>
            </a:r>
          </a:p>
          <a:p>
            <a:pPr lvl="2"/>
            <a:r>
              <a:rPr lang="en-AU" dirty="0"/>
              <a:t>Broadcasts explicitly</a:t>
            </a:r>
          </a:p>
          <a:p>
            <a:pPr lvl="2"/>
            <a:r>
              <a:rPr lang="en-AU" dirty="0"/>
              <a:t>Delayed acks (mostly not relevant to 802.11)</a:t>
            </a:r>
          </a:p>
          <a:p>
            <a:pPr lvl="1"/>
            <a:r>
              <a:rPr lang="en-AU" dirty="0"/>
              <a:t>IEEE 802.11 WG responded that the proposal was acceptable </a:t>
            </a:r>
          </a:p>
          <a:p>
            <a:pPr lvl="1"/>
            <a:r>
              <a:rPr lang="en-AU" dirty="0"/>
              <a:t>3GPP RAN1 is apparently planning to respond in Jan 2020</a:t>
            </a:r>
          </a:p>
          <a:p>
            <a:pPr lvl="1"/>
            <a:r>
              <a:rPr lang="en-AU" dirty="0"/>
              <a:t>It is likely (unless a problem is found) that the CW adjustment text, which is currently in the draft in square brackets, will be accepted at BRAN#105</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78619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571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BRAN(19)104013 (Cisco) announced the withdrawal of the proposal to constrain use of </a:t>
            </a:r>
            <a:r>
              <a:rPr lang="en-US" i="1" dirty="0"/>
              <a:t>no/short LBT</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CW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had been withdrawn</a:t>
            </a:r>
          </a:p>
          <a:p>
            <a:pPr lvl="1"/>
            <a:r>
              <a:rPr lang="en-US" dirty="0"/>
              <a:t>The proposal was withdrawn because it is unlikely there would ever be sufficient support,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39474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Paused COT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802230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During discussion on BRAN(19)104012, Cisco stated it would hold back on the </a:t>
            </a:r>
            <a:r>
              <a:rPr lang="en-US" i="1" dirty="0"/>
              <a:t>paused COT </a:t>
            </a:r>
            <a:r>
              <a:rPr lang="en-US" dirty="0"/>
              <a:t>issue</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a:xfrm>
            <a:off x="685800" y="1905000"/>
            <a:ext cx="7772400" cy="4114800"/>
          </a:xfrm>
        </p:spPr>
        <p:txBody>
          <a:bodyPr/>
          <a:lstStyle/>
          <a:p>
            <a:r>
              <a:rPr lang="en-AU" dirty="0"/>
              <a:t>Documents on </a:t>
            </a:r>
            <a:r>
              <a:rPr lang="en-AU" i="1" dirty="0"/>
              <a:t>paused COT </a:t>
            </a:r>
            <a:r>
              <a:rPr lang="en-AU" dirty="0"/>
              <a:t>from BRAN#104</a:t>
            </a:r>
          </a:p>
          <a:p>
            <a:pPr lvl="1"/>
            <a:r>
              <a:rPr lang="en-US" dirty="0"/>
              <a:t>BRAN(19)104012: </a:t>
            </a:r>
            <a:r>
              <a:rPr lang="en-AU" i="1" dirty="0"/>
              <a:t>Short LBT update </a:t>
            </a:r>
            <a:r>
              <a:rPr lang="en-US" dirty="0"/>
              <a:t>(Cisco)</a:t>
            </a:r>
          </a:p>
          <a:p>
            <a:r>
              <a:rPr lang="en-AU" dirty="0"/>
              <a:t>Summary of discussion on </a:t>
            </a:r>
            <a:r>
              <a:rPr lang="en-AU" i="1" dirty="0"/>
              <a:t>paused COT </a:t>
            </a:r>
            <a:r>
              <a:rPr lang="en-AU" dirty="0"/>
              <a:t>from BRAN#104</a:t>
            </a:r>
          </a:p>
          <a:p>
            <a:pPr lvl="1"/>
            <a:r>
              <a:rPr lang="en-US" dirty="0"/>
              <a:t>BRAN(19)104012</a:t>
            </a:r>
            <a:r>
              <a:rPr lang="en-AU" i="1" dirty="0"/>
              <a:t> </a:t>
            </a:r>
            <a:r>
              <a:rPr lang="en-US" dirty="0"/>
              <a:t>(Cisco) proposed a simplified modification to EN 301 893 to stop an </a:t>
            </a:r>
            <a:r>
              <a:rPr lang="en-GB" dirty="0"/>
              <a:t>NR-U/LAA UE that claimed it was using PD/ED from only using ED during a paused COT</a:t>
            </a:r>
          </a:p>
          <a:p>
            <a:pPr lvl="2"/>
            <a:r>
              <a:rPr lang="en-GB" dirty="0"/>
              <a:t>The proposed modification was to require a UE claiming to use PD/ED for a paused COT to be awake for at least a max COT time before the granted </a:t>
            </a:r>
            <a:r>
              <a:rPr lang="en-GB" dirty="0" err="1"/>
              <a:t>tx</a:t>
            </a:r>
            <a:r>
              <a:rPr lang="en-GB" dirty="0"/>
              <a:t> time to ensure it could use PD in practice to determine the medium state</a:t>
            </a:r>
          </a:p>
          <a:p>
            <a:pPr lvl="1"/>
            <a:r>
              <a:rPr lang="en-GB" dirty="0"/>
              <a:t>Cisco noted that that while this issue is important in principle, particularly given the very </a:t>
            </a:r>
            <a:r>
              <a:rPr lang="en-GB" dirty="0" err="1"/>
              <a:t>reveaing</a:t>
            </a:r>
            <a:r>
              <a:rPr lang="en-GB" dirty="0"/>
              <a:t> self serving opposition to it from a number of cellular focused companies, it is not nearly as important as the PD/ED issue</a:t>
            </a:r>
          </a:p>
          <a:p>
            <a:pPr lvl="1"/>
            <a:r>
              <a:rPr lang="en-GB" dirty="0"/>
              <a:t>Cisco stated that it will focus on the PD/ED issue in the near term</a:t>
            </a:r>
            <a:endParaRPr lang="en-US" dirty="0"/>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656086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325533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BRAN may have finally reached on spectrum mask questions from 3GPP RAN4 in June 2019</a:t>
            </a:r>
          </a:p>
        </p:txBody>
      </p:sp>
      <p:sp>
        <p:nvSpPr>
          <p:cNvPr id="3" name="Content Placeholder 2"/>
          <p:cNvSpPr>
            <a:spLocks noGrp="1"/>
          </p:cNvSpPr>
          <p:nvPr>
            <p:ph idx="1"/>
          </p:nvPr>
        </p:nvSpPr>
        <p:spPr/>
        <p:txBody>
          <a:bodyPr/>
          <a:lstStyle/>
          <a:p>
            <a:pPr lvl="1"/>
            <a:r>
              <a:rPr lang="en-AU" dirty="0"/>
              <a:t>RAN4 had two questions about the spectral mask (</a:t>
            </a:r>
            <a:r>
              <a:rPr lang="en-GB" i="1" dirty="0"/>
              <a:t>BRAN(19)102009r1) </a:t>
            </a:r>
            <a:r>
              <a:rPr lang="en-GB" dirty="0"/>
              <a:t>for BRAN#102 in June 2019</a:t>
            </a:r>
            <a:endParaRPr lang="en-AU" dirty="0"/>
          </a:p>
          <a:p>
            <a:pPr lvl="2"/>
            <a:r>
              <a:rPr lang="en-GB" dirty="0"/>
              <a:t>How the roll off region of the spectrum mask is dependent upon </a:t>
            </a:r>
            <a:r>
              <a:rPr lang="en-GB" dirty="0" err="1"/>
              <a:t>Tx</a:t>
            </a:r>
            <a:r>
              <a:rPr lang="en-GB" dirty="0"/>
              <a:t> BW?</a:t>
            </a:r>
          </a:p>
          <a:p>
            <a:pPr lvl="2"/>
            <a:r>
              <a:rPr lang="en-GB" dirty="0"/>
              <a:t>How to interpret the spectrum mask during puncturing? </a:t>
            </a:r>
          </a:p>
          <a:p>
            <a:pPr lvl="1"/>
            <a:r>
              <a:rPr lang="en-AU" dirty="0"/>
              <a:t>BRAN struggled to reach consensus on these questions in BRAN#103 and a during couple of teleconferences since that time</a:t>
            </a:r>
          </a:p>
          <a:p>
            <a:pPr lvl="2"/>
            <a:r>
              <a:rPr lang="en-AU" dirty="0"/>
              <a:t>Note that they are important to 802.11 operation</a:t>
            </a:r>
          </a:p>
          <a:p>
            <a:pPr lvl="1"/>
            <a:r>
              <a:rPr lang="en-AU" dirty="0"/>
              <a:t>In BRAN#104 in December 2019, it appears consensus was reached on the answer to the spectral mask questions</a:t>
            </a:r>
          </a:p>
          <a:p>
            <a:pPr lvl="1"/>
            <a:r>
              <a:rPr lang="en-AU" dirty="0"/>
              <a:t>The SC may hear a brief summary of the consensus on the spectral mask questions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528299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Q1: Should 802.11 WG have a position on the mask during puncturing?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pic>
        <p:nvPicPr>
          <p:cNvPr id="6" name="Picture 5"/>
          <p:cNvPicPr>
            <a:picLocks noChangeAspect="1"/>
          </p:cNvPicPr>
          <p:nvPr/>
        </p:nvPicPr>
        <p:blipFill>
          <a:blip r:embed="rId2"/>
          <a:stretch>
            <a:fillRect/>
          </a:stretch>
        </p:blipFill>
        <p:spPr>
          <a:xfrm>
            <a:off x="228600" y="2057400"/>
            <a:ext cx="8617287" cy="2971800"/>
          </a:xfrm>
          <a:prstGeom prst="rect">
            <a:avLst/>
          </a:prstGeom>
        </p:spPr>
      </p:pic>
      <p:cxnSp>
        <p:nvCxnSpPr>
          <p:cNvPr id="8" name="Straight Connector 7"/>
          <p:cNvCxnSpPr/>
          <p:nvPr/>
        </p:nvCxnSpPr>
        <p:spPr bwMode="auto">
          <a:xfrm>
            <a:off x="4892675" y="3886200"/>
            <a:ext cx="898525" cy="0"/>
          </a:xfrm>
          <a:prstGeom prst="line">
            <a:avLst/>
          </a:prstGeom>
          <a:solidFill>
            <a:schemeClr val="accent1"/>
          </a:solidFill>
          <a:ln w="76200" cap="flat" cmpd="sng" algn="ctr">
            <a:solidFill>
              <a:srgbClr val="00B0F0"/>
            </a:solidFill>
            <a:prstDash val="solid"/>
            <a:round/>
            <a:headEnd type="none" w="sm" len="sm"/>
            <a:tailEnd type="none" w="sm" len="sm"/>
          </a:ln>
          <a:effectLst/>
        </p:spPr>
      </p:cxnSp>
      <p:cxnSp>
        <p:nvCxnSpPr>
          <p:cNvPr id="10" name="Straight Connector 9"/>
          <p:cNvCxnSpPr/>
          <p:nvPr/>
        </p:nvCxnSpPr>
        <p:spPr bwMode="auto">
          <a:xfrm flipH="1" flipV="1">
            <a:off x="58674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Rectangle 11"/>
          <p:cNvSpPr/>
          <p:nvPr/>
        </p:nvSpPr>
        <p:spPr bwMode="auto">
          <a:xfrm>
            <a:off x="610502" y="5382144"/>
            <a:ext cx="371702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00B0F0"/>
                </a:solidFill>
                <a:effectLst/>
                <a:latin typeface="+mj-lt"/>
              </a:rPr>
              <a:t>IEEE 802.11ax seems to assume</a:t>
            </a:r>
            <a:br>
              <a:rPr lang="en-AU" sz="1800" dirty="0">
                <a:solidFill>
                  <a:srgbClr val="00B0F0"/>
                </a:solidFill>
                <a:latin typeface="+mj-lt"/>
              </a:rPr>
            </a:br>
            <a:r>
              <a:rPr kumimoji="0" lang="en-AU" sz="1800" b="0" i="0" u="none" strike="noStrike" cap="none" normalizeH="0" dirty="0">
                <a:ln>
                  <a:noFill/>
                </a:ln>
                <a:solidFill>
                  <a:srgbClr val="00B0F0"/>
                </a:solidFill>
                <a:effectLst/>
                <a:latin typeface="+mj-lt"/>
              </a:rPr>
              <a:t>-20dBr. Is th</a:t>
            </a:r>
            <a:r>
              <a:rPr lang="en-AU" sz="1800" dirty="0">
                <a:solidFill>
                  <a:srgbClr val="00B0F0"/>
                </a:solidFill>
                <a:latin typeface="+mj-lt"/>
              </a:rPr>
              <a:t>is something for which the WG should express a view?</a:t>
            </a:r>
            <a:endParaRPr kumimoji="0" lang="en-AU" sz="1800" b="0" i="0" u="none" strike="noStrike" cap="none" normalizeH="0" baseline="0" dirty="0">
              <a:ln>
                <a:noFill/>
              </a:ln>
              <a:solidFill>
                <a:srgbClr val="00B0F0"/>
              </a:solidFill>
              <a:effectLst/>
              <a:latin typeface="+mj-lt"/>
            </a:endParaRPr>
          </a:p>
        </p:txBody>
      </p:sp>
      <p:cxnSp>
        <p:nvCxnSpPr>
          <p:cNvPr id="14" name="Curved Connector 13"/>
          <p:cNvCxnSpPr>
            <a:stCxn id="12" idx="3"/>
          </p:cNvCxnSpPr>
          <p:nvPr/>
        </p:nvCxnSpPr>
        <p:spPr bwMode="auto">
          <a:xfrm flipV="1">
            <a:off x="4327525" y="3886200"/>
            <a:ext cx="1014412" cy="1953144"/>
          </a:xfrm>
          <a:prstGeom prst="curvedConnector2">
            <a:avLst/>
          </a:prstGeom>
          <a:solidFill>
            <a:schemeClr val="accent1"/>
          </a:solidFill>
          <a:ln w="38100" cap="flat" cmpd="sng" algn="ctr">
            <a:solidFill>
              <a:srgbClr val="00B0F0"/>
            </a:solidFill>
            <a:prstDash val="solid"/>
            <a:round/>
            <a:headEnd type="none" w="sm" len="sm"/>
            <a:tailEnd type="triangle"/>
          </a:ln>
          <a:effectLst/>
        </p:spPr>
      </p:cxnSp>
      <p:sp>
        <p:nvSpPr>
          <p:cNvPr id="11" name="Rectangle 10"/>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564639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Q2: Should 802.11 WG have a position on the mask roll off being related to the BW?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pic>
        <p:nvPicPr>
          <p:cNvPr id="5" name="Picture 4"/>
          <p:cNvPicPr>
            <a:picLocks noChangeAspect="1"/>
          </p:cNvPicPr>
          <p:nvPr/>
        </p:nvPicPr>
        <p:blipFill>
          <a:blip r:embed="rId2"/>
          <a:stretch>
            <a:fillRect/>
          </a:stretch>
        </p:blipFill>
        <p:spPr>
          <a:xfrm>
            <a:off x="412717" y="1980337"/>
            <a:ext cx="8168907" cy="4267339"/>
          </a:xfrm>
          <a:prstGeom prst="rect">
            <a:avLst/>
          </a:prstGeom>
        </p:spPr>
      </p:pic>
      <p:sp>
        <p:nvSpPr>
          <p:cNvPr id="6" name="Rounded Rectangle 5"/>
          <p:cNvSpPr/>
          <p:nvPr/>
        </p:nvSpPr>
        <p:spPr bwMode="auto">
          <a:xfrm>
            <a:off x="4495800" y="5638800"/>
            <a:ext cx="1371600" cy="3810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6248400" y="2133600"/>
            <a:ext cx="28956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Roll off</a:t>
            </a:r>
            <a:r>
              <a:rPr kumimoji="0" lang="en-AU" sz="1800" b="0" i="0" u="none" strike="noStrike" cap="none" normalizeH="0" dirty="0">
                <a:ln>
                  <a:noFill/>
                </a:ln>
                <a:solidFill>
                  <a:srgbClr val="FF0000"/>
                </a:solidFill>
                <a:effectLst/>
                <a:latin typeface="+mj-lt"/>
              </a:rPr>
              <a:t> is a function of the BW (20/40/80/160MHz). Does IEEE 802.11 WG have a position on this issue?</a:t>
            </a:r>
            <a:endParaRPr kumimoji="0" lang="en-AU" sz="1800" b="0" i="0" u="none" strike="noStrike" cap="none" normalizeH="0" baseline="0" dirty="0">
              <a:ln>
                <a:noFill/>
              </a:ln>
              <a:solidFill>
                <a:srgbClr val="FF0000"/>
              </a:solidFill>
              <a:effectLst/>
              <a:latin typeface="+mj-lt"/>
            </a:endParaRPr>
          </a:p>
        </p:txBody>
      </p:sp>
      <p:cxnSp>
        <p:nvCxnSpPr>
          <p:cNvPr id="9" name="Curved Connector 8"/>
          <p:cNvCxnSpPr>
            <a:stCxn id="7" idx="1"/>
            <a:endCxn id="6" idx="0"/>
          </p:cNvCxnSpPr>
          <p:nvPr/>
        </p:nvCxnSpPr>
        <p:spPr bwMode="auto">
          <a:xfrm rot="10800000" flipV="1">
            <a:off x="5181600" y="2857500"/>
            <a:ext cx="1066800" cy="27813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3292117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In BRAN#104, it appears consensus was reached on the answer to RAN4’s spectral mask questions</a:t>
            </a:r>
          </a:p>
        </p:txBody>
      </p:sp>
      <p:sp>
        <p:nvSpPr>
          <p:cNvPr id="3" name="Content Placeholder 2"/>
          <p:cNvSpPr>
            <a:spLocks noGrp="1"/>
          </p:cNvSpPr>
          <p:nvPr>
            <p:ph idx="1"/>
          </p:nvPr>
        </p:nvSpPr>
        <p:spPr/>
        <p:txBody>
          <a:bodyPr/>
          <a:lstStyle/>
          <a:p>
            <a:pPr lvl="1"/>
            <a:r>
              <a:rPr lang="en-AU" dirty="0"/>
              <a:t>BRAN#104 considered a number of submissions related to the spectral mask questions</a:t>
            </a:r>
          </a:p>
          <a:p>
            <a:pPr lvl="2"/>
            <a:r>
              <a:rPr lang="en-US" dirty="0"/>
              <a:t>BRAN(19)103f009: Minutes of teleconferences</a:t>
            </a:r>
          </a:p>
          <a:p>
            <a:pPr lvl="2"/>
            <a:r>
              <a:rPr lang="en-US" dirty="0"/>
              <a:t>BRAN(19)103f005r1: </a:t>
            </a:r>
            <a:r>
              <a:rPr lang="en-GB" i="1" dirty="0"/>
              <a:t>Updated spectrum mask compromise proposal </a:t>
            </a:r>
            <a:r>
              <a:rPr lang="en-GB" dirty="0"/>
              <a:t>(Nokia)</a:t>
            </a:r>
          </a:p>
          <a:p>
            <a:pPr lvl="2"/>
            <a:r>
              <a:rPr lang="en-AU" dirty="0">
                <a:hlinkClick r:id="rId2"/>
              </a:rPr>
              <a:t>11-19-2087-00</a:t>
            </a:r>
            <a:r>
              <a:rPr lang="en-AU" dirty="0"/>
              <a:t>: </a:t>
            </a:r>
            <a:r>
              <a:rPr lang="en-US" i="1" dirty="0"/>
              <a:t>A submission regarding the impact of the SEM on punctured channels on legacy 802.11 and provide recommendations </a:t>
            </a:r>
            <a:r>
              <a:rPr lang="en-US" dirty="0"/>
              <a:t>(</a:t>
            </a:r>
            <a:r>
              <a:rPr lang="en-US" dirty="0" err="1"/>
              <a:t>Cablelabs</a:t>
            </a:r>
            <a:r>
              <a:rPr lang="en-US" dirty="0"/>
              <a:t>)</a:t>
            </a:r>
          </a:p>
          <a:p>
            <a:pPr lvl="2"/>
            <a:r>
              <a:rPr lang="en-US" dirty="0"/>
              <a:t>BRAN(19)104027: </a:t>
            </a:r>
            <a:r>
              <a:rPr lang="en-AU" i="1" dirty="0"/>
              <a:t>RBW of spectral mask at band edge </a:t>
            </a:r>
            <a:r>
              <a:rPr lang="en-US" dirty="0"/>
              <a:t>(Huawei)</a:t>
            </a:r>
          </a:p>
          <a:p>
            <a:pPr lvl="1"/>
            <a:r>
              <a:rPr lang="en-US" dirty="0"/>
              <a:t>It appears from BRAN#104 minutes that that a compromise is in sight</a:t>
            </a:r>
          </a:p>
          <a:p>
            <a:pPr lvl="2"/>
            <a:r>
              <a:rPr lang="en-US" i="1" dirty="0"/>
              <a:t>Based on the received input and discussions, TC BRAN develops a compromise proposal:</a:t>
            </a:r>
          </a:p>
          <a:p>
            <a:pPr lvl="3"/>
            <a:r>
              <a:rPr lang="en-US" i="1" dirty="0"/>
              <a:t>If testing a DUT’s transmission mask fails with RBW of 1 MHz, then repeat the test using 99 % energy test.</a:t>
            </a:r>
          </a:p>
          <a:p>
            <a:pPr lvl="3"/>
            <a:r>
              <a:rPr lang="en-US" i="1" dirty="0"/>
              <a:t>The devices passes if it passes the latter test.</a:t>
            </a:r>
            <a:endParaRPr lang="en-AU" i="1" dirty="0"/>
          </a:p>
          <a:p>
            <a:pPr lvl="1"/>
            <a:r>
              <a:rPr lang="en-AU" dirty="0"/>
              <a:t>This compromise was documented in </a:t>
            </a:r>
            <a:r>
              <a:rPr lang="en-US" dirty="0"/>
              <a:t>BRAN(19)103f005r2 (Nokia) after BRAN#104</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1859498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BA13-9D46-4F5E-835B-0C434A958A64}"/>
              </a:ext>
            </a:extLst>
          </p:cNvPr>
          <p:cNvSpPr>
            <a:spLocks noGrp="1"/>
          </p:cNvSpPr>
          <p:nvPr>
            <p:ph type="title"/>
          </p:nvPr>
        </p:nvSpPr>
        <p:spPr/>
        <p:txBody>
          <a:bodyPr/>
          <a:lstStyle/>
          <a:p>
            <a:r>
              <a:rPr lang="en-AU" dirty="0"/>
              <a:t>The SC may hear a brief summary of the consensus on the spectral mask questions</a:t>
            </a:r>
          </a:p>
        </p:txBody>
      </p:sp>
      <p:sp>
        <p:nvSpPr>
          <p:cNvPr id="3" name="Content Placeholder 2">
            <a:extLst>
              <a:ext uri="{FF2B5EF4-FFF2-40B4-BE49-F238E27FC236}">
                <a16:creationId xmlns:a16="http://schemas.microsoft.com/office/drawing/2014/main" id="{35CF5765-6EFE-4869-9417-71E1248111D7}"/>
              </a:ext>
            </a:extLst>
          </p:cNvPr>
          <p:cNvSpPr>
            <a:spLocks noGrp="1"/>
          </p:cNvSpPr>
          <p:nvPr>
            <p:ph idx="1"/>
          </p:nvPr>
        </p:nvSpPr>
        <p:spPr/>
        <p:txBody>
          <a:bodyPr/>
          <a:lstStyle/>
          <a:p>
            <a:pPr lvl="1"/>
            <a:r>
              <a:rPr lang="en-AU" dirty="0"/>
              <a:t>David Boldy (Broadcom) was intimately involved in the spectral mask discussions in BRAN</a:t>
            </a:r>
          </a:p>
          <a:p>
            <a:pPr lvl="1"/>
            <a:r>
              <a:rPr lang="en-AU" dirty="0"/>
              <a:t>David will provide a summary of the outcomes and particularly how they affect 802.11</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AB83D280-7493-4F8D-8630-407F5E19604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4991980-8638-4318-A8D5-D45A73A1A2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414140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23558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416346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569-12C6-4AB6-AB1C-5C5948E8B998}"/>
              </a:ext>
            </a:extLst>
          </p:cNvPr>
          <p:cNvSpPr>
            <a:spLocks noGrp="1"/>
          </p:cNvSpPr>
          <p:nvPr>
            <p:ph type="title"/>
          </p:nvPr>
        </p:nvSpPr>
        <p:spPr/>
        <p:txBody>
          <a:bodyPr/>
          <a:lstStyle/>
          <a:p>
            <a:r>
              <a:rPr lang="en-AU" dirty="0"/>
              <a:t>ETSI BRAN will consider various technical issues during four teleconferences before BRAN#105</a:t>
            </a:r>
          </a:p>
        </p:txBody>
      </p:sp>
      <p:sp>
        <p:nvSpPr>
          <p:cNvPr id="3" name="Content Placeholder 2">
            <a:extLst>
              <a:ext uri="{FF2B5EF4-FFF2-40B4-BE49-F238E27FC236}">
                <a16:creationId xmlns:a16="http://schemas.microsoft.com/office/drawing/2014/main" id="{125C2C5F-C569-4922-902E-DD703F808748}"/>
              </a:ext>
            </a:extLst>
          </p:cNvPr>
          <p:cNvSpPr>
            <a:spLocks noGrp="1"/>
          </p:cNvSpPr>
          <p:nvPr>
            <p:ph idx="1"/>
          </p:nvPr>
        </p:nvSpPr>
        <p:spPr/>
        <p:txBody>
          <a:bodyPr/>
          <a:lstStyle/>
          <a:p>
            <a:r>
              <a:rPr lang="en-US" dirty="0"/>
              <a:t>EN 301 893 (5 GHz) related teleconferences</a:t>
            </a:r>
          </a:p>
          <a:p>
            <a:pPr lvl="1"/>
            <a:r>
              <a:rPr lang="en-US" dirty="0"/>
              <a:t>30 Jan 2020: 15:00-18:00 (CET)</a:t>
            </a:r>
          </a:p>
          <a:p>
            <a:pPr lvl="2"/>
            <a:r>
              <a:rPr lang="en-US" dirty="0"/>
              <a:t>Discussion of spectrum mask, RX blocking, user access restrictions, uniform spreading, annexes</a:t>
            </a:r>
          </a:p>
          <a:p>
            <a:pPr lvl="1"/>
            <a:r>
              <a:rPr lang="en-US" dirty="0"/>
              <a:t>6 Feb 2020: 12:00-15:00 (CET)</a:t>
            </a:r>
          </a:p>
          <a:p>
            <a:pPr lvl="2"/>
            <a:r>
              <a:rPr lang="en-US" dirty="0"/>
              <a:t>Adaptivity, outstanding issues</a:t>
            </a:r>
          </a:p>
          <a:p>
            <a:pPr lvl="1"/>
            <a:r>
              <a:rPr lang="en-US" dirty="0"/>
              <a:t>19 Feb 2020: 12:00-15:00 (CET)</a:t>
            </a:r>
          </a:p>
          <a:p>
            <a:pPr lvl="2"/>
            <a:r>
              <a:rPr lang="en-US" dirty="0"/>
              <a:t>Preamble detection issues</a:t>
            </a:r>
          </a:p>
          <a:p>
            <a:r>
              <a:rPr lang="en-US" dirty="0"/>
              <a:t>EN 303 687 (6 GHz) related teleconference</a:t>
            </a:r>
          </a:p>
          <a:p>
            <a:pPr lvl="1"/>
            <a:r>
              <a:rPr lang="en-US" dirty="0"/>
              <a:t>2020-02-20, 12:00 until 15:00</a:t>
            </a:r>
          </a:p>
          <a:p>
            <a:pPr lvl="2"/>
            <a:r>
              <a:rPr lang="en-US" dirty="0"/>
              <a:t>Drafting, CEPT update, channel access mechanism</a:t>
            </a:r>
          </a:p>
          <a:p>
            <a:pPr lvl="2"/>
            <a:endParaRPr lang="en-AU" dirty="0"/>
          </a:p>
        </p:txBody>
      </p:sp>
      <p:sp>
        <p:nvSpPr>
          <p:cNvPr id="4" name="Footer Placeholder 3">
            <a:extLst>
              <a:ext uri="{FF2B5EF4-FFF2-40B4-BE49-F238E27FC236}">
                <a16:creationId xmlns:a16="http://schemas.microsoft.com/office/drawing/2014/main" id="{A8705FA0-A77C-4544-8AEC-96BE7D38B79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D664127-22F5-46CF-97BE-C6B8507E5A37}"/>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68719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67609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BRAN(19)104018 (</a:t>
            </a:r>
            <a:r>
              <a:rPr lang="en-AU" dirty="0"/>
              <a:t>Qualcomm) proposed a new synchronous access 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LBE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7348608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US" dirty="0"/>
              <a:t>BRAN(19)104018</a:t>
            </a:r>
            <a:r>
              <a:rPr lang="en-AU" dirty="0"/>
              <a:t> claimed the new synchronous access 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03122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BRAN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3100"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a:xfrm>
            <a:off x="685800" y="685800"/>
            <a:ext cx="7924800" cy="1066800"/>
          </a:xfrm>
        </p:spPr>
        <p:txBody>
          <a:bodyPr/>
          <a:lstStyle/>
          <a:p>
            <a:r>
              <a:rPr lang="en-AU" dirty="0"/>
              <a:t>The Coex SC will not hear an update on Qualcomm’s proposed new synchronous access method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pPr lvl="1"/>
            <a:r>
              <a:rPr lang="en-AU" dirty="0"/>
              <a:t>Menzo Wentink or VK Jones were invited to provide an update on Qualcomm’s proposed new synchronous access method …</a:t>
            </a:r>
          </a:p>
          <a:p>
            <a:pPr lvl="1"/>
            <a:r>
              <a:rPr lang="en-AU" dirty="0"/>
              <a:t>… but are not ready to do so at this meeting</a:t>
            </a:r>
            <a:endParaRPr lang="en-AU" dirty="0">
              <a:solidFill>
                <a:srgbClr val="FF0000"/>
              </a:solidFill>
            </a:endParaRP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537492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B943-57C7-4C56-B8B3-28565207A2EF}"/>
              </a:ext>
            </a:extLst>
          </p:cNvPr>
          <p:cNvSpPr>
            <a:spLocks noGrp="1"/>
          </p:cNvSpPr>
          <p:nvPr>
            <p:ph type="title"/>
          </p:nvPr>
        </p:nvSpPr>
        <p:spPr/>
        <p:txBody>
          <a:bodyPr/>
          <a:lstStyle/>
          <a:p>
            <a:r>
              <a:rPr lang="en-AU" dirty="0"/>
              <a:t>The Coex SC may discuss Qualcomm’s proposed new synchronous access method </a:t>
            </a:r>
          </a:p>
        </p:txBody>
      </p:sp>
      <p:sp>
        <p:nvSpPr>
          <p:cNvPr id="3" name="Content Placeholder 2">
            <a:extLst>
              <a:ext uri="{FF2B5EF4-FFF2-40B4-BE49-F238E27FC236}">
                <a16:creationId xmlns:a16="http://schemas.microsoft.com/office/drawing/2014/main" id="{CCED3959-03F8-4A1C-85B4-60A2346EE6D2}"/>
              </a:ext>
            </a:extLst>
          </p:cNvPr>
          <p:cNvSpPr>
            <a:spLocks noGrp="1"/>
          </p:cNvSpPr>
          <p:nvPr>
            <p:ph idx="1"/>
          </p:nvPr>
        </p:nvSpPr>
        <p:spPr/>
        <p:txBody>
          <a:bodyPr/>
          <a:lstStyle/>
          <a:p>
            <a:r>
              <a:rPr lang="en-AU" dirty="0"/>
              <a:t>Questions for discussion</a:t>
            </a:r>
          </a:p>
          <a:p>
            <a:pPr lvl="1"/>
            <a:r>
              <a:rPr lang="en-AU" dirty="0"/>
              <a:t>How does the proposal work?</a:t>
            </a:r>
          </a:p>
          <a:p>
            <a:pPr lvl="2"/>
            <a:r>
              <a:rPr lang="en-AU" dirty="0"/>
              <a:t>What happens when there is not a single global clock?</a:t>
            </a:r>
          </a:p>
          <a:p>
            <a:pPr lvl="2"/>
            <a:r>
              <a:rPr lang="en-AU" dirty="0"/>
              <a:t>…</a:t>
            </a:r>
          </a:p>
          <a:p>
            <a:pPr lvl="1"/>
            <a:r>
              <a:rPr lang="en-AU" dirty="0"/>
              <a:t>How well does it coexist with 802.11a/n/ac/</a:t>
            </a:r>
            <a:r>
              <a:rPr lang="en-AU" dirty="0" err="1"/>
              <a:t>ax</a:t>
            </a:r>
            <a:r>
              <a:rPr lang="en-AU" dirty="0"/>
              <a:t>?</a:t>
            </a:r>
          </a:p>
          <a:p>
            <a:pPr lvl="2"/>
            <a:r>
              <a:rPr lang="en-AU" dirty="0"/>
              <a:t>Would 802.11a/n/ac/</a:t>
            </a:r>
            <a:r>
              <a:rPr lang="en-AU" dirty="0" err="1"/>
              <a:t>ax</a:t>
            </a:r>
            <a:r>
              <a:rPr lang="en-AU" dirty="0"/>
              <a:t> benefit from NR-U using such a scheme?</a:t>
            </a:r>
          </a:p>
          <a:p>
            <a:pPr lvl="2"/>
            <a:r>
              <a:rPr lang="en-AU" dirty="0"/>
              <a:t>Would 802.11a/n/ac/</a:t>
            </a:r>
            <a:r>
              <a:rPr lang="en-AU" dirty="0" err="1"/>
              <a:t>ax</a:t>
            </a:r>
            <a:r>
              <a:rPr lang="en-AU" dirty="0"/>
              <a:t> benefit by using such a scheme?</a:t>
            </a:r>
          </a:p>
          <a:p>
            <a:pPr lvl="2"/>
            <a:r>
              <a:rPr lang="en-AU" dirty="0"/>
              <a:t>…</a:t>
            </a:r>
          </a:p>
          <a:p>
            <a:pPr lvl="1"/>
            <a:r>
              <a:rPr lang="en-AU" dirty="0"/>
              <a:t>Can 802.11be take advantage of (or need) such a method?</a:t>
            </a:r>
          </a:p>
          <a:p>
            <a:pPr lvl="2"/>
            <a:r>
              <a:rPr lang="en-AU" dirty="0"/>
              <a:t>For </a:t>
            </a:r>
            <a:r>
              <a:rPr lang="en-AU" dirty="0" err="1"/>
              <a:t>CoMP</a:t>
            </a:r>
            <a:r>
              <a:rPr lang="en-AU" dirty="0"/>
              <a:t>?</a:t>
            </a:r>
          </a:p>
          <a:p>
            <a:pPr lvl="2"/>
            <a:r>
              <a:rPr lang="en-AU" dirty="0"/>
              <a:t>For other features?</a:t>
            </a:r>
          </a:p>
          <a:p>
            <a:pPr lvl="1"/>
            <a:r>
              <a:rPr lang="en-AU" dirty="0"/>
              <a:t>…</a:t>
            </a:r>
          </a:p>
        </p:txBody>
      </p:sp>
      <p:sp>
        <p:nvSpPr>
          <p:cNvPr id="4" name="Footer Placeholder 3">
            <a:extLst>
              <a:ext uri="{FF2B5EF4-FFF2-40B4-BE49-F238E27FC236}">
                <a16:creationId xmlns:a16="http://schemas.microsoft.com/office/drawing/2014/main" id="{F3C0E6FF-2358-4BE5-8829-ECC060F252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48637-766F-4311-8D8E-8F81A19DD7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709727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263099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Coex SC may consider a LS to ETSI BRAN articulating an IEEE 802.11 WG position on 6 GHz</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 key issue in ETSI BRAN is whether EN 303 687 should specify the use of </a:t>
            </a:r>
            <a:r>
              <a:rPr lang="en-AU" i="1" dirty="0"/>
              <a:t>PD/ED </a:t>
            </a:r>
            <a:r>
              <a:rPr lang="en-AU" dirty="0"/>
              <a:t>and/or </a:t>
            </a:r>
            <a:r>
              <a:rPr lang="en-AU" i="1" dirty="0"/>
              <a:t>ED-only</a:t>
            </a:r>
            <a:r>
              <a:rPr lang="en-AU" dirty="0"/>
              <a:t> for 6 GHz operation</a:t>
            </a:r>
          </a:p>
          <a:p>
            <a:pPr lvl="1"/>
            <a:r>
              <a:rPr lang="en-AU" dirty="0"/>
              <a:t>Up until now, the assumption of many in the Wi-Fi community is that 802.11 will use the traditional PD/ED mechanism &amp; thresholds in 6 GHz</a:t>
            </a:r>
          </a:p>
          <a:p>
            <a:pPr lvl="1"/>
            <a:r>
              <a:rPr lang="en-AU" dirty="0"/>
              <a:t>Assuming this is the case, one possibility is that IEEE 802.11 WG recommend to ETSI BRAN via a LS that EN 303 687 adopt the mechanisms for 5 GHz defined in in EN 301 893  </a:t>
            </a:r>
          </a:p>
          <a:p>
            <a:pPr lvl="2"/>
            <a:r>
              <a:rPr lang="en-AU" dirty="0"/>
              <a:t>See </a:t>
            </a:r>
            <a:r>
              <a:rPr lang="en-AU" dirty="0">
                <a:hlinkClick r:id="rId2"/>
              </a:rPr>
              <a:t>11-20-0171-00</a:t>
            </a:r>
            <a:endParaRPr lang="en-AU" dirty="0"/>
          </a:p>
          <a:p>
            <a:pPr lvl="3"/>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31759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19CD-B547-4DE7-9BC0-0F359FCE8A1E}"/>
              </a:ext>
            </a:extLst>
          </p:cNvPr>
          <p:cNvSpPr>
            <a:spLocks noGrp="1"/>
          </p:cNvSpPr>
          <p:nvPr>
            <p:ph type="title"/>
          </p:nvPr>
        </p:nvSpPr>
        <p:spPr/>
        <p:txBody>
          <a:bodyPr/>
          <a:lstStyle/>
          <a:p>
            <a:r>
              <a:rPr lang="en-AU" dirty="0"/>
              <a:t>The Coex SC may consider approving a LS to ETSI BRAN on 6 GHz</a:t>
            </a:r>
          </a:p>
        </p:txBody>
      </p:sp>
      <p:sp>
        <p:nvSpPr>
          <p:cNvPr id="3" name="Content Placeholder 2">
            <a:extLst>
              <a:ext uri="{FF2B5EF4-FFF2-40B4-BE49-F238E27FC236}">
                <a16:creationId xmlns:a16="http://schemas.microsoft.com/office/drawing/2014/main" id="{FD1B0DD0-CAA6-4271-A45D-F45B663AACAD}"/>
              </a:ext>
            </a:extLst>
          </p:cNvPr>
          <p:cNvSpPr>
            <a:spLocks noGrp="1"/>
          </p:cNvSpPr>
          <p:nvPr>
            <p:ph idx="1"/>
          </p:nvPr>
        </p:nvSpPr>
        <p:spPr/>
        <p:txBody>
          <a:bodyPr/>
          <a:lstStyle/>
          <a:p>
            <a:r>
              <a:rPr lang="en-AU" dirty="0"/>
              <a:t>Motion</a:t>
            </a:r>
          </a:p>
          <a:p>
            <a:pPr lvl="1"/>
            <a:r>
              <a:rPr lang="en-AU" i="1" dirty="0"/>
              <a:t>The IEEE 802.11 Coexistence SC recommends to the IEEE 802.11 WG that </a:t>
            </a:r>
            <a:r>
              <a:rPr lang="en-AU" i="1" dirty="0">
                <a:hlinkClick r:id="rId2"/>
              </a:rPr>
              <a:t>11-20-0171-00</a:t>
            </a:r>
            <a:r>
              <a:rPr lang="en-AU" i="1" dirty="0"/>
              <a:t>, articulating a position on adaptivity for 6 GHz in EN 303 687, be liaised to ETSI BRAN</a:t>
            </a:r>
          </a:p>
          <a:p>
            <a:pPr lvl="1"/>
            <a:r>
              <a:rPr lang="en-AU" dirty="0"/>
              <a:t>Moved:</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0C9FF3D-A4A6-4B24-BFC3-41711671053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81C5352-3B2F-4D0B-A889-AC1A9FB847A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680636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834966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There are no WBA related material for consideration by the SC at this time</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Previously, the WBA had indicated they are planning to do some coexistence work in 2020</a:t>
            </a:r>
          </a:p>
          <a:p>
            <a:pPr lvl="1"/>
            <a:r>
              <a:rPr lang="en-AU" dirty="0"/>
              <a:t>It is still very early in 2020 …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658220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5877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SC may hear a status update on coexistence discussions in 3GPP RAN/RAN1/RAN4</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the Hawaii meeting in Nov 2019, the SC heard about some coexistence discussion in 3GPP RAN1</a:t>
            </a:r>
          </a:p>
          <a:p>
            <a:pPr lvl="2"/>
            <a:r>
              <a:rPr lang="en-US" dirty="0"/>
              <a:t>See </a:t>
            </a:r>
            <a:r>
              <a:rPr lang="en-AU" dirty="0"/>
              <a:t>via </a:t>
            </a:r>
            <a:r>
              <a:rPr lang="en-AU" dirty="0">
                <a:hlinkClick r:id="rId2"/>
              </a:rPr>
              <a:t>11-19-2044-00</a:t>
            </a:r>
            <a:r>
              <a:rPr lang="en-AU" dirty="0"/>
              <a:t> by </a:t>
            </a:r>
            <a:r>
              <a:rPr lang="en-US" dirty="0" err="1"/>
              <a:t>Shubhodeep</a:t>
            </a:r>
            <a:r>
              <a:rPr lang="en-US" dirty="0"/>
              <a:t> Adhikari &amp; Sindhu Verma (Broadcom)</a:t>
            </a:r>
          </a:p>
          <a:p>
            <a:pPr lvl="1"/>
            <a:r>
              <a:rPr lang="en-US" dirty="0"/>
              <a:t>A further update will be provided today by </a:t>
            </a:r>
            <a:r>
              <a:rPr lang="en-US" dirty="0" err="1"/>
              <a:t>Shubho</a:t>
            </a:r>
            <a:r>
              <a:rPr lang="en-US" dirty="0"/>
              <a:t> and/or Sindhu on </a:t>
            </a:r>
            <a:r>
              <a:rPr lang="en-AU" dirty="0"/>
              <a:t>coexistence related discussions in 3GPP RAN/RAN1/RAN4</a:t>
            </a:r>
            <a:endParaRPr lang="en-US" dirty="0"/>
          </a:p>
          <a:p>
            <a:pPr lvl="2"/>
            <a:r>
              <a:rPr lang="en-US" dirty="0"/>
              <a:t>See </a:t>
            </a:r>
            <a:r>
              <a:rPr lang="en-US" dirty="0">
                <a:solidFill>
                  <a:srgbClr val="FF0000"/>
                </a:solidFill>
              </a:rPr>
              <a:t>&lt;tbd&gt;</a:t>
            </a:r>
          </a:p>
          <a:p>
            <a:endParaRPr lang="en-US" dirty="0"/>
          </a:p>
          <a:p>
            <a:endParaRPr lang="en-US" dirty="0"/>
          </a:p>
          <a:p>
            <a:endParaRPr lang="en-AU" dirty="0"/>
          </a:p>
          <a:p>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310026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a:p>
            <a:pPr marL="342900" lvl="1" indent="-342900" algn="ctr">
              <a:buNone/>
            </a:pPr>
            <a:r>
              <a:rPr lang="en-AU" sz="2400" b="1" dirty="0">
                <a:solidFill>
                  <a:srgbClr val="FF0000"/>
                </a:solidFill>
              </a:rPr>
              <a:t>(Thu PM1)</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297216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42759255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and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7887278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60691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4255376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506881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 2020 in Atlanta</a:t>
            </a:r>
          </a:p>
        </p:txBody>
      </p:sp>
      <p:sp>
        <p:nvSpPr>
          <p:cNvPr id="3" name="Content Placeholder 2"/>
          <p:cNvSpPr>
            <a:spLocks noGrp="1"/>
          </p:cNvSpPr>
          <p:nvPr>
            <p:ph idx="1"/>
          </p:nvPr>
        </p:nvSpPr>
        <p:spPr/>
        <p:txBody>
          <a:bodyPr/>
          <a:lstStyle/>
          <a:p>
            <a:r>
              <a:rPr lang="en-AU" dirty="0"/>
              <a:t>Possible agenda items</a:t>
            </a:r>
          </a:p>
          <a:p>
            <a:pPr lvl="1"/>
            <a:r>
              <a:rPr lang="en-AU" dirty="0">
                <a:solidFill>
                  <a:srgbClr val="FF0000"/>
                </a:solidFill>
              </a:rPr>
              <a:t>&lt;tbd&gt;</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4619790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Irvine in Jan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9164</Words>
  <Application>Microsoft Office PowerPoint</Application>
  <PresentationFormat>On-screen Show (4:3)</PresentationFormat>
  <Paragraphs>964</Paragraphs>
  <Slides>93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8" baseType="lpstr">
      <vt:lpstr>Arial</vt:lpstr>
      <vt:lpstr>Times New Roman</vt:lpstr>
      <vt:lpstr>Wingdings</vt:lpstr>
      <vt:lpstr>802-11-Submission</vt:lpstr>
      <vt:lpstr>Packager Shell Object</vt:lpstr>
      <vt:lpstr>Agenda for IEEE 802.11 Coexistence SC meeting in Irvine in January 2020</vt:lpstr>
      <vt:lpstr>Welcome to the 16th F2F meeting of the Coex SC in Irvine in January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consider a proposed agenda for Irvine in January 2020</vt:lpstr>
      <vt:lpstr>The Coex SC will consider a proposed agenda for Irvine in January 2020</vt:lpstr>
      <vt:lpstr>PowerPoint Presentation</vt:lpstr>
      <vt:lpstr>The agreed Coex SC scope focuses on ensuring 802.11ax has fair access to global unlicensed spectrum </vt:lpstr>
      <vt:lpstr>Coex SC will close when determined by the 802.11 WG or 802.11ax is ratified</vt:lpstr>
      <vt:lpstr>The Coex SC may discuss and consider a new scope to extend its life beyond 802.11ax during Thu PM1</vt:lpstr>
      <vt:lpstr>PowerPoint Presentation</vt:lpstr>
      <vt:lpstr>The Coex SC will consider approval of its meeting minutes from Hawaii in Nov 2019</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#104 was held 2 - 6 Dec 2019 in Sophia Antipolis</vt:lpstr>
      <vt:lpstr>BRAN#104 discussed various procedural issues of interest to the Coex SC</vt:lpstr>
      <vt:lpstr>BRAN#104 discussed various procedural issues of interest to the Coex SC</vt:lpstr>
      <vt:lpstr>PowerPoint Presentation</vt:lpstr>
      <vt:lpstr>The appropriate EDT for 6GHz operation is probably the biggest open issue in relation to adaptivity</vt:lpstr>
      <vt:lpstr>Discussion in BRAN#103 about an appropriate EDT for 6GHz operation did not reach consensus</vt:lpstr>
      <vt:lpstr>Discussion in BRAN#103 about an appropriate EDT for 6 GHz operation did not reach consensus</vt:lpstr>
      <vt:lpstr>Whether an EDT of -72 dBm should be universally applied in 6 GHz remained contentious in BRAN#104</vt:lpstr>
      <vt:lpstr>Cisco reiterated the discussion in BRAN#103 justifying the use of traditional EDTs in 6 GHz</vt:lpstr>
      <vt:lpstr>Nokia asserted evidence for an universal EDT of -72 dBm based on sims of 802.11ax systems only</vt:lpstr>
      <vt:lpstr>The case in BRAN(19)104015 (Nokia) is flawed because it does not consider coexistence between systems </vt:lpstr>
      <vt:lpstr>Nokia asserted evidence for an EDT of -72 dBm by identifying and extrapolating one case</vt:lpstr>
      <vt:lpstr>Nokia’s conclusion is unjustified on average &amp; because PD/ED is an unused alternative </vt:lpstr>
      <vt:lpstr>Aside: there may be support from the FCC CTO office for PD/ED using current thresholds</vt:lpstr>
      <vt:lpstr>Qualcomm made no clear conclusion on ED-only vs PD/ED at various thresholds for 6 GHz </vt:lpstr>
      <vt:lpstr>Cisco asserted the evidence for uniform EDT of -72 dBm in 6 GHz is unconvincing </vt:lpstr>
      <vt:lpstr>Cisco argued for BRAN to expand the 5 GHz status quo to 6 GHz rather than constrain operation in 6 GHz</vt:lpstr>
      <vt:lpstr>Ericsson asserted that ED-only is better based n 3GPP sims and technology neutrality</vt:lpstr>
      <vt:lpstr>Broadcom asserted Ericsson’s claim that 3GPP sims show ED-only is better is incorrect  </vt:lpstr>
      <vt:lpstr>There is a wide gulf on the question of EDT in 6 GHz and consensus is unlikely in the near future</vt:lpstr>
      <vt:lpstr>It is proposed that IEEE 802.11 WG be more aggressive in making its position on EDT in 6 GHz known</vt:lpstr>
      <vt:lpstr>PowerPoint Presentation</vt:lpstr>
      <vt:lpstr>BRAN#104 continued to debate the relative technology neutrality of various proposals</vt:lpstr>
      <vt:lpstr>BRAN(19)1040422 (Cisco) claimed that ED-only+PD/ED is more technology neutral than ED-only </vt:lpstr>
      <vt:lpstr>Cisco proposed that the technology neutrality issue be dropped but there is not yet consensus to do so </vt:lpstr>
      <vt:lpstr>PowerPoint Presentation</vt:lpstr>
      <vt:lpstr>The definition of a common preamble for EN 303 687 continues to be an issue</vt:lpstr>
      <vt:lpstr>BRAN(19)104008 (Broadcom &amp; Qualcomm) reported on testing of a possible common preamble </vt:lpstr>
      <vt:lpstr>BRAN(19)104009 (Ericsson) used the “broken” preamble to assert PD/ED shouldn’t be used in 6 GHz</vt:lpstr>
      <vt:lpstr>BRAN(19)104031(Cablelabs) highlighted at least some agreement during an ad hoc on PD </vt:lpstr>
      <vt:lpstr>BRAN(19)104031(Cablelabs) highlighted at least some agreement during an ad hoc on PD </vt:lpstr>
      <vt:lpstr>The Wi-Fi community still have an opportunity to select a common preamble aligned with Wi-Fi practice</vt:lpstr>
      <vt:lpstr>The SC may hear an update on the testing of preambles for PD</vt:lpstr>
      <vt:lpstr>PowerPoint Presentation</vt:lpstr>
      <vt:lpstr>BRAN#104 did not make much progress in relation to CW adjustment text in EN 301 893 (or EN 303 687)</vt:lpstr>
      <vt:lpstr>PowerPoint Presentation</vt:lpstr>
      <vt:lpstr>BRAN(19)104013 (Cisco) announced the withdrawal of the proposal to constrain use of no/short LBT</vt:lpstr>
      <vt:lpstr>PowerPoint Presentation</vt:lpstr>
      <vt:lpstr>During discussion on BRAN(19)104012, Cisco stated it would hold back on the paused COT issue</vt:lpstr>
      <vt:lpstr>PowerPoint Presentation</vt:lpstr>
      <vt:lpstr>BRAN may have finally reached on spectrum mask questions from 3GPP RAN4 in June 2019</vt:lpstr>
      <vt:lpstr>Q1: Should 802.11 WG have a position on the mask during puncturing?</vt:lpstr>
      <vt:lpstr>Q2: Should 802.11 WG have a position on the mask roll off being related to the BW?</vt:lpstr>
      <vt:lpstr>In BRAN#104, it appears consensus was reached on the answer to RAN4’s spectral mask questions</vt:lpstr>
      <vt:lpstr>The SC may hear a brief summary of the consensus on the spectral mask questions</vt:lpstr>
      <vt:lpstr>PowerPoint Presentation</vt:lpstr>
      <vt:lpstr>ETSI BRAN will next meet face to face at BRAN#105 in March 2020</vt:lpstr>
      <vt:lpstr>ETSI BRAN will consider various technical issues during four teleconferences before BRAN#105</vt:lpstr>
      <vt:lpstr>PowerPoint Presentation</vt:lpstr>
      <vt:lpstr>BRAN(19)104018 (Qualcomm) proposed a new synchronous access method</vt:lpstr>
      <vt:lpstr>BRAN(19)104018 claimed the new synchronous access method has significant gains, especially for CoMP </vt:lpstr>
      <vt:lpstr>Many at BRAN#104 thought Qualcomm’s proposal was interesting, albeit immature &amp; so premature</vt:lpstr>
      <vt:lpstr>The Coex SC will not hear an update on Qualcomm’s proposed new synchronous access method </vt:lpstr>
      <vt:lpstr>The Coex SC may discuss Qualcomm’s proposed new synchronous access method </vt:lpstr>
      <vt:lpstr>PowerPoint Presentation</vt:lpstr>
      <vt:lpstr>The Coex SC may consider a LS to ETSI BRAN articulating an IEEE 802.11 WG position on 6 GHz</vt:lpstr>
      <vt:lpstr>The Coex SC may consider approving a LS to ETSI BRAN on 6 GHz</vt:lpstr>
      <vt:lpstr>PowerPoint Presentation</vt:lpstr>
      <vt:lpstr>There are no WBA related material for consideration by the SC at this time</vt:lpstr>
      <vt:lpstr>PowerPoint Presentation</vt:lpstr>
      <vt:lpstr>The SC may hear a status update on coexistence discussions in 3GPP RAN/RAN1/RAN4</vt:lpstr>
      <vt:lpstr>PowerPoint Presentation</vt:lpstr>
      <vt:lpstr>The Coex SC may discuss and consider a new scope to extend its life beyond 802.11ax</vt:lpstr>
      <vt:lpstr>The agreed Coex SC scope focuses on ensuring 802.11ax has fair access to global unlicensed spectrum </vt:lpstr>
      <vt:lpstr>The Coex SC has potential coexistence work related to 802.11be and 6 GHz</vt:lpstr>
      <vt:lpstr>The SC may discuss a possible new scope for a rechartered Coex SC </vt:lpstr>
      <vt:lpstr>The Coex SC may consider approving the extension of its charter</vt:lpstr>
      <vt:lpstr>PowerPoint Presentation</vt:lpstr>
      <vt:lpstr>The Coex SC will continue its normal business in Mar 2020 in Atlanta</vt:lpstr>
      <vt:lpstr>The IEEE 802.11 Coexistence SC meeting in Irvine in Jan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2020-01-15T04:12:22Z</dcterms:modified>
</cp:coreProperties>
</file>