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1"/>
  </p:notesMasterIdLst>
  <p:handoutMasterIdLst>
    <p:handoutMasterId r:id="rId42"/>
  </p:handoutMasterIdLst>
  <p:sldIdLst>
    <p:sldId id="269" r:id="rId2"/>
    <p:sldId id="302" r:id="rId3"/>
    <p:sldId id="300" r:id="rId4"/>
    <p:sldId id="295" r:id="rId5"/>
    <p:sldId id="1722" r:id="rId6"/>
    <p:sldId id="1723" r:id="rId7"/>
    <p:sldId id="1724" r:id="rId8"/>
    <p:sldId id="1725" r:id="rId9"/>
    <p:sldId id="1726" r:id="rId10"/>
    <p:sldId id="738" r:id="rId11"/>
    <p:sldId id="1508" r:id="rId12"/>
    <p:sldId id="306" r:id="rId13"/>
    <p:sldId id="516" r:id="rId14"/>
    <p:sldId id="515" r:id="rId15"/>
    <p:sldId id="1560" r:id="rId16"/>
    <p:sldId id="1095" r:id="rId17"/>
    <p:sldId id="1096" r:id="rId18"/>
    <p:sldId id="1561" r:id="rId19"/>
    <p:sldId id="1562" r:id="rId20"/>
    <p:sldId id="1596" r:id="rId21"/>
    <p:sldId id="1652" r:id="rId22"/>
    <p:sldId id="1654" r:id="rId23"/>
    <p:sldId id="1657" r:id="rId24"/>
    <p:sldId id="1506" r:id="rId25"/>
    <p:sldId id="1409" r:id="rId26"/>
    <p:sldId id="1658" r:id="rId27"/>
    <p:sldId id="1679" r:id="rId28"/>
    <p:sldId id="1541" r:id="rId29"/>
    <p:sldId id="1465" r:id="rId30"/>
    <p:sldId id="1689" r:id="rId31"/>
    <p:sldId id="1647" r:id="rId32"/>
    <p:sldId id="1646" r:id="rId33"/>
    <p:sldId id="1649" r:id="rId34"/>
    <p:sldId id="1651" r:id="rId35"/>
    <p:sldId id="1648" r:id="rId36"/>
    <p:sldId id="1650" r:id="rId37"/>
    <p:sldId id="868" r:id="rId38"/>
    <p:sldId id="874" r:id="rId39"/>
    <p:sldId id="305" r:id="rId4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4" d="100"/>
          <a:sy n="64" d="100"/>
        </p:scale>
        <p:origin x="1496" y="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802.11-19/2150r0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2098-00-coex-minutes-of-the-november-2019-coex-sc-sess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 </a:t>
            </a:r>
            <a:r>
              <a:rPr lang="en-US" dirty="0">
                <a:solidFill>
                  <a:schemeClr val="accent6"/>
                </a:solidFill>
              </a:rPr>
              <a:t>meeting in </a:t>
            </a:r>
            <a:r>
              <a:rPr lang="en-AU" dirty="0">
                <a:solidFill>
                  <a:schemeClr val="accent6"/>
                </a:solidFill>
              </a:rPr>
              <a:t>Irvine </a:t>
            </a:r>
            <a:r>
              <a:rPr lang="en-US" dirty="0">
                <a:solidFill>
                  <a:schemeClr val="accent6"/>
                </a:solidFill>
              </a:rPr>
              <a:t>in January 2020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13 December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Irvine in January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 </a:t>
            </a:r>
          </a:p>
          <a:p>
            <a:pPr lvl="2"/>
            <a:r>
              <a:rPr lang="en-AU" dirty="0"/>
              <a:t>Scope of IEEE 802.11 Coexistence SC (a reminder)</a:t>
            </a:r>
          </a:p>
          <a:p>
            <a:pPr lvl="2"/>
            <a:r>
              <a:rPr lang="en-AU" dirty="0"/>
              <a:t>Approve minutes</a:t>
            </a:r>
          </a:p>
          <a:p>
            <a:pPr lvl="1"/>
            <a:r>
              <a:rPr lang="en-AU" dirty="0"/>
              <a:t>What is happening this week? (in no particular order)</a:t>
            </a:r>
          </a:p>
          <a:p>
            <a:pPr lvl="2"/>
            <a:r>
              <a:rPr lang="en-AU" dirty="0"/>
              <a:t>Update of unlicensed LTE deployment</a:t>
            </a:r>
          </a:p>
          <a:p>
            <a:pPr lvl="2"/>
            <a:r>
              <a:rPr lang="en-AU" dirty="0"/>
              <a:t>Review of “important issues”</a:t>
            </a:r>
          </a:p>
          <a:p>
            <a:pPr lvl="2"/>
            <a:r>
              <a:rPr lang="en-AU" dirty="0"/>
              <a:t>Review of inbound/outbound LSs</a:t>
            </a:r>
          </a:p>
          <a:p>
            <a:pPr lvl="2"/>
            <a:r>
              <a:rPr lang="en-AU" dirty="0"/>
              <a: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1456581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Irvine in January 2020</a:t>
            </a:r>
          </a:p>
        </p:txBody>
      </p:sp>
      <p:sp>
        <p:nvSpPr>
          <p:cNvPr id="3" name="Content Placeholder 2"/>
          <p:cNvSpPr>
            <a:spLocks noGrp="1"/>
          </p:cNvSpPr>
          <p:nvPr>
            <p:ph idx="1"/>
          </p:nvPr>
        </p:nvSpPr>
        <p:spPr>
          <a:xfrm>
            <a:off x="685800" y="1752600"/>
            <a:ext cx="7772400" cy="4114800"/>
          </a:xfrm>
        </p:spPr>
        <p:txBody>
          <a:bodyPr/>
          <a:lstStyle/>
          <a:p>
            <a:r>
              <a:rPr lang="en-AU" dirty="0"/>
              <a:t>Proposed Agenda</a:t>
            </a:r>
          </a:p>
          <a:p>
            <a:pPr lvl="2"/>
            <a:r>
              <a:rPr lang="en-AU" dirty="0"/>
              <a:t>Review of recent ETSI BRAN activities</a:t>
            </a:r>
          </a:p>
          <a:p>
            <a:pPr lvl="3"/>
            <a:r>
              <a:rPr lang="en-AU" dirty="0"/>
              <a:t>Chair election</a:t>
            </a:r>
          </a:p>
          <a:p>
            <a:pPr lvl="3"/>
            <a:r>
              <a:rPr lang="en-AU" dirty="0"/>
              <a:t>EN 301 893 issues (5 GHz)</a:t>
            </a:r>
          </a:p>
          <a:p>
            <a:pPr lvl="3"/>
            <a:r>
              <a:rPr lang="en-AU" dirty="0"/>
              <a:t>EN 303 687 issues (6 GHz)</a:t>
            </a:r>
          </a:p>
          <a:p>
            <a:pPr lvl="2"/>
            <a:r>
              <a:rPr lang="en-AU" dirty="0"/>
              <a:t>Review of recent 3GPP RAN/RAN1 activities</a:t>
            </a:r>
          </a:p>
          <a:p>
            <a:pPr lvl="2"/>
            <a:r>
              <a:rPr lang="en-AU" dirty="0"/>
              <a:t>Review of recent WBA activities</a:t>
            </a:r>
          </a:p>
          <a:p>
            <a:pPr lvl="2"/>
            <a:r>
              <a:rPr lang="en-AU" dirty="0"/>
              <a:t>Discussion of extension of Coex SC charter </a:t>
            </a:r>
          </a:p>
          <a:p>
            <a:pPr lvl="2"/>
            <a:r>
              <a:rPr lang="en-AU" dirty="0"/>
              <a:t>Motions (Thursday PM1)</a:t>
            </a:r>
          </a:p>
          <a:p>
            <a:pPr lvl="1"/>
            <a:r>
              <a:rPr lang="en-AU" dirty="0"/>
              <a:t>Other business</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388818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will close when determined by the 802.11 WG or 802.11ax is ratified</a:t>
            </a:r>
          </a:p>
        </p:txBody>
      </p:sp>
      <p:sp>
        <p:nvSpPr>
          <p:cNvPr id="3" name="Content Placeholder 2"/>
          <p:cNvSpPr>
            <a:spLocks noGrp="1"/>
          </p:cNvSpPr>
          <p:nvPr>
            <p:ph idx="1"/>
          </p:nvPr>
        </p:nvSpPr>
        <p:spPr/>
        <p:txBody>
          <a:bodyPr/>
          <a:lstStyle/>
          <a:p>
            <a:r>
              <a:rPr lang="en-AU" dirty="0"/>
              <a:t>IEEE 802.11 Coexistence SC close down criteria</a:t>
            </a:r>
            <a:endParaRPr lang="en-AU" i="1" dirty="0"/>
          </a:p>
          <a:p>
            <a:pPr lvl="1"/>
            <a:r>
              <a:rPr lang="en-AU" i="1" dirty="0"/>
              <a:t>The SC is closed by the IEEE 802.11 WG </a:t>
            </a:r>
          </a:p>
          <a:p>
            <a:pPr lvl="2"/>
            <a:r>
              <a:rPr lang="en-AU" i="1" dirty="0"/>
              <a:t>… after it is determined that the SC is unlikely to make further progress towards its goals</a:t>
            </a:r>
          </a:p>
          <a:p>
            <a:pPr lvl="1"/>
            <a:r>
              <a:rPr lang="en-AU" i="1" dirty="0"/>
              <a:t>IEEE 802.11ax completes Sponsor Ballot</a:t>
            </a:r>
          </a:p>
          <a:p>
            <a:pPr lvl="2"/>
            <a:r>
              <a:rPr lang="en-AU" i="1" dirty="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on Thu</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Sponsor Ballot (now called SA Ballot) in early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761797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7172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meeting minutes from Hawaii in Nov 2019</a:t>
            </a:r>
          </a:p>
        </p:txBody>
      </p:sp>
      <p:sp>
        <p:nvSpPr>
          <p:cNvPr id="3" name="Content Placeholder 2"/>
          <p:cNvSpPr>
            <a:spLocks noGrp="1"/>
          </p:cNvSpPr>
          <p:nvPr>
            <p:ph idx="1"/>
          </p:nvPr>
        </p:nvSpPr>
        <p:spPr/>
        <p:txBody>
          <a:bodyPr/>
          <a:lstStyle/>
          <a:p>
            <a:pPr lvl="1"/>
            <a:r>
              <a:rPr lang="en-AU" dirty="0"/>
              <a:t>The minutes for the Coex SC at the Hawaii meeting in Nov 2019 are available on Mentor:</a:t>
            </a:r>
          </a:p>
          <a:p>
            <a:pPr lvl="2"/>
            <a:r>
              <a:rPr lang="en-AU" dirty="0"/>
              <a:t>See </a:t>
            </a:r>
            <a:r>
              <a:rPr lang="en-AU" dirty="0">
                <a:hlinkClick r:id="rId2"/>
              </a:rPr>
              <a:t>11-19-2098-00</a:t>
            </a:r>
            <a:endParaRPr lang="en-AU" dirty="0"/>
          </a:p>
          <a:p>
            <a:pPr lvl="1"/>
            <a:r>
              <a:rPr lang="en-AU" dirty="0"/>
              <a:t>Motion:</a:t>
            </a:r>
          </a:p>
          <a:p>
            <a:pPr lvl="2"/>
            <a:r>
              <a:rPr lang="en-AU" i="1" dirty="0"/>
              <a:t>The IEEE 802 Coex SC approves </a:t>
            </a:r>
            <a:r>
              <a:rPr lang="en-AU" dirty="0">
                <a:hlinkClick r:id="rId2"/>
              </a:rPr>
              <a:t>11-19-2098-00</a:t>
            </a:r>
            <a:r>
              <a:rPr lang="en-AU" i="1" dirty="0">
                <a:solidFill>
                  <a:srgbClr val="FF0000"/>
                </a:solidFill>
              </a:rPr>
              <a:t> </a:t>
            </a:r>
            <a:r>
              <a:rPr lang="en-AU" i="1" dirty="0"/>
              <a:t>as minutes of its meeting in Hawaii in Nov 2019</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17</a:t>
            </a:fld>
            <a:endParaRPr lang="en-US"/>
          </a:p>
        </p:txBody>
      </p:sp>
    </p:spTree>
    <p:extLst>
      <p:ext uri="{BB962C8B-B14F-4D97-AF65-F5344CB8AC3E}">
        <p14:creationId xmlns:p14="http://schemas.microsoft.com/office/powerpoint/2010/main" val="102448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Unlicensed LTE deployment</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255292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a:t>Latest stats conform that there is growing interest in LAA, suggesting good coexistence will be important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6986043"/>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a:t>Tech-</a:t>
                      </a:r>
                      <a:r>
                        <a:rPr lang="en-AU" sz="1400" dirty="0" err="1"/>
                        <a:t>nology</a:t>
                      </a:r>
                      <a:endParaRPr lang="en-AU" sz="1400" dirty="0"/>
                    </a:p>
                  </a:txBody>
                  <a:tcPr anchor="ctr"/>
                </a:tc>
                <a:tc>
                  <a:txBody>
                    <a:bodyPr/>
                    <a:lstStyle/>
                    <a:p>
                      <a:r>
                        <a:rPr lang="en-AU" sz="1400" dirty="0"/>
                        <a:t>Stage</a:t>
                      </a:r>
                    </a:p>
                  </a:txBody>
                  <a:tcPr anchor="ctr"/>
                </a:tc>
                <a:tc>
                  <a:txBody>
                    <a:bodyPr/>
                    <a:lstStyle/>
                    <a:p>
                      <a:pPr algn="ctr"/>
                      <a:r>
                        <a:rPr lang="en-AU" sz="1400" dirty="0"/>
                        <a:t>GSMA</a:t>
                      </a:r>
                      <a:r>
                        <a:rPr lang="en-AU" sz="1400" b="1" kern="1200" baseline="30000" dirty="0">
                          <a:solidFill>
                            <a:schemeClr val="lt1"/>
                          </a:solidFill>
                          <a:latin typeface="+mn-lt"/>
                          <a:ea typeface="+mn-ea"/>
                          <a:cs typeface="+mn-cs"/>
                        </a:rPr>
                        <a:t>1</a:t>
                      </a:r>
                      <a:br>
                        <a:rPr lang="en-AU" sz="1400" dirty="0"/>
                      </a:br>
                      <a:r>
                        <a:rPr lang="en-AU" sz="1400" dirty="0"/>
                        <a:t>(July 2018)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2</a:t>
                      </a:r>
                      <a:br>
                        <a:rPr lang="en-AU" sz="1400" dirty="0"/>
                      </a:br>
                      <a:r>
                        <a:rPr lang="en-AU" sz="1400" dirty="0"/>
                        <a:t>(Oct 2018)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3</a:t>
                      </a:r>
                      <a:br>
                        <a:rPr lang="en-AU" sz="1400" dirty="0"/>
                      </a:br>
                      <a:r>
                        <a:rPr lang="en-AU" sz="1400" dirty="0"/>
                        <a:t>(Jan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(Nov 2019)</a:t>
                      </a:r>
                    </a:p>
                  </a:txBody>
                  <a:tcPr anchor="ctr"/>
                </a:tc>
                <a:extLst>
                  <a:ext uri="{0D108BD9-81ED-4DB2-BD59-A6C34878D82A}">
                    <a16:rowId xmlns:a16="http://schemas.microsoft.com/office/drawing/2014/main" val="199255957"/>
                  </a:ext>
                </a:extLst>
              </a:tr>
              <a:tr h="275697">
                <a:tc rowSpan="2">
                  <a:txBody>
                    <a:bodyPr/>
                    <a:lstStyle/>
                    <a:p>
                      <a:r>
                        <a:rPr lang="en-AU" sz="1400" dirty="0"/>
                        <a:t>LAA</a:t>
                      </a:r>
                    </a:p>
                  </a:txBody>
                  <a:tcPr anchor="ctr"/>
                </a:tc>
                <a:tc>
                  <a:txBody>
                    <a:bodyPr/>
                    <a:lstStyle/>
                    <a:p>
                      <a:r>
                        <a:rPr lang="en-AU" sz="1400" dirty="0"/>
                        <a:t>Planned</a:t>
                      </a:r>
                    </a:p>
                  </a:txBody>
                  <a:tcPr anchor="ctr"/>
                </a:tc>
                <a:tc>
                  <a:txBody>
                    <a:bodyPr/>
                    <a:lstStyle/>
                    <a:p>
                      <a:pPr algn="ctr"/>
                      <a:r>
                        <a:rPr lang="en-AU" sz="1400" dirty="0">
                          <a:solidFill>
                            <a:schemeClr val="tx1"/>
                          </a:solidFill>
                        </a:rPr>
                        <a:t>23</a:t>
                      </a:r>
                    </a:p>
                  </a:txBody>
                  <a:tcPr anchor="ctr"/>
                </a:tc>
                <a:tc>
                  <a:txBody>
                    <a:bodyPr/>
                    <a:lstStyle/>
                    <a:p>
                      <a:pPr algn="ctr"/>
                      <a:r>
                        <a:rPr lang="en-AU" sz="1400" dirty="0">
                          <a:solidFill>
                            <a:schemeClr val="tx1"/>
                          </a:solidFill>
                        </a:rPr>
                        <a:t>22</a:t>
                      </a:r>
                    </a:p>
                  </a:txBody>
                  <a:tcPr anchor="ctr"/>
                </a:tc>
                <a:tc>
                  <a:txBody>
                    <a:bodyPr/>
                    <a:lstStyle/>
                    <a:p>
                      <a:pPr algn="ctr"/>
                      <a:r>
                        <a:rPr lang="en-AU" sz="1400" dirty="0">
                          <a:solidFill>
                            <a:schemeClr val="tx1"/>
                          </a:solidFill>
                        </a:rPr>
                        <a:t>26</a:t>
                      </a:r>
                    </a:p>
                  </a:txBody>
                  <a:tcPr anchor="ctr"/>
                </a:tc>
                <a:tc>
                  <a:txBody>
                    <a:bodyPr/>
                    <a:lstStyle/>
                    <a:p>
                      <a:pPr algn="ctr"/>
                      <a:r>
                        <a:rPr lang="en-AU" sz="1400" dirty="0">
                          <a:solidFill>
                            <a:schemeClr val="tx1"/>
                          </a:solidFill>
                        </a:rPr>
                        <a:t>29</a:t>
                      </a:r>
                    </a:p>
                  </a:txBody>
                  <a:tcPr anchor="ctr"/>
                </a:tc>
                <a:tc>
                  <a:txBody>
                    <a:bodyPr/>
                    <a:lstStyle/>
                    <a:p>
                      <a:pPr algn="ctr"/>
                      <a:r>
                        <a:rPr lang="en-AU" sz="1400" dirty="0">
                          <a:solidFill>
                            <a:schemeClr val="tx1"/>
                          </a:solidFill>
                        </a:rPr>
                        <a:t>30</a:t>
                      </a: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solidFill>
                            <a:schemeClr val="tx1"/>
                          </a:solidFill>
                        </a:rPr>
                        <a:t>4</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extLst>
                  <a:ext uri="{0D108BD9-81ED-4DB2-BD59-A6C34878D82A}">
                    <a16:rowId xmlns:a16="http://schemas.microsoft.com/office/drawing/2014/main" val="2912597888"/>
                  </a:ext>
                </a:extLst>
              </a:tr>
              <a:tr h="275697">
                <a:tc rowSpan="2">
                  <a:txBody>
                    <a:bodyPr/>
                    <a:lstStyle/>
                    <a:p>
                      <a:r>
                        <a:rPr lang="en-AU" sz="1400" dirty="0" err="1"/>
                        <a:t>eLAA</a:t>
                      </a:r>
                      <a:endParaRPr lang="en-AU" sz="1400" dirty="0"/>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extLst>
                  <a:ext uri="{0D108BD9-81ED-4DB2-BD59-A6C34878D82A}">
                    <a16:rowId xmlns:a16="http://schemas.microsoft.com/office/drawing/2014/main" val="1043723728"/>
                  </a:ext>
                </a:extLst>
              </a:tr>
              <a:tr h="275697">
                <a:tc rowSpan="2">
                  <a:txBody>
                    <a:bodyPr/>
                    <a:lstStyle/>
                    <a:p>
                      <a:r>
                        <a:rPr lang="en-AU" sz="1400" dirty="0"/>
                        <a:t>LWA</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extLst>
                  <a:ext uri="{0D108BD9-81ED-4DB2-BD59-A6C34878D82A}">
                    <a16:rowId xmlns:a16="http://schemas.microsoft.com/office/drawing/2014/main" val="3901041144"/>
                  </a:ext>
                </a:extLst>
              </a:tr>
              <a:tr h="275697">
                <a:tc rowSpan="2">
                  <a:txBody>
                    <a:bodyPr/>
                    <a:lstStyle/>
                    <a:p>
                      <a:r>
                        <a:rPr lang="en-AU" sz="1400" dirty="0"/>
                        <a:t>LTE-U</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19</a:t>
            </a:fld>
            <a:endParaRPr lang="en-US"/>
          </a:p>
        </p:txBody>
      </p:sp>
      <p:sp>
        <p:nvSpPr>
          <p:cNvPr id="8" name="Rectangle 7"/>
          <p:cNvSpPr/>
          <p:nvPr/>
        </p:nvSpPr>
        <p:spPr bwMode="auto">
          <a:xfrm>
            <a:off x="1371600" y="4880095"/>
            <a:ext cx="6477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a:latin typeface="+mj-lt"/>
              </a:rPr>
              <a:t>1	</a:t>
            </a:r>
            <a:r>
              <a:rPr lang="en-AU" sz="1400" dirty="0">
                <a:latin typeface="+mj-lt"/>
              </a:rPr>
              <a:t>GSMA (July 2018)</a:t>
            </a:r>
          </a:p>
          <a:p>
            <a:pPr eaLnBrk="0" hangingPunct="0">
              <a:spcBef>
                <a:spcPts val="700"/>
              </a:spcBef>
              <a:tabLst>
                <a:tab pos="182563" algn="l"/>
              </a:tabLst>
            </a:pPr>
            <a:r>
              <a:rPr lang="en-AU" sz="1400" baseline="30000" dirty="0">
                <a:latin typeface="+mj-lt"/>
              </a:rPr>
              <a:t>2</a:t>
            </a:r>
            <a:r>
              <a:rPr lang="en-AU" sz="1400" dirty="0">
                <a:latin typeface="+mj-lt"/>
              </a:rPr>
              <a:t>	GSA: Evolution from LTE to 5G: Global Market Status (Nov 2018)</a:t>
            </a:r>
          </a:p>
          <a:p>
            <a:pPr eaLnBrk="0" hangingPunct="0">
              <a:spcBef>
                <a:spcPts val="700"/>
              </a:spcBef>
              <a:tabLst>
                <a:tab pos="182563" algn="l"/>
              </a:tabLst>
            </a:pPr>
            <a:r>
              <a:rPr lang="en-AU" sz="1400" baseline="30000" dirty="0">
                <a:latin typeface="+mj-lt"/>
              </a:rPr>
              <a:t>3	</a:t>
            </a:r>
            <a:r>
              <a:rPr lang="en-AU" sz="1400" dirty="0">
                <a:latin typeface="+mj-lt"/>
              </a:rPr>
              <a:t>GSA: LTE in unlicensed and shared spectrum (Jan 2019)</a:t>
            </a:r>
          </a:p>
          <a:p>
            <a:pPr eaLnBrk="0" hangingPunct="0">
              <a:spcBef>
                <a:spcPts val="700"/>
              </a:spcBef>
              <a:tabLst>
                <a:tab pos="182563" algn="l"/>
              </a:tabLst>
            </a:pPr>
            <a:r>
              <a:rPr lang="en-AU" sz="1400" baseline="30000" dirty="0">
                <a:latin typeface="+mj-lt"/>
              </a:rPr>
              <a:t>4	</a:t>
            </a:r>
            <a:r>
              <a:rPr lang="en-AU" sz="1400" dirty="0">
                <a:latin typeface="+mj-lt"/>
              </a:rPr>
              <a:t>GSA: Evolution from LTE to 5G: Global Market Status (Aug 2019)</a:t>
            </a:r>
          </a:p>
          <a:p>
            <a:pPr eaLnBrk="0" hangingPunct="0">
              <a:spcBef>
                <a:spcPts val="700"/>
              </a:spcBef>
              <a:tabLst>
                <a:tab pos="182563" algn="l"/>
              </a:tabLst>
            </a:pPr>
            <a:r>
              <a:rPr lang="en-AU" sz="1400" baseline="30000" dirty="0">
                <a:latin typeface="+mj-lt"/>
              </a:rPr>
              <a:t>5</a:t>
            </a:r>
            <a:r>
              <a:rPr lang="en-AU" sz="1400" dirty="0">
                <a:latin typeface="+mj-lt"/>
              </a:rPr>
              <a:t>	GSA: LTE Unlicensed - LTE in Unlicensed and Shared Spectrum (Nov 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a:latin typeface="+mj-lt"/>
              </a:rPr>
              <a:t> </a:t>
            </a:r>
            <a:endParaRPr kumimoji="0" lang="en-AU" sz="1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16</a:t>
            </a:r>
            <a:r>
              <a:rPr lang="en-AU" baseline="30000" dirty="0"/>
              <a:t>th</a:t>
            </a:r>
            <a:r>
              <a:rPr lang="en-AU" dirty="0"/>
              <a:t> F2F meeting of the </a:t>
            </a:r>
            <a:r>
              <a:rPr lang="en-AU" i="1" dirty="0"/>
              <a:t>Coex SC </a:t>
            </a:r>
            <a:r>
              <a:rPr lang="en-AU" dirty="0"/>
              <a:t>in Irvine in January 2020</a:t>
            </a:r>
          </a:p>
        </p:txBody>
      </p:sp>
      <p:sp>
        <p:nvSpPr>
          <p:cNvPr id="3" name="Content Placeholder 2"/>
          <p:cNvSpPr>
            <a:spLocks noGrp="1"/>
          </p:cNvSpPr>
          <p:nvPr>
            <p:ph idx="1"/>
          </p:nvPr>
        </p:nvSpPr>
        <p:spPr/>
        <p:txBody>
          <a:bodyPr/>
          <a:lstStyle/>
          <a:p>
            <a:pPr lvl="1"/>
            <a:r>
              <a:rPr lang="en-AU" dirty="0"/>
              <a:t>The </a:t>
            </a:r>
            <a:r>
              <a:rPr lang="en-AU" i="1" dirty="0"/>
              <a:t>IEEE 802.11 PDED ad hoc </a:t>
            </a:r>
            <a:r>
              <a:rPr lang="en-AU" dirty="0"/>
              <a:t>was formed in September 2016 at the Warsaw interim meeting</a:t>
            </a:r>
          </a:p>
          <a:p>
            <a:pPr lvl="1"/>
            <a:r>
              <a:rPr lang="en-AU" dirty="0"/>
              <a:t>The </a:t>
            </a:r>
            <a:r>
              <a:rPr lang="en-AU" i="1" dirty="0"/>
              <a:t>IEEE 802.11 PDED ad hoc </a:t>
            </a:r>
            <a:r>
              <a:rPr lang="en-AU" dirty="0"/>
              <a:t>met in San Antonio (Nov 2016), Atlanta (Jan 2017), Vancouver (Mar 2017) and Daejeon (May 2017)</a:t>
            </a:r>
          </a:p>
          <a:p>
            <a:pPr lvl="1"/>
            <a:r>
              <a:rPr lang="en-AU" dirty="0"/>
              <a:t>In Daejeon in May 2017 it was decided to convert the </a:t>
            </a:r>
            <a:r>
              <a:rPr lang="en-AU" i="1" dirty="0"/>
              <a:t>IEEE 802.11 PDED ad hoc </a:t>
            </a:r>
            <a:r>
              <a:rPr lang="en-AU" dirty="0"/>
              <a:t>into the </a:t>
            </a:r>
            <a:r>
              <a:rPr lang="en-AU" i="1" dirty="0"/>
              <a:t>IEEE 802.11 Coexistence SC</a:t>
            </a:r>
            <a:endParaRPr lang="en-AU" dirty="0"/>
          </a:p>
          <a:p>
            <a:pPr lvl="1"/>
            <a:r>
              <a:rPr lang="en-AU" dirty="0"/>
              <a:t>The </a:t>
            </a:r>
            <a:r>
              <a:rPr lang="en-AU" i="1" dirty="0"/>
              <a:t>IEEE 802.11 Coexistence SC </a:t>
            </a:r>
            <a:r>
              <a:rPr lang="en-AU" dirty="0"/>
              <a:t>met in Berlin (July 2017), Hawaii (Sept 2017), Orlando (Nov 2017), Irvine (Jan 2018), Chicago (Mar 2018), Warsaw (May 2018), San Diego (July 2018), Hawaii (Sept 2018), Bangkok (Nov 2018), St Louis (Jan 2019), Vancouver (Mar 2019), Atlanta (May 2019), Vienna (Jul 2019), Hanoi (Sep 2019) &amp; Hawaii (Nov 2019) and will meet twice this week</a:t>
            </a:r>
          </a:p>
          <a:p>
            <a:pPr lvl="2"/>
            <a:r>
              <a:rPr lang="en-AU" dirty="0"/>
              <a:t>Wed PM1</a:t>
            </a:r>
          </a:p>
          <a:p>
            <a:pPr lvl="2"/>
            <a:r>
              <a:rPr lang="en-AU" dirty="0"/>
              <a:t>Thu PM1 (any motions)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number planned/testing and deployed LAA networks is slowly increasing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27757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Outbound LS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414089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Inbound LS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528325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Important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283343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WBA &amp; post workshop surveys will guide the SC on the importance of various coexistence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76156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BRAN#104 discussed various 5 &amp; 6 GHz related issues</a:t>
            </a:r>
          </a:p>
        </p:txBody>
      </p:sp>
      <p:sp>
        <p:nvSpPr>
          <p:cNvPr id="3" name="Content Placeholder 2"/>
          <p:cNvSpPr>
            <a:spLocks noGrp="1"/>
          </p:cNvSpPr>
          <p:nvPr>
            <p:ph idx="1"/>
          </p:nvPr>
        </p:nvSpPr>
        <p:spPr/>
        <p:txBody>
          <a:bodyPr/>
          <a:lstStyle/>
          <a:p>
            <a:pPr lvl="1"/>
            <a:r>
              <a:rPr lang="en-AU" dirty="0"/>
              <a:t>ETSI BRAN #103 was held </a:t>
            </a:r>
            <a:r>
              <a:rPr lang="en-AU" dirty="0">
                <a:solidFill>
                  <a:srgbClr val="FF0000"/>
                </a:solidFill>
              </a:rPr>
              <a:t>7-10 Oct 2019 </a:t>
            </a:r>
            <a:r>
              <a:rPr lang="en-AU" dirty="0"/>
              <a:t>in Sophia Antipolis</a:t>
            </a:r>
          </a:p>
          <a:p>
            <a:pPr lvl="1"/>
            <a:r>
              <a:rPr lang="en-AU" dirty="0"/>
              <a:t>BRAN#104 discussed various issues of interest to the Coex SC</a:t>
            </a:r>
          </a:p>
          <a:p>
            <a:pPr lvl="2"/>
            <a:r>
              <a:rPr lang="en-AU" dirty="0">
                <a:solidFill>
                  <a:srgbClr val="FF0000"/>
                </a:solidFill>
              </a:rPr>
              <a:t>&lt;tbd&gt;</a:t>
            </a:r>
          </a:p>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736304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a:p>
            <a:pPr marL="342900" lvl="1" indent="-342900" algn="ctr">
              <a:buNone/>
            </a:pPr>
            <a:r>
              <a:rPr lang="en-AU" sz="2400" b="1" dirty="0">
                <a:solidFill>
                  <a:srgbClr val="FF0000"/>
                </a:solidFill>
              </a:rPr>
              <a:t>Next meetings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137804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next meet at BRAN#105 in March 2020</a:t>
            </a:r>
          </a:p>
        </p:txBody>
      </p:sp>
      <p:sp>
        <p:nvSpPr>
          <p:cNvPr id="3" name="Content Placeholder 2"/>
          <p:cNvSpPr>
            <a:spLocks noGrp="1"/>
          </p:cNvSpPr>
          <p:nvPr>
            <p:ph idx="1"/>
          </p:nvPr>
        </p:nvSpPr>
        <p:spPr/>
        <p:txBody>
          <a:bodyPr/>
          <a:lstStyle/>
          <a:p>
            <a:r>
              <a:rPr lang="en-GB" dirty="0"/>
              <a:t>ETSI BRAN plans</a:t>
            </a:r>
          </a:p>
          <a:p>
            <a:pPr lvl="1"/>
            <a:r>
              <a:rPr lang="en-GB" dirty="0"/>
              <a:t>BRAN #105</a:t>
            </a:r>
          </a:p>
          <a:p>
            <a:pPr lvl="2"/>
            <a:r>
              <a:rPr lang="en-GB" dirty="0"/>
              <a:t>23-27 March 2020 – Sophia Antipolis</a:t>
            </a:r>
          </a:p>
          <a:p>
            <a:pPr lvl="1"/>
            <a:r>
              <a:rPr lang="en-GB" dirty="0"/>
              <a:t>BRAN #106</a:t>
            </a:r>
          </a:p>
          <a:p>
            <a:pPr lvl="2"/>
            <a:r>
              <a:rPr lang="en-GB" dirty="0">
                <a:solidFill>
                  <a:srgbClr val="FF0000"/>
                </a:solidFill>
              </a:rPr>
              <a:t>&lt;tbd&gt;</a:t>
            </a:r>
          </a:p>
          <a:p>
            <a:pPr lvl="2"/>
            <a:endParaRPr lang="en-GB" dirty="0"/>
          </a:p>
          <a:p>
            <a:pPr lvl="2"/>
            <a:endParaRPr lang="en-GB" dirty="0"/>
          </a:p>
          <a:p>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28</a:t>
            </a:fld>
            <a:endParaRPr lang="en-US"/>
          </a:p>
        </p:txBody>
      </p:sp>
    </p:spTree>
    <p:extLst>
      <p:ext uri="{BB962C8B-B14F-4D97-AF65-F5344CB8AC3E}">
        <p14:creationId xmlns:p14="http://schemas.microsoft.com/office/powerpoint/2010/main" val="416346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3GPP NR-U</a:t>
            </a:r>
          </a:p>
          <a:p>
            <a:pPr marL="342900" lvl="1" indent="-342900" algn="ctr">
              <a:buNone/>
            </a:pPr>
            <a:r>
              <a:rPr lang="en-AU" sz="2400" b="1" i="1" dirty="0">
                <a:solidFill>
                  <a:srgbClr val="FF0000"/>
                </a:solidFill>
              </a:rPr>
              <a:t>WBA review</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83496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first task for the </a:t>
            </a:r>
            <a:r>
              <a:rPr lang="en-AU" i="1" dirty="0"/>
              <a:t>Coex SC </a:t>
            </a:r>
            <a:r>
              <a:rPr lang="en-AU" dirty="0"/>
              <a:t>today is not to appoint a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a:t>
            </a:r>
          </a:p>
          <a:p>
            <a:pPr lvl="1"/>
            <a:r>
              <a:rPr lang="en-AU" dirty="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3GPP NR-U</a:t>
            </a:r>
          </a:p>
          <a:p>
            <a:pPr marL="342900" lvl="1" indent="-342900" algn="ctr">
              <a:buNone/>
            </a:pPr>
            <a:r>
              <a:rPr lang="en-AU" sz="2400" b="1" i="1" dirty="0">
                <a:solidFill>
                  <a:srgbClr val="FF0000"/>
                </a:solidFill>
              </a:rPr>
              <a:t>3GPP RAN/RAN1 review</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5877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Extension of SC charter</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029721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on Thu</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Sponsor Ballot (now called Standards Committee Ballot) in early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From</a:t>
            </a:r>
            <a:r>
              <a:rPr kumimoji="0" lang="en-AU" sz="1800" b="1" i="0" u="none" strike="noStrike" cap="none" normalizeH="0" dirty="0">
                <a:ln>
                  <a:noFill/>
                </a:ln>
                <a:solidFill>
                  <a:srgbClr val="FF0000"/>
                </a:solidFill>
                <a:effectLst/>
                <a:latin typeface="+mj-lt"/>
              </a:rPr>
              <a:t> Hanoi session</a:t>
            </a:r>
            <a:endParaRPr kumimoji="0" lang="en-AU" sz="18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a:ln>
                  <a:noFill/>
                </a:ln>
                <a:solidFill>
                  <a:srgbClr val="FF0000"/>
                </a:solidFill>
                <a:effectLst/>
                <a:latin typeface="+mj-lt"/>
              </a:rPr>
              <a:t>From</a:t>
            </a:r>
            <a:r>
              <a:rPr kumimoji="0" lang="en-AU" sz="1800" b="1" i="0" u="none" strike="noStrike" cap="none" normalizeH="0" dirty="0">
                <a:ln>
                  <a:noFill/>
                </a:ln>
                <a:solidFill>
                  <a:srgbClr val="FF0000"/>
                </a:solidFill>
                <a:effectLst/>
                <a:latin typeface="+mj-lt"/>
              </a:rPr>
              <a:t> </a:t>
            </a:r>
            <a:r>
              <a:rPr lang="en-AU" sz="1800" b="1" dirty="0">
                <a:solidFill>
                  <a:srgbClr val="FF0000"/>
                </a:solidFill>
                <a:latin typeface="+mj-lt"/>
              </a:rPr>
              <a:t>Hanoi session</a:t>
            </a:r>
            <a:endParaRPr kumimoji="0" lang="en-AU" sz="18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has potential coexistence work related to 802.11be and 6 GHz</a:t>
            </a:r>
          </a:p>
        </p:txBody>
      </p:sp>
      <p:sp>
        <p:nvSpPr>
          <p:cNvPr id="3" name="Content Placeholder 2"/>
          <p:cNvSpPr>
            <a:spLocks noGrp="1"/>
          </p:cNvSpPr>
          <p:nvPr>
            <p:ph idx="1"/>
          </p:nvPr>
        </p:nvSpPr>
        <p:spPr/>
        <p:txBody>
          <a:bodyPr/>
          <a:lstStyle/>
          <a:p>
            <a:r>
              <a:rPr lang="en-AU" dirty="0"/>
              <a:t>Why should the Coex SC charter be extended?</a:t>
            </a:r>
          </a:p>
          <a:p>
            <a:pPr lvl="1"/>
            <a:r>
              <a:rPr lang="en-AU" dirty="0"/>
              <a:t>The existing Coex SC charter is mostly constrained to 802.11ax and 5 GHz coexistence, despite potential coexistence issues in 802.11be &amp; 6GHz</a:t>
            </a:r>
          </a:p>
          <a:p>
            <a:pPr lvl="2"/>
            <a:r>
              <a:rPr lang="en-AU" dirty="0"/>
              <a:t>It does not cover coexistence with 802.11be (the next big thing </a:t>
            </a:r>
            <a:r>
              <a:rPr lang="en-AU" dirty="0">
                <a:sym typeface="Wingdings" panose="05000000000000000000" pitchFamily="2" charset="2"/>
              </a:rPr>
              <a:t>)</a:t>
            </a:r>
            <a:endParaRPr lang="en-AU" dirty="0"/>
          </a:p>
          <a:p>
            <a:pPr lvl="2"/>
            <a:r>
              <a:rPr lang="en-AU" dirty="0"/>
              <a:t>It did not explicitly cover coexistence in 6 GHz (the other next big thing </a:t>
            </a:r>
            <a:r>
              <a:rPr lang="en-AU" dirty="0">
                <a:sym typeface="Wingdings" panose="05000000000000000000" pitchFamily="2" charset="2"/>
              </a:rPr>
              <a:t>)</a:t>
            </a:r>
            <a:endParaRPr lang="en-AU" dirty="0"/>
          </a:p>
          <a:p>
            <a:pPr lvl="3"/>
            <a:r>
              <a:rPr lang="en-AU" dirty="0"/>
              <a:t>It could be argued that is does implicitly cover 6 GHz with the 802.11ax PAR extension to cover 6 GHz  </a:t>
            </a:r>
          </a:p>
          <a:p>
            <a:pPr lvl="1"/>
            <a:r>
              <a:rPr lang="en-AU" dirty="0"/>
              <a:t>There is likely to be relevant material to review from other organisations related to coexistence</a:t>
            </a:r>
          </a:p>
          <a:p>
            <a:pPr lvl="2"/>
            <a:r>
              <a:rPr lang="en-AU" dirty="0"/>
              <a:t>3GPP RAN1 will probably not provide as much to review as in the past because  the NR-U spec is scheduled for completion in early 2020 (although they are talking about revisions, particularly into 6 GHz)</a:t>
            </a:r>
          </a:p>
          <a:p>
            <a:pPr lvl="2"/>
            <a:r>
              <a:rPr lang="en-AU" dirty="0"/>
              <a:t>ETSI BRAN will continue providing material as the 5 GHz HS (EN 301 893) is completed and the 6 GHz HS (</a:t>
            </a:r>
            <a:r>
              <a:rPr lang="en-GB" dirty="0"/>
              <a:t>EN 303 687) is developed</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788727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discuss a possible new scope for a rechartered Coex SC </a:t>
            </a:r>
          </a:p>
        </p:txBody>
      </p:sp>
      <p:sp>
        <p:nvSpPr>
          <p:cNvPr id="3" name="Content Placeholder 2"/>
          <p:cNvSpPr>
            <a:spLocks noGrp="1"/>
          </p:cNvSpPr>
          <p:nvPr>
            <p:ph idx="1"/>
          </p:nvPr>
        </p:nvSpPr>
        <p:spPr/>
        <p:txBody>
          <a:bodyPr/>
          <a:lstStyle/>
          <a:p>
            <a:r>
              <a:rPr lang="en-AU" dirty="0"/>
              <a:t>Possible new scope for Coexistence SC charter extension</a:t>
            </a:r>
          </a:p>
          <a:p>
            <a:pPr lvl="1"/>
            <a:r>
              <a:rPr lang="en-AU" i="1" dirty="0"/>
              <a:t>The Coex SC shall promote the establishment of an environment and the use of mechanisms that enable IEEE 802.11 technologies to have “fair access” to global unlicensed spectrum</a:t>
            </a:r>
          </a:p>
          <a:p>
            <a:pPr lvl="1"/>
            <a:r>
              <a:rPr lang="en-AU" i="1" dirty="0"/>
              <a:t>The Coex SC should focus particularly on coexistence of 802.11ax &amp; 802.11be with LAA &amp; NR-U in the 5 GHz and 6 GHz bands</a:t>
            </a:r>
          </a:p>
          <a:p>
            <a:pPr lvl="1"/>
            <a:r>
              <a:rPr lang="en-AU" i="1" dirty="0"/>
              <a:t>The Coex SC may consider coexistence with other technologies and in other bands as directed by the Chair of the 802.11 WG</a:t>
            </a:r>
          </a:p>
          <a:p>
            <a:r>
              <a:rPr lang="en-AU" dirty="0"/>
              <a:t>Possible close down criteria for Coexistence SC</a:t>
            </a:r>
          </a:p>
          <a:p>
            <a:pPr lvl="1"/>
            <a:r>
              <a:rPr lang="en-AU" i="1" dirty="0"/>
              <a:t>The Coex SC will close when it is determined by the 802.11 WG that the SC 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606917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consider approving the extension of its charter</a:t>
            </a:r>
          </a:p>
        </p:txBody>
      </p:sp>
      <p:sp>
        <p:nvSpPr>
          <p:cNvPr id="3" name="Content Placeholder 2"/>
          <p:cNvSpPr>
            <a:spLocks noGrp="1"/>
          </p:cNvSpPr>
          <p:nvPr>
            <p:ph idx="1"/>
          </p:nvPr>
        </p:nvSpPr>
        <p:spPr/>
        <p:txBody>
          <a:bodyPr/>
          <a:lstStyle/>
          <a:p>
            <a:r>
              <a:rPr lang="en-AU" dirty="0"/>
              <a:t>Possible motion</a:t>
            </a:r>
          </a:p>
          <a:p>
            <a:pPr lvl="1"/>
            <a:r>
              <a:rPr lang="en-AU" i="1" dirty="0"/>
              <a:t>The IEEE 802.11 Coex SC recommends to the IEEE 802.11 WG that its charter is revised to &lt;see previous slide&gt;</a:t>
            </a:r>
          </a:p>
          <a:p>
            <a:pPr lvl="1"/>
            <a:r>
              <a:rPr lang="en-AU" dirty="0"/>
              <a:t>Moved:</a:t>
            </a:r>
          </a:p>
          <a:p>
            <a:pPr lvl="1"/>
            <a:r>
              <a:rPr lang="en-AU" dirty="0"/>
              <a:t>Seconded:</a:t>
            </a:r>
          </a:p>
          <a:p>
            <a:pPr lvl="1"/>
            <a:r>
              <a:rPr lang="en-AU" dirty="0"/>
              <a:t>Result: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425537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506881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Mar 2020 in Atlanta</a:t>
            </a:r>
          </a:p>
        </p:txBody>
      </p:sp>
      <p:sp>
        <p:nvSpPr>
          <p:cNvPr id="3" name="Content Placeholder 2"/>
          <p:cNvSpPr>
            <a:spLocks noGrp="1"/>
          </p:cNvSpPr>
          <p:nvPr>
            <p:ph idx="1"/>
          </p:nvPr>
        </p:nvSpPr>
        <p:spPr/>
        <p:txBody>
          <a:bodyPr/>
          <a:lstStyle/>
          <a:p>
            <a:r>
              <a:rPr lang="en-AU" dirty="0"/>
              <a:t>Possible agenda items</a:t>
            </a:r>
          </a:p>
          <a:p>
            <a:pPr lvl="1"/>
            <a:r>
              <a:rPr lang="en-AU" dirty="0">
                <a:solidFill>
                  <a:srgbClr val="FF0000"/>
                </a:solidFill>
              </a:rPr>
              <a:t>&lt;tbd&gt;</a:t>
            </a:r>
          </a:p>
          <a:p>
            <a:pPr lvl="1"/>
            <a:r>
              <a:rPr lang="en-AU" dirty="0"/>
              <a: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461979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meeting in Irvine in Jan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56215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 SC </a:t>
            </a:r>
            <a:r>
              <a:rPr lang="en-AU" dirty="0"/>
              <a:t>will review the official IEEE-SA patent material for pre-PAR groups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a:t>By participating in this activity, you agree to comply with the IEEE Code of Ethics, all applicable laws, and all IEEE policies and procedures including, but not limited to, the IEEE SA Copyright Policy. </a:t>
            </a:r>
          </a:p>
          <a:p>
            <a:pPr lvl="2"/>
            <a:r>
              <a:rPr lang="en-US" altLang="en-US"/>
              <a:t>Previously Published material (copyright assertion indicated) shall not be presented/submitted to the Working Group nor incorporated into a Working Group draft unless permission is granted. </a:t>
            </a:r>
          </a:p>
          <a:p>
            <a:pPr lvl="2"/>
            <a:r>
              <a:rPr lang="en-US" altLang="en-US"/>
              <a:t>Prior to presentation or submission, you shall notify the Working Group Chair of previously Published material and should assist the Chair in obtaining copyright permission acceptable to IEEE SA.</a:t>
            </a:r>
          </a:p>
          <a:p>
            <a:pPr lvl="2"/>
            <a:r>
              <a:rPr lang="en-US" altLang="en-US"/>
              <a:t>For material that is not previously Published, IEEE is automatically granted a license to use any material that is presented or submitted.</a:t>
            </a:r>
            <a:endParaRPr lang="en-US" alt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t>The IEEE SA Copyright Policy is described in the IEEE SA Standards Board Bylaws and IEEE SA Standards Board Operations Manual</a:t>
            </a:r>
          </a:p>
          <a:p>
            <a:pPr lvl="2"/>
            <a:r>
              <a:rPr lang="en-US"/>
              <a:t>IEEE SA Copyright Policy, see:</a:t>
            </a:r>
          </a:p>
          <a:p>
            <a:pPr lvl="3"/>
            <a:r>
              <a:rPr lang="en-US">
                <a:hlinkClick r:id="rId2"/>
              </a:rPr>
              <a:t>Clause 7</a:t>
            </a:r>
            <a:r>
              <a:rPr lang="en-US"/>
              <a:t> of the IEEE SA Standards Board Bylaws</a:t>
            </a:r>
          </a:p>
          <a:p>
            <a:pPr lvl="3"/>
            <a:r>
              <a:rPr lang="en-US">
                <a:hlinkClick r:id="rId3"/>
              </a:rPr>
              <a:t>Clause 6.1</a:t>
            </a:r>
            <a:r>
              <a:rPr lang="en-US"/>
              <a:t> of the IEEE SA Standards Board Operations Manual</a:t>
            </a:r>
          </a:p>
          <a:p>
            <a:pPr lvl="1"/>
            <a:r>
              <a:rPr lang="en-US">
                <a:hlinkClick r:id="rId4"/>
              </a:rPr>
              <a:t>IEEE SA Copyright Permission</a:t>
            </a:r>
            <a:endParaRPr lang="en-US"/>
          </a:p>
          <a:p>
            <a:pPr lvl="1"/>
            <a:r>
              <a:rPr lang="en-US">
                <a:hlinkClick r:id="rId5"/>
              </a:rPr>
              <a:t>IEEE SA Copyright FAQs</a:t>
            </a:r>
            <a:endParaRPr lang="en-US"/>
          </a:p>
          <a:p>
            <a:pPr lvl="1"/>
            <a:r>
              <a:rPr lang="en-US">
                <a:hlinkClick r:id="rId6"/>
              </a:rPr>
              <a:t>IEEE SA Best Practices for IEEE Standards Development</a:t>
            </a:r>
            <a:r>
              <a:rPr lang="en-US"/>
              <a:t> </a:t>
            </a:r>
          </a:p>
          <a:p>
            <a:pPr lvl="1"/>
            <a:r>
              <a:rPr lang="en-US"/>
              <a:t>Distribution of Draft Standards (see </a:t>
            </a:r>
            <a:r>
              <a:rPr lang="en-US">
                <a:hlinkClick r:id="rId3"/>
              </a:rPr>
              <a:t>Clause 6.1.3</a:t>
            </a:r>
            <a:r>
              <a:rPr lang="en-US"/>
              <a:t> of the SASB Operations Manual)</a:t>
            </a:r>
            <a:endParaRPr 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418694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2609</Words>
  <Application>Microsoft Office PowerPoint</Application>
  <PresentationFormat>On-screen Show (4:3)</PresentationFormat>
  <Paragraphs>345</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Times New Roman</vt:lpstr>
      <vt:lpstr>802-11-Submission</vt:lpstr>
      <vt:lpstr>Agenda for IEEE 802.11 Coexistence SC meeting in Irvine in January 2020</vt:lpstr>
      <vt:lpstr>Welcome to the 16th F2F meeting of the Coex SC in Irvine in January 2020</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The Coex SC will consider a proposed agenda for Irvine in January 2020</vt:lpstr>
      <vt:lpstr>The Coex SC will consider a proposed agenda for Irvine in January 2020</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Hawaii in Nov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PowerPoint Presentation</vt:lpstr>
      <vt:lpstr>PowerPoint Presentation</vt:lpstr>
      <vt:lpstr>WBA &amp; post workshop surveys will guide the SC on the importance of various coexistence issues</vt:lpstr>
      <vt:lpstr>PowerPoint Presentation</vt:lpstr>
      <vt:lpstr>BRAN#104 discussed various 5 &amp; 6 GHz related issues</vt:lpstr>
      <vt:lpstr>PowerPoint Presentation</vt:lpstr>
      <vt:lpstr>ETSI BRAN will next meet at BRAN#105 in March 2020</vt:lpstr>
      <vt:lpstr>PowerPoint Presentation</vt:lpstr>
      <vt:lpstr>PowerPoint Presentation</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Mar 2020 in Atlanta</vt:lpstr>
      <vt:lpstr>The IEEE 802.11 Coexistence SC meeting in Irvine in Jan 2020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2019-12-12T19:01:24Z</dcterms:modified>
</cp:coreProperties>
</file>