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41"/>
  </p:notesMasterIdLst>
  <p:handoutMasterIdLst>
    <p:handoutMasterId r:id="rId42"/>
  </p:handoutMasterIdLst>
  <p:sldIdLst>
    <p:sldId id="269" r:id="rId2"/>
    <p:sldId id="302" r:id="rId3"/>
    <p:sldId id="300" r:id="rId4"/>
    <p:sldId id="295" r:id="rId5"/>
    <p:sldId id="1722" r:id="rId6"/>
    <p:sldId id="1723" r:id="rId7"/>
    <p:sldId id="1724" r:id="rId8"/>
    <p:sldId id="1725" r:id="rId9"/>
    <p:sldId id="1726" r:id="rId10"/>
    <p:sldId id="738" r:id="rId11"/>
    <p:sldId id="1508" r:id="rId12"/>
    <p:sldId id="306" r:id="rId13"/>
    <p:sldId id="516" r:id="rId14"/>
    <p:sldId id="515" r:id="rId15"/>
    <p:sldId id="1560" r:id="rId16"/>
    <p:sldId id="1095" r:id="rId17"/>
    <p:sldId id="1096" r:id="rId18"/>
    <p:sldId id="1561" r:id="rId19"/>
    <p:sldId id="1562" r:id="rId20"/>
    <p:sldId id="1596" r:id="rId21"/>
    <p:sldId id="1652" r:id="rId22"/>
    <p:sldId id="1654" r:id="rId23"/>
    <p:sldId id="1657" r:id="rId24"/>
    <p:sldId id="1506" r:id="rId25"/>
    <p:sldId id="1409" r:id="rId26"/>
    <p:sldId id="1658" r:id="rId27"/>
    <p:sldId id="1679" r:id="rId28"/>
    <p:sldId id="1541" r:id="rId29"/>
    <p:sldId id="1465" r:id="rId30"/>
    <p:sldId id="1689" r:id="rId31"/>
    <p:sldId id="1647" r:id="rId32"/>
    <p:sldId id="1646" r:id="rId33"/>
    <p:sldId id="1649" r:id="rId34"/>
    <p:sldId id="1651" r:id="rId35"/>
    <p:sldId id="1648" r:id="rId36"/>
    <p:sldId id="1650" r:id="rId37"/>
    <p:sldId id="868" r:id="rId38"/>
    <p:sldId id="874" r:id="rId39"/>
    <p:sldId id="305" r:id="rId4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0000"/>
    <a:srgbClr val="FF9999"/>
    <a:srgbClr val="FFCC99"/>
    <a:srgbClr val="99FF99"/>
    <a:srgbClr val="B2B2B2"/>
    <a:srgbClr val="FFCCCC"/>
    <a:srgbClr val="FF6600"/>
    <a:srgbClr val="2D2DB9"/>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18" autoAdjust="0"/>
    <p:restoredTop sz="71403" autoAdjust="0"/>
  </p:normalViewPr>
  <p:slideViewPr>
    <p:cSldViewPr>
      <p:cViewPr varScale="1">
        <p:scale>
          <a:sx n="64" d="100"/>
          <a:sy n="64" d="100"/>
        </p:scale>
        <p:origin x="1496" y="4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1027"/>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AU" dirty="0"/>
              <a:t>Globally</a:t>
            </a:r>
            <a:r>
              <a:rPr lang="en-AU" baseline="0" dirty="0"/>
              <a:t> </a:t>
            </a:r>
            <a:r>
              <a:rPr lang="en-AU" dirty="0"/>
              <a:t>planned/testing</a:t>
            </a:r>
            <a:r>
              <a:rPr lang="en-AU" baseline="0" dirty="0"/>
              <a:t> &amp; </a:t>
            </a:r>
            <a:r>
              <a:rPr lang="en-AU" dirty="0"/>
              <a:t>deployed</a:t>
            </a:r>
            <a:r>
              <a:rPr lang="en-AU" baseline="0" dirty="0"/>
              <a:t> LAA networks</a:t>
            </a:r>
            <a:endParaRPr lang="en-AU"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4.9194071329319126E-2"/>
          <c:y val="0.12992296101876155"/>
          <c:w val="0.94122484689413832"/>
          <c:h val="0.7864554777874988"/>
        </c:manualLayout>
      </c:layout>
      <c:barChart>
        <c:barDir val="col"/>
        <c:grouping val="stacked"/>
        <c:varyColors val="0"/>
        <c:ser>
          <c:idx val="0"/>
          <c:order val="0"/>
          <c:tx>
            <c:strRef>
              <c:f>Sheet1!$B$1</c:f>
              <c:strCache>
                <c:ptCount val="1"/>
                <c:pt idx="0">
                  <c:v>Planned, testing</c:v>
                </c:pt>
              </c:strCache>
            </c:strRef>
          </c:tx>
          <c:spPr>
            <a:solidFill>
              <a:schemeClr val="accent1"/>
            </a:solidFill>
            <a:ln w="28575">
              <a:noFill/>
            </a:ln>
            <a:effectLst/>
          </c:spPr>
          <c:invertIfNegative val="0"/>
          <c:cat>
            <c:numRef>
              <c:f>Sheet1!$A$2:$A$6</c:f>
              <c:numCache>
                <c:formatCode>mmm\-yy</c:formatCode>
                <c:ptCount val="5"/>
                <c:pt idx="0">
                  <c:v>43282</c:v>
                </c:pt>
                <c:pt idx="1">
                  <c:v>43374</c:v>
                </c:pt>
                <c:pt idx="2">
                  <c:v>43466</c:v>
                </c:pt>
                <c:pt idx="3">
                  <c:v>43647</c:v>
                </c:pt>
                <c:pt idx="4">
                  <c:v>43770</c:v>
                </c:pt>
              </c:numCache>
            </c:numRef>
          </c:cat>
          <c:val>
            <c:numRef>
              <c:f>Sheet1!$B$2:$B$6</c:f>
              <c:numCache>
                <c:formatCode>General</c:formatCode>
                <c:ptCount val="5"/>
                <c:pt idx="0">
                  <c:v>23</c:v>
                </c:pt>
                <c:pt idx="1">
                  <c:v>22</c:v>
                </c:pt>
                <c:pt idx="2">
                  <c:v>26</c:v>
                </c:pt>
                <c:pt idx="3">
                  <c:v>29</c:v>
                </c:pt>
                <c:pt idx="4">
                  <c:v>30</c:v>
                </c:pt>
              </c:numCache>
            </c:numRef>
          </c:val>
          <c:extLst>
            <c:ext xmlns:c16="http://schemas.microsoft.com/office/drawing/2014/chart" uri="{C3380CC4-5D6E-409C-BE32-E72D297353CC}">
              <c16:uniqueId val="{00000000-679B-45DF-BFF4-841D27116758}"/>
            </c:ext>
          </c:extLst>
        </c:ser>
        <c:ser>
          <c:idx val="1"/>
          <c:order val="1"/>
          <c:tx>
            <c:strRef>
              <c:f>Sheet1!$C$1</c:f>
              <c:strCache>
                <c:ptCount val="1"/>
                <c:pt idx="0">
                  <c:v>Deployed</c:v>
                </c:pt>
              </c:strCache>
            </c:strRef>
          </c:tx>
          <c:spPr>
            <a:solidFill>
              <a:schemeClr val="accent2"/>
            </a:solidFill>
            <a:ln w="25400">
              <a:noFill/>
            </a:ln>
            <a:effectLst/>
          </c:spPr>
          <c:invertIfNegative val="0"/>
          <c:cat>
            <c:numRef>
              <c:f>Sheet1!$A$2:$A$6</c:f>
              <c:numCache>
                <c:formatCode>mmm\-yy</c:formatCode>
                <c:ptCount val="5"/>
                <c:pt idx="0">
                  <c:v>43282</c:v>
                </c:pt>
                <c:pt idx="1">
                  <c:v>43374</c:v>
                </c:pt>
                <c:pt idx="2">
                  <c:v>43466</c:v>
                </c:pt>
                <c:pt idx="3">
                  <c:v>43647</c:v>
                </c:pt>
                <c:pt idx="4">
                  <c:v>43770</c:v>
                </c:pt>
              </c:numCache>
            </c:numRef>
          </c:cat>
          <c:val>
            <c:numRef>
              <c:f>Sheet1!$C$2:$C$6</c:f>
              <c:numCache>
                <c:formatCode>General</c:formatCode>
                <c:ptCount val="5"/>
                <c:pt idx="0">
                  <c:v>4</c:v>
                </c:pt>
                <c:pt idx="1">
                  <c:v>6</c:v>
                </c:pt>
                <c:pt idx="2">
                  <c:v>6</c:v>
                </c:pt>
                <c:pt idx="3">
                  <c:v>8</c:v>
                </c:pt>
                <c:pt idx="4">
                  <c:v>8</c:v>
                </c:pt>
              </c:numCache>
            </c:numRef>
          </c:val>
          <c:extLst>
            <c:ext xmlns:c16="http://schemas.microsoft.com/office/drawing/2014/chart" uri="{C3380CC4-5D6E-409C-BE32-E72D297353CC}">
              <c16:uniqueId val="{00000001-679B-45DF-BFF4-841D27116758}"/>
            </c:ext>
          </c:extLst>
        </c:ser>
        <c:dLbls>
          <c:showLegendKey val="0"/>
          <c:showVal val="0"/>
          <c:showCatName val="0"/>
          <c:showSerName val="0"/>
          <c:showPercent val="0"/>
          <c:showBubbleSize val="0"/>
        </c:dLbls>
        <c:gapWidth val="150"/>
        <c:overlap val="100"/>
        <c:axId val="808752840"/>
        <c:axId val="808753824"/>
      </c:barChart>
      <c:dateAx>
        <c:axId val="808752840"/>
        <c:scaling>
          <c:orientation val="minMax"/>
        </c:scaling>
        <c:delete val="0"/>
        <c:axPos val="b"/>
        <c:majorGridlines>
          <c:spPr>
            <a:ln w="9525" cap="flat" cmpd="sng" algn="ctr">
              <a:solidFill>
                <a:schemeClr val="tx1">
                  <a:lumMod val="15000"/>
                  <a:lumOff val="85000"/>
                </a:schemeClr>
              </a:solidFill>
              <a:round/>
            </a:ln>
            <a:effectLst/>
          </c:spPr>
        </c:majorGridlines>
        <c:numFmt formatCode="mmm\-yy"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08753824"/>
        <c:crosses val="autoZero"/>
        <c:auto val="1"/>
        <c:lblOffset val="100"/>
        <c:baseTimeUnit val="months"/>
        <c:majorUnit val="2"/>
        <c:majorTimeUnit val="months"/>
      </c:dateAx>
      <c:valAx>
        <c:axId val="8087538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08752840"/>
        <c:crosses val="autoZero"/>
        <c:crossBetween val="between"/>
      </c:valAx>
      <c:spPr>
        <a:noFill/>
        <a:ln>
          <a:noFill/>
        </a:ln>
        <a:effectLst/>
      </c:spPr>
    </c:plotArea>
    <c:legend>
      <c:legendPos val="r"/>
      <c:layout>
        <c:manualLayout>
          <c:xMode val="edge"/>
          <c:yMode val="edge"/>
          <c:x val="0.45120323194894751"/>
          <c:y val="0.29928574900359678"/>
          <c:w val="0.2448751994236015"/>
          <c:h val="0.18355788859725869"/>
        </c:manualLayout>
      </c:layout>
      <c:overlay val="0"/>
      <c:spPr>
        <a:solidFill>
          <a:schemeClr val="bg1"/>
        </a:solid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9017023781118269"/>
          <c:y val="0.10096428451432989"/>
          <c:w val="0.47749036824942337"/>
          <c:h val="0.89685921526330126"/>
        </c:manualLayout>
      </c:layout>
      <c:barChart>
        <c:barDir val="bar"/>
        <c:grouping val="clustered"/>
        <c:varyColors val="0"/>
        <c:ser>
          <c:idx val="0"/>
          <c:order val="0"/>
          <c:tx>
            <c:strRef>
              <c:f>Sheet1!$B$1</c:f>
              <c:strCache>
                <c:ptCount val="1"/>
                <c:pt idx="0">
                  <c:v>Post workshop survey</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835C-4CCA-B99C-F79B7E82F073}"/>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3-835C-4CCA-B99C-F79B7E82F073}"/>
              </c:ext>
            </c:extLst>
          </c:dPt>
          <c:cat>
            <c:strRef>
              <c:f>Sheet1!$A$2:$A$12</c:f>
              <c:strCache>
                <c:ptCount val="11"/>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pt idx="7">
                  <c:v>Something else</c:v>
                </c:pt>
                <c:pt idx="8">
                  <c:v>Don't know</c:v>
                </c:pt>
                <c:pt idx="9">
                  <c:v>None of these</c:v>
                </c:pt>
                <c:pt idx="10">
                  <c:v>Prefer not to say</c:v>
                </c:pt>
              </c:strCache>
            </c:strRef>
          </c:cat>
          <c:val>
            <c:numRef>
              <c:f>Sheet1!$B$2:$B$12</c:f>
              <c:numCache>
                <c:formatCode>0%</c:formatCode>
                <c:ptCount val="11"/>
                <c:pt idx="0">
                  <c:v>0.5714285714285714</c:v>
                </c:pt>
                <c:pt idx="1">
                  <c:v>0.55555555555555558</c:v>
                </c:pt>
                <c:pt idx="2">
                  <c:v>0.31746031746031744</c:v>
                </c:pt>
                <c:pt idx="3">
                  <c:v>0.38095238095238093</c:v>
                </c:pt>
                <c:pt idx="4">
                  <c:v>0.30158730158730157</c:v>
                </c:pt>
                <c:pt idx="5">
                  <c:v>0.17460317460317459</c:v>
                </c:pt>
                <c:pt idx="6">
                  <c:v>0.23809523809523808</c:v>
                </c:pt>
                <c:pt idx="7">
                  <c:v>6.3492063492063489E-2</c:v>
                </c:pt>
                <c:pt idx="8">
                  <c:v>6.3492063492063489E-2</c:v>
                </c:pt>
                <c:pt idx="9">
                  <c:v>3.1746031746031744E-2</c:v>
                </c:pt>
                <c:pt idx="10">
                  <c:v>9.5238095238095233E-2</c:v>
                </c:pt>
              </c:numCache>
            </c:numRef>
          </c:val>
          <c:extLst>
            <c:ext xmlns:c16="http://schemas.microsoft.com/office/drawing/2014/chart" uri="{C3380CC4-5D6E-409C-BE32-E72D297353CC}">
              <c16:uniqueId val="{00000004-835C-4CCA-B99C-F79B7E82F073}"/>
            </c:ext>
          </c:extLst>
        </c:ser>
        <c:ser>
          <c:idx val="1"/>
          <c:order val="1"/>
          <c:tx>
            <c:strRef>
              <c:f>Sheet1!$C$1</c:f>
              <c:strCache>
                <c:ptCount val="1"/>
                <c:pt idx="0">
                  <c:v>WBA survey</c:v>
                </c:pt>
              </c:strCache>
            </c:strRef>
          </c:tx>
          <c:spPr>
            <a:solidFill>
              <a:schemeClr val="accent2"/>
            </a:solidFill>
            <a:ln>
              <a:noFill/>
            </a:ln>
            <a:effectLst/>
          </c:spPr>
          <c:invertIfNegative val="0"/>
          <c:cat>
            <c:strRef>
              <c:f>Sheet1!$A$2:$A$12</c:f>
              <c:strCache>
                <c:ptCount val="11"/>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pt idx="7">
                  <c:v>Something else</c:v>
                </c:pt>
                <c:pt idx="8">
                  <c:v>Don't know</c:v>
                </c:pt>
                <c:pt idx="9">
                  <c:v>None of these</c:v>
                </c:pt>
                <c:pt idx="10">
                  <c:v>Prefer not to say</c:v>
                </c:pt>
              </c:strCache>
            </c:strRef>
          </c:cat>
          <c:val>
            <c:numRef>
              <c:f>Sheet1!$C$2:$C$12</c:f>
              <c:numCache>
                <c:formatCode>0%</c:formatCode>
                <c:ptCount val="11"/>
                <c:pt idx="0">
                  <c:v>0.5</c:v>
                </c:pt>
                <c:pt idx="1">
                  <c:v>0.36</c:v>
                </c:pt>
                <c:pt idx="2">
                  <c:v>0.36</c:v>
                </c:pt>
                <c:pt idx="3">
                  <c:v>0.22</c:v>
                </c:pt>
                <c:pt idx="4">
                  <c:v>0.1</c:v>
                </c:pt>
                <c:pt idx="5">
                  <c:v>0.08</c:v>
                </c:pt>
                <c:pt idx="6">
                  <c:v>0.04</c:v>
                </c:pt>
              </c:numCache>
            </c:numRef>
          </c:val>
          <c:extLst>
            <c:ext xmlns:c16="http://schemas.microsoft.com/office/drawing/2014/chart" uri="{C3380CC4-5D6E-409C-BE32-E72D297353CC}">
              <c16:uniqueId val="{00000005-835C-4CCA-B99C-F79B7E82F073}"/>
            </c:ext>
          </c:extLst>
        </c:ser>
        <c:dLbls>
          <c:showLegendKey val="0"/>
          <c:showVal val="0"/>
          <c:showCatName val="0"/>
          <c:showSerName val="0"/>
          <c:showPercent val="0"/>
          <c:showBubbleSize val="0"/>
        </c:dLbls>
        <c:gapWidth val="182"/>
        <c:axId val="372373944"/>
        <c:axId val="372374600"/>
      </c:barChart>
      <c:catAx>
        <c:axId val="3723739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legend>
      <c:legendPos val="r"/>
      <c:layout>
        <c:manualLayout>
          <c:xMode val="edge"/>
          <c:yMode val="edge"/>
          <c:x val="0.65008293963254593"/>
          <c:y val="0.69112877475581225"/>
          <c:w val="0.29981605026644398"/>
          <c:h val="0.11020773262097103"/>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b="1"/>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802.11-17/0291r0</a:t>
            </a:r>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Mar 2017</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a:t>doc.: IEEE 802.11-17/0291r0</a:t>
            </a:r>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Mar 2017</a:t>
            </a:r>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a:t>Andrew Myles, Cisco</a:t>
            </a:r>
          </a:p>
        </p:txBody>
      </p:sp>
      <p:sp>
        <p:nvSpPr>
          <p:cNvPr id="51205" name="Rectangle 7"/>
          <p:cNvSpPr>
            <a:spLocks noGrp="1" noChangeArrowheads="1"/>
          </p:cNvSpPr>
          <p:nvPr>
            <p:ph type="sldNum" sz="quarter" idx="5"/>
          </p:nvPr>
        </p:nvSpPr>
        <p:spPr/>
        <p:txBody>
          <a:bodyPr/>
          <a:lstStyle/>
          <a:p>
            <a:pPr>
              <a:defRPr/>
            </a:pPr>
            <a:r>
              <a:rPr lang="en-US"/>
              <a:t>Page </a:t>
            </a:r>
            <a:fld id="{BFD8823A-E707-449B-AE25-47FA80230A05}" type="slidenum">
              <a:rPr lang="en-US" smtClean="0"/>
              <a:pPr>
                <a:defRPr/>
              </a:pPr>
              <a:t>1</a:t>
            </a:fld>
            <a:endParaRPr lang="en-US"/>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2905925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802.11-19/2150r0</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63379"/>
            <a:ext cx="86562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a:latin typeface="Arial" pitchFamily="34" charset="0"/>
              </a:rPr>
              <a:t>Jan 2020</a:t>
            </a: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19/11-19-2098-00-coex-minutes-of-the-november-2019-coex-sc-sessions.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a:t>Andrew Myles, Cisco</a:t>
            </a:r>
          </a:p>
        </p:txBody>
      </p:sp>
      <p:sp>
        <p:nvSpPr>
          <p:cNvPr id="8" name="Slide Number Placeholder 5"/>
          <p:cNvSpPr>
            <a:spLocks noGrp="1"/>
          </p:cNvSpPr>
          <p:nvPr>
            <p:ph type="sldNum" sz="quarter" idx="11"/>
          </p:nvPr>
        </p:nvSpPr>
        <p:spPr/>
        <p:txBody>
          <a:bodyPr/>
          <a:lstStyle/>
          <a:p>
            <a:pPr>
              <a:defRPr/>
            </a:pPr>
            <a:r>
              <a:rPr lang="en-US"/>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a:solidFill>
                  <a:schemeClr val="accent6"/>
                </a:solidFill>
              </a:rPr>
              <a:t>Agenda for </a:t>
            </a:r>
            <a:r>
              <a:rPr lang="en-US" i="1" dirty="0">
                <a:solidFill>
                  <a:schemeClr val="accent6"/>
                </a:solidFill>
              </a:rPr>
              <a:t>IEEE 802.11 Coexistence SC </a:t>
            </a:r>
            <a:r>
              <a:rPr lang="en-US" dirty="0">
                <a:solidFill>
                  <a:schemeClr val="accent6"/>
                </a:solidFill>
              </a:rPr>
              <a:t>meeting in </a:t>
            </a:r>
            <a:r>
              <a:rPr lang="en-AU" dirty="0">
                <a:solidFill>
                  <a:schemeClr val="accent6"/>
                </a:solidFill>
              </a:rPr>
              <a:t>Irvine </a:t>
            </a:r>
            <a:r>
              <a:rPr lang="en-US" dirty="0">
                <a:solidFill>
                  <a:schemeClr val="accent6"/>
                </a:solidFill>
              </a:rPr>
              <a:t>in January 2020</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a:solidFill>
                  <a:schemeClr val="accent2">
                    <a:lumMod val="50000"/>
                  </a:schemeClr>
                </a:solidFill>
              </a:rPr>
              <a:t>13 December 2019</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83578594"/>
              </p:ext>
            </p:extLst>
          </p:nvPr>
        </p:nvGraphicFramePr>
        <p:xfrm>
          <a:off x="685800" y="3429000"/>
          <a:ext cx="7696200" cy="762000"/>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91318">
                <a:tc>
                  <a:txBody>
                    <a:bodyPr/>
                    <a:lstStyle/>
                    <a:p>
                      <a:pPr>
                        <a:spcAft>
                          <a:spcPts val="0"/>
                        </a:spcAft>
                      </a:pPr>
                      <a:r>
                        <a:rPr lang="en-US" sz="1200" dirty="0">
                          <a:effectLst/>
                        </a:rPr>
                        <a:t>Andrew 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will consider a proposed agenda for Irvine in January 2020</a:t>
            </a:r>
          </a:p>
        </p:txBody>
      </p:sp>
      <p:sp>
        <p:nvSpPr>
          <p:cNvPr id="3" name="Content Placeholder 2"/>
          <p:cNvSpPr>
            <a:spLocks noGrp="1"/>
          </p:cNvSpPr>
          <p:nvPr>
            <p:ph idx="1"/>
          </p:nvPr>
        </p:nvSpPr>
        <p:spPr/>
        <p:txBody>
          <a:bodyPr/>
          <a:lstStyle/>
          <a:p>
            <a:r>
              <a:rPr lang="en-AU" dirty="0"/>
              <a:t>Proposed Agenda</a:t>
            </a:r>
          </a:p>
          <a:p>
            <a:pPr lvl="1"/>
            <a:r>
              <a:rPr lang="en-AU" dirty="0"/>
              <a:t>Bureaucratic stuff, </a:t>
            </a:r>
          </a:p>
          <a:p>
            <a:pPr lvl="2"/>
            <a:r>
              <a:rPr lang="en-AU" dirty="0"/>
              <a:t>Scope of IEEE 802.11 Coexistence SC (a reminder)</a:t>
            </a:r>
          </a:p>
          <a:p>
            <a:pPr lvl="2"/>
            <a:r>
              <a:rPr lang="en-AU" dirty="0"/>
              <a:t>Approve minutes</a:t>
            </a:r>
          </a:p>
          <a:p>
            <a:pPr lvl="1"/>
            <a:r>
              <a:rPr lang="en-AU" dirty="0"/>
              <a:t>What is happening this week? (in no particular order)</a:t>
            </a:r>
          </a:p>
          <a:p>
            <a:pPr lvl="2"/>
            <a:r>
              <a:rPr lang="en-AU" dirty="0"/>
              <a:t>Update of unlicensed LTE deployment</a:t>
            </a:r>
          </a:p>
          <a:p>
            <a:pPr lvl="2"/>
            <a:r>
              <a:rPr lang="en-AU" dirty="0"/>
              <a:t>Review of “important issues”</a:t>
            </a:r>
          </a:p>
          <a:p>
            <a:pPr lvl="2"/>
            <a:r>
              <a:rPr lang="en-AU" dirty="0"/>
              <a:t>Review of inbound/outbound LSs</a:t>
            </a:r>
          </a:p>
          <a:p>
            <a:pPr lvl="2"/>
            <a:r>
              <a:rPr lang="en-AU" dirty="0"/>
              <a:t>…</a:t>
            </a:r>
          </a:p>
        </p:txBody>
      </p:sp>
      <p:sp>
        <p:nvSpPr>
          <p:cNvPr id="4" name="Footer Placeholder 3"/>
          <p:cNvSpPr>
            <a:spLocks noGrp="1"/>
          </p:cNvSpPr>
          <p:nvPr>
            <p:ph type="ftr" sz="quarter" idx="10"/>
          </p:nvPr>
        </p:nvSpPr>
        <p:spPr/>
        <p:txBody>
          <a:bodyPr/>
          <a:lstStyle/>
          <a:p>
            <a:r>
              <a:rPr lang="en-US"/>
              <a:t>Andrew Myles, Cisco</a:t>
            </a:r>
            <a:endParaRPr lang="en-US" dirty="0"/>
          </a:p>
        </p:txBody>
      </p:sp>
      <p:sp>
        <p:nvSpPr>
          <p:cNvPr id="5" name="Slide Number Placeholder 4"/>
          <p:cNvSpPr>
            <a:spLocks noGrp="1"/>
          </p:cNvSpPr>
          <p:nvPr>
            <p:ph type="sldNum" sz="quarter" idx="11"/>
          </p:nvPr>
        </p:nvSpPr>
        <p:spPr/>
        <p:txBody>
          <a:bodyPr/>
          <a:lstStyle/>
          <a:p>
            <a:r>
              <a:rPr lang="en-US"/>
              <a:t>Slide </a:t>
            </a:r>
            <a:fld id="{EF4002E7-DB4D-4CC3-8382-1939D19420D8}" type="slidenum">
              <a:rPr lang="en-US" smtClean="0"/>
              <a:pPr/>
              <a:t>10</a:t>
            </a:fld>
            <a:endParaRPr lang="en-US"/>
          </a:p>
        </p:txBody>
      </p:sp>
    </p:spTree>
    <p:extLst>
      <p:ext uri="{BB962C8B-B14F-4D97-AF65-F5344CB8AC3E}">
        <p14:creationId xmlns:p14="http://schemas.microsoft.com/office/powerpoint/2010/main" val="14565811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will consider a proposed agenda for Irvine in January 2020</a:t>
            </a:r>
          </a:p>
        </p:txBody>
      </p:sp>
      <p:sp>
        <p:nvSpPr>
          <p:cNvPr id="3" name="Content Placeholder 2"/>
          <p:cNvSpPr>
            <a:spLocks noGrp="1"/>
          </p:cNvSpPr>
          <p:nvPr>
            <p:ph idx="1"/>
          </p:nvPr>
        </p:nvSpPr>
        <p:spPr>
          <a:xfrm>
            <a:off x="685800" y="1752600"/>
            <a:ext cx="7772400" cy="4114800"/>
          </a:xfrm>
        </p:spPr>
        <p:txBody>
          <a:bodyPr/>
          <a:lstStyle/>
          <a:p>
            <a:r>
              <a:rPr lang="en-AU" dirty="0"/>
              <a:t>Proposed Agenda</a:t>
            </a:r>
          </a:p>
          <a:p>
            <a:pPr lvl="2"/>
            <a:r>
              <a:rPr lang="en-AU" dirty="0"/>
              <a:t>Review of recent ETSI BRAN activities</a:t>
            </a:r>
          </a:p>
          <a:p>
            <a:pPr lvl="3"/>
            <a:r>
              <a:rPr lang="en-AU" dirty="0"/>
              <a:t>Chair election</a:t>
            </a:r>
          </a:p>
          <a:p>
            <a:pPr lvl="3"/>
            <a:r>
              <a:rPr lang="en-AU" dirty="0"/>
              <a:t>EN 301 893 issues (5 GHz)</a:t>
            </a:r>
          </a:p>
          <a:p>
            <a:pPr lvl="3"/>
            <a:r>
              <a:rPr lang="en-AU" dirty="0"/>
              <a:t>EN 303 687 issues (6 GHz)</a:t>
            </a:r>
          </a:p>
          <a:p>
            <a:pPr lvl="2"/>
            <a:r>
              <a:rPr lang="en-AU" dirty="0"/>
              <a:t>Review of recent 3GPP RAN/RAN1 activities</a:t>
            </a:r>
          </a:p>
          <a:p>
            <a:pPr lvl="2"/>
            <a:r>
              <a:rPr lang="en-AU" dirty="0"/>
              <a:t>Review of recent WBA activities</a:t>
            </a:r>
          </a:p>
          <a:p>
            <a:pPr lvl="2"/>
            <a:r>
              <a:rPr lang="en-AU" dirty="0"/>
              <a:t>Discussion of extension of Coex SC charter </a:t>
            </a:r>
          </a:p>
          <a:p>
            <a:pPr lvl="2"/>
            <a:r>
              <a:rPr lang="en-AU" dirty="0"/>
              <a:t>Motions (Thursday PM1)</a:t>
            </a:r>
          </a:p>
          <a:p>
            <a:pPr lvl="1"/>
            <a:r>
              <a:rPr lang="en-AU" dirty="0"/>
              <a:t>Other business</a:t>
            </a:r>
          </a:p>
          <a:p>
            <a:pPr lvl="1"/>
            <a:endParaRPr lang="en-AU" dirty="0"/>
          </a:p>
        </p:txBody>
      </p:sp>
      <p:sp>
        <p:nvSpPr>
          <p:cNvPr id="4" name="Footer Placeholder 3"/>
          <p:cNvSpPr>
            <a:spLocks noGrp="1"/>
          </p:cNvSpPr>
          <p:nvPr>
            <p:ph type="ftr" sz="quarter" idx="10"/>
          </p:nvPr>
        </p:nvSpPr>
        <p:spPr/>
        <p:txBody>
          <a:bodyPr/>
          <a:lstStyle/>
          <a:p>
            <a:r>
              <a:rPr lang="en-US"/>
              <a:t>Andrew Myles, Cisco</a:t>
            </a:r>
            <a:endParaRPr lang="en-US" dirty="0"/>
          </a:p>
        </p:txBody>
      </p:sp>
      <p:sp>
        <p:nvSpPr>
          <p:cNvPr id="5" name="Slide Number Placeholder 4"/>
          <p:cNvSpPr>
            <a:spLocks noGrp="1"/>
          </p:cNvSpPr>
          <p:nvPr>
            <p:ph type="sldNum" sz="quarter" idx="11"/>
          </p:nvPr>
        </p:nvSpPr>
        <p:spPr/>
        <p:txBody>
          <a:bodyPr/>
          <a:lstStyle/>
          <a:p>
            <a:r>
              <a:rPr lang="en-US"/>
              <a:t>Slide </a:t>
            </a:r>
            <a:fld id="{EF4002E7-DB4D-4CC3-8382-1939D19420D8}" type="slidenum">
              <a:rPr lang="en-US" smtClean="0"/>
              <a:pPr/>
              <a:t>11</a:t>
            </a:fld>
            <a:endParaRPr lang="en-US"/>
          </a:p>
        </p:txBody>
      </p:sp>
    </p:spTree>
    <p:extLst>
      <p:ext uri="{BB962C8B-B14F-4D97-AF65-F5344CB8AC3E}">
        <p14:creationId xmlns:p14="http://schemas.microsoft.com/office/powerpoint/2010/main" val="38881861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Scope of IEEE 802.11 Coexistence SC</a:t>
            </a:r>
          </a:p>
        </p:txBody>
      </p:sp>
      <p:sp>
        <p:nvSpPr>
          <p:cNvPr id="3" name="Footer Placeholder 2"/>
          <p:cNvSpPr>
            <a:spLocks noGrp="1"/>
          </p:cNvSpPr>
          <p:nvPr>
            <p:ph type="ftr" sz="quarter" idx="10"/>
          </p:nvPr>
        </p:nvSpPr>
        <p:spPr/>
        <p:txBody>
          <a:bodyPr/>
          <a:lstStyle/>
          <a:p>
            <a:pPr>
              <a:defRPr/>
            </a:pPr>
            <a:r>
              <a:rPr lang="en-US"/>
              <a:t>Andrew Myles, Cisco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EF4002E7-DB4D-4CC3-8382-1939D19420D8}" type="slidenum">
              <a:rPr lang="en-US" smtClean="0"/>
              <a:pPr>
                <a:defRPr/>
              </a:pPr>
              <a:t>12</a:t>
            </a:fld>
            <a:endParaRPr lang="en-US"/>
          </a:p>
        </p:txBody>
      </p:sp>
    </p:spTree>
    <p:extLst>
      <p:ext uri="{BB962C8B-B14F-4D97-AF65-F5344CB8AC3E}">
        <p14:creationId xmlns:p14="http://schemas.microsoft.com/office/powerpoint/2010/main" val="27146936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a:t>The agreed </a:t>
            </a:r>
            <a:r>
              <a:rPr lang="en-AU" i="1" dirty="0"/>
              <a:t>Coex SC </a:t>
            </a:r>
            <a:r>
              <a:rPr lang="en-AU" dirty="0"/>
              <a:t>scope focuses on ensuring 802.11ax has fair access to global unlicensed spectrum </a:t>
            </a:r>
          </a:p>
        </p:txBody>
      </p:sp>
      <p:sp>
        <p:nvSpPr>
          <p:cNvPr id="4" name="Footer Placeholder 3"/>
          <p:cNvSpPr>
            <a:spLocks noGrp="1"/>
          </p:cNvSpPr>
          <p:nvPr>
            <p:ph type="ftr" sz="quarter" idx="10"/>
          </p:nvPr>
        </p:nvSpPr>
        <p:spPr/>
        <p:txBody>
          <a:bodyPr/>
          <a:lstStyle/>
          <a:p>
            <a:pPr>
              <a:defRPr/>
            </a:pPr>
            <a:r>
              <a:rPr lang="en-US"/>
              <a:t>Andrew Myles, Cisco</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13</a:t>
            </a:fld>
            <a:endParaRPr lang="en-US"/>
          </a:p>
        </p:txBody>
      </p:sp>
      <p:sp>
        <p:nvSpPr>
          <p:cNvPr id="6" name="Rectangle 5"/>
          <p:cNvSpPr/>
          <p:nvPr/>
        </p:nvSpPr>
        <p:spPr bwMode="auto">
          <a:xfrm>
            <a:off x="404812"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Discuss the use of PD, ED or other 802.11 coexistence mechanisms with the goal of promoting “fair” use of unlicensed spectrum</a:t>
            </a:r>
            <a:endParaRPr kumimoji="0" lang="en-AU" sz="1600" b="1" u="none" strike="noStrike" cap="none" normalizeH="0" baseline="0" dirty="0">
              <a:ln>
                <a:noFill/>
              </a:ln>
              <a:solidFill>
                <a:schemeClr val="tx1"/>
              </a:solidFill>
              <a:effectLst/>
              <a:latin typeface="+mj-lt"/>
            </a:endParaRPr>
          </a:p>
        </p:txBody>
      </p:sp>
      <p:sp>
        <p:nvSpPr>
          <p:cNvPr id="7" name="Rectangle 6"/>
          <p:cNvSpPr/>
          <p:nvPr/>
        </p:nvSpPr>
        <p:spPr bwMode="auto">
          <a:xfrm>
            <a:off x="4724400"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Promote an environment that allow IEEE 802.11ax “fair access” to global unlicensed spectrum </a:t>
            </a:r>
          </a:p>
        </p:txBody>
      </p:sp>
      <p:sp>
        <p:nvSpPr>
          <p:cNvPr id="8" name="Rectangle 7"/>
          <p:cNvSpPr/>
          <p:nvPr/>
        </p:nvSpPr>
        <p:spPr bwMode="auto">
          <a:xfrm>
            <a:off x="404812"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a:latin typeface="+mj-lt"/>
              </a:rPr>
              <a:t>Will initially focus on liaising with 3GPP RAN/RAN1/RAN4 but may also lead to interactions with regulators and other stakeholders</a:t>
            </a:r>
          </a:p>
          <a:p>
            <a:pPr marL="179388" indent="-179388">
              <a:spcBef>
                <a:spcPts val="800"/>
              </a:spcBef>
              <a:buFont typeface="Arial" panose="020B0604020202020204" pitchFamily="34" charset="0"/>
              <a:buChar char="•"/>
            </a:pPr>
            <a:r>
              <a:rPr lang="en-AU" sz="1600" dirty="0">
                <a:latin typeface="+mj-lt"/>
              </a:rPr>
              <a:t>Will probably not conclude at least until RAN4’s 802.11/LAA coexistence testing is defined and successfully executed</a:t>
            </a:r>
          </a:p>
          <a:p>
            <a:pPr marL="179388" indent="-179388">
              <a:spcBef>
                <a:spcPts val="800"/>
              </a:spcBef>
              <a:buFont typeface="Arial" panose="020B0604020202020204" pitchFamily="34" charset="0"/>
              <a:buChar char="•"/>
            </a:pPr>
            <a:r>
              <a:rPr lang="en-AU" sz="1600" dirty="0">
                <a:latin typeface="+mj-lt"/>
              </a:rPr>
              <a:t>May require the SC to consider other simulations and results of tests of potential LAA/802.11 coexistence mechanisms</a:t>
            </a:r>
          </a:p>
        </p:txBody>
      </p:sp>
      <p:sp>
        <p:nvSpPr>
          <p:cNvPr id="9" name="Rectangle 8"/>
          <p:cNvSpPr/>
          <p:nvPr/>
        </p:nvSpPr>
        <p:spPr bwMode="auto">
          <a:xfrm>
            <a:off x="4724400"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a:latin typeface="+mj-lt"/>
              </a:rPr>
              <a:t>Will initially focus on encouraging a “technology neutral” solution in the next revision of EN 301 893 that allows IEEE 802.11ax fair access to unlicensed spectrum in Europe (noting the European approach is likely to have global impact)</a:t>
            </a:r>
          </a:p>
          <a:p>
            <a:pPr marL="179388" indent="-179388">
              <a:spcBef>
                <a:spcPts val="800"/>
              </a:spcBef>
              <a:buFont typeface="Arial" panose="020B0604020202020204" pitchFamily="34" charset="0"/>
              <a:buChar char="•"/>
            </a:pPr>
            <a:r>
              <a:rPr lang="en-AU" sz="1600" dirty="0">
                <a:latin typeface="+mj-lt"/>
              </a:rPr>
              <a:t>The effort will also focus on allowing 802.11ax to use innovative mechanisms for frequency reuse without compromising the goal of fair access</a:t>
            </a:r>
          </a:p>
        </p:txBody>
      </p:sp>
    </p:spTree>
    <p:extLst>
      <p:ext uri="{BB962C8B-B14F-4D97-AF65-F5344CB8AC3E}">
        <p14:creationId xmlns:p14="http://schemas.microsoft.com/office/powerpoint/2010/main" val="37649715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a:t>Coex SC </a:t>
            </a:r>
            <a:r>
              <a:rPr lang="en-AU" dirty="0"/>
              <a:t>will close when determined by the 802.11 WG or 802.11ax is ratified</a:t>
            </a:r>
          </a:p>
        </p:txBody>
      </p:sp>
      <p:sp>
        <p:nvSpPr>
          <p:cNvPr id="3" name="Content Placeholder 2"/>
          <p:cNvSpPr>
            <a:spLocks noGrp="1"/>
          </p:cNvSpPr>
          <p:nvPr>
            <p:ph idx="1"/>
          </p:nvPr>
        </p:nvSpPr>
        <p:spPr/>
        <p:txBody>
          <a:bodyPr/>
          <a:lstStyle/>
          <a:p>
            <a:r>
              <a:rPr lang="en-AU" dirty="0"/>
              <a:t>IEEE 802.11 Coexistence SC close down criteria</a:t>
            </a:r>
            <a:endParaRPr lang="en-AU" i="1" dirty="0"/>
          </a:p>
          <a:p>
            <a:pPr lvl="1"/>
            <a:r>
              <a:rPr lang="en-AU" i="1" dirty="0"/>
              <a:t>The SC is closed by the IEEE 802.11 WG </a:t>
            </a:r>
          </a:p>
          <a:p>
            <a:pPr lvl="2"/>
            <a:r>
              <a:rPr lang="en-AU" i="1" dirty="0"/>
              <a:t>… after it is determined that the SC is unlikely to make further progress towards its goals</a:t>
            </a:r>
          </a:p>
          <a:p>
            <a:pPr lvl="1"/>
            <a:r>
              <a:rPr lang="en-AU" i="1" dirty="0"/>
              <a:t>IEEE 802.11ax completes Sponsor Ballot</a:t>
            </a:r>
          </a:p>
          <a:p>
            <a:pPr lvl="2"/>
            <a:r>
              <a:rPr lang="en-AU" i="1" dirty="0"/>
              <a:t>… noting that the Coexistence SC ad hoc is unlikely to be relevant at that point anyway</a:t>
            </a:r>
          </a:p>
        </p:txBody>
      </p:sp>
      <p:sp>
        <p:nvSpPr>
          <p:cNvPr id="4" name="Footer Placeholder 3"/>
          <p:cNvSpPr>
            <a:spLocks noGrp="1"/>
          </p:cNvSpPr>
          <p:nvPr>
            <p:ph type="ftr" sz="quarter" idx="10"/>
          </p:nvPr>
        </p:nvSpPr>
        <p:spPr/>
        <p:txBody>
          <a:bodyPr/>
          <a:lstStyle/>
          <a:p>
            <a:pPr>
              <a:defRPr/>
            </a:pPr>
            <a:r>
              <a:rPr lang="en-US"/>
              <a:t>Andrew Myles, Cisco</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29419208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may discuss and consider a new scope to extend its life beyond 802.11ax on Thu</a:t>
            </a:r>
          </a:p>
        </p:txBody>
      </p:sp>
      <p:sp>
        <p:nvSpPr>
          <p:cNvPr id="3" name="Content Placeholder 2"/>
          <p:cNvSpPr>
            <a:spLocks noGrp="1"/>
          </p:cNvSpPr>
          <p:nvPr>
            <p:ph idx="1"/>
          </p:nvPr>
        </p:nvSpPr>
        <p:spPr/>
        <p:txBody>
          <a:bodyPr/>
          <a:lstStyle/>
          <a:p>
            <a:pPr lvl="1"/>
            <a:r>
              <a:rPr lang="en-AU" dirty="0"/>
              <a:t>The question of coexistence between Wi-Fi and various LTE based technologies has been “hot” for the last 4+ years</a:t>
            </a:r>
          </a:p>
          <a:p>
            <a:pPr lvl="1"/>
            <a:r>
              <a:rPr lang="en-AU" dirty="0"/>
              <a:t>The Coex SC is scheduled to close when 802.11ax completes Sponsor Ballot (now called SA Ballot) in early 2020</a:t>
            </a:r>
          </a:p>
          <a:p>
            <a:pPr lvl="1"/>
            <a:r>
              <a:rPr lang="en-AU" dirty="0"/>
              <a:t>However, here is no reason to think that coexistence will not remain a vitally important issue beyond the completion of IEEE 802.11ax as:</a:t>
            </a:r>
          </a:p>
          <a:p>
            <a:pPr lvl="2"/>
            <a:r>
              <a:rPr lang="en-AU" dirty="0"/>
              <a:t>IEEE 802.11be is developed</a:t>
            </a:r>
          </a:p>
          <a:p>
            <a:pPr lvl="2"/>
            <a:r>
              <a:rPr lang="en-AU" dirty="0"/>
              <a:t>ETSI BRAN develops a Harmonised standard for 6 GHz operation</a:t>
            </a:r>
          </a:p>
          <a:p>
            <a:pPr lvl="1"/>
            <a:r>
              <a:rPr lang="en-AU" dirty="0"/>
              <a:t>As the ratification of IEEE 802.11ax get closer the Coex SC may want to consider a scope extension</a:t>
            </a:r>
          </a:p>
          <a:p>
            <a:pPr lvl="1"/>
            <a:r>
              <a:rPr lang="en-AU" dirty="0"/>
              <a:t>It is proposed the SC continue this discussion at the end of the agenda (on Thu), when participants will have a better idea of the potential ongoing work for the SC … but think about it in the meantime</a:t>
            </a:r>
          </a:p>
        </p:txBody>
      </p:sp>
      <p:sp>
        <p:nvSpPr>
          <p:cNvPr id="4" name="Footer Placeholder 3"/>
          <p:cNvSpPr>
            <a:spLocks noGrp="1"/>
          </p:cNvSpPr>
          <p:nvPr>
            <p:ph type="ftr" sz="quarter" idx="10"/>
          </p:nvPr>
        </p:nvSpPr>
        <p:spPr/>
        <p:txBody>
          <a:bodyPr/>
          <a:lstStyle/>
          <a:p>
            <a:pPr>
              <a:defRPr/>
            </a:pPr>
            <a:r>
              <a:rPr lang="en-US"/>
              <a:t>Andrew Myles, Cisco</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27617977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i="1" dirty="0">
                <a:solidFill>
                  <a:schemeClr val="accent2"/>
                </a:solidFill>
              </a:rPr>
              <a:t>Minutes</a:t>
            </a:r>
          </a:p>
        </p:txBody>
      </p:sp>
      <p:sp>
        <p:nvSpPr>
          <p:cNvPr id="3" name="Footer Placeholder 2"/>
          <p:cNvSpPr>
            <a:spLocks noGrp="1"/>
          </p:cNvSpPr>
          <p:nvPr>
            <p:ph type="ftr" sz="quarter" idx="10"/>
          </p:nvPr>
        </p:nvSpPr>
        <p:spPr/>
        <p:txBody>
          <a:bodyPr/>
          <a:lstStyle/>
          <a:p>
            <a:pPr>
              <a:defRPr/>
            </a:pPr>
            <a:r>
              <a:rPr lang="en-US"/>
              <a:t>Andrew Myles, Cisco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EF4002E7-DB4D-4CC3-8382-1939D19420D8}" type="slidenum">
              <a:rPr lang="en-US" smtClean="0"/>
              <a:pPr>
                <a:defRPr/>
              </a:pPr>
              <a:t>16</a:t>
            </a:fld>
            <a:endParaRPr lang="en-US"/>
          </a:p>
        </p:txBody>
      </p:sp>
    </p:spTree>
    <p:extLst>
      <p:ext uri="{BB962C8B-B14F-4D97-AF65-F5344CB8AC3E}">
        <p14:creationId xmlns:p14="http://schemas.microsoft.com/office/powerpoint/2010/main" val="27717284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will consider approval of its meeting minutes from Hawaii in Nov 2019</a:t>
            </a:r>
          </a:p>
        </p:txBody>
      </p:sp>
      <p:sp>
        <p:nvSpPr>
          <p:cNvPr id="3" name="Content Placeholder 2"/>
          <p:cNvSpPr>
            <a:spLocks noGrp="1"/>
          </p:cNvSpPr>
          <p:nvPr>
            <p:ph idx="1"/>
          </p:nvPr>
        </p:nvSpPr>
        <p:spPr/>
        <p:txBody>
          <a:bodyPr/>
          <a:lstStyle/>
          <a:p>
            <a:pPr lvl="1"/>
            <a:r>
              <a:rPr lang="en-AU" dirty="0"/>
              <a:t>The minutes for the Coex SC at the Hawaii meeting in Nov 2019 are available on Mentor:</a:t>
            </a:r>
          </a:p>
          <a:p>
            <a:pPr lvl="2"/>
            <a:r>
              <a:rPr lang="en-AU" dirty="0"/>
              <a:t>See </a:t>
            </a:r>
            <a:r>
              <a:rPr lang="en-AU" dirty="0">
                <a:hlinkClick r:id="rId2"/>
              </a:rPr>
              <a:t>11-19-2098-00</a:t>
            </a:r>
            <a:endParaRPr lang="en-AU" dirty="0"/>
          </a:p>
          <a:p>
            <a:pPr lvl="1"/>
            <a:r>
              <a:rPr lang="en-AU" dirty="0"/>
              <a:t>Motion:</a:t>
            </a:r>
          </a:p>
          <a:p>
            <a:pPr lvl="2"/>
            <a:r>
              <a:rPr lang="en-AU" i="1" dirty="0"/>
              <a:t>The IEEE 802 Coex SC approves </a:t>
            </a:r>
            <a:r>
              <a:rPr lang="en-AU" dirty="0">
                <a:hlinkClick r:id="rId2"/>
              </a:rPr>
              <a:t>11-19-2098-00</a:t>
            </a:r>
            <a:r>
              <a:rPr lang="en-AU" i="1" dirty="0">
                <a:solidFill>
                  <a:srgbClr val="FF0000"/>
                </a:solidFill>
              </a:rPr>
              <a:t> </a:t>
            </a:r>
            <a:r>
              <a:rPr lang="en-AU" i="1" dirty="0"/>
              <a:t>as minutes of its meeting in Hawaii in Nov 2019</a:t>
            </a:r>
          </a:p>
          <a:p>
            <a:pPr lvl="2"/>
            <a:r>
              <a:rPr lang="en-AU" dirty="0"/>
              <a:t>Moved: </a:t>
            </a:r>
          </a:p>
          <a:p>
            <a:pPr lvl="2"/>
            <a:r>
              <a:rPr lang="en-AU" dirty="0"/>
              <a:t>Seconded:</a:t>
            </a:r>
          </a:p>
          <a:p>
            <a:pPr lvl="2"/>
            <a:r>
              <a:rPr lang="en-AU" dirty="0"/>
              <a:t>Result:</a:t>
            </a:r>
          </a:p>
        </p:txBody>
      </p:sp>
      <p:sp>
        <p:nvSpPr>
          <p:cNvPr id="4" name="Footer Placeholder 3"/>
          <p:cNvSpPr>
            <a:spLocks noGrp="1"/>
          </p:cNvSpPr>
          <p:nvPr>
            <p:ph type="ftr" sz="quarter" idx="10"/>
          </p:nvPr>
        </p:nvSpPr>
        <p:spPr/>
        <p:txBody>
          <a:bodyPr/>
          <a:lstStyle/>
          <a:p>
            <a:r>
              <a:rPr lang="en-US"/>
              <a:t>Andrew Myles, Cisco</a:t>
            </a:r>
            <a:endParaRPr lang="en-US" dirty="0"/>
          </a:p>
        </p:txBody>
      </p:sp>
      <p:sp>
        <p:nvSpPr>
          <p:cNvPr id="5" name="Slide Number Placeholder 4"/>
          <p:cNvSpPr>
            <a:spLocks noGrp="1"/>
          </p:cNvSpPr>
          <p:nvPr>
            <p:ph type="sldNum" sz="quarter" idx="11"/>
          </p:nvPr>
        </p:nvSpPr>
        <p:spPr/>
        <p:txBody>
          <a:bodyPr/>
          <a:lstStyle/>
          <a:p>
            <a:r>
              <a:rPr lang="en-US"/>
              <a:t>Slide </a:t>
            </a:r>
            <a:fld id="{EF4002E7-DB4D-4CC3-8382-1939D19420D8}" type="slidenum">
              <a:rPr lang="en-US" smtClean="0"/>
              <a:pPr/>
              <a:t>17</a:t>
            </a:fld>
            <a:endParaRPr lang="en-US"/>
          </a:p>
        </p:txBody>
      </p:sp>
    </p:spTree>
    <p:extLst>
      <p:ext uri="{BB962C8B-B14F-4D97-AF65-F5344CB8AC3E}">
        <p14:creationId xmlns:p14="http://schemas.microsoft.com/office/powerpoint/2010/main" val="10244884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Agenda items</a:t>
            </a:r>
          </a:p>
          <a:p>
            <a:pPr marL="342900" lvl="1" indent="-342900" algn="ctr">
              <a:buNone/>
            </a:pPr>
            <a:r>
              <a:rPr lang="en-AU" sz="2400" b="1" dirty="0">
                <a:solidFill>
                  <a:srgbClr val="FF0000"/>
                </a:solidFill>
              </a:rPr>
              <a:t>Unlicensed LTE deployment</a:t>
            </a:r>
          </a:p>
        </p:txBody>
      </p:sp>
      <p:sp>
        <p:nvSpPr>
          <p:cNvPr id="3" name="Footer Placeholder 2"/>
          <p:cNvSpPr>
            <a:spLocks noGrp="1"/>
          </p:cNvSpPr>
          <p:nvPr>
            <p:ph type="ftr" sz="quarter" idx="10"/>
          </p:nvPr>
        </p:nvSpPr>
        <p:spPr/>
        <p:txBody>
          <a:bodyPr/>
          <a:lstStyle/>
          <a:p>
            <a:pPr>
              <a:defRPr/>
            </a:pPr>
            <a:r>
              <a:rPr lang="en-US"/>
              <a:t>Andrew Myles, Cisco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12552922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685800"/>
            <a:ext cx="8001001" cy="1066800"/>
          </a:xfrm>
        </p:spPr>
        <p:txBody>
          <a:bodyPr/>
          <a:lstStyle/>
          <a:p>
            <a:r>
              <a:rPr lang="en-AU" dirty="0"/>
              <a:t>Latest stats conform that there is growing interest in LAA, suggesting good coexistence will be important</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226986043"/>
              </p:ext>
            </p:extLst>
          </p:nvPr>
        </p:nvGraphicFramePr>
        <p:xfrm>
          <a:off x="152400" y="1752600"/>
          <a:ext cx="8839200" cy="2956560"/>
        </p:xfrm>
        <a:graphic>
          <a:graphicData uri="http://schemas.openxmlformats.org/drawingml/2006/table">
            <a:tbl>
              <a:tblPr firstRow="1" bandRow="1">
                <a:tableStyleId>{21E4AEA4-8DFA-4A89-87EB-49C32662AFE0}</a:tableStyleId>
              </a:tblPr>
              <a:tblGrid>
                <a:gridCol w="1008498">
                  <a:extLst>
                    <a:ext uri="{9D8B030D-6E8A-4147-A177-3AD203B41FA5}">
                      <a16:colId xmlns:a16="http://schemas.microsoft.com/office/drawing/2014/main" val="3409454223"/>
                    </a:ext>
                  </a:extLst>
                </a:gridCol>
                <a:gridCol w="1305117">
                  <a:extLst>
                    <a:ext uri="{9D8B030D-6E8A-4147-A177-3AD203B41FA5}">
                      <a16:colId xmlns:a16="http://schemas.microsoft.com/office/drawing/2014/main" val="1001302695"/>
                    </a:ext>
                  </a:extLst>
                </a:gridCol>
                <a:gridCol w="1305117">
                  <a:extLst>
                    <a:ext uri="{9D8B030D-6E8A-4147-A177-3AD203B41FA5}">
                      <a16:colId xmlns:a16="http://schemas.microsoft.com/office/drawing/2014/main" val="4129828934"/>
                    </a:ext>
                  </a:extLst>
                </a:gridCol>
                <a:gridCol w="1305117">
                  <a:extLst>
                    <a:ext uri="{9D8B030D-6E8A-4147-A177-3AD203B41FA5}">
                      <a16:colId xmlns:a16="http://schemas.microsoft.com/office/drawing/2014/main" val="175375953"/>
                    </a:ext>
                  </a:extLst>
                </a:gridCol>
                <a:gridCol w="1305117">
                  <a:extLst>
                    <a:ext uri="{9D8B030D-6E8A-4147-A177-3AD203B41FA5}">
                      <a16:colId xmlns:a16="http://schemas.microsoft.com/office/drawing/2014/main" val="3937962473"/>
                    </a:ext>
                  </a:extLst>
                </a:gridCol>
                <a:gridCol w="1305117">
                  <a:extLst>
                    <a:ext uri="{9D8B030D-6E8A-4147-A177-3AD203B41FA5}">
                      <a16:colId xmlns:a16="http://schemas.microsoft.com/office/drawing/2014/main" val="4245245893"/>
                    </a:ext>
                  </a:extLst>
                </a:gridCol>
                <a:gridCol w="1305117">
                  <a:extLst>
                    <a:ext uri="{9D8B030D-6E8A-4147-A177-3AD203B41FA5}">
                      <a16:colId xmlns:a16="http://schemas.microsoft.com/office/drawing/2014/main" val="1539556242"/>
                    </a:ext>
                  </a:extLst>
                </a:gridCol>
              </a:tblGrid>
              <a:tr h="385221">
                <a:tc>
                  <a:txBody>
                    <a:bodyPr/>
                    <a:lstStyle/>
                    <a:p>
                      <a:r>
                        <a:rPr lang="en-AU" sz="1400" dirty="0"/>
                        <a:t>Tech-</a:t>
                      </a:r>
                      <a:r>
                        <a:rPr lang="en-AU" sz="1400" dirty="0" err="1"/>
                        <a:t>nology</a:t>
                      </a:r>
                      <a:endParaRPr lang="en-AU" sz="1400" dirty="0"/>
                    </a:p>
                  </a:txBody>
                  <a:tcPr anchor="ctr"/>
                </a:tc>
                <a:tc>
                  <a:txBody>
                    <a:bodyPr/>
                    <a:lstStyle/>
                    <a:p>
                      <a:r>
                        <a:rPr lang="en-AU" sz="1400" dirty="0"/>
                        <a:t>Stage</a:t>
                      </a:r>
                    </a:p>
                  </a:txBody>
                  <a:tcPr anchor="ctr"/>
                </a:tc>
                <a:tc>
                  <a:txBody>
                    <a:bodyPr/>
                    <a:lstStyle/>
                    <a:p>
                      <a:pPr algn="ctr"/>
                      <a:r>
                        <a:rPr lang="en-AU" sz="1400" dirty="0"/>
                        <a:t>GSMA</a:t>
                      </a:r>
                      <a:r>
                        <a:rPr lang="en-AU" sz="1400" b="1" kern="1200" baseline="30000" dirty="0">
                          <a:solidFill>
                            <a:schemeClr val="lt1"/>
                          </a:solidFill>
                          <a:latin typeface="+mn-lt"/>
                          <a:ea typeface="+mn-ea"/>
                          <a:cs typeface="+mn-cs"/>
                        </a:rPr>
                        <a:t>1</a:t>
                      </a:r>
                      <a:br>
                        <a:rPr lang="en-AU" sz="1400" dirty="0"/>
                      </a:br>
                      <a:r>
                        <a:rPr lang="en-AU" sz="1400" dirty="0"/>
                        <a:t>(July 2018)</a:t>
                      </a:r>
                    </a:p>
                  </a:txBody>
                  <a:tcPr anchor="ctr"/>
                </a:tc>
                <a:tc>
                  <a:txBody>
                    <a:bodyPr/>
                    <a:lstStyle/>
                    <a:p>
                      <a:pPr algn="ctr"/>
                      <a:r>
                        <a:rPr lang="en-AU" sz="1400" dirty="0"/>
                        <a:t>GSA</a:t>
                      </a:r>
                      <a:r>
                        <a:rPr lang="en-AU" sz="1400" b="1" kern="1200" baseline="30000" dirty="0">
                          <a:solidFill>
                            <a:schemeClr val="lt1"/>
                          </a:solidFill>
                          <a:latin typeface="+mn-lt"/>
                          <a:ea typeface="+mn-ea"/>
                          <a:cs typeface="+mn-cs"/>
                        </a:rPr>
                        <a:t>2</a:t>
                      </a:r>
                      <a:br>
                        <a:rPr lang="en-AU" sz="1400" dirty="0"/>
                      </a:br>
                      <a:r>
                        <a:rPr lang="en-AU" sz="1400" dirty="0"/>
                        <a:t>(Oct 2018)</a:t>
                      </a:r>
                    </a:p>
                  </a:txBody>
                  <a:tcPr anchor="ctr"/>
                </a:tc>
                <a:tc>
                  <a:txBody>
                    <a:bodyPr/>
                    <a:lstStyle/>
                    <a:p>
                      <a:pPr algn="ctr"/>
                      <a:r>
                        <a:rPr lang="en-AU" sz="1400" dirty="0"/>
                        <a:t>GSA</a:t>
                      </a:r>
                      <a:r>
                        <a:rPr lang="en-AU" sz="1400" b="1" kern="1200" baseline="30000" dirty="0">
                          <a:solidFill>
                            <a:schemeClr val="lt1"/>
                          </a:solidFill>
                          <a:latin typeface="+mn-lt"/>
                          <a:ea typeface="+mn-ea"/>
                          <a:cs typeface="+mn-cs"/>
                        </a:rPr>
                        <a:t>3</a:t>
                      </a:r>
                      <a:br>
                        <a:rPr lang="en-AU" sz="1400" dirty="0"/>
                      </a:br>
                      <a:r>
                        <a:rPr lang="en-AU" sz="1400" dirty="0"/>
                        <a:t>(Jan 2019)</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GSA</a:t>
                      </a:r>
                      <a:r>
                        <a:rPr lang="en-AU" sz="1400" b="1" kern="1200" baseline="30000" dirty="0">
                          <a:solidFill>
                            <a:schemeClr val="lt1"/>
                          </a:solidFill>
                          <a:latin typeface="+mn-lt"/>
                          <a:ea typeface="+mn-ea"/>
                          <a:cs typeface="+mn-cs"/>
                        </a:rPr>
                        <a:t>4</a:t>
                      </a:r>
                      <a:br>
                        <a:rPr lang="en-AU" sz="1400" dirty="0"/>
                      </a:br>
                      <a:r>
                        <a:rPr lang="en-AU" sz="1400" dirty="0"/>
                        <a:t>(Jul 2019)</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GSA</a:t>
                      </a:r>
                      <a:r>
                        <a:rPr lang="en-AU" sz="1400" b="1" kern="1200" baseline="30000" dirty="0">
                          <a:solidFill>
                            <a:schemeClr val="lt1"/>
                          </a:solidFill>
                          <a:latin typeface="+mn-lt"/>
                          <a:ea typeface="+mn-ea"/>
                          <a:cs typeface="+mn-cs"/>
                        </a:rPr>
                        <a:t>4</a:t>
                      </a:r>
                      <a:br>
                        <a:rPr lang="en-AU" sz="1400" dirty="0"/>
                      </a:br>
                      <a:r>
                        <a:rPr lang="en-AU" sz="1400" dirty="0"/>
                        <a:t>(Nov 2019)</a:t>
                      </a:r>
                    </a:p>
                  </a:txBody>
                  <a:tcPr anchor="ctr"/>
                </a:tc>
                <a:extLst>
                  <a:ext uri="{0D108BD9-81ED-4DB2-BD59-A6C34878D82A}">
                    <a16:rowId xmlns:a16="http://schemas.microsoft.com/office/drawing/2014/main" val="199255957"/>
                  </a:ext>
                </a:extLst>
              </a:tr>
              <a:tr h="275697">
                <a:tc rowSpan="2">
                  <a:txBody>
                    <a:bodyPr/>
                    <a:lstStyle/>
                    <a:p>
                      <a:r>
                        <a:rPr lang="en-AU" sz="1400" dirty="0"/>
                        <a:t>LAA</a:t>
                      </a:r>
                    </a:p>
                  </a:txBody>
                  <a:tcPr anchor="ctr"/>
                </a:tc>
                <a:tc>
                  <a:txBody>
                    <a:bodyPr/>
                    <a:lstStyle/>
                    <a:p>
                      <a:r>
                        <a:rPr lang="en-AU" sz="1400" dirty="0"/>
                        <a:t>Planned</a:t>
                      </a:r>
                    </a:p>
                  </a:txBody>
                  <a:tcPr anchor="ctr"/>
                </a:tc>
                <a:tc>
                  <a:txBody>
                    <a:bodyPr/>
                    <a:lstStyle/>
                    <a:p>
                      <a:pPr algn="ctr"/>
                      <a:r>
                        <a:rPr lang="en-AU" sz="1400" dirty="0">
                          <a:solidFill>
                            <a:schemeClr val="tx1"/>
                          </a:solidFill>
                        </a:rPr>
                        <a:t>23</a:t>
                      </a:r>
                    </a:p>
                  </a:txBody>
                  <a:tcPr anchor="ctr"/>
                </a:tc>
                <a:tc>
                  <a:txBody>
                    <a:bodyPr/>
                    <a:lstStyle/>
                    <a:p>
                      <a:pPr algn="ctr"/>
                      <a:r>
                        <a:rPr lang="en-AU" sz="1400" dirty="0">
                          <a:solidFill>
                            <a:schemeClr val="tx1"/>
                          </a:solidFill>
                        </a:rPr>
                        <a:t>22</a:t>
                      </a:r>
                    </a:p>
                  </a:txBody>
                  <a:tcPr anchor="ctr"/>
                </a:tc>
                <a:tc>
                  <a:txBody>
                    <a:bodyPr/>
                    <a:lstStyle/>
                    <a:p>
                      <a:pPr algn="ctr"/>
                      <a:r>
                        <a:rPr lang="en-AU" sz="1400" dirty="0">
                          <a:solidFill>
                            <a:schemeClr val="tx1"/>
                          </a:solidFill>
                        </a:rPr>
                        <a:t>26</a:t>
                      </a:r>
                    </a:p>
                  </a:txBody>
                  <a:tcPr anchor="ctr"/>
                </a:tc>
                <a:tc>
                  <a:txBody>
                    <a:bodyPr/>
                    <a:lstStyle/>
                    <a:p>
                      <a:pPr algn="ctr"/>
                      <a:r>
                        <a:rPr lang="en-AU" sz="1400" dirty="0">
                          <a:solidFill>
                            <a:schemeClr val="tx1"/>
                          </a:solidFill>
                        </a:rPr>
                        <a:t>29</a:t>
                      </a:r>
                    </a:p>
                  </a:txBody>
                  <a:tcPr anchor="ctr"/>
                </a:tc>
                <a:tc>
                  <a:txBody>
                    <a:bodyPr/>
                    <a:lstStyle/>
                    <a:p>
                      <a:pPr algn="ctr"/>
                      <a:r>
                        <a:rPr lang="en-AU" sz="1400" dirty="0">
                          <a:solidFill>
                            <a:schemeClr val="tx1"/>
                          </a:solidFill>
                        </a:rPr>
                        <a:t>30</a:t>
                      </a:r>
                    </a:p>
                  </a:txBody>
                  <a:tcPr anchor="ctr"/>
                </a:tc>
                <a:extLst>
                  <a:ext uri="{0D108BD9-81ED-4DB2-BD59-A6C34878D82A}">
                    <a16:rowId xmlns:a16="http://schemas.microsoft.com/office/drawing/2014/main" val="2071330830"/>
                  </a:ext>
                </a:extLst>
              </a:tr>
              <a:tr h="275697">
                <a:tc vMerge="1">
                  <a:txBody>
                    <a:bodyPr/>
                    <a:lstStyle/>
                    <a:p>
                      <a:endParaRPr lang="en-AU" dirty="0"/>
                    </a:p>
                  </a:txBody>
                  <a:tcPr/>
                </a:tc>
                <a:tc>
                  <a:txBody>
                    <a:bodyPr/>
                    <a:lstStyle/>
                    <a:p>
                      <a:r>
                        <a:rPr lang="en-AU" sz="1400" dirty="0"/>
                        <a:t>Deployed</a:t>
                      </a:r>
                    </a:p>
                  </a:txBody>
                  <a:tcPr anchor="ctr"/>
                </a:tc>
                <a:tc>
                  <a:txBody>
                    <a:bodyPr/>
                    <a:lstStyle/>
                    <a:p>
                      <a:pPr algn="ctr"/>
                      <a:r>
                        <a:rPr lang="en-AU" sz="1400" dirty="0">
                          <a:solidFill>
                            <a:schemeClr val="tx1"/>
                          </a:solidFill>
                        </a:rPr>
                        <a:t>4</a:t>
                      </a:r>
                    </a:p>
                  </a:txBody>
                  <a:tcPr anchor="ctr"/>
                </a:tc>
                <a:tc>
                  <a:txBody>
                    <a:bodyPr/>
                    <a:lstStyle/>
                    <a:p>
                      <a:pPr algn="ctr"/>
                      <a:r>
                        <a:rPr lang="en-AU" sz="1400" dirty="0">
                          <a:solidFill>
                            <a:schemeClr val="tx1"/>
                          </a:solidFill>
                        </a:rPr>
                        <a:t>6</a:t>
                      </a:r>
                    </a:p>
                  </a:txBody>
                  <a:tcPr anchor="ctr"/>
                </a:tc>
                <a:tc>
                  <a:txBody>
                    <a:bodyPr/>
                    <a:lstStyle/>
                    <a:p>
                      <a:pPr algn="ctr"/>
                      <a:r>
                        <a:rPr lang="en-AU" sz="1400" dirty="0">
                          <a:solidFill>
                            <a:schemeClr val="tx1"/>
                          </a:solidFill>
                        </a:rPr>
                        <a:t>6</a:t>
                      </a:r>
                    </a:p>
                  </a:txBody>
                  <a:tcPr anchor="ctr"/>
                </a:tc>
                <a:tc>
                  <a:txBody>
                    <a:bodyPr/>
                    <a:lstStyle/>
                    <a:p>
                      <a:pPr algn="ctr"/>
                      <a:r>
                        <a:rPr lang="en-AU" sz="1400" dirty="0">
                          <a:solidFill>
                            <a:schemeClr val="tx1"/>
                          </a:solidFill>
                        </a:rPr>
                        <a:t>8</a:t>
                      </a:r>
                    </a:p>
                  </a:txBody>
                  <a:tcPr anchor="ctr"/>
                </a:tc>
                <a:tc>
                  <a:txBody>
                    <a:bodyPr/>
                    <a:lstStyle/>
                    <a:p>
                      <a:pPr algn="ctr"/>
                      <a:r>
                        <a:rPr lang="en-AU" sz="1400" dirty="0">
                          <a:solidFill>
                            <a:schemeClr val="tx1"/>
                          </a:solidFill>
                        </a:rPr>
                        <a:t>8</a:t>
                      </a:r>
                    </a:p>
                  </a:txBody>
                  <a:tcPr anchor="ctr"/>
                </a:tc>
                <a:extLst>
                  <a:ext uri="{0D108BD9-81ED-4DB2-BD59-A6C34878D82A}">
                    <a16:rowId xmlns:a16="http://schemas.microsoft.com/office/drawing/2014/main" val="2912597888"/>
                  </a:ext>
                </a:extLst>
              </a:tr>
              <a:tr h="275697">
                <a:tc rowSpan="2">
                  <a:txBody>
                    <a:bodyPr/>
                    <a:lstStyle/>
                    <a:p>
                      <a:r>
                        <a:rPr lang="en-AU" sz="1400" dirty="0" err="1"/>
                        <a:t>eLAA</a:t>
                      </a:r>
                      <a:endParaRPr lang="en-AU" sz="1400" dirty="0"/>
                    </a:p>
                  </a:txBody>
                  <a:tcPr anchor="ctr"/>
                </a:tc>
                <a:tc>
                  <a:txBody>
                    <a:bodyPr/>
                    <a:lstStyle/>
                    <a:p>
                      <a:r>
                        <a:rPr lang="en-AU" sz="1400" dirty="0"/>
                        <a:t>Planned</a:t>
                      </a:r>
                    </a:p>
                  </a:txBody>
                  <a:tcPr anchor="ctr"/>
                </a:tc>
                <a:tc>
                  <a:txBody>
                    <a:bodyPr/>
                    <a:lstStyle/>
                    <a:p>
                      <a:pPr algn="ctr"/>
                      <a:r>
                        <a:rPr lang="en-AU" sz="1400" dirty="0"/>
                        <a:t>?</a:t>
                      </a:r>
                    </a:p>
                  </a:txBody>
                  <a:tcPr anchor="ctr"/>
                </a:tc>
                <a:tc>
                  <a:txBody>
                    <a:bodyPr/>
                    <a:lstStyle/>
                    <a:p>
                      <a:pPr algn="ctr"/>
                      <a:r>
                        <a:rPr lang="en-AU" sz="1400" dirty="0"/>
                        <a:t>1</a:t>
                      </a:r>
                    </a:p>
                  </a:txBody>
                  <a:tcPr anchor="ctr"/>
                </a:tc>
                <a:tc>
                  <a:txBody>
                    <a:bodyPr/>
                    <a:lstStyle/>
                    <a:p>
                      <a:pPr algn="ctr"/>
                      <a:r>
                        <a:rPr lang="en-AU" sz="1400" dirty="0"/>
                        <a:t>1</a:t>
                      </a:r>
                    </a:p>
                  </a:txBody>
                  <a:tcPr anchor="ctr"/>
                </a:tc>
                <a:tc>
                  <a:txBody>
                    <a:bodyPr/>
                    <a:lstStyle/>
                    <a:p>
                      <a:pPr algn="ctr"/>
                      <a:r>
                        <a:rPr lang="en-AU" sz="1400" dirty="0"/>
                        <a:t>1</a:t>
                      </a:r>
                    </a:p>
                  </a:txBody>
                  <a:tcPr anchor="ctr"/>
                </a:tc>
                <a:tc>
                  <a:txBody>
                    <a:bodyPr/>
                    <a:lstStyle/>
                    <a:p>
                      <a:pPr algn="ctr"/>
                      <a:r>
                        <a:rPr lang="en-AU" sz="1400" dirty="0"/>
                        <a:t>1</a:t>
                      </a:r>
                    </a:p>
                  </a:txBody>
                  <a:tcPr anchor="ctr"/>
                </a:tc>
                <a:extLst>
                  <a:ext uri="{0D108BD9-81ED-4DB2-BD59-A6C34878D82A}">
                    <a16:rowId xmlns:a16="http://schemas.microsoft.com/office/drawing/2014/main" val="1702723510"/>
                  </a:ext>
                </a:extLst>
              </a:tr>
              <a:tr h="275697">
                <a:tc vMerge="1">
                  <a:txBody>
                    <a:bodyPr/>
                    <a:lstStyle/>
                    <a:p>
                      <a:endParaRPr lang="en-AU" dirty="0"/>
                    </a:p>
                  </a:txBody>
                  <a:tcPr/>
                </a:tc>
                <a:tc>
                  <a:txBody>
                    <a:bodyPr/>
                    <a:lstStyle/>
                    <a:p>
                      <a:r>
                        <a:rPr lang="en-AU" sz="1400" dirty="0"/>
                        <a:t>Deployed</a:t>
                      </a:r>
                    </a:p>
                  </a:txBody>
                  <a:tcPr anchor="ctr"/>
                </a:tc>
                <a:tc>
                  <a:txBody>
                    <a:bodyPr/>
                    <a:lstStyle/>
                    <a:p>
                      <a:pPr algn="ctr"/>
                      <a:r>
                        <a:rPr lang="en-AU" sz="1400" dirty="0"/>
                        <a:t>?</a:t>
                      </a:r>
                    </a:p>
                  </a:txBody>
                  <a:tcPr anchor="ctr"/>
                </a:tc>
                <a:tc>
                  <a:txBody>
                    <a:bodyPr/>
                    <a:lstStyle/>
                    <a:p>
                      <a:pPr algn="ctr"/>
                      <a:r>
                        <a:rPr lang="en-AU" sz="1400" dirty="0"/>
                        <a:t>0</a:t>
                      </a:r>
                    </a:p>
                  </a:txBody>
                  <a:tcPr anchor="ctr"/>
                </a:tc>
                <a:tc>
                  <a:txBody>
                    <a:bodyPr/>
                    <a:lstStyle/>
                    <a:p>
                      <a:pPr algn="ctr"/>
                      <a:r>
                        <a:rPr lang="en-AU" sz="1400" dirty="0"/>
                        <a:t>0</a:t>
                      </a:r>
                    </a:p>
                  </a:txBody>
                  <a:tcPr anchor="ctr"/>
                </a:tc>
                <a:tc>
                  <a:txBody>
                    <a:bodyPr/>
                    <a:lstStyle/>
                    <a:p>
                      <a:pPr algn="ctr"/>
                      <a:r>
                        <a:rPr lang="en-AU" sz="1400" dirty="0"/>
                        <a:t>0</a:t>
                      </a:r>
                    </a:p>
                  </a:txBody>
                  <a:tcPr anchor="ctr"/>
                </a:tc>
                <a:tc>
                  <a:txBody>
                    <a:bodyPr/>
                    <a:lstStyle/>
                    <a:p>
                      <a:pPr algn="ctr"/>
                      <a:r>
                        <a:rPr lang="en-AU" sz="1400" dirty="0"/>
                        <a:t>0</a:t>
                      </a:r>
                    </a:p>
                  </a:txBody>
                  <a:tcPr anchor="ctr"/>
                </a:tc>
                <a:extLst>
                  <a:ext uri="{0D108BD9-81ED-4DB2-BD59-A6C34878D82A}">
                    <a16:rowId xmlns:a16="http://schemas.microsoft.com/office/drawing/2014/main" val="1043723728"/>
                  </a:ext>
                </a:extLst>
              </a:tr>
              <a:tr h="275697">
                <a:tc rowSpan="2">
                  <a:txBody>
                    <a:bodyPr/>
                    <a:lstStyle/>
                    <a:p>
                      <a:r>
                        <a:rPr lang="en-AU" sz="1400" dirty="0"/>
                        <a:t>LWA</a:t>
                      </a:r>
                    </a:p>
                  </a:txBody>
                  <a:tcPr anchor="ctr"/>
                </a:tc>
                <a:tc>
                  <a:txBody>
                    <a:bodyPr/>
                    <a:lstStyle/>
                    <a:p>
                      <a:r>
                        <a:rPr lang="en-AU" sz="1400" dirty="0"/>
                        <a:t>Planned</a:t>
                      </a:r>
                    </a:p>
                  </a:txBody>
                  <a:tcPr anchor="ctr"/>
                </a:tc>
                <a:tc>
                  <a:txBody>
                    <a:bodyPr/>
                    <a:lstStyle/>
                    <a:p>
                      <a:pPr algn="ctr"/>
                      <a:r>
                        <a:rPr lang="en-AU" sz="1400" dirty="0"/>
                        <a:t>?</a:t>
                      </a:r>
                    </a:p>
                  </a:txBody>
                  <a:tcPr anchor="ctr"/>
                </a:tc>
                <a:tc>
                  <a:txBody>
                    <a:bodyPr/>
                    <a:lstStyle/>
                    <a:p>
                      <a:pPr algn="ctr"/>
                      <a:r>
                        <a:rPr lang="en-AU" sz="1400" dirty="0"/>
                        <a:t>2</a:t>
                      </a:r>
                    </a:p>
                  </a:txBody>
                  <a:tcPr anchor="ctr"/>
                </a:tc>
                <a:tc>
                  <a:txBody>
                    <a:bodyPr/>
                    <a:lstStyle/>
                    <a:p>
                      <a:pPr algn="ctr"/>
                      <a:r>
                        <a:rPr lang="en-AU" sz="1400" dirty="0"/>
                        <a:t>2</a:t>
                      </a:r>
                    </a:p>
                  </a:txBody>
                  <a:tcPr anchor="ctr"/>
                </a:tc>
                <a:tc>
                  <a:txBody>
                    <a:bodyPr/>
                    <a:lstStyle/>
                    <a:p>
                      <a:pPr algn="ctr"/>
                      <a:r>
                        <a:rPr lang="en-AU" sz="1400" dirty="0"/>
                        <a:t>2</a:t>
                      </a:r>
                    </a:p>
                  </a:txBody>
                  <a:tcPr anchor="ctr"/>
                </a:tc>
                <a:tc>
                  <a:txBody>
                    <a:bodyPr/>
                    <a:lstStyle/>
                    <a:p>
                      <a:pPr algn="ctr"/>
                      <a:r>
                        <a:rPr lang="en-AU" sz="1400" dirty="0"/>
                        <a:t>2</a:t>
                      </a:r>
                    </a:p>
                  </a:txBody>
                  <a:tcPr anchor="ctr"/>
                </a:tc>
                <a:extLst>
                  <a:ext uri="{0D108BD9-81ED-4DB2-BD59-A6C34878D82A}">
                    <a16:rowId xmlns:a16="http://schemas.microsoft.com/office/drawing/2014/main" val="634136015"/>
                  </a:ext>
                </a:extLst>
              </a:tr>
              <a:tr h="275697">
                <a:tc vMerge="1">
                  <a:txBody>
                    <a:bodyPr/>
                    <a:lstStyle/>
                    <a:p>
                      <a:endParaRPr lang="en-AU" dirty="0"/>
                    </a:p>
                  </a:txBody>
                  <a:tcPr/>
                </a:tc>
                <a:tc>
                  <a:txBody>
                    <a:bodyPr/>
                    <a:lstStyle/>
                    <a:p>
                      <a:r>
                        <a:rPr lang="en-AU" sz="1400" dirty="0"/>
                        <a:t>Deployed</a:t>
                      </a:r>
                    </a:p>
                  </a:txBody>
                  <a:tcPr anchor="ctr"/>
                </a:tc>
                <a:tc>
                  <a:txBody>
                    <a:bodyPr/>
                    <a:lstStyle/>
                    <a:p>
                      <a:pPr algn="ctr"/>
                      <a:r>
                        <a:rPr lang="en-AU" sz="1400" dirty="0"/>
                        <a:t>?</a:t>
                      </a:r>
                    </a:p>
                  </a:txBody>
                  <a:tcPr anchor="ctr"/>
                </a:tc>
                <a:tc>
                  <a:txBody>
                    <a:bodyPr/>
                    <a:lstStyle/>
                    <a:p>
                      <a:pPr algn="ctr"/>
                      <a:r>
                        <a:rPr lang="en-AU" sz="1400" dirty="0"/>
                        <a:t>1</a:t>
                      </a:r>
                    </a:p>
                  </a:txBody>
                  <a:tcPr anchor="ctr"/>
                </a:tc>
                <a:tc>
                  <a:txBody>
                    <a:bodyPr/>
                    <a:lstStyle/>
                    <a:p>
                      <a:pPr algn="ctr"/>
                      <a:r>
                        <a:rPr lang="en-AU" sz="1400" dirty="0"/>
                        <a:t>1</a:t>
                      </a:r>
                    </a:p>
                  </a:txBody>
                  <a:tcPr anchor="ctr"/>
                </a:tc>
                <a:tc>
                  <a:txBody>
                    <a:bodyPr/>
                    <a:lstStyle/>
                    <a:p>
                      <a:pPr algn="ctr"/>
                      <a:r>
                        <a:rPr lang="en-AU" sz="1400" dirty="0"/>
                        <a:t>1</a:t>
                      </a:r>
                    </a:p>
                  </a:txBody>
                  <a:tcPr anchor="ctr"/>
                </a:tc>
                <a:tc>
                  <a:txBody>
                    <a:bodyPr/>
                    <a:lstStyle/>
                    <a:p>
                      <a:pPr algn="ctr"/>
                      <a:r>
                        <a:rPr lang="en-AU" sz="1400" dirty="0"/>
                        <a:t>1</a:t>
                      </a:r>
                    </a:p>
                  </a:txBody>
                  <a:tcPr anchor="ctr"/>
                </a:tc>
                <a:extLst>
                  <a:ext uri="{0D108BD9-81ED-4DB2-BD59-A6C34878D82A}">
                    <a16:rowId xmlns:a16="http://schemas.microsoft.com/office/drawing/2014/main" val="3901041144"/>
                  </a:ext>
                </a:extLst>
              </a:tr>
              <a:tr h="275697">
                <a:tc rowSpan="2">
                  <a:txBody>
                    <a:bodyPr/>
                    <a:lstStyle/>
                    <a:p>
                      <a:r>
                        <a:rPr lang="en-AU" sz="1400" dirty="0"/>
                        <a:t>LTE-U</a:t>
                      </a:r>
                    </a:p>
                  </a:txBody>
                  <a:tcPr anchor="ctr"/>
                </a:tc>
                <a:tc>
                  <a:txBody>
                    <a:bodyPr/>
                    <a:lstStyle/>
                    <a:p>
                      <a:r>
                        <a:rPr lang="en-AU" sz="1400" dirty="0"/>
                        <a:t>Planned</a:t>
                      </a:r>
                    </a:p>
                  </a:txBody>
                  <a:tcPr anchor="ctr"/>
                </a:tc>
                <a:tc>
                  <a:txBody>
                    <a:bodyPr/>
                    <a:lstStyle/>
                    <a:p>
                      <a:pPr algn="ctr"/>
                      <a:r>
                        <a:rPr lang="en-AU" sz="1400" dirty="0"/>
                        <a:t>?</a:t>
                      </a:r>
                    </a:p>
                  </a:txBody>
                  <a:tcPr anchor="ctr"/>
                </a:tc>
                <a:tc>
                  <a:txBody>
                    <a:bodyPr/>
                    <a:lstStyle/>
                    <a:p>
                      <a:pPr algn="ctr"/>
                      <a:r>
                        <a:rPr lang="en-AU" sz="1400" dirty="0"/>
                        <a:t>8</a:t>
                      </a:r>
                    </a:p>
                  </a:txBody>
                  <a:tcPr anchor="ctr"/>
                </a:tc>
                <a:tc>
                  <a:txBody>
                    <a:bodyPr/>
                    <a:lstStyle/>
                    <a:p>
                      <a:pPr algn="ctr"/>
                      <a:r>
                        <a:rPr lang="en-AU" sz="1400" dirty="0"/>
                        <a:t>8</a:t>
                      </a:r>
                    </a:p>
                  </a:txBody>
                  <a:tcPr anchor="ctr"/>
                </a:tc>
                <a:tc>
                  <a:txBody>
                    <a:bodyPr/>
                    <a:lstStyle/>
                    <a:p>
                      <a:pPr algn="ctr"/>
                      <a:r>
                        <a:rPr lang="en-AU" sz="1400" dirty="0"/>
                        <a:t>8</a:t>
                      </a:r>
                    </a:p>
                  </a:txBody>
                  <a:tcPr anchor="ctr"/>
                </a:tc>
                <a:tc>
                  <a:txBody>
                    <a:bodyPr/>
                    <a:lstStyle/>
                    <a:p>
                      <a:pPr algn="ctr"/>
                      <a:r>
                        <a:rPr lang="en-AU" sz="1400" dirty="0"/>
                        <a:t>8</a:t>
                      </a:r>
                    </a:p>
                  </a:txBody>
                  <a:tcPr anchor="ctr"/>
                </a:tc>
                <a:extLst>
                  <a:ext uri="{0D108BD9-81ED-4DB2-BD59-A6C34878D82A}">
                    <a16:rowId xmlns:a16="http://schemas.microsoft.com/office/drawing/2014/main" val="1975259152"/>
                  </a:ext>
                </a:extLst>
              </a:tr>
              <a:tr h="275697">
                <a:tc vMerge="1">
                  <a:txBody>
                    <a:bodyPr/>
                    <a:lstStyle/>
                    <a:p>
                      <a:endParaRPr lang="en-AU" dirty="0"/>
                    </a:p>
                  </a:txBody>
                  <a:tcPr/>
                </a:tc>
                <a:tc>
                  <a:txBody>
                    <a:bodyPr/>
                    <a:lstStyle/>
                    <a:p>
                      <a:r>
                        <a:rPr lang="en-AU" sz="1400" dirty="0"/>
                        <a:t>Deployed</a:t>
                      </a:r>
                    </a:p>
                  </a:txBody>
                  <a:tcPr anchor="ctr"/>
                </a:tc>
                <a:tc>
                  <a:txBody>
                    <a:bodyPr/>
                    <a:lstStyle/>
                    <a:p>
                      <a:pPr algn="ctr"/>
                      <a:r>
                        <a:rPr lang="en-AU" sz="1400" dirty="0"/>
                        <a:t>?</a:t>
                      </a:r>
                    </a:p>
                  </a:txBody>
                  <a:tcPr anchor="ctr"/>
                </a:tc>
                <a:tc>
                  <a:txBody>
                    <a:bodyPr/>
                    <a:lstStyle/>
                    <a:p>
                      <a:pPr algn="ctr"/>
                      <a:r>
                        <a:rPr lang="en-AU" sz="1400" dirty="0"/>
                        <a:t>3</a:t>
                      </a:r>
                    </a:p>
                  </a:txBody>
                  <a:tcPr anchor="ctr"/>
                </a:tc>
                <a:tc>
                  <a:txBody>
                    <a:bodyPr/>
                    <a:lstStyle/>
                    <a:p>
                      <a:pPr algn="ctr"/>
                      <a:r>
                        <a:rPr lang="en-AU" sz="1400" dirty="0"/>
                        <a:t>3</a:t>
                      </a:r>
                    </a:p>
                  </a:txBody>
                  <a:tcPr anchor="ctr"/>
                </a:tc>
                <a:tc>
                  <a:txBody>
                    <a:bodyPr/>
                    <a:lstStyle/>
                    <a:p>
                      <a:pPr algn="ctr"/>
                      <a:r>
                        <a:rPr lang="en-AU" sz="1400" dirty="0"/>
                        <a:t>3</a:t>
                      </a:r>
                    </a:p>
                  </a:txBody>
                  <a:tcPr anchor="ctr"/>
                </a:tc>
                <a:tc>
                  <a:txBody>
                    <a:bodyPr/>
                    <a:lstStyle/>
                    <a:p>
                      <a:pPr algn="ctr"/>
                      <a:r>
                        <a:rPr lang="en-AU" sz="1400" dirty="0"/>
                        <a:t>3</a:t>
                      </a:r>
                    </a:p>
                  </a:txBody>
                  <a:tcPr anchor="ctr"/>
                </a:tc>
                <a:extLst>
                  <a:ext uri="{0D108BD9-81ED-4DB2-BD59-A6C34878D82A}">
                    <a16:rowId xmlns:a16="http://schemas.microsoft.com/office/drawing/2014/main" val="1745351656"/>
                  </a:ext>
                </a:extLst>
              </a:tr>
            </a:tbl>
          </a:graphicData>
        </a:graphic>
      </p:graphicFrame>
      <p:sp>
        <p:nvSpPr>
          <p:cNvPr id="4" name="Footer Placeholder 3"/>
          <p:cNvSpPr>
            <a:spLocks noGrp="1"/>
          </p:cNvSpPr>
          <p:nvPr>
            <p:ph type="ftr" sz="quarter" idx="10"/>
          </p:nvPr>
        </p:nvSpPr>
        <p:spPr/>
        <p:txBody>
          <a:bodyPr/>
          <a:lstStyle/>
          <a:p>
            <a:pPr>
              <a:defRPr/>
            </a:pPr>
            <a:r>
              <a:rPr lang="en-US"/>
              <a:t>Andrew Myles, Cisco</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19</a:t>
            </a:fld>
            <a:endParaRPr lang="en-US"/>
          </a:p>
        </p:txBody>
      </p:sp>
      <p:sp>
        <p:nvSpPr>
          <p:cNvPr id="8" name="Rectangle 7"/>
          <p:cNvSpPr/>
          <p:nvPr/>
        </p:nvSpPr>
        <p:spPr bwMode="auto">
          <a:xfrm>
            <a:off x="1371600" y="4880095"/>
            <a:ext cx="64770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spcBef>
                <a:spcPts val="700"/>
              </a:spcBef>
              <a:tabLst>
                <a:tab pos="182563" algn="l"/>
              </a:tabLst>
            </a:pPr>
            <a:r>
              <a:rPr lang="en-AU" sz="1400" baseline="30000" dirty="0">
                <a:latin typeface="+mj-lt"/>
              </a:rPr>
              <a:t>1	</a:t>
            </a:r>
            <a:r>
              <a:rPr lang="en-AU" sz="1400" dirty="0">
                <a:latin typeface="+mj-lt"/>
              </a:rPr>
              <a:t>GSMA (July 2018)</a:t>
            </a:r>
          </a:p>
          <a:p>
            <a:pPr eaLnBrk="0" hangingPunct="0">
              <a:spcBef>
                <a:spcPts val="700"/>
              </a:spcBef>
              <a:tabLst>
                <a:tab pos="182563" algn="l"/>
              </a:tabLst>
            </a:pPr>
            <a:r>
              <a:rPr lang="en-AU" sz="1400" baseline="30000" dirty="0">
                <a:latin typeface="+mj-lt"/>
              </a:rPr>
              <a:t>2</a:t>
            </a:r>
            <a:r>
              <a:rPr lang="en-AU" sz="1400" dirty="0">
                <a:latin typeface="+mj-lt"/>
              </a:rPr>
              <a:t>	GSA: Evolution from LTE to 5G: Global Market Status (Nov 2018)</a:t>
            </a:r>
          </a:p>
          <a:p>
            <a:pPr eaLnBrk="0" hangingPunct="0">
              <a:spcBef>
                <a:spcPts val="700"/>
              </a:spcBef>
              <a:tabLst>
                <a:tab pos="182563" algn="l"/>
              </a:tabLst>
            </a:pPr>
            <a:r>
              <a:rPr lang="en-AU" sz="1400" baseline="30000" dirty="0">
                <a:latin typeface="+mj-lt"/>
              </a:rPr>
              <a:t>3	</a:t>
            </a:r>
            <a:r>
              <a:rPr lang="en-AU" sz="1400" dirty="0">
                <a:latin typeface="+mj-lt"/>
              </a:rPr>
              <a:t>GSA: LTE in unlicensed and shared spectrum (Jan 2019)</a:t>
            </a:r>
          </a:p>
          <a:p>
            <a:pPr eaLnBrk="0" hangingPunct="0">
              <a:spcBef>
                <a:spcPts val="700"/>
              </a:spcBef>
              <a:tabLst>
                <a:tab pos="182563" algn="l"/>
              </a:tabLst>
            </a:pPr>
            <a:r>
              <a:rPr lang="en-AU" sz="1400" baseline="30000" dirty="0">
                <a:latin typeface="+mj-lt"/>
              </a:rPr>
              <a:t>4	</a:t>
            </a:r>
            <a:r>
              <a:rPr lang="en-AU" sz="1400" dirty="0">
                <a:latin typeface="+mj-lt"/>
              </a:rPr>
              <a:t>GSA: Evolution from LTE to 5G: Global Market Status (Aug 2019)</a:t>
            </a:r>
          </a:p>
          <a:p>
            <a:pPr eaLnBrk="0" hangingPunct="0">
              <a:spcBef>
                <a:spcPts val="700"/>
              </a:spcBef>
              <a:tabLst>
                <a:tab pos="182563" algn="l"/>
              </a:tabLst>
            </a:pPr>
            <a:r>
              <a:rPr lang="en-AU" sz="1400" baseline="30000" dirty="0">
                <a:latin typeface="+mj-lt"/>
              </a:rPr>
              <a:t>5</a:t>
            </a:r>
            <a:r>
              <a:rPr lang="en-AU" sz="1400" dirty="0">
                <a:latin typeface="+mj-lt"/>
              </a:rPr>
              <a:t>	GSA: LTE Unlicensed - LTE in Unlicensed and Shared Spectrum (Nov 2019)</a:t>
            </a:r>
          </a:p>
          <a:p>
            <a:pPr marL="342900" indent="-342900" eaLnBrk="0" hangingPunct="0">
              <a:spcBef>
                <a:spcPts val="700"/>
              </a:spcBef>
              <a:buAutoNum type="arabicPlain" startAt="3"/>
              <a:tabLst>
                <a:tab pos="182563" algn="l"/>
              </a:tabLst>
            </a:pPr>
            <a:endParaRPr lang="en-AU" sz="1400" dirty="0">
              <a:latin typeface="+mj-lt"/>
            </a:endParaRPr>
          </a:p>
          <a:p>
            <a:pPr eaLnBrk="0" hangingPunct="0">
              <a:spcBef>
                <a:spcPts val="700"/>
              </a:spcBef>
            </a:pPr>
            <a:r>
              <a:rPr lang="en-AU" sz="1400" dirty="0">
                <a:latin typeface="+mj-lt"/>
              </a:rPr>
              <a:t> </a:t>
            </a:r>
            <a:endParaRPr kumimoji="0" lang="en-AU" sz="1400" b="0" i="0" u="none" strike="noStrike" cap="none" normalizeH="0" baseline="0" dirty="0">
              <a:ln>
                <a:noFill/>
              </a:ln>
              <a:solidFill>
                <a:schemeClr val="tx1"/>
              </a:solidFill>
              <a:effectLst/>
              <a:latin typeface="+mj-lt"/>
            </a:endParaRPr>
          </a:p>
        </p:txBody>
      </p:sp>
    </p:spTree>
    <p:extLst>
      <p:ext uri="{BB962C8B-B14F-4D97-AF65-F5344CB8AC3E}">
        <p14:creationId xmlns:p14="http://schemas.microsoft.com/office/powerpoint/2010/main" val="2065023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24800" cy="1066800"/>
          </a:xfrm>
        </p:spPr>
        <p:txBody>
          <a:bodyPr/>
          <a:lstStyle/>
          <a:p>
            <a:r>
              <a:rPr lang="en-AU" dirty="0"/>
              <a:t>Welcome to the 16</a:t>
            </a:r>
            <a:r>
              <a:rPr lang="en-AU" baseline="30000" dirty="0"/>
              <a:t>th</a:t>
            </a:r>
            <a:r>
              <a:rPr lang="en-AU" dirty="0"/>
              <a:t> F2F meeting of the </a:t>
            </a:r>
            <a:r>
              <a:rPr lang="en-AU" i="1" dirty="0"/>
              <a:t>Coex SC </a:t>
            </a:r>
            <a:r>
              <a:rPr lang="en-AU" dirty="0"/>
              <a:t>in Irvine in January 2020</a:t>
            </a:r>
          </a:p>
        </p:txBody>
      </p:sp>
      <p:sp>
        <p:nvSpPr>
          <p:cNvPr id="3" name="Content Placeholder 2"/>
          <p:cNvSpPr>
            <a:spLocks noGrp="1"/>
          </p:cNvSpPr>
          <p:nvPr>
            <p:ph idx="1"/>
          </p:nvPr>
        </p:nvSpPr>
        <p:spPr/>
        <p:txBody>
          <a:bodyPr/>
          <a:lstStyle/>
          <a:p>
            <a:pPr lvl="1"/>
            <a:r>
              <a:rPr lang="en-AU" dirty="0"/>
              <a:t>The </a:t>
            </a:r>
            <a:r>
              <a:rPr lang="en-AU" i="1" dirty="0"/>
              <a:t>IEEE 802.11 PDED ad hoc </a:t>
            </a:r>
            <a:r>
              <a:rPr lang="en-AU" dirty="0"/>
              <a:t>was formed in September 2016 at the Warsaw interim meeting</a:t>
            </a:r>
          </a:p>
          <a:p>
            <a:pPr lvl="1"/>
            <a:r>
              <a:rPr lang="en-AU" dirty="0"/>
              <a:t>The </a:t>
            </a:r>
            <a:r>
              <a:rPr lang="en-AU" i="1" dirty="0"/>
              <a:t>IEEE 802.11 PDED ad hoc </a:t>
            </a:r>
            <a:r>
              <a:rPr lang="en-AU" dirty="0"/>
              <a:t>met in San Antonio (Nov 2016), Atlanta (Jan 2017), Vancouver (Mar 2017) and Daejeon (May 2017)</a:t>
            </a:r>
          </a:p>
          <a:p>
            <a:pPr lvl="1"/>
            <a:r>
              <a:rPr lang="en-AU" dirty="0"/>
              <a:t>In Daejeon in May 2017 it was decided to convert the </a:t>
            </a:r>
            <a:r>
              <a:rPr lang="en-AU" i="1" dirty="0"/>
              <a:t>IEEE 802.11 PDED ad hoc </a:t>
            </a:r>
            <a:r>
              <a:rPr lang="en-AU" dirty="0"/>
              <a:t>into the </a:t>
            </a:r>
            <a:r>
              <a:rPr lang="en-AU" i="1" dirty="0"/>
              <a:t>IEEE 802.11 Coexistence SC</a:t>
            </a:r>
            <a:endParaRPr lang="en-AU" dirty="0"/>
          </a:p>
          <a:p>
            <a:pPr lvl="1"/>
            <a:r>
              <a:rPr lang="en-AU" dirty="0"/>
              <a:t>The </a:t>
            </a:r>
            <a:r>
              <a:rPr lang="en-AU" i="1" dirty="0"/>
              <a:t>IEEE 802.11 Coexistence SC </a:t>
            </a:r>
            <a:r>
              <a:rPr lang="en-AU" dirty="0"/>
              <a:t>met in Berlin (July 2017), Hawaii (Sept 2017), Orlando (Nov 2017), Irvine (Jan 2018), Chicago (Mar 2018), Warsaw (May 2018), San Diego (July 2018), Hawaii (Sept 2018), Bangkok (Nov 2018), St Louis (Jan 2019), Vancouver (Mar 2019), Atlanta (May 2019), Vienna (Jul 2019), Hanoi (Sep 2019) &amp; Hawaii (Nov 2019) and will meet twice this week</a:t>
            </a:r>
          </a:p>
          <a:p>
            <a:pPr lvl="2"/>
            <a:r>
              <a:rPr lang="en-AU" dirty="0"/>
              <a:t>Wed PM1</a:t>
            </a:r>
          </a:p>
          <a:p>
            <a:pPr lvl="2"/>
            <a:r>
              <a:rPr lang="en-AU" dirty="0"/>
              <a:t>Thu PM1 (any motions)</a:t>
            </a:r>
          </a:p>
        </p:txBody>
      </p:sp>
      <p:sp>
        <p:nvSpPr>
          <p:cNvPr id="4" name="Footer Placeholder 3"/>
          <p:cNvSpPr>
            <a:spLocks noGrp="1"/>
          </p:cNvSpPr>
          <p:nvPr>
            <p:ph type="ftr" sz="quarter" idx="10"/>
          </p:nvPr>
        </p:nvSpPr>
        <p:spPr/>
        <p:txBody>
          <a:bodyPr/>
          <a:lstStyle/>
          <a:p>
            <a:r>
              <a:rPr lang="en-US"/>
              <a:t>Andrew Myles, Cisco</a:t>
            </a:r>
            <a:endParaRPr lang="en-US" dirty="0"/>
          </a:p>
        </p:txBody>
      </p:sp>
      <p:sp>
        <p:nvSpPr>
          <p:cNvPr id="5" name="Slide Number Placeholder 4"/>
          <p:cNvSpPr>
            <a:spLocks noGrp="1"/>
          </p:cNvSpPr>
          <p:nvPr>
            <p:ph type="sldNum" sz="quarter" idx="11"/>
          </p:nvPr>
        </p:nvSpPr>
        <p:spPr/>
        <p:txBody>
          <a:bodyPr/>
          <a:lstStyle/>
          <a:p>
            <a:r>
              <a:rPr lang="en-US"/>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number planned/testing and deployed LAA networks is slowly increasing</a:t>
            </a: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4015873546"/>
              </p:ext>
            </p:extLst>
          </p:nvPr>
        </p:nvGraphicFramePr>
        <p:xfrm>
          <a:off x="685800" y="1981200"/>
          <a:ext cx="7772400"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4" name="Footer Placeholder 3"/>
          <p:cNvSpPr>
            <a:spLocks noGrp="1"/>
          </p:cNvSpPr>
          <p:nvPr>
            <p:ph type="ftr" sz="quarter" idx="10"/>
          </p:nvPr>
        </p:nvSpPr>
        <p:spPr/>
        <p:txBody>
          <a:bodyPr/>
          <a:lstStyle/>
          <a:p>
            <a:pPr>
              <a:defRPr/>
            </a:pPr>
            <a:r>
              <a:rPr lang="en-US"/>
              <a:t>Andrew Myles, Cisco</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20</a:t>
            </a:fld>
            <a:endParaRPr lang="en-US"/>
          </a:p>
        </p:txBody>
      </p:sp>
    </p:spTree>
    <p:extLst>
      <p:ext uri="{BB962C8B-B14F-4D97-AF65-F5344CB8AC3E}">
        <p14:creationId xmlns:p14="http://schemas.microsoft.com/office/powerpoint/2010/main" val="22775725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Agenda items</a:t>
            </a:r>
          </a:p>
          <a:p>
            <a:pPr marL="342900" lvl="1" indent="-342900" algn="ctr">
              <a:buNone/>
            </a:pPr>
            <a:r>
              <a:rPr lang="en-AU" sz="2400" b="1" dirty="0">
                <a:solidFill>
                  <a:srgbClr val="FF0000"/>
                </a:solidFill>
              </a:rPr>
              <a:t>Outbound LS</a:t>
            </a:r>
          </a:p>
        </p:txBody>
      </p:sp>
      <p:sp>
        <p:nvSpPr>
          <p:cNvPr id="3" name="Footer Placeholder 2"/>
          <p:cNvSpPr>
            <a:spLocks noGrp="1"/>
          </p:cNvSpPr>
          <p:nvPr>
            <p:ph type="ftr" sz="quarter" idx="10"/>
          </p:nvPr>
        </p:nvSpPr>
        <p:spPr/>
        <p:txBody>
          <a:bodyPr/>
          <a:lstStyle/>
          <a:p>
            <a:pPr>
              <a:defRPr/>
            </a:pPr>
            <a:r>
              <a:rPr lang="en-US"/>
              <a:t>Andrew Myles, Cisco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EF4002E7-DB4D-4CC3-8382-1939D19420D8}" type="slidenum">
              <a:rPr lang="en-US" smtClean="0"/>
              <a:pPr>
                <a:defRPr/>
              </a:pPr>
              <a:t>21</a:t>
            </a:fld>
            <a:endParaRPr lang="en-US"/>
          </a:p>
        </p:txBody>
      </p:sp>
    </p:spTree>
    <p:extLst>
      <p:ext uri="{BB962C8B-B14F-4D97-AF65-F5344CB8AC3E}">
        <p14:creationId xmlns:p14="http://schemas.microsoft.com/office/powerpoint/2010/main" val="14140899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Agenda items</a:t>
            </a:r>
          </a:p>
          <a:p>
            <a:pPr marL="342900" lvl="1" indent="-342900" algn="ctr">
              <a:buNone/>
            </a:pPr>
            <a:r>
              <a:rPr lang="en-AU" sz="2400" b="1" dirty="0">
                <a:solidFill>
                  <a:srgbClr val="FF0000"/>
                </a:solidFill>
              </a:rPr>
              <a:t>Inbound LS</a:t>
            </a:r>
          </a:p>
        </p:txBody>
      </p:sp>
      <p:sp>
        <p:nvSpPr>
          <p:cNvPr id="3" name="Footer Placeholder 2"/>
          <p:cNvSpPr>
            <a:spLocks noGrp="1"/>
          </p:cNvSpPr>
          <p:nvPr>
            <p:ph type="ftr" sz="quarter" idx="10"/>
          </p:nvPr>
        </p:nvSpPr>
        <p:spPr/>
        <p:txBody>
          <a:bodyPr/>
          <a:lstStyle/>
          <a:p>
            <a:pPr>
              <a:defRPr/>
            </a:pPr>
            <a:r>
              <a:rPr lang="en-US"/>
              <a:t>Andrew Myles, Cisco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EF4002E7-DB4D-4CC3-8382-1939D19420D8}" type="slidenum">
              <a:rPr lang="en-US" smtClean="0"/>
              <a:pPr>
                <a:defRPr/>
              </a:pPr>
              <a:t>22</a:t>
            </a:fld>
            <a:endParaRPr lang="en-US"/>
          </a:p>
        </p:txBody>
      </p:sp>
    </p:spTree>
    <p:extLst>
      <p:ext uri="{BB962C8B-B14F-4D97-AF65-F5344CB8AC3E}">
        <p14:creationId xmlns:p14="http://schemas.microsoft.com/office/powerpoint/2010/main" val="25283251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Agenda items</a:t>
            </a:r>
          </a:p>
          <a:p>
            <a:pPr marL="342900" lvl="1" indent="-342900" algn="ctr">
              <a:buNone/>
            </a:pPr>
            <a:r>
              <a:rPr lang="en-AU" sz="2400" b="1" dirty="0">
                <a:solidFill>
                  <a:srgbClr val="FF0000"/>
                </a:solidFill>
              </a:rPr>
              <a:t>Important issues?</a:t>
            </a:r>
          </a:p>
        </p:txBody>
      </p:sp>
      <p:sp>
        <p:nvSpPr>
          <p:cNvPr id="3" name="Footer Placeholder 2"/>
          <p:cNvSpPr>
            <a:spLocks noGrp="1"/>
          </p:cNvSpPr>
          <p:nvPr>
            <p:ph type="ftr" sz="quarter" idx="10"/>
          </p:nvPr>
        </p:nvSpPr>
        <p:spPr/>
        <p:txBody>
          <a:bodyPr/>
          <a:lstStyle/>
          <a:p>
            <a:pPr>
              <a:defRPr/>
            </a:pPr>
            <a:r>
              <a:rPr lang="en-US"/>
              <a:t>Andrew Myles, Cisco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EF4002E7-DB4D-4CC3-8382-1939D19420D8}" type="slidenum">
              <a:rPr lang="en-US" smtClean="0"/>
              <a:pPr>
                <a:defRPr/>
              </a:pPr>
              <a:t>23</a:t>
            </a:fld>
            <a:endParaRPr lang="en-US"/>
          </a:p>
        </p:txBody>
      </p:sp>
    </p:spTree>
    <p:extLst>
      <p:ext uri="{BB962C8B-B14F-4D97-AF65-F5344CB8AC3E}">
        <p14:creationId xmlns:p14="http://schemas.microsoft.com/office/powerpoint/2010/main" val="32833437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a:t>WBA &amp; post workshop surveys will guide the SC on the importance of various coexistence issues</a:t>
            </a:r>
          </a:p>
        </p:txBody>
      </p:sp>
      <p:sp>
        <p:nvSpPr>
          <p:cNvPr id="3" name="Footer Placeholder 2"/>
          <p:cNvSpPr>
            <a:spLocks noGrp="1"/>
          </p:cNvSpPr>
          <p:nvPr>
            <p:ph type="ftr" sz="quarter" idx="10"/>
          </p:nvPr>
        </p:nvSpPr>
        <p:spPr/>
        <p:txBody>
          <a:bodyPr/>
          <a:lstStyle/>
          <a:p>
            <a:pPr>
              <a:defRPr/>
            </a:pPr>
            <a:r>
              <a:rPr lang="en-US"/>
              <a:t>Andrew Myles, Cisco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EF4002E7-DB4D-4CC3-8382-1939D19420D8}" type="slidenum">
              <a:rPr lang="en-US" smtClean="0"/>
              <a:pPr>
                <a:defRPr/>
              </a:pPr>
              <a:t>24</a:t>
            </a:fld>
            <a:endParaRPr lang="en-US"/>
          </a:p>
        </p:txBody>
      </p:sp>
      <p:graphicFrame>
        <p:nvGraphicFramePr>
          <p:cNvPr id="5" name="Chart 4"/>
          <p:cNvGraphicFramePr/>
          <p:nvPr>
            <p:extLst>
              <p:ext uri="{D42A27DB-BD31-4B8C-83A1-F6EECF244321}">
                <p14:modId xmlns:p14="http://schemas.microsoft.com/office/powerpoint/2010/main" val="1535357013"/>
              </p:ext>
            </p:extLst>
          </p:nvPr>
        </p:nvGraphicFramePr>
        <p:xfrm>
          <a:off x="685800" y="1524000"/>
          <a:ext cx="7858125" cy="49514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042697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Relationship topics</a:t>
            </a:r>
          </a:p>
          <a:p>
            <a:pPr marL="342900" lvl="1" indent="-342900" algn="ctr">
              <a:buNone/>
            </a:pPr>
            <a:r>
              <a:rPr lang="en-AU" sz="2400" b="1" dirty="0">
                <a:solidFill>
                  <a:srgbClr val="FF0000"/>
                </a:solidFill>
              </a:rPr>
              <a:t>ETSI BRAN activities</a:t>
            </a:r>
          </a:p>
        </p:txBody>
      </p:sp>
      <p:sp>
        <p:nvSpPr>
          <p:cNvPr id="3" name="Footer Placeholder 2"/>
          <p:cNvSpPr>
            <a:spLocks noGrp="1"/>
          </p:cNvSpPr>
          <p:nvPr>
            <p:ph type="ftr" sz="quarter" idx="10"/>
          </p:nvPr>
        </p:nvSpPr>
        <p:spPr/>
        <p:txBody>
          <a:bodyPr/>
          <a:lstStyle/>
          <a:p>
            <a:pPr>
              <a:defRPr/>
            </a:pPr>
            <a:r>
              <a:rPr lang="en-US"/>
              <a:t>Andrew Myles, Cisco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EF4002E7-DB4D-4CC3-8382-1939D19420D8}" type="slidenum">
              <a:rPr lang="en-US" smtClean="0"/>
              <a:pPr>
                <a:defRPr/>
              </a:pPr>
              <a:t>25</a:t>
            </a:fld>
            <a:endParaRPr lang="en-US"/>
          </a:p>
        </p:txBody>
      </p:sp>
    </p:spTree>
    <p:extLst>
      <p:ext uri="{BB962C8B-B14F-4D97-AF65-F5344CB8AC3E}">
        <p14:creationId xmlns:p14="http://schemas.microsoft.com/office/powerpoint/2010/main" val="10761561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BRAN#104 discussed various 5 &amp; 6 GHz related issues</a:t>
            </a:r>
          </a:p>
        </p:txBody>
      </p:sp>
      <p:sp>
        <p:nvSpPr>
          <p:cNvPr id="3" name="Content Placeholder 2"/>
          <p:cNvSpPr>
            <a:spLocks noGrp="1"/>
          </p:cNvSpPr>
          <p:nvPr>
            <p:ph idx="1"/>
          </p:nvPr>
        </p:nvSpPr>
        <p:spPr/>
        <p:txBody>
          <a:bodyPr/>
          <a:lstStyle/>
          <a:p>
            <a:pPr lvl="1"/>
            <a:r>
              <a:rPr lang="en-AU" dirty="0"/>
              <a:t>ETSI BRAN #103 was held </a:t>
            </a:r>
            <a:r>
              <a:rPr lang="en-AU" dirty="0">
                <a:solidFill>
                  <a:srgbClr val="FF0000"/>
                </a:solidFill>
              </a:rPr>
              <a:t>7-10 Oct 2019 </a:t>
            </a:r>
            <a:r>
              <a:rPr lang="en-AU" dirty="0"/>
              <a:t>in Sophia Antipolis</a:t>
            </a:r>
          </a:p>
          <a:p>
            <a:pPr lvl="1"/>
            <a:r>
              <a:rPr lang="en-AU" dirty="0"/>
              <a:t>BRAN#104 discussed various issues of interest to the Coex SC</a:t>
            </a:r>
          </a:p>
          <a:p>
            <a:pPr lvl="2"/>
            <a:r>
              <a:rPr lang="en-AU" dirty="0">
                <a:solidFill>
                  <a:srgbClr val="FF0000"/>
                </a:solidFill>
              </a:rPr>
              <a:t>&lt;tbd&gt;</a:t>
            </a:r>
          </a:p>
          <a:p>
            <a:pPr lvl="1"/>
            <a:endParaRPr lang="en-AU" dirty="0"/>
          </a:p>
        </p:txBody>
      </p:sp>
      <p:sp>
        <p:nvSpPr>
          <p:cNvPr id="4" name="Footer Placeholder 3"/>
          <p:cNvSpPr>
            <a:spLocks noGrp="1"/>
          </p:cNvSpPr>
          <p:nvPr>
            <p:ph type="ftr" sz="quarter" idx="10"/>
          </p:nvPr>
        </p:nvSpPr>
        <p:spPr/>
        <p:txBody>
          <a:bodyPr/>
          <a:lstStyle/>
          <a:p>
            <a:pPr>
              <a:defRPr/>
            </a:pPr>
            <a:r>
              <a:rPr lang="en-US"/>
              <a:t>Andrew Myles, Cisco</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26</a:t>
            </a:fld>
            <a:endParaRPr lang="en-US"/>
          </a:p>
        </p:txBody>
      </p:sp>
    </p:spTree>
    <p:extLst>
      <p:ext uri="{BB962C8B-B14F-4D97-AF65-F5344CB8AC3E}">
        <p14:creationId xmlns:p14="http://schemas.microsoft.com/office/powerpoint/2010/main" val="7363045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Relationship topics</a:t>
            </a:r>
          </a:p>
          <a:p>
            <a:pPr marL="342900" lvl="1" indent="-342900" algn="ctr">
              <a:buNone/>
            </a:pPr>
            <a:r>
              <a:rPr lang="en-AU" sz="2400" b="1" dirty="0">
                <a:solidFill>
                  <a:srgbClr val="FF0000"/>
                </a:solidFill>
              </a:rPr>
              <a:t>ETSI BRAN activities</a:t>
            </a:r>
          </a:p>
          <a:p>
            <a:pPr marL="342900" lvl="1" indent="-342900" algn="ctr">
              <a:buNone/>
            </a:pPr>
            <a:r>
              <a:rPr lang="en-AU" sz="2400" b="1" dirty="0">
                <a:solidFill>
                  <a:srgbClr val="FF0000"/>
                </a:solidFill>
              </a:rPr>
              <a:t>Next meetings</a:t>
            </a:r>
          </a:p>
        </p:txBody>
      </p:sp>
      <p:sp>
        <p:nvSpPr>
          <p:cNvPr id="3" name="Footer Placeholder 2"/>
          <p:cNvSpPr>
            <a:spLocks noGrp="1"/>
          </p:cNvSpPr>
          <p:nvPr>
            <p:ph type="ftr" sz="quarter" idx="10"/>
          </p:nvPr>
        </p:nvSpPr>
        <p:spPr/>
        <p:txBody>
          <a:bodyPr/>
          <a:lstStyle/>
          <a:p>
            <a:pPr>
              <a:defRPr/>
            </a:pPr>
            <a:r>
              <a:rPr lang="en-US"/>
              <a:t>Andrew Myles, Cisco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EF4002E7-DB4D-4CC3-8382-1939D19420D8}" type="slidenum">
              <a:rPr lang="en-US" smtClean="0"/>
              <a:pPr>
                <a:defRPr/>
              </a:pPr>
              <a:t>27</a:t>
            </a:fld>
            <a:endParaRPr lang="en-US"/>
          </a:p>
        </p:txBody>
      </p:sp>
    </p:spTree>
    <p:extLst>
      <p:ext uri="{BB962C8B-B14F-4D97-AF65-F5344CB8AC3E}">
        <p14:creationId xmlns:p14="http://schemas.microsoft.com/office/powerpoint/2010/main" val="11378048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ETSI BRAN will next meet at BRAN#105 in March 2020</a:t>
            </a:r>
          </a:p>
        </p:txBody>
      </p:sp>
      <p:sp>
        <p:nvSpPr>
          <p:cNvPr id="3" name="Content Placeholder 2"/>
          <p:cNvSpPr>
            <a:spLocks noGrp="1"/>
          </p:cNvSpPr>
          <p:nvPr>
            <p:ph idx="1"/>
          </p:nvPr>
        </p:nvSpPr>
        <p:spPr/>
        <p:txBody>
          <a:bodyPr/>
          <a:lstStyle/>
          <a:p>
            <a:r>
              <a:rPr lang="en-GB" dirty="0"/>
              <a:t>ETSI BRAN plans</a:t>
            </a:r>
          </a:p>
          <a:p>
            <a:pPr lvl="1"/>
            <a:r>
              <a:rPr lang="en-GB" dirty="0"/>
              <a:t>BRAN #105</a:t>
            </a:r>
          </a:p>
          <a:p>
            <a:pPr lvl="2"/>
            <a:r>
              <a:rPr lang="en-GB" dirty="0"/>
              <a:t>23-27 March 2020 – Sophia Antipolis</a:t>
            </a:r>
          </a:p>
          <a:p>
            <a:pPr lvl="1"/>
            <a:r>
              <a:rPr lang="en-GB" dirty="0"/>
              <a:t>BRAN #106</a:t>
            </a:r>
          </a:p>
          <a:p>
            <a:pPr lvl="2"/>
            <a:r>
              <a:rPr lang="en-GB" dirty="0">
                <a:solidFill>
                  <a:srgbClr val="FF0000"/>
                </a:solidFill>
              </a:rPr>
              <a:t>&lt;tbd&gt;</a:t>
            </a:r>
          </a:p>
          <a:p>
            <a:pPr lvl="2"/>
            <a:endParaRPr lang="en-GB" dirty="0"/>
          </a:p>
          <a:p>
            <a:pPr lvl="2"/>
            <a:endParaRPr lang="en-GB" dirty="0"/>
          </a:p>
          <a:p>
            <a:endParaRPr lang="en-AU" dirty="0"/>
          </a:p>
        </p:txBody>
      </p:sp>
      <p:sp>
        <p:nvSpPr>
          <p:cNvPr id="4" name="Footer Placeholder 3"/>
          <p:cNvSpPr>
            <a:spLocks noGrp="1"/>
          </p:cNvSpPr>
          <p:nvPr>
            <p:ph type="ftr" sz="quarter" idx="10"/>
          </p:nvPr>
        </p:nvSpPr>
        <p:spPr/>
        <p:txBody>
          <a:bodyPr/>
          <a:lstStyle/>
          <a:p>
            <a:r>
              <a:rPr lang="en-US"/>
              <a:t>Andrew Myles, Cisco</a:t>
            </a:r>
            <a:endParaRPr lang="en-US" dirty="0"/>
          </a:p>
        </p:txBody>
      </p:sp>
      <p:sp>
        <p:nvSpPr>
          <p:cNvPr id="5" name="Slide Number Placeholder 4"/>
          <p:cNvSpPr>
            <a:spLocks noGrp="1"/>
          </p:cNvSpPr>
          <p:nvPr>
            <p:ph type="sldNum" sz="quarter" idx="11"/>
          </p:nvPr>
        </p:nvSpPr>
        <p:spPr/>
        <p:txBody>
          <a:bodyPr/>
          <a:lstStyle/>
          <a:p>
            <a:r>
              <a:rPr lang="en-US"/>
              <a:t>Slide </a:t>
            </a:r>
            <a:fld id="{EF4002E7-DB4D-4CC3-8382-1939D19420D8}" type="slidenum">
              <a:rPr lang="en-US" smtClean="0"/>
              <a:pPr/>
              <a:t>28</a:t>
            </a:fld>
            <a:endParaRPr lang="en-US"/>
          </a:p>
        </p:txBody>
      </p:sp>
    </p:spTree>
    <p:extLst>
      <p:ext uri="{BB962C8B-B14F-4D97-AF65-F5344CB8AC3E}">
        <p14:creationId xmlns:p14="http://schemas.microsoft.com/office/powerpoint/2010/main" val="4163461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3GPP NR-U</a:t>
            </a:r>
          </a:p>
          <a:p>
            <a:pPr marL="342900" lvl="1" indent="-342900" algn="ctr">
              <a:buNone/>
            </a:pPr>
            <a:r>
              <a:rPr lang="en-AU" sz="2400" b="1" i="1" dirty="0">
                <a:solidFill>
                  <a:srgbClr val="FF0000"/>
                </a:solidFill>
              </a:rPr>
              <a:t>WBA review</a:t>
            </a:r>
          </a:p>
        </p:txBody>
      </p:sp>
      <p:sp>
        <p:nvSpPr>
          <p:cNvPr id="3" name="Footer Placeholder 2"/>
          <p:cNvSpPr>
            <a:spLocks noGrp="1"/>
          </p:cNvSpPr>
          <p:nvPr>
            <p:ph type="ftr" sz="quarter" idx="10"/>
          </p:nvPr>
        </p:nvSpPr>
        <p:spPr/>
        <p:txBody>
          <a:bodyPr/>
          <a:lstStyle/>
          <a:p>
            <a:pPr>
              <a:defRPr/>
            </a:pPr>
            <a:r>
              <a:rPr lang="en-US"/>
              <a:t>Andrew Myles, Cisco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EF4002E7-DB4D-4CC3-8382-1939D19420D8}" type="slidenum">
              <a:rPr lang="en-US" smtClean="0"/>
              <a:pPr>
                <a:defRPr/>
              </a:pPr>
              <a:t>29</a:t>
            </a:fld>
            <a:endParaRPr lang="en-US"/>
          </a:p>
        </p:txBody>
      </p:sp>
    </p:spTree>
    <p:extLst>
      <p:ext uri="{BB962C8B-B14F-4D97-AF65-F5344CB8AC3E}">
        <p14:creationId xmlns:p14="http://schemas.microsoft.com/office/powerpoint/2010/main" val="2834966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first task for the </a:t>
            </a:r>
            <a:r>
              <a:rPr lang="en-AU" i="1" dirty="0"/>
              <a:t>Coex SC </a:t>
            </a:r>
            <a:r>
              <a:rPr lang="en-AU" dirty="0"/>
              <a:t>today is not to appoint a secretary</a:t>
            </a:r>
          </a:p>
        </p:txBody>
      </p:sp>
      <p:sp>
        <p:nvSpPr>
          <p:cNvPr id="3" name="Content Placeholder 2"/>
          <p:cNvSpPr>
            <a:spLocks noGrp="1"/>
          </p:cNvSpPr>
          <p:nvPr>
            <p:ph idx="1"/>
          </p:nvPr>
        </p:nvSpPr>
        <p:spPr/>
        <p:txBody>
          <a:bodyPr/>
          <a:lstStyle/>
          <a:p>
            <a:pPr lvl="1"/>
            <a:r>
              <a:rPr lang="en-AU" dirty="0"/>
              <a:t>It is important to keep proper minutes of all Coexistence SC meetings</a:t>
            </a:r>
          </a:p>
          <a:p>
            <a:pPr lvl="1"/>
            <a:r>
              <a:rPr lang="en-AU" dirty="0">
                <a:sym typeface="Wingdings" panose="05000000000000000000" pitchFamily="2" charset="2"/>
              </a:rPr>
              <a:t>Fortunately, Guido Hiertz (Ericsson) agreed in Berlin (in July 2017) to be appointed the IEEE 802.11 Coexistence SC’s permanent Secretary …</a:t>
            </a:r>
          </a:p>
          <a:p>
            <a:pPr lvl="1"/>
            <a:endParaRPr lang="en-AU" dirty="0"/>
          </a:p>
        </p:txBody>
      </p:sp>
      <p:sp>
        <p:nvSpPr>
          <p:cNvPr id="4" name="Footer Placeholder 3"/>
          <p:cNvSpPr>
            <a:spLocks noGrp="1"/>
          </p:cNvSpPr>
          <p:nvPr>
            <p:ph type="ftr" sz="quarter" idx="10"/>
          </p:nvPr>
        </p:nvSpPr>
        <p:spPr/>
        <p:txBody>
          <a:bodyPr/>
          <a:lstStyle/>
          <a:p>
            <a:r>
              <a:rPr lang="en-US"/>
              <a:t>Andrew Myles, Cisco</a:t>
            </a:r>
            <a:endParaRPr lang="en-US" dirty="0"/>
          </a:p>
        </p:txBody>
      </p:sp>
      <p:sp>
        <p:nvSpPr>
          <p:cNvPr id="5" name="Slide Number Placeholder 4"/>
          <p:cNvSpPr>
            <a:spLocks noGrp="1"/>
          </p:cNvSpPr>
          <p:nvPr>
            <p:ph type="sldNum" sz="quarter" idx="11"/>
          </p:nvPr>
        </p:nvSpPr>
        <p:spPr/>
        <p:txBody>
          <a:bodyPr/>
          <a:lstStyle/>
          <a:p>
            <a:r>
              <a:rPr lang="en-US"/>
              <a:t>Slide </a:t>
            </a:r>
            <a:fld id="{EF4002E7-DB4D-4CC3-8382-1939D19420D8}" type="slidenum">
              <a:rPr lang="en-US" smtClean="0"/>
              <a:pPr/>
              <a:t>3</a:t>
            </a:fld>
            <a:endParaRPr lang="en-US"/>
          </a:p>
        </p:txBody>
      </p:sp>
    </p:spTree>
    <p:extLst>
      <p:ext uri="{BB962C8B-B14F-4D97-AF65-F5344CB8AC3E}">
        <p14:creationId xmlns:p14="http://schemas.microsoft.com/office/powerpoint/2010/main" val="41220304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3GPP NR-U</a:t>
            </a:r>
          </a:p>
          <a:p>
            <a:pPr marL="342900" lvl="1" indent="-342900" algn="ctr">
              <a:buNone/>
            </a:pPr>
            <a:r>
              <a:rPr lang="en-AU" sz="2400" b="1" i="1" dirty="0">
                <a:solidFill>
                  <a:srgbClr val="FF0000"/>
                </a:solidFill>
              </a:rPr>
              <a:t>3GPP RAN/RAN1 review</a:t>
            </a:r>
          </a:p>
        </p:txBody>
      </p:sp>
      <p:sp>
        <p:nvSpPr>
          <p:cNvPr id="3" name="Footer Placeholder 2"/>
          <p:cNvSpPr>
            <a:spLocks noGrp="1"/>
          </p:cNvSpPr>
          <p:nvPr>
            <p:ph type="ftr" sz="quarter" idx="10"/>
          </p:nvPr>
        </p:nvSpPr>
        <p:spPr/>
        <p:txBody>
          <a:bodyPr/>
          <a:lstStyle/>
          <a:p>
            <a:pPr>
              <a:defRPr/>
            </a:pPr>
            <a:r>
              <a:rPr lang="en-US"/>
              <a:t>Andrew Myles, Cisco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EF4002E7-DB4D-4CC3-8382-1939D19420D8}" type="slidenum">
              <a:rPr lang="en-US" smtClean="0"/>
              <a:pPr>
                <a:defRPr/>
              </a:pPr>
              <a:t>30</a:t>
            </a:fld>
            <a:endParaRPr lang="en-US"/>
          </a:p>
        </p:txBody>
      </p:sp>
    </p:spTree>
    <p:extLst>
      <p:ext uri="{BB962C8B-B14F-4D97-AF65-F5344CB8AC3E}">
        <p14:creationId xmlns:p14="http://schemas.microsoft.com/office/powerpoint/2010/main" val="258778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Agenda items</a:t>
            </a:r>
          </a:p>
          <a:p>
            <a:pPr marL="342900" lvl="1" indent="-342900" algn="ctr">
              <a:buNone/>
            </a:pPr>
            <a:r>
              <a:rPr lang="en-AU" sz="2400" b="1" dirty="0">
                <a:solidFill>
                  <a:srgbClr val="FF0000"/>
                </a:solidFill>
              </a:rPr>
              <a:t>Extension of SC charter</a:t>
            </a:r>
          </a:p>
        </p:txBody>
      </p:sp>
      <p:sp>
        <p:nvSpPr>
          <p:cNvPr id="3" name="Footer Placeholder 2"/>
          <p:cNvSpPr>
            <a:spLocks noGrp="1"/>
          </p:cNvSpPr>
          <p:nvPr>
            <p:ph type="ftr" sz="quarter" idx="10"/>
          </p:nvPr>
        </p:nvSpPr>
        <p:spPr/>
        <p:txBody>
          <a:bodyPr/>
          <a:lstStyle/>
          <a:p>
            <a:pPr>
              <a:defRPr/>
            </a:pPr>
            <a:r>
              <a:rPr lang="en-US"/>
              <a:t>Andrew Myles, Cisco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EF4002E7-DB4D-4CC3-8382-1939D19420D8}" type="slidenum">
              <a:rPr lang="en-US" smtClean="0"/>
              <a:pPr>
                <a:defRPr/>
              </a:pPr>
              <a:t>31</a:t>
            </a:fld>
            <a:endParaRPr lang="en-US"/>
          </a:p>
        </p:txBody>
      </p:sp>
    </p:spTree>
    <p:extLst>
      <p:ext uri="{BB962C8B-B14F-4D97-AF65-F5344CB8AC3E}">
        <p14:creationId xmlns:p14="http://schemas.microsoft.com/office/powerpoint/2010/main" val="10297216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may discuss and consider a new scope to extend its life beyond 802.11ax on Thu</a:t>
            </a:r>
          </a:p>
        </p:txBody>
      </p:sp>
      <p:sp>
        <p:nvSpPr>
          <p:cNvPr id="3" name="Content Placeholder 2"/>
          <p:cNvSpPr>
            <a:spLocks noGrp="1"/>
          </p:cNvSpPr>
          <p:nvPr>
            <p:ph idx="1"/>
          </p:nvPr>
        </p:nvSpPr>
        <p:spPr/>
        <p:txBody>
          <a:bodyPr/>
          <a:lstStyle/>
          <a:p>
            <a:pPr lvl="1"/>
            <a:r>
              <a:rPr lang="en-AU" dirty="0"/>
              <a:t>The question of coexistence between Wi-Fi and various LTE based technologies has been “hot” for the last 4+ years</a:t>
            </a:r>
          </a:p>
          <a:p>
            <a:pPr lvl="1"/>
            <a:r>
              <a:rPr lang="en-AU" dirty="0"/>
              <a:t>The Coex SC is scheduled to close when 802.11ax completes Sponsor Ballot (now called Standards Committee Ballot) in early 2020</a:t>
            </a:r>
          </a:p>
          <a:p>
            <a:pPr lvl="1"/>
            <a:r>
              <a:rPr lang="en-AU" dirty="0"/>
              <a:t>However, here is no reason to think that coexistence will not remain a vitally important issue beyond the completion of IEEE 802.11ax as:</a:t>
            </a:r>
          </a:p>
          <a:p>
            <a:pPr lvl="2"/>
            <a:r>
              <a:rPr lang="en-AU" dirty="0"/>
              <a:t>IEEE 802.11be is developed</a:t>
            </a:r>
          </a:p>
          <a:p>
            <a:pPr lvl="2"/>
            <a:r>
              <a:rPr lang="en-AU" dirty="0"/>
              <a:t>ETSI BRAN develops a Harmonised standard for 6 GHz operation</a:t>
            </a:r>
          </a:p>
          <a:p>
            <a:pPr lvl="1"/>
            <a:r>
              <a:rPr lang="en-AU" dirty="0"/>
              <a:t>As the ratification of IEEE 802.11ax get closer the Coex SC may want to consider a scope extension</a:t>
            </a:r>
          </a:p>
          <a:p>
            <a:pPr lvl="1"/>
            <a:r>
              <a:rPr lang="en-AU" dirty="0"/>
              <a:t>It is proposed the SC continue this discussion at the end of the agenda (on Thu), when participants will have a better idea of the potential ongoing work for the SC … but think about it in the meantime</a:t>
            </a:r>
          </a:p>
        </p:txBody>
      </p:sp>
      <p:sp>
        <p:nvSpPr>
          <p:cNvPr id="4" name="Footer Placeholder 3"/>
          <p:cNvSpPr>
            <a:spLocks noGrp="1"/>
          </p:cNvSpPr>
          <p:nvPr>
            <p:ph type="ftr" sz="quarter" idx="10"/>
          </p:nvPr>
        </p:nvSpPr>
        <p:spPr/>
        <p:txBody>
          <a:bodyPr/>
          <a:lstStyle/>
          <a:p>
            <a:pPr>
              <a:defRPr/>
            </a:pPr>
            <a:r>
              <a:rPr lang="en-US"/>
              <a:t>Andrew Myles, Cisco</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32</a:t>
            </a:fld>
            <a:endParaRPr lang="en-US"/>
          </a:p>
        </p:txBody>
      </p:sp>
      <p:sp>
        <p:nvSpPr>
          <p:cNvPr id="6" name="Rectangle 5"/>
          <p:cNvSpPr/>
          <p:nvPr/>
        </p:nvSpPr>
        <p:spPr bwMode="auto">
          <a:xfrm rot="2570983">
            <a:off x="7182253" y="1144587"/>
            <a:ext cx="19050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a:ln>
                  <a:noFill/>
                </a:ln>
                <a:solidFill>
                  <a:srgbClr val="FF0000"/>
                </a:solidFill>
                <a:effectLst/>
                <a:latin typeface="+mj-lt"/>
              </a:rPr>
              <a:t>From</a:t>
            </a:r>
            <a:r>
              <a:rPr kumimoji="0" lang="en-AU" sz="1800" b="1" i="0" u="none" strike="noStrike" cap="none" normalizeH="0" dirty="0">
                <a:ln>
                  <a:noFill/>
                </a:ln>
                <a:solidFill>
                  <a:srgbClr val="FF0000"/>
                </a:solidFill>
                <a:effectLst/>
                <a:latin typeface="+mj-lt"/>
              </a:rPr>
              <a:t> Hanoi session</a:t>
            </a:r>
            <a:endParaRPr kumimoji="0" lang="en-AU" sz="1800" b="1" i="0" u="none" strike="noStrike" cap="none" normalizeH="0" baseline="0" dirty="0">
              <a:ln>
                <a:noFill/>
              </a:ln>
              <a:solidFill>
                <a:srgbClr val="FF0000"/>
              </a:solidFill>
              <a:effectLst/>
              <a:latin typeface="+mj-lt"/>
            </a:endParaRPr>
          </a:p>
        </p:txBody>
      </p:sp>
    </p:spTree>
    <p:extLst>
      <p:ext uri="{BB962C8B-B14F-4D97-AF65-F5344CB8AC3E}">
        <p14:creationId xmlns:p14="http://schemas.microsoft.com/office/powerpoint/2010/main" val="42759255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a:t>The agreed </a:t>
            </a:r>
            <a:r>
              <a:rPr lang="en-AU" i="1" dirty="0"/>
              <a:t>Coex SC </a:t>
            </a:r>
            <a:r>
              <a:rPr lang="en-AU" dirty="0"/>
              <a:t>scope focuses on ensuring 802.11ax has fair access to global unlicensed spectrum </a:t>
            </a:r>
          </a:p>
        </p:txBody>
      </p:sp>
      <p:sp>
        <p:nvSpPr>
          <p:cNvPr id="4" name="Footer Placeholder 3"/>
          <p:cNvSpPr>
            <a:spLocks noGrp="1"/>
          </p:cNvSpPr>
          <p:nvPr>
            <p:ph type="ftr" sz="quarter" idx="10"/>
          </p:nvPr>
        </p:nvSpPr>
        <p:spPr/>
        <p:txBody>
          <a:bodyPr/>
          <a:lstStyle/>
          <a:p>
            <a:pPr>
              <a:defRPr/>
            </a:pPr>
            <a:r>
              <a:rPr lang="en-US"/>
              <a:t>Andrew Myles, Cisco</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33</a:t>
            </a:fld>
            <a:endParaRPr lang="en-US"/>
          </a:p>
        </p:txBody>
      </p:sp>
      <p:sp>
        <p:nvSpPr>
          <p:cNvPr id="6" name="Rectangle 5"/>
          <p:cNvSpPr/>
          <p:nvPr/>
        </p:nvSpPr>
        <p:spPr bwMode="auto">
          <a:xfrm>
            <a:off x="404812"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Discuss the use of PD, ED or other 802.11 coexistence mechanisms with the goal of promoting “fair” use of unlicensed spectrum</a:t>
            </a:r>
            <a:endParaRPr kumimoji="0" lang="en-AU" sz="1600" b="1" u="none" strike="noStrike" cap="none" normalizeH="0" baseline="0" dirty="0">
              <a:ln>
                <a:noFill/>
              </a:ln>
              <a:solidFill>
                <a:schemeClr val="tx1"/>
              </a:solidFill>
              <a:effectLst/>
              <a:latin typeface="+mj-lt"/>
            </a:endParaRPr>
          </a:p>
        </p:txBody>
      </p:sp>
      <p:sp>
        <p:nvSpPr>
          <p:cNvPr id="7" name="Rectangle 6"/>
          <p:cNvSpPr/>
          <p:nvPr/>
        </p:nvSpPr>
        <p:spPr bwMode="auto">
          <a:xfrm>
            <a:off x="4724400"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Promote an environment that allow IEEE 802.11ax “fair access” to global unlicensed spectrum </a:t>
            </a:r>
          </a:p>
        </p:txBody>
      </p:sp>
      <p:sp>
        <p:nvSpPr>
          <p:cNvPr id="8" name="Rectangle 7"/>
          <p:cNvSpPr/>
          <p:nvPr/>
        </p:nvSpPr>
        <p:spPr bwMode="auto">
          <a:xfrm>
            <a:off x="404812"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a:latin typeface="+mj-lt"/>
              </a:rPr>
              <a:t>Will initially focus on liaising with 3GPP RAN/RAN1/RAN4 but may also lead to interactions with regulators and other stakeholders</a:t>
            </a:r>
          </a:p>
          <a:p>
            <a:pPr marL="179388" indent="-179388">
              <a:spcBef>
                <a:spcPts val="800"/>
              </a:spcBef>
              <a:buFont typeface="Arial" panose="020B0604020202020204" pitchFamily="34" charset="0"/>
              <a:buChar char="•"/>
            </a:pPr>
            <a:r>
              <a:rPr lang="en-AU" sz="1600" dirty="0">
                <a:latin typeface="+mj-lt"/>
              </a:rPr>
              <a:t>Will probably not conclude at least until RAN4’s 802.11/LAA coexistence testing is defined and successfully executed</a:t>
            </a:r>
          </a:p>
          <a:p>
            <a:pPr marL="179388" indent="-179388">
              <a:spcBef>
                <a:spcPts val="800"/>
              </a:spcBef>
              <a:buFont typeface="Arial" panose="020B0604020202020204" pitchFamily="34" charset="0"/>
              <a:buChar char="•"/>
            </a:pPr>
            <a:r>
              <a:rPr lang="en-AU" sz="1600" dirty="0">
                <a:latin typeface="+mj-lt"/>
              </a:rPr>
              <a:t>May require the SC to consider other simulations and results of tests of potential LAA/802.11 coexistence mechanisms</a:t>
            </a:r>
          </a:p>
        </p:txBody>
      </p:sp>
      <p:sp>
        <p:nvSpPr>
          <p:cNvPr id="9" name="Rectangle 8"/>
          <p:cNvSpPr/>
          <p:nvPr/>
        </p:nvSpPr>
        <p:spPr bwMode="auto">
          <a:xfrm>
            <a:off x="4724400"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a:latin typeface="+mj-lt"/>
              </a:rPr>
              <a:t>Will initially focus on encouraging a “technology neutral” solution in the next revision of EN 301 893 that allows IEEE 802.11ax fair access to unlicensed spectrum in Europe (noting the European approach is likely to have global impact)</a:t>
            </a:r>
          </a:p>
          <a:p>
            <a:pPr marL="179388" indent="-179388">
              <a:spcBef>
                <a:spcPts val="800"/>
              </a:spcBef>
              <a:buFont typeface="Arial" panose="020B0604020202020204" pitchFamily="34" charset="0"/>
              <a:buChar char="•"/>
            </a:pPr>
            <a:r>
              <a:rPr lang="en-AU" sz="1600" dirty="0">
                <a:latin typeface="+mj-lt"/>
              </a:rPr>
              <a:t>The effort will also focus on allowing 802.11ax to use innovative mechanisms for frequency reuse without compromising the goal of fair access</a:t>
            </a:r>
          </a:p>
        </p:txBody>
      </p:sp>
      <p:sp>
        <p:nvSpPr>
          <p:cNvPr id="10" name="Rectangle 9"/>
          <p:cNvSpPr/>
          <p:nvPr/>
        </p:nvSpPr>
        <p:spPr bwMode="auto">
          <a:xfrm rot="2570983">
            <a:off x="7182253" y="1144587"/>
            <a:ext cx="19050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eaLnBrk="0" hangingPunct="0"/>
            <a:r>
              <a:rPr kumimoji="0" lang="en-AU" sz="1800" b="1" i="0" u="none" strike="noStrike" cap="none" normalizeH="0" baseline="0" dirty="0">
                <a:ln>
                  <a:noFill/>
                </a:ln>
                <a:solidFill>
                  <a:srgbClr val="FF0000"/>
                </a:solidFill>
                <a:effectLst/>
                <a:latin typeface="+mj-lt"/>
              </a:rPr>
              <a:t>From</a:t>
            </a:r>
            <a:r>
              <a:rPr kumimoji="0" lang="en-AU" sz="1800" b="1" i="0" u="none" strike="noStrike" cap="none" normalizeH="0" dirty="0">
                <a:ln>
                  <a:noFill/>
                </a:ln>
                <a:solidFill>
                  <a:srgbClr val="FF0000"/>
                </a:solidFill>
                <a:effectLst/>
                <a:latin typeface="+mj-lt"/>
              </a:rPr>
              <a:t> </a:t>
            </a:r>
            <a:r>
              <a:rPr lang="en-AU" sz="1800" b="1" dirty="0">
                <a:solidFill>
                  <a:srgbClr val="FF0000"/>
                </a:solidFill>
                <a:latin typeface="+mj-lt"/>
              </a:rPr>
              <a:t>Hanoi session</a:t>
            </a:r>
            <a:endParaRPr kumimoji="0" lang="en-AU" sz="1800" b="1" i="0" u="none" strike="noStrike" cap="none" normalizeH="0" baseline="0" dirty="0">
              <a:ln>
                <a:noFill/>
              </a:ln>
              <a:solidFill>
                <a:srgbClr val="FF0000"/>
              </a:solidFill>
              <a:effectLst/>
              <a:latin typeface="+mj-lt"/>
            </a:endParaRPr>
          </a:p>
        </p:txBody>
      </p:sp>
    </p:spTree>
    <p:extLst>
      <p:ext uri="{BB962C8B-B14F-4D97-AF65-F5344CB8AC3E}">
        <p14:creationId xmlns:p14="http://schemas.microsoft.com/office/powerpoint/2010/main" val="17104783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has potential coexistence work related to 802.11be and 6 GHz</a:t>
            </a:r>
          </a:p>
        </p:txBody>
      </p:sp>
      <p:sp>
        <p:nvSpPr>
          <p:cNvPr id="3" name="Content Placeholder 2"/>
          <p:cNvSpPr>
            <a:spLocks noGrp="1"/>
          </p:cNvSpPr>
          <p:nvPr>
            <p:ph idx="1"/>
          </p:nvPr>
        </p:nvSpPr>
        <p:spPr/>
        <p:txBody>
          <a:bodyPr/>
          <a:lstStyle/>
          <a:p>
            <a:r>
              <a:rPr lang="en-AU" dirty="0"/>
              <a:t>Why should the Coex SC charter be extended?</a:t>
            </a:r>
          </a:p>
          <a:p>
            <a:pPr lvl="1"/>
            <a:r>
              <a:rPr lang="en-AU" dirty="0"/>
              <a:t>The existing Coex SC charter is mostly constrained to 802.11ax and 5 GHz coexistence, despite potential coexistence issues in 802.11be &amp; 6GHz</a:t>
            </a:r>
          </a:p>
          <a:p>
            <a:pPr lvl="2"/>
            <a:r>
              <a:rPr lang="en-AU" dirty="0"/>
              <a:t>It does not cover coexistence with 802.11be (the next big thing </a:t>
            </a:r>
            <a:r>
              <a:rPr lang="en-AU" dirty="0">
                <a:sym typeface="Wingdings" panose="05000000000000000000" pitchFamily="2" charset="2"/>
              </a:rPr>
              <a:t>)</a:t>
            </a:r>
            <a:endParaRPr lang="en-AU" dirty="0"/>
          </a:p>
          <a:p>
            <a:pPr lvl="2"/>
            <a:r>
              <a:rPr lang="en-AU" dirty="0"/>
              <a:t>It did not explicitly cover coexistence in 6 GHz (the other next big thing </a:t>
            </a:r>
            <a:r>
              <a:rPr lang="en-AU" dirty="0">
                <a:sym typeface="Wingdings" panose="05000000000000000000" pitchFamily="2" charset="2"/>
              </a:rPr>
              <a:t>)</a:t>
            </a:r>
            <a:endParaRPr lang="en-AU" dirty="0"/>
          </a:p>
          <a:p>
            <a:pPr lvl="3"/>
            <a:r>
              <a:rPr lang="en-AU" dirty="0"/>
              <a:t>It could be argued that is does implicitly cover 6 GHz with the 802.11ax PAR extension to cover 6 GHz  </a:t>
            </a:r>
          </a:p>
          <a:p>
            <a:pPr lvl="1"/>
            <a:r>
              <a:rPr lang="en-AU" dirty="0"/>
              <a:t>There is likely to be relevant material to review from other organisations related to coexistence</a:t>
            </a:r>
          </a:p>
          <a:p>
            <a:pPr lvl="2"/>
            <a:r>
              <a:rPr lang="en-AU" dirty="0"/>
              <a:t>3GPP RAN1 will probably not provide as much to review as in the past because  the NR-U spec is scheduled for completion in early 2020 (although they are talking about revisions, particularly into 6 GHz)</a:t>
            </a:r>
          </a:p>
          <a:p>
            <a:pPr lvl="2"/>
            <a:r>
              <a:rPr lang="en-AU" dirty="0"/>
              <a:t>ETSI BRAN will continue providing material as the 5 GHz HS (EN 301 893) is completed and the 6 GHz HS (</a:t>
            </a:r>
            <a:r>
              <a:rPr lang="en-GB" dirty="0"/>
              <a:t>EN 303 687) is developed</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a:t>Andrew Myles, Cisco</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17887278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SC may discuss a possible new scope for a rechartered Coex SC </a:t>
            </a:r>
          </a:p>
        </p:txBody>
      </p:sp>
      <p:sp>
        <p:nvSpPr>
          <p:cNvPr id="3" name="Content Placeholder 2"/>
          <p:cNvSpPr>
            <a:spLocks noGrp="1"/>
          </p:cNvSpPr>
          <p:nvPr>
            <p:ph idx="1"/>
          </p:nvPr>
        </p:nvSpPr>
        <p:spPr/>
        <p:txBody>
          <a:bodyPr/>
          <a:lstStyle/>
          <a:p>
            <a:r>
              <a:rPr lang="en-AU" dirty="0"/>
              <a:t>Possible new scope for Coexistence SC charter extension</a:t>
            </a:r>
          </a:p>
          <a:p>
            <a:pPr lvl="1"/>
            <a:r>
              <a:rPr lang="en-AU" i="1" dirty="0"/>
              <a:t>The Coex SC shall promote the establishment of an environment and the use of mechanisms that enable IEEE 802.11 technologies to have “fair access” to global unlicensed spectrum</a:t>
            </a:r>
          </a:p>
          <a:p>
            <a:pPr lvl="1"/>
            <a:r>
              <a:rPr lang="en-AU" i="1" dirty="0"/>
              <a:t>The Coex SC should focus particularly on coexistence of 802.11ax &amp; 802.11be with LAA &amp; NR-U in the 5 GHz and 6 GHz bands</a:t>
            </a:r>
          </a:p>
          <a:p>
            <a:pPr lvl="1"/>
            <a:r>
              <a:rPr lang="en-AU" i="1" dirty="0"/>
              <a:t>The Coex SC may consider coexistence with other technologies and in other bands as directed by the Chair of the 802.11 WG</a:t>
            </a:r>
          </a:p>
          <a:p>
            <a:r>
              <a:rPr lang="en-AU" dirty="0"/>
              <a:t>Possible close down criteria for Coexistence SC</a:t>
            </a:r>
          </a:p>
          <a:p>
            <a:pPr lvl="1"/>
            <a:r>
              <a:rPr lang="en-AU" i="1" dirty="0"/>
              <a:t>The Coex SC will close when it is determined by the 802.11 WG that the SC is unlikely to make further progress towards its goals</a:t>
            </a:r>
          </a:p>
          <a:p>
            <a:endParaRPr lang="en-AU" dirty="0"/>
          </a:p>
        </p:txBody>
      </p:sp>
      <p:sp>
        <p:nvSpPr>
          <p:cNvPr id="4" name="Footer Placeholder 3"/>
          <p:cNvSpPr>
            <a:spLocks noGrp="1"/>
          </p:cNvSpPr>
          <p:nvPr>
            <p:ph type="ftr" sz="quarter" idx="10"/>
          </p:nvPr>
        </p:nvSpPr>
        <p:spPr/>
        <p:txBody>
          <a:bodyPr/>
          <a:lstStyle/>
          <a:p>
            <a:pPr>
              <a:defRPr/>
            </a:pPr>
            <a:r>
              <a:rPr lang="en-US"/>
              <a:t>Andrew Myles, Cisco</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26069173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may consider approving the extension of its charter</a:t>
            </a:r>
          </a:p>
        </p:txBody>
      </p:sp>
      <p:sp>
        <p:nvSpPr>
          <p:cNvPr id="3" name="Content Placeholder 2"/>
          <p:cNvSpPr>
            <a:spLocks noGrp="1"/>
          </p:cNvSpPr>
          <p:nvPr>
            <p:ph idx="1"/>
          </p:nvPr>
        </p:nvSpPr>
        <p:spPr/>
        <p:txBody>
          <a:bodyPr/>
          <a:lstStyle/>
          <a:p>
            <a:r>
              <a:rPr lang="en-AU" dirty="0"/>
              <a:t>Possible motion</a:t>
            </a:r>
          </a:p>
          <a:p>
            <a:pPr lvl="1"/>
            <a:r>
              <a:rPr lang="en-AU" i="1" dirty="0"/>
              <a:t>The IEEE 802.11 Coex SC recommends to the IEEE 802.11 WG that its charter is revised to &lt;see previous slide&gt;</a:t>
            </a:r>
          </a:p>
          <a:p>
            <a:pPr lvl="1"/>
            <a:r>
              <a:rPr lang="en-AU" dirty="0"/>
              <a:t>Moved:</a:t>
            </a:r>
          </a:p>
          <a:p>
            <a:pPr lvl="1"/>
            <a:r>
              <a:rPr lang="en-AU" dirty="0"/>
              <a:t>Seconded:</a:t>
            </a:r>
          </a:p>
          <a:p>
            <a:pPr lvl="1"/>
            <a:r>
              <a:rPr lang="en-AU" dirty="0"/>
              <a:t>Result:</a:t>
            </a:r>
          </a:p>
        </p:txBody>
      </p:sp>
      <p:sp>
        <p:nvSpPr>
          <p:cNvPr id="4" name="Footer Placeholder 3"/>
          <p:cNvSpPr>
            <a:spLocks noGrp="1"/>
          </p:cNvSpPr>
          <p:nvPr>
            <p:ph type="ftr" sz="quarter" idx="10"/>
          </p:nvPr>
        </p:nvSpPr>
        <p:spPr/>
        <p:txBody>
          <a:bodyPr/>
          <a:lstStyle/>
          <a:p>
            <a:pPr>
              <a:defRPr/>
            </a:pPr>
            <a:r>
              <a:rPr lang="en-US"/>
              <a:t>Andrew Myles, Cisco</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36</a:t>
            </a:fld>
            <a:endParaRPr lang="en-US"/>
          </a:p>
        </p:txBody>
      </p:sp>
    </p:spTree>
    <p:extLst>
      <p:ext uri="{BB962C8B-B14F-4D97-AF65-F5344CB8AC3E}">
        <p14:creationId xmlns:p14="http://schemas.microsoft.com/office/powerpoint/2010/main" val="34255376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Agenda items</a:t>
            </a:r>
          </a:p>
          <a:p>
            <a:pPr marL="342900" lvl="1" indent="-342900" algn="ctr">
              <a:buNone/>
            </a:pPr>
            <a:r>
              <a:rPr lang="en-AU" sz="2400" b="1" dirty="0">
                <a:solidFill>
                  <a:srgbClr val="FF0000"/>
                </a:solidFill>
              </a:rPr>
              <a:t>Plans for next meeting</a:t>
            </a:r>
          </a:p>
        </p:txBody>
      </p:sp>
      <p:sp>
        <p:nvSpPr>
          <p:cNvPr id="3" name="Footer Placeholder 2"/>
          <p:cNvSpPr>
            <a:spLocks noGrp="1"/>
          </p:cNvSpPr>
          <p:nvPr>
            <p:ph type="ftr" sz="quarter" idx="10"/>
          </p:nvPr>
        </p:nvSpPr>
        <p:spPr/>
        <p:txBody>
          <a:bodyPr/>
          <a:lstStyle/>
          <a:p>
            <a:pPr>
              <a:defRPr/>
            </a:pPr>
            <a:r>
              <a:rPr lang="en-US"/>
              <a:t>Andrew Myles, Cisco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EF4002E7-DB4D-4CC3-8382-1939D19420D8}" type="slidenum">
              <a:rPr lang="en-US" smtClean="0"/>
              <a:pPr>
                <a:defRPr/>
              </a:pPr>
              <a:t>37</a:t>
            </a:fld>
            <a:endParaRPr lang="en-US"/>
          </a:p>
        </p:txBody>
      </p:sp>
    </p:spTree>
    <p:extLst>
      <p:ext uri="{BB962C8B-B14F-4D97-AF65-F5344CB8AC3E}">
        <p14:creationId xmlns:p14="http://schemas.microsoft.com/office/powerpoint/2010/main" val="15068819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will continue its normal business in Mar 2020 in Atlanta</a:t>
            </a:r>
          </a:p>
        </p:txBody>
      </p:sp>
      <p:sp>
        <p:nvSpPr>
          <p:cNvPr id="3" name="Content Placeholder 2"/>
          <p:cNvSpPr>
            <a:spLocks noGrp="1"/>
          </p:cNvSpPr>
          <p:nvPr>
            <p:ph idx="1"/>
          </p:nvPr>
        </p:nvSpPr>
        <p:spPr/>
        <p:txBody>
          <a:bodyPr/>
          <a:lstStyle/>
          <a:p>
            <a:r>
              <a:rPr lang="en-AU" dirty="0"/>
              <a:t>Possible agenda items</a:t>
            </a:r>
          </a:p>
          <a:p>
            <a:pPr lvl="1"/>
            <a:r>
              <a:rPr lang="en-AU" dirty="0">
                <a:solidFill>
                  <a:srgbClr val="FF0000"/>
                </a:solidFill>
              </a:rPr>
              <a:t>&lt;tbd&gt;</a:t>
            </a:r>
          </a:p>
          <a:p>
            <a:pPr lvl="1"/>
            <a:r>
              <a:rPr lang="en-AU" dirty="0"/>
              <a:t>…</a:t>
            </a:r>
          </a:p>
        </p:txBody>
      </p:sp>
      <p:sp>
        <p:nvSpPr>
          <p:cNvPr id="4" name="Footer Placeholder 3"/>
          <p:cNvSpPr>
            <a:spLocks noGrp="1"/>
          </p:cNvSpPr>
          <p:nvPr>
            <p:ph type="ftr" sz="quarter" idx="10"/>
          </p:nvPr>
        </p:nvSpPr>
        <p:spPr/>
        <p:txBody>
          <a:bodyPr/>
          <a:lstStyle/>
          <a:p>
            <a:pPr>
              <a:defRPr/>
            </a:pPr>
            <a:r>
              <a:rPr lang="en-US"/>
              <a:t>Andrew Myles, Cisco</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38</a:t>
            </a:fld>
            <a:endParaRPr lang="en-US"/>
          </a:p>
        </p:txBody>
      </p:sp>
    </p:spTree>
    <p:extLst>
      <p:ext uri="{BB962C8B-B14F-4D97-AF65-F5344CB8AC3E}">
        <p14:creationId xmlns:p14="http://schemas.microsoft.com/office/powerpoint/2010/main" val="246197908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i="1" dirty="0"/>
              <a:t>IEEE 802.11 Coexistence SC </a:t>
            </a:r>
            <a:r>
              <a:rPr lang="en-AU" dirty="0"/>
              <a:t>meeting in Irvine in Jan 2020 is adjourned!</a:t>
            </a:r>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a:t>Andrew Myles, Cisco</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39</a:t>
            </a:fld>
            <a:endParaRPr lang="en-US"/>
          </a:p>
        </p:txBody>
      </p:sp>
    </p:spTree>
    <p:extLst>
      <p:ext uri="{BB962C8B-B14F-4D97-AF65-F5344CB8AC3E}">
        <p14:creationId xmlns:p14="http://schemas.microsoft.com/office/powerpoint/2010/main" val="5621556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a:t>The </a:t>
            </a:r>
            <a:r>
              <a:rPr lang="en-AU" i="1" dirty="0"/>
              <a:t>Coex SC </a:t>
            </a:r>
            <a:r>
              <a:rPr lang="en-AU" dirty="0"/>
              <a:t>will review the official IEEE-SA patent material for pre-PAR groups</a:t>
            </a:r>
          </a:p>
        </p:txBody>
      </p:sp>
      <p:sp>
        <p:nvSpPr>
          <p:cNvPr id="4" name="Footer Placeholder 3"/>
          <p:cNvSpPr>
            <a:spLocks noGrp="1"/>
          </p:cNvSpPr>
          <p:nvPr>
            <p:ph type="ftr" sz="quarter" idx="10"/>
          </p:nvPr>
        </p:nvSpPr>
        <p:spPr/>
        <p:txBody>
          <a:bodyPr/>
          <a:lstStyle/>
          <a:p>
            <a:r>
              <a:rPr lang="en-US" dirty="0"/>
              <a:t>Andrew Myles, Cisco</a:t>
            </a:r>
          </a:p>
        </p:txBody>
      </p:sp>
      <p:sp>
        <p:nvSpPr>
          <p:cNvPr id="5" name="Slide Number Placeholder 4"/>
          <p:cNvSpPr>
            <a:spLocks noGrp="1"/>
          </p:cNvSpPr>
          <p:nvPr>
            <p:ph type="sldNum" sz="quarter" idx="11"/>
          </p:nvPr>
        </p:nvSpPr>
        <p:spPr/>
        <p:txBody>
          <a:bodyPr/>
          <a:lstStyle/>
          <a:p>
            <a:r>
              <a:rPr lang="en-US" dirty="0"/>
              <a:t>Slide </a:t>
            </a:r>
            <a:fld id="{EF4002E7-DB4D-4CC3-8382-1939D19420D8}" type="slidenum">
              <a:rPr lang="en-US" smtClean="0"/>
              <a:pPr/>
              <a:t>4</a:t>
            </a:fld>
            <a:endParaRPr lang="en-US" dirty="0"/>
          </a:p>
        </p:txBody>
      </p:sp>
      <p:pic>
        <p:nvPicPr>
          <p:cNvPr id="6" name="Picture 5"/>
          <p:cNvPicPr>
            <a:picLocks noChangeAspect="1"/>
          </p:cNvPicPr>
          <p:nvPr/>
        </p:nvPicPr>
        <p:blipFill>
          <a:blip r:embed="rId2"/>
          <a:stretch>
            <a:fillRect/>
          </a:stretch>
        </p:blipFill>
        <p:spPr>
          <a:xfrm>
            <a:off x="1219200" y="1466850"/>
            <a:ext cx="6629400" cy="4972051"/>
          </a:xfrm>
          <a:prstGeom prst="rect">
            <a:avLst/>
          </a:prstGeom>
          <a:ln>
            <a:solidFill>
              <a:schemeClr val="tx1"/>
            </a:solidFill>
          </a:ln>
        </p:spPr>
      </p:pic>
    </p:spTree>
    <p:extLst>
      <p:ext uri="{BB962C8B-B14F-4D97-AF65-F5344CB8AC3E}">
        <p14:creationId xmlns:p14="http://schemas.microsoft.com/office/powerpoint/2010/main" val="26761781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Participant behavior in IEEE-SA activities is guided</a:t>
            </a:r>
            <a:br>
              <a:rPr lang="en-US"/>
            </a:br>
            <a:r>
              <a:rPr lang="en-US"/>
              <a:t>by the IEEE Codes of Ethics &amp; Conduct</a:t>
            </a:r>
            <a:endParaRPr lang="en-US" dirty="0"/>
          </a:p>
        </p:txBody>
      </p:sp>
      <p:sp>
        <p:nvSpPr>
          <p:cNvPr id="3" name="Content Placeholder 2"/>
          <p:cNvSpPr>
            <a:spLocks noGrp="1"/>
          </p:cNvSpPr>
          <p:nvPr>
            <p:ph idx="1"/>
          </p:nvPr>
        </p:nvSpPr>
        <p:spPr/>
        <p:txBody>
          <a:bodyPr/>
          <a:lstStyle/>
          <a:p>
            <a:pPr lvl="1"/>
            <a:r>
              <a:rPr lang="en-US" dirty="0"/>
              <a:t>All participants in IEEE-SA activities are expected to adhere to the core principles underlying the:</a:t>
            </a:r>
          </a:p>
          <a:p>
            <a:pPr lvl="2"/>
            <a:r>
              <a:rPr lang="en-US" dirty="0">
                <a:hlinkClick r:id="rId2"/>
              </a:rPr>
              <a:t>IEEE Code of Ethics</a:t>
            </a:r>
            <a:endParaRPr lang="en-US" dirty="0"/>
          </a:p>
          <a:p>
            <a:pPr lvl="2"/>
            <a:r>
              <a:rPr lang="en-US" dirty="0">
                <a:hlinkClick r:id="rId3"/>
              </a:rPr>
              <a:t>IEEE Code of Conduct</a:t>
            </a:r>
            <a:endParaRPr lang="en-US" dirty="0"/>
          </a:p>
          <a:p>
            <a:pPr lvl="1"/>
            <a:r>
              <a:rPr lang="en-US" dirty="0"/>
              <a:t>The core principles of the IEEE Codes of Ethics &amp; Conduct are to:</a:t>
            </a:r>
          </a:p>
          <a:p>
            <a:pPr lvl="2"/>
            <a:r>
              <a:rPr lang="en-US" i="1" dirty="0"/>
              <a:t>Uphold the highest standards of integrity, responsible behavior, and ethical and professional conduct</a:t>
            </a:r>
          </a:p>
          <a:p>
            <a:pPr lvl="2"/>
            <a:r>
              <a:rPr lang="en-US" i="1" dirty="0"/>
              <a:t>Treat people fairly and with respect, to not engage in harassment, discrimination, or retaliation, and to protect people's privacy.</a:t>
            </a:r>
          </a:p>
          <a:p>
            <a:pPr lvl="2"/>
            <a:r>
              <a:rPr lang="en-US" i="1" dirty="0"/>
              <a:t>Avoid injuring others, their property, reputation, or employment by false or malicious action</a:t>
            </a:r>
          </a:p>
          <a:p>
            <a:pPr lvl="1"/>
            <a:r>
              <a:rPr lang="en-US" dirty="0"/>
              <a:t>The most recent versions of these Codes are available at</a:t>
            </a:r>
          </a:p>
          <a:p>
            <a:pPr lvl="2"/>
            <a:r>
              <a:rPr lang="en-US" dirty="0">
                <a:hlinkClick r:id="rId4"/>
              </a:rPr>
              <a:t>http://www.ieee.org/about/corporate/governance</a:t>
            </a:r>
            <a:endParaRPr lang="en-US" dirty="0"/>
          </a:p>
        </p:txBody>
      </p:sp>
      <p:sp>
        <p:nvSpPr>
          <p:cNvPr id="5" name="Footer Placeholder 4"/>
          <p:cNvSpPr>
            <a:spLocks noGrp="1"/>
          </p:cNvSpPr>
          <p:nvPr>
            <p:ph type="ftr" idx="10"/>
          </p:nvPr>
        </p:nvSpPr>
        <p:spPr/>
        <p:txBody>
          <a:bodyPr/>
          <a:lstStyle/>
          <a:p>
            <a:r>
              <a:rPr lang="en-US"/>
              <a:t>Andrew Myles, Cisco</a:t>
            </a:r>
            <a:endParaRPr lang="en-US" dirty="0"/>
          </a:p>
        </p:txBody>
      </p:sp>
      <p:sp>
        <p:nvSpPr>
          <p:cNvPr id="4" name="Slide Number Placeholder 3"/>
          <p:cNvSpPr>
            <a:spLocks noGrp="1"/>
          </p:cNvSpPr>
          <p:nvPr>
            <p:ph type="sldNum" idx="11"/>
          </p:nvPr>
        </p:nvSpPr>
        <p:spPr/>
        <p:txBody>
          <a:bodyPr/>
          <a:lstStyle/>
          <a:p>
            <a:r>
              <a:rPr lang="en-GB"/>
              <a:t>Slide </a:t>
            </a:r>
            <a:fld id="{440F5867-744E-4AA6-B0ED-4C44D2DFBB7B}" type="slidenum">
              <a:rPr lang="en-GB" smtClean="0"/>
              <a:pPr/>
              <a:t>5</a:t>
            </a:fld>
            <a:endParaRPr lang="en-GB" dirty="0"/>
          </a:p>
        </p:txBody>
      </p:sp>
      <p:sp>
        <p:nvSpPr>
          <p:cNvPr id="6" name="Rectangle 5"/>
          <p:cNvSpPr/>
          <p:nvPr/>
        </p:nvSpPr>
        <p:spPr bwMode="auto">
          <a:xfrm rot="2228405">
            <a:off x="7658099" y="847535"/>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a:ln>
                  <a:noFill/>
                </a:ln>
                <a:solidFill>
                  <a:srgbClr val="FF0000"/>
                </a:solidFill>
                <a:effectLst/>
                <a:latin typeface="+mj-lt"/>
              </a:rPr>
              <a:t>Approved slide</a:t>
            </a:r>
          </a:p>
        </p:txBody>
      </p:sp>
    </p:spTree>
    <p:extLst>
      <p:ext uri="{BB962C8B-B14F-4D97-AF65-F5344CB8AC3E}">
        <p14:creationId xmlns:p14="http://schemas.microsoft.com/office/powerpoint/2010/main" val="395543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US" dirty="0"/>
              <a:t>Participants in the IEEE-SA “individual process” shall act independently of others, including employers</a:t>
            </a:r>
          </a:p>
        </p:txBody>
      </p:sp>
      <p:sp>
        <p:nvSpPr>
          <p:cNvPr id="3" name="Content Placeholder 2"/>
          <p:cNvSpPr>
            <a:spLocks noGrp="1"/>
          </p:cNvSpPr>
          <p:nvPr>
            <p:ph idx="1"/>
          </p:nvPr>
        </p:nvSpPr>
        <p:spPr/>
        <p:txBody>
          <a:bodyPr/>
          <a:lstStyle/>
          <a:p>
            <a:pPr lvl="1"/>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pPr lvl="1"/>
            <a:r>
              <a:rPr lang="en-US" dirty="0"/>
              <a:t>This means participants:</a:t>
            </a:r>
          </a:p>
          <a:p>
            <a:pPr lvl="2"/>
            <a:r>
              <a:rPr lang="en-US" b="1" dirty="0">
                <a:solidFill>
                  <a:srgbClr val="00B050"/>
                </a:solidFill>
              </a:rPr>
              <a:t>Shall act &amp; vote </a:t>
            </a:r>
            <a:r>
              <a:rPr lang="en-US" dirty="0"/>
              <a:t>based on their personal &amp; independent opinions derived from their expertise, knowledge, and qualifications</a:t>
            </a:r>
          </a:p>
          <a:p>
            <a:pPr lvl="2"/>
            <a:r>
              <a:rPr lang="en-US" b="1" dirty="0">
                <a:solidFill>
                  <a:srgbClr val="FF0000"/>
                </a:solidFill>
              </a:rPr>
              <a:t>Shall not act or vote </a:t>
            </a:r>
            <a:r>
              <a:rPr lang="en-US" dirty="0"/>
              <a:t>based on any obligation to or any direction from any other person or organization, including an employer or client, regardless of any external commitments, agreements, contracts, or orders</a:t>
            </a:r>
          </a:p>
          <a:p>
            <a:pPr lvl="2"/>
            <a:r>
              <a:rPr lang="en-US" b="1" dirty="0">
                <a:solidFill>
                  <a:srgbClr val="FF0000"/>
                </a:solidFill>
              </a:rPr>
              <a:t>Shall not direct</a:t>
            </a:r>
            <a:r>
              <a:rPr lang="en-US" dirty="0"/>
              <a:t> the actions or votes of other participants or retaliate against other participants for fulfilling their responsibility to act &amp; vote based on their personal &amp; independently developed opinions</a:t>
            </a:r>
          </a:p>
          <a:p>
            <a:pPr lvl="1"/>
            <a:r>
              <a:rPr lang="en-US" dirty="0"/>
              <a:t>By participating in standards activities using the “</a:t>
            </a:r>
            <a:r>
              <a:rPr lang="en-US" i="1" dirty="0"/>
              <a:t>individual process</a:t>
            </a:r>
            <a:r>
              <a:rPr lang="en-US" dirty="0"/>
              <a:t>”, you are deemed to accept these requirements; if you are unable to satisfy these requirements then you shall immediately cease any participation</a:t>
            </a:r>
          </a:p>
        </p:txBody>
      </p:sp>
      <p:sp>
        <p:nvSpPr>
          <p:cNvPr id="5" name="Footer Placeholder 4"/>
          <p:cNvSpPr>
            <a:spLocks noGrp="1"/>
          </p:cNvSpPr>
          <p:nvPr>
            <p:ph type="ftr" idx="10"/>
          </p:nvPr>
        </p:nvSpPr>
        <p:spPr/>
        <p:txBody>
          <a:bodyPr/>
          <a:lstStyle/>
          <a:p>
            <a:r>
              <a:rPr lang="en-US"/>
              <a:t>Andrew Myles, Cisco</a:t>
            </a:r>
            <a:endParaRPr lang="en-US" dirty="0"/>
          </a:p>
        </p:txBody>
      </p:sp>
      <p:sp>
        <p:nvSpPr>
          <p:cNvPr id="4" name="Slide Number Placeholder 3"/>
          <p:cNvSpPr>
            <a:spLocks noGrp="1"/>
          </p:cNvSpPr>
          <p:nvPr>
            <p:ph type="sldNum" idx="11"/>
          </p:nvPr>
        </p:nvSpPr>
        <p:spPr/>
        <p:txBody>
          <a:bodyPr/>
          <a:lstStyle/>
          <a:p>
            <a:r>
              <a:rPr lang="en-GB"/>
              <a:t>Slide </a:t>
            </a:r>
            <a:fld id="{440F5867-744E-4AA6-B0ED-4C44D2DFBB7B}" type="slidenum">
              <a:rPr lang="en-GB" smtClean="0"/>
              <a:pPr/>
              <a:t>6</a:t>
            </a:fld>
            <a:endParaRPr lang="en-GB" dirty="0"/>
          </a:p>
        </p:txBody>
      </p:sp>
      <p:sp>
        <p:nvSpPr>
          <p:cNvPr id="6" name="Rectangle 5"/>
          <p:cNvSpPr/>
          <p:nvPr/>
        </p:nvSpPr>
        <p:spPr bwMode="auto">
          <a:xfrm rot="2228405">
            <a:off x="7658099" y="847535"/>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a:ln>
                  <a:noFill/>
                </a:ln>
                <a:solidFill>
                  <a:srgbClr val="FF0000"/>
                </a:solidFill>
                <a:effectLst/>
                <a:latin typeface="+mj-lt"/>
              </a:rPr>
              <a:t>Approved slide</a:t>
            </a:r>
          </a:p>
        </p:txBody>
      </p:sp>
    </p:spTree>
    <p:extLst>
      <p:ext uri="{BB962C8B-B14F-4D97-AF65-F5344CB8AC3E}">
        <p14:creationId xmlns:p14="http://schemas.microsoft.com/office/powerpoint/2010/main" val="4066053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IEEE-SA standards activities shall allow the fair &amp;</a:t>
            </a:r>
            <a:br>
              <a:rPr lang="en-US"/>
            </a:br>
            <a:r>
              <a:rPr lang="en-US"/>
              <a:t>equitable consideration of all viewpoints</a:t>
            </a:r>
            <a:endParaRPr lang="en-US" dirty="0"/>
          </a:p>
        </p:txBody>
      </p:sp>
      <p:sp>
        <p:nvSpPr>
          <p:cNvPr id="3" name="Content Placeholder 2"/>
          <p:cNvSpPr>
            <a:spLocks noGrp="1"/>
          </p:cNvSpPr>
          <p:nvPr>
            <p:ph idx="1"/>
          </p:nvPr>
        </p:nvSpPr>
        <p:spPr/>
        <p:txBody>
          <a:bodyPr/>
          <a:lstStyle/>
          <a:p>
            <a:pPr lvl="1"/>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2"/>
            <a:r>
              <a:rPr lang="en-US" dirty="0"/>
              <a:t>This means no participant </a:t>
            </a:r>
            <a:r>
              <a:rPr lang="en-US" i="1" dirty="0"/>
              <a:t>may</a:t>
            </a:r>
            <a:r>
              <a:rPr lang="en-US" dirty="0"/>
              <a:t> </a:t>
            </a:r>
            <a:r>
              <a:rPr lang="en-US" i="1" dirty="0"/>
              <a:t>exercise “authority, leadership, or influence by reason of superior leverage, strength, or representation to the exclusion of fair and equitable consideration of other viewpoints” or “to hinder the progress of the standards development activity”</a:t>
            </a:r>
          </a:p>
          <a:p>
            <a:pPr lvl="1"/>
            <a:r>
              <a:rPr lang="en-US" dirty="0"/>
              <a:t>This rule applies equally to those participating in a standards development project and to that project’s leadership group</a:t>
            </a:r>
          </a:p>
          <a:p>
            <a:pPr lvl="1"/>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idx="10"/>
          </p:nvPr>
        </p:nvSpPr>
        <p:spPr/>
        <p:txBody>
          <a:bodyPr/>
          <a:lstStyle/>
          <a:p>
            <a:r>
              <a:rPr lang="en-US"/>
              <a:t>Andrew Myles, Cisco</a:t>
            </a:r>
            <a:endParaRPr lang="en-US" dirty="0"/>
          </a:p>
        </p:txBody>
      </p:sp>
      <p:sp>
        <p:nvSpPr>
          <p:cNvPr id="4" name="Slide Number Placeholder 3"/>
          <p:cNvSpPr>
            <a:spLocks noGrp="1"/>
          </p:cNvSpPr>
          <p:nvPr>
            <p:ph type="sldNum" idx="11"/>
          </p:nvPr>
        </p:nvSpPr>
        <p:spPr/>
        <p:txBody>
          <a:bodyPr/>
          <a:lstStyle/>
          <a:p>
            <a:r>
              <a:rPr lang="en-GB"/>
              <a:t>Slide </a:t>
            </a:r>
            <a:fld id="{440F5867-744E-4AA6-B0ED-4C44D2DFBB7B}" type="slidenum">
              <a:rPr lang="en-GB" smtClean="0"/>
              <a:pPr/>
              <a:t>7</a:t>
            </a:fld>
            <a:endParaRPr lang="en-GB" dirty="0"/>
          </a:p>
        </p:txBody>
      </p:sp>
      <p:sp>
        <p:nvSpPr>
          <p:cNvPr id="6" name="Rectangle 5"/>
          <p:cNvSpPr/>
          <p:nvPr/>
        </p:nvSpPr>
        <p:spPr bwMode="auto">
          <a:xfrm rot="2228405">
            <a:off x="7658099" y="847535"/>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a:ln>
                  <a:noFill/>
                </a:ln>
                <a:solidFill>
                  <a:srgbClr val="FF0000"/>
                </a:solidFill>
                <a:effectLst/>
                <a:latin typeface="+mj-lt"/>
              </a:rPr>
              <a:t>Approved slide</a:t>
            </a:r>
          </a:p>
        </p:txBody>
      </p:sp>
    </p:spTree>
    <p:extLst>
      <p:ext uri="{BB962C8B-B14F-4D97-AF65-F5344CB8AC3E}">
        <p14:creationId xmlns:p14="http://schemas.microsoft.com/office/powerpoint/2010/main" val="36503914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lstStyle/>
          <a:p>
            <a:pPr lvl="1"/>
            <a:r>
              <a:rPr lang="en-US" altLang="en-US"/>
              <a:t>By participating in this activity, you agree to comply with the IEEE Code of Ethics, all applicable laws, and all IEEE policies and procedures including, but not limited to, the IEEE SA Copyright Policy. </a:t>
            </a:r>
          </a:p>
          <a:p>
            <a:pPr lvl="2"/>
            <a:r>
              <a:rPr lang="en-US" altLang="en-US"/>
              <a:t>Previously Published material (copyright assertion indicated) shall not be presented/submitted to the Working Group nor incorporated into a Working Group draft unless permission is granted. </a:t>
            </a:r>
          </a:p>
          <a:p>
            <a:pPr lvl="2"/>
            <a:r>
              <a:rPr lang="en-US" altLang="en-US"/>
              <a:t>Prior to presentation or submission, you shall notify the Working Group Chair of previously Published material and should assist the Chair in obtaining copyright permission acceptable to IEEE SA.</a:t>
            </a:r>
          </a:p>
          <a:p>
            <a:pPr lvl="2"/>
            <a:r>
              <a:rPr lang="en-US" altLang="en-US"/>
              <a:t>For material that is not previously Published, IEEE is automatically granted a license to use any material that is presented or submitted.</a:t>
            </a:r>
            <a:endParaRPr lang="en-US" altLang="en-US" dirty="0"/>
          </a:p>
        </p:txBody>
      </p:sp>
      <p:sp>
        <p:nvSpPr>
          <p:cNvPr id="6" name="Footer Placeholder 5"/>
          <p:cNvSpPr>
            <a:spLocks noGrp="1"/>
          </p:cNvSpPr>
          <p:nvPr>
            <p:ph type="ftr" idx="10"/>
          </p:nvPr>
        </p:nvSpPr>
        <p:spPr/>
        <p:txBody>
          <a:bodyPr/>
          <a:lstStyle/>
          <a:p>
            <a:r>
              <a:rPr lang="en-US"/>
              <a:t>Andrew Myles, Cisco</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1"/>
          </p:nvPr>
        </p:nvSpPr>
        <p:spPr/>
        <p:txBody>
          <a:bodyPr/>
          <a:lstStyle/>
          <a:p>
            <a:fld id="{A3979A82-1A5E-4C7B-AFC0-111CA6C3130A}" type="slidenum">
              <a:rPr lang="en-US" altLang="en-US" smtClean="0"/>
              <a:pPr/>
              <a:t>8</a:t>
            </a:fld>
            <a:endParaRPr lang="en-US" altLang="en-US"/>
          </a:p>
        </p:txBody>
      </p:sp>
      <p:sp>
        <p:nvSpPr>
          <p:cNvPr id="5" name="Rectangle 4"/>
          <p:cNvSpPr/>
          <p:nvPr/>
        </p:nvSpPr>
        <p:spPr bwMode="auto">
          <a:xfrm rot="2228405">
            <a:off x="7658099" y="847535"/>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a:ln>
                  <a:noFill/>
                </a:ln>
                <a:solidFill>
                  <a:srgbClr val="FF0000"/>
                </a:solidFill>
                <a:effectLst/>
                <a:latin typeface="+mj-lt"/>
              </a:rPr>
              <a:t>Approved slide</a:t>
            </a:r>
          </a:p>
        </p:txBody>
      </p:sp>
    </p:spTree>
    <p:extLst>
      <p:ext uri="{BB962C8B-B14F-4D97-AF65-F5344CB8AC3E}">
        <p14:creationId xmlns:p14="http://schemas.microsoft.com/office/powerpoint/2010/main" val="4442805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lstStyle/>
          <a:p>
            <a:pPr lvl="1"/>
            <a:r>
              <a:rPr lang="en-US"/>
              <a:t>The IEEE SA Copyright Policy is described in the IEEE SA Standards Board Bylaws and IEEE SA Standards Board Operations Manual</a:t>
            </a:r>
          </a:p>
          <a:p>
            <a:pPr lvl="2"/>
            <a:r>
              <a:rPr lang="en-US"/>
              <a:t>IEEE SA Copyright Policy, see:</a:t>
            </a:r>
          </a:p>
          <a:p>
            <a:pPr lvl="3"/>
            <a:r>
              <a:rPr lang="en-US">
                <a:hlinkClick r:id="rId2"/>
              </a:rPr>
              <a:t>Clause 7</a:t>
            </a:r>
            <a:r>
              <a:rPr lang="en-US"/>
              <a:t> of the IEEE SA Standards Board Bylaws</a:t>
            </a:r>
          </a:p>
          <a:p>
            <a:pPr lvl="3"/>
            <a:r>
              <a:rPr lang="en-US">
                <a:hlinkClick r:id="rId3"/>
              </a:rPr>
              <a:t>Clause 6.1</a:t>
            </a:r>
            <a:r>
              <a:rPr lang="en-US"/>
              <a:t> of the IEEE SA Standards Board Operations Manual</a:t>
            </a:r>
          </a:p>
          <a:p>
            <a:pPr lvl="1"/>
            <a:r>
              <a:rPr lang="en-US">
                <a:hlinkClick r:id="rId4"/>
              </a:rPr>
              <a:t>IEEE SA Copyright Permission</a:t>
            </a:r>
            <a:endParaRPr lang="en-US"/>
          </a:p>
          <a:p>
            <a:pPr lvl="1"/>
            <a:r>
              <a:rPr lang="en-US">
                <a:hlinkClick r:id="rId5"/>
              </a:rPr>
              <a:t>IEEE SA Copyright FAQs</a:t>
            </a:r>
            <a:endParaRPr lang="en-US"/>
          </a:p>
          <a:p>
            <a:pPr lvl="1"/>
            <a:r>
              <a:rPr lang="en-US">
                <a:hlinkClick r:id="rId6"/>
              </a:rPr>
              <a:t>IEEE SA Best Practices for IEEE Standards Development</a:t>
            </a:r>
            <a:r>
              <a:rPr lang="en-US"/>
              <a:t> </a:t>
            </a:r>
          </a:p>
          <a:p>
            <a:pPr lvl="1"/>
            <a:r>
              <a:rPr lang="en-US"/>
              <a:t>Distribution of Draft Standards (see </a:t>
            </a:r>
            <a:r>
              <a:rPr lang="en-US">
                <a:hlinkClick r:id="rId3"/>
              </a:rPr>
              <a:t>Clause 6.1.3</a:t>
            </a:r>
            <a:r>
              <a:rPr lang="en-US"/>
              <a:t> of the SASB Operations Manual)</a:t>
            </a:r>
            <a:endParaRPr lang="en-US" dirty="0"/>
          </a:p>
        </p:txBody>
      </p:sp>
      <p:sp>
        <p:nvSpPr>
          <p:cNvPr id="6" name="Footer Placeholder 5"/>
          <p:cNvSpPr>
            <a:spLocks noGrp="1"/>
          </p:cNvSpPr>
          <p:nvPr>
            <p:ph type="ftr" idx="10"/>
          </p:nvPr>
        </p:nvSpPr>
        <p:spPr/>
        <p:txBody>
          <a:bodyPr/>
          <a:lstStyle/>
          <a:p>
            <a:r>
              <a:rPr lang="en-US"/>
              <a:t>Andrew Myles, Cisco</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1"/>
          </p:nvPr>
        </p:nvSpPr>
        <p:spPr/>
        <p:txBody>
          <a:bodyPr/>
          <a:lstStyle/>
          <a:p>
            <a:fld id="{A3979A82-1A5E-4C7B-AFC0-111CA6C3130A}" type="slidenum">
              <a:rPr lang="en-US" altLang="en-US" smtClean="0"/>
              <a:pPr/>
              <a:t>9</a:t>
            </a:fld>
            <a:endParaRPr lang="en-US" altLang="en-US"/>
          </a:p>
        </p:txBody>
      </p:sp>
      <p:sp>
        <p:nvSpPr>
          <p:cNvPr id="7" name="Rectangle 6"/>
          <p:cNvSpPr/>
          <p:nvPr/>
        </p:nvSpPr>
        <p:spPr bwMode="auto">
          <a:xfrm rot="2228405">
            <a:off x="7658099" y="847535"/>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a:ln>
                  <a:noFill/>
                </a:ln>
                <a:solidFill>
                  <a:srgbClr val="FF0000"/>
                </a:solidFill>
                <a:effectLst/>
                <a:latin typeface="+mj-lt"/>
              </a:rPr>
              <a:t>Approved slide</a:t>
            </a:r>
          </a:p>
        </p:txBody>
      </p:sp>
    </p:spTree>
    <p:extLst>
      <p:ext uri="{BB962C8B-B14F-4D97-AF65-F5344CB8AC3E}">
        <p14:creationId xmlns:p14="http://schemas.microsoft.com/office/powerpoint/2010/main" val="341869437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2609</Words>
  <Application>Microsoft Office PowerPoint</Application>
  <PresentationFormat>On-screen Show (4:3)</PresentationFormat>
  <Paragraphs>345</Paragraphs>
  <Slides>39</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39</vt:i4>
      </vt:variant>
    </vt:vector>
  </HeadingPairs>
  <TitlesOfParts>
    <vt:vector size="42" baseType="lpstr">
      <vt:lpstr>Arial</vt:lpstr>
      <vt:lpstr>Times New Roman</vt:lpstr>
      <vt:lpstr>802-11-Submission</vt:lpstr>
      <vt:lpstr>Agenda for IEEE 802.11 Coexistence SC meeting in Irvine in January 2020</vt:lpstr>
      <vt:lpstr>Welcome to the 16th F2F meeting of the Coex SC in Irvine in January 2020</vt:lpstr>
      <vt:lpstr>The first task for the Coex SC today is not to appoint a secretary</vt:lpstr>
      <vt:lpstr>The Coex SC will review the official IEEE-SA patent material for pre-PAR groups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Copyright Policy</vt:lpstr>
      <vt:lpstr>IEEE SA Copyright Policy</vt:lpstr>
      <vt:lpstr>The Coex SC will consider a proposed agenda for Irvine in January 2020</vt:lpstr>
      <vt:lpstr>The Coex SC will consider a proposed agenda for Irvine in January 2020</vt:lpstr>
      <vt:lpstr>PowerPoint Presentation</vt:lpstr>
      <vt:lpstr>The agreed Coex SC scope focuses on ensuring 802.11ax has fair access to global unlicensed spectrum </vt:lpstr>
      <vt:lpstr>Coex SC will close when determined by the 802.11 WG or 802.11ax is ratified</vt:lpstr>
      <vt:lpstr>The Coex SC may discuss and consider a new scope to extend its life beyond 802.11ax on Thu</vt:lpstr>
      <vt:lpstr>PowerPoint Presentation</vt:lpstr>
      <vt:lpstr>The Coex SC will consider approval of its meeting minutes from Hawaii in Nov 2019</vt:lpstr>
      <vt:lpstr>PowerPoint Presentation</vt:lpstr>
      <vt:lpstr>Latest stats conform that there is growing interest in LAA, suggesting good coexistence will be important</vt:lpstr>
      <vt:lpstr>The number planned/testing and deployed LAA networks is slowly increasing</vt:lpstr>
      <vt:lpstr>PowerPoint Presentation</vt:lpstr>
      <vt:lpstr>PowerPoint Presentation</vt:lpstr>
      <vt:lpstr>PowerPoint Presentation</vt:lpstr>
      <vt:lpstr>WBA &amp; post workshop surveys will guide the SC on the importance of various coexistence issues</vt:lpstr>
      <vt:lpstr>PowerPoint Presentation</vt:lpstr>
      <vt:lpstr>BRAN#104 discussed various 5 &amp; 6 GHz related issues</vt:lpstr>
      <vt:lpstr>PowerPoint Presentation</vt:lpstr>
      <vt:lpstr>ETSI BRAN will next meet at BRAN#105 in March 2020</vt:lpstr>
      <vt:lpstr>PowerPoint Presentation</vt:lpstr>
      <vt:lpstr>PowerPoint Presentation</vt:lpstr>
      <vt:lpstr>PowerPoint Presentation</vt:lpstr>
      <vt:lpstr>The Coex SC may discuss and consider a new scope to extend its life beyond 802.11ax on Thu</vt:lpstr>
      <vt:lpstr>The agreed Coex SC scope focuses on ensuring 802.11ax has fair access to global unlicensed spectrum </vt:lpstr>
      <vt:lpstr>The Coex SC has potential coexistence work related to 802.11be and 6 GHz</vt:lpstr>
      <vt:lpstr>The SC may discuss a possible new scope for a rechartered Coex SC </vt:lpstr>
      <vt:lpstr>The Coex SC may consider approving the extension of its charter</vt:lpstr>
      <vt:lpstr>PowerPoint Presentation</vt:lpstr>
      <vt:lpstr>The Coex SC will continue its normal business in Mar 2020 in Atlanta</vt:lpstr>
      <vt:lpstr>The IEEE 802.11 Coexistence SC meeting in Irvine in Jan 2020 is adjourned!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2019-12-12T19:01:24Z</dcterms:modified>
</cp:coreProperties>
</file>