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58" r:id="rId4"/>
    <p:sldId id="259" r:id="rId5"/>
    <p:sldId id="260" r:id="rId6"/>
    <p:sldId id="261" r:id="rId7"/>
    <p:sldId id="262" r:id="rId8"/>
    <p:sldId id="263" r:id="rId9"/>
    <p:sldId id="282" r:id="rId10"/>
    <p:sldId id="283" r:id="rId11"/>
    <p:sldId id="284" r:id="rId12"/>
    <p:sldId id="287" r:id="rId13"/>
    <p:sldId id="288" r:id="rId14"/>
    <p:sldId id="289" r:id="rId15"/>
    <p:sldId id="266" r:id="rId16"/>
    <p:sldId id="267" r:id="rId17"/>
    <p:sldId id="281" r:id="rId18"/>
    <p:sldId id="268" r:id="rId19"/>
    <p:sldId id="271" r:id="rId20"/>
    <p:sldId id="273" r:id="rId21"/>
    <p:sldId id="270" r:id="rId22"/>
    <p:sldId id="274" r:id="rId23"/>
    <p:sldId id="275" r:id="rId24"/>
    <p:sldId id="276" r:id="rId25"/>
    <p:sldId id="285" r:id="rId26"/>
    <p:sldId id="286" r:id="rId27"/>
    <p:sldId id="277" r:id="rId28"/>
    <p:sldId id="278" r:id="rId29"/>
    <p:sldId id="279" r:id="rId30"/>
    <p:sldId id="280"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2" d="100"/>
          <a:sy n="92" d="100"/>
        </p:scale>
        <p:origin x="106" y="25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1685654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802.11-18/0302r0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March 2018</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22</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extLst>
      <p:ext uri="{BB962C8B-B14F-4D97-AF65-F5344CB8AC3E}">
        <p14:creationId xmlns:p14="http://schemas.microsoft.com/office/powerpoint/2010/main" val="704368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25</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27</a:t>
            </a:fld>
            <a:endParaRPr lang="en-US"/>
          </a:p>
        </p:txBody>
      </p:sp>
    </p:spTree>
    <p:extLst>
      <p:ext uri="{BB962C8B-B14F-4D97-AF65-F5344CB8AC3E}">
        <p14:creationId xmlns:p14="http://schemas.microsoft.com/office/powerpoint/2010/main" val="42459869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802.11-18/0302r0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March 2018</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smtClean="0"/>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28</a:t>
            </a:fld>
            <a:endParaRPr lang="en-US"/>
          </a:p>
        </p:txBody>
      </p:sp>
    </p:spTree>
    <p:extLst>
      <p:ext uri="{BB962C8B-B14F-4D97-AF65-F5344CB8AC3E}">
        <p14:creationId xmlns:p14="http://schemas.microsoft.com/office/powerpoint/2010/main" val="312200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29</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802.11-18/0302r0</a:t>
            </a:r>
            <a:endParaRPr lang="en-US"/>
          </a:p>
        </p:txBody>
      </p:sp>
      <p:sp>
        <p:nvSpPr>
          <p:cNvPr id="12291" name="Rectangle 3"/>
          <p:cNvSpPr>
            <a:spLocks noGrp="1" noChangeArrowheads="1"/>
          </p:cNvSpPr>
          <p:nvPr>
            <p:ph type="dt" sz="quarter" idx="1"/>
          </p:nvPr>
        </p:nvSpPr>
        <p:spPr>
          <a:noFill/>
        </p:spPr>
        <p:txBody>
          <a:bodyPr/>
          <a:lstStyle/>
          <a:p>
            <a:r>
              <a:rPr lang="en-US" smtClean="0"/>
              <a:t>March 2018</a:t>
            </a:r>
            <a:endParaRPr lang="en-US"/>
          </a:p>
        </p:txBody>
      </p:sp>
      <p:sp>
        <p:nvSpPr>
          <p:cNvPr id="12292"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extLst>
      <p:ext uri="{BB962C8B-B14F-4D97-AF65-F5344CB8AC3E}">
        <p14:creationId xmlns:p14="http://schemas.microsoft.com/office/powerpoint/2010/main" val="30652553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30</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1424889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4283740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415949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January 2020</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6">
            <a:extLst>
              <a:ext uri="{FF2B5EF4-FFF2-40B4-BE49-F238E27FC236}">
                <a16:creationId xmlns:a16="http://schemas.microsoft.com/office/drawing/2014/main" xmlns=""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xmlns=""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xmlns=""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2020</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January 2020</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January 2020</a:t>
            </a:r>
            <a:endParaRPr lang="en-GB"/>
          </a:p>
        </p:txBody>
      </p:sp>
      <p:sp>
        <p:nvSpPr>
          <p:cNvPr id="6" name="Footer Placeholder 5"/>
          <p:cNvSpPr>
            <a:spLocks noGrp="1"/>
          </p:cNvSpPr>
          <p:nvPr>
            <p:ph type="ftr" idx="11"/>
          </p:nvPr>
        </p:nvSpPr>
        <p:spPr/>
        <p:txBody>
          <a:bodyPr/>
          <a:lstStyle>
            <a:lvl1pPr>
              <a:defRPr/>
            </a:lvl1pPr>
          </a:lstStyle>
          <a:p>
            <a:r>
              <a:rPr lang="en-GB" smtClean="0"/>
              <a:t>Robert Stacey, Intel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January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January 2020</a:t>
            </a:r>
            <a:endParaRPr lang="en-GB"/>
          </a:p>
        </p:txBody>
      </p:sp>
      <p:sp>
        <p:nvSpPr>
          <p:cNvPr id="4" name="Footer Placeholder 3"/>
          <p:cNvSpPr>
            <a:spLocks noGrp="1"/>
          </p:cNvSpPr>
          <p:nvPr>
            <p:ph type="ftr" idx="11"/>
          </p:nvPr>
        </p:nvSpPr>
        <p:spPr/>
        <p:txBody>
          <a:bodyPr/>
          <a:lstStyle>
            <a:lvl1pPr>
              <a:defRPr/>
            </a:lvl1pPr>
          </a:lstStyle>
          <a:p>
            <a:r>
              <a:rPr lang="en-GB" smtClean="0"/>
              <a:t>Robert Stacey, Intel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January 2020</a:t>
            </a:r>
            <a:endParaRPr lang="en-GB"/>
          </a:p>
        </p:txBody>
      </p:sp>
      <p:sp>
        <p:nvSpPr>
          <p:cNvPr id="3" name="Footer Placeholder 2"/>
          <p:cNvSpPr>
            <a:spLocks noGrp="1"/>
          </p:cNvSpPr>
          <p:nvPr>
            <p:ph type="ftr" idx="11"/>
          </p:nvPr>
        </p:nvSpPr>
        <p:spPr/>
        <p:txBody>
          <a:bodyPr/>
          <a:lstStyle>
            <a:lvl1pPr>
              <a:defRPr/>
            </a:lvl1pPr>
          </a:lstStyle>
          <a:p>
            <a:r>
              <a:rPr lang="en-GB" smtClean="0"/>
              <a:t>Robert Stacey, Intel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2020</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2020</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Report</a:t>
            </a:r>
            <a:endParaRPr lang="en-GB" sz="1200" dirty="0">
              <a:solidFill>
                <a:srgbClr val="000000"/>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802.11-19/2145r0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ec/dcn/16/ec-16-0180-05-00EC-ieee-802-participation-slide.pptx"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120-27-0PNP-ieee-802-lmsc-chairs-guideline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2-0PNP-ieee-802-lmsc-operations-manual.pdf" TargetMode="External"/><Relationship Id="rId9" Type="http://schemas.openxmlformats.org/officeDocument/2006/relationships/hyperlink" Target="http://www.ieee802.org/11/Rules/rules.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PNP/approved/IEEE_802_WG_PandP_v19.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mentor.ieee.org/802.11/dcn/13/11-13-0230-02-0000-comment-resolution-tutorial.ppt" TargetMode="Externa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3-00EC-802-ec-motion-template.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2</a:t>
            </a:r>
            <a:r>
              <a:rPr lang="en-US" baseline="30000" dirty="0"/>
              <a:t>nd</a:t>
            </a:r>
            <a:r>
              <a:rPr lang="en-US" dirty="0"/>
              <a:t>  Vice Chair Report </a:t>
            </a:r>
            <a:r>
              <a:rPr lang="en-US" dirty="0" smtClean="0"/>
              <a:t>January 2020</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2020-01-12</a:t>
            </a:r>
            <a:endParaRPr lang="en-GB" sz="2000" b="0" dirty="0"/>
          </a:p>
        </p:txBody>
      </p:sp>
      <p:sp>
        <p:nvSpPr>
          <p:cNvPr id="6" name="Date Placeholder 3"/>
          <p:cNvSpPr>
            <a:spLocks noGrp="1"/>
          </p:cNvSpPr>
          <p:nvPr>
            <p:ph type="dt" idx="10"/>
          </p:nvPr>
        </p:nvSpPr>
        <p:spPr/>
        <p:txBody>
          <a:bodyPr/>
          <a:lstStyle/>
          <a:p>
            <a:r>
              <a:rPr lang="en-US" smtClean="0"/>
              <a:t>January 2020</a:t>
            </a:r>
            <a:endParaRPr lang="en-GB" dirty="0"/>
          </a:p>
        </p:txBody>
      </p:sp>
      <p:sp>
        <p:nvSpPr>
          <p:cNvPr id="7" name="Footer Placeholder 4"/>
          <p:cNvSpPr>
            <a:spLocks noGrp="1"/>
          </p:cNvSpPr>
          <p:nvPr>
            <p:ph type="ftr" idx="11"/>
          </p:nvPr>
        </p:nvSpPr>
        <p:spPr/>
        <p:txBody>
          <a:bodyPr/>
          <a:lstStyle/>
          <a:p>
            <a:r>
              <a:rPr lang="en-GB" smtClean="0"/>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3124" name="Document" r:id="rId4" imgW="10466184" imgH="2539535" progId="Word.Document.8">
                  <p:embed/>
                </p:oleObj>
              </mc:Choice>
              <mc:Fallback>
                <p:oleObj name="Document" r:id="rId4" imgW="10466184" imgH="2539535" progId="Word.Document.8">
                  <p:embed/>
                  <p:pic>
                    <p:nvPicPr>
                      <p:cNvPr id="0" name="Picture 3"/>
                      <p:cNvPicPr>
                        <a:picLocks noChangeAspect="1" noChangeArrowheads="1"/>
                      </p:cNvPicPr>
                      <p:nvPr/>
                    </p:nvPicPr>
                    <p:blipFill>
                      <a:blip r:embed="rId5"/>
                      <a:srcRect/>
                      <a:stretch>
                        <a:fillRect/>
                      </a:stretch>
                    </p:blipFill>
                    <p:spPr bwMode="auto">
                      <a:xfrm>
                        <a:off x="990600" y="2413000"/>
                        <a:ext cx="10210800" cy="2481263"/>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a16="http://schemas.microsoft.com/office/drawing/2014/main" xmlns=""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xmlns=""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
        <p:nvSpPr>
          <p:cNvPr id="5" name="Date Placeholder 4"/>
          <p:cNvSpPr>
            <a:spLocks noGrp="1"/>
          </p:cNvSpPr>
          <p:nvPr>
            <p:ph type="dt" idx="15"/>
          </p:nvPr>
        </p:nvSpPr>
        <p:spPr/>
        <p:txBody>
          <a:bodyPr/>
          <a:lstStyle/>
          <a:p>
            <a:r>
              <a:rPr lang="en-US" smtClean="0"/>
              <a:t>January 2020</a:t>
            </a:r>
            <a:endParaRPr lang="en-GB" dirty="0"/>
          </a:p>
        </p:txBody>
      </p:sp>
      <p:sp>
        <p:nvSpPr>
          <p:cNvPr id="6" name="Footer Placeholder 5"/>
          <p:cNvSpPr>
            <a:spLocks noGrp="1"/>
          </p:cNvSpPr>
          <p:nvPr>
            <p:ph type="ftr" idx="14"/>
          </p:nvPr>
        </p:nvSpPr>
        <p:spPr/>
        <p:txBody>
          <a:bodyPr/>
          <a:lstStyle/>
          <a:p>
            <a:r>
              <a:rPr lang="en-GB" smtClean="0"/>
              <a:t>Robert Stacey, Intel</a:t>
            </a:r>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a16="http://schemas.microsoft.com/office/drawing/2014/main" xmlns="" id="{478FB917-1F5A-1546-A0E1-08C0CB91A062}"/>
              </a:ext>
            </a:extLst>
          </p:cNvPr>
          <p:cNvSpPr>
            <a:spLocks noGrp="1"/>
          </p:cNvSpPr>
          <p:nvPr>
            <p:ph idx="1"/>
          </p:nvPr>
        </p:nvSpPr>
        <p:spPr>
          <a:xfrm>
            <a:off x="914401" y="1905000"/>
            <a:ext cx="10361084" cy="4113213"/>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a:t>
            </a:r>
            <a:r>
              <a:rPr lang="en-US" dirty="0" smtClean="0"/>
              <a:t>Manual</a:t>
            </a:r>
            <a:endParaRPr lang="en-US" dirty="0"/>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r>
              <a:rPr lang="en-US" dirty="0"/>
              <a:t/>
            </a:r>
            <a:br>
              <a:rPr lang="en-US" dirty="0"/>
            </a:br>
            <a:r>
              <a:rPr lang="en-US" sz="1800" dirty="0"/>
              <a:t>	Clause 6.1 of the IEEE SA Standards Board Operations Manual</a:t>
            </a:r>
            <a:br>
              <a:rPr lang="en-US" sz="1800" dirty="0"/>
            </a:br>
            <a:r>
              <a:rPr lang="en-US" sz="1800" dirty="0"/>
              <a:t>	</a:t>
            </a:r>
            <a:r>
              <a:rPr lang="en-US" dirty="0">
                <a:hlinkClick r:id="rId3"/>
              </a:rPr>
              <a:t>https://</a:t>
            </a:r>
            <a:r>
              <a:rPr lang="en-US" dirty="0" smtClean="0">
                <a:hlinkClick r:id="rId3"/>
              </a:rPr>
              <a:t>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a:t>
            </a:r>
            <a:r>
              <a:rPr lang="en-US" dirty="0" smtClean="0">
                <a:hlinkClick r:id="rId4"/>
              </a:rPr>
              <a:t>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a:t>
            </a:r>
            <a:r>
              <a:rPr lang="en-US" dirty="0" smtClean="0">
                <a:hlinkClick r:id="rId6"/>
              </a:rPr>
              <a:t>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xmlns=""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6" name="Footer Placeholder 5"/>
          <p:cNvSpPr>
            <a:spLocks noGrp="1"/>
          </p:cNvSpPr>
          <p:nvPr>
            <p:ph type="ftr" idx="14"/>
          </p:nvPr>
        </p:nvSpPr>
        <p:spPr/>
        <p:txBody>
          <a:bodyPr/>
          <a:lstStyle/>
          <a:p>
            <a:r>
              <a:rPr lang="en-GB" smtClean="0"/>
              <a:t>Robert Stacey, Intel</a:t>
            </a:r>
            <a:endParaRPr lang="en-GB" dirty="0"/>
          </a:p>
        </p:txBody>
      </p:sp>
      <p:sp>
        <p:nvSpPr>
          <p:cNvPr id="5" name="Date Placeholder 4"/>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a:t>
            </a:r>
            <a:r>
              <a:rPr lang="en-US" dirty="0" smtClean="0"/>
              <a:t>core principles </a:t>
            </a:r>
            <a:r>
              <a:rPr lang="en-US" dirty="0"/>
              <a:t>underlying the:</a:t>
            </a:r>
          </a:p>
          <a:p>
            <a:pPr lvl="1">
              <a:buFont typeface="Arial" panose="020B0604020202020204" pitchFamily="34" charset="0"/>
              <a:buChar char="•"/>
            </a:pPr>
            <a:r>
              <a:rPr lang="en-US" sz="1800" dirty="0" smtClean="0">
                <a:hlinkClick r:id="rId2"/>
              </a:rPr>
              <a:t>IEEE </a:t>
            </a:r>
            <a:r>
              <a:rPr lang="en-US" sz="1800" dirty="0">
                <a:hlinkClick r:id="rId2"/>
              </a:rPr>
              <a:t>Code of </a:t>
            </a:r>
            <a:r>
              <a:rPr lang="en-US" sz="1800" dirty="0" smtClean="0">
                <a:hlinkClick r:id="rId2"/>
              </a:rPr>
              <a:t>Ethics</a:t>
            </a:r>
            <a:endParaRPr lang="en-US" sz="1800" dirty="0"/>
          </a:p>
          <a:p>
            <a:pPr lvl="1">
              <a:buFont typeface="Arial" panose="020B0604020202020204" pitchFamily="34" charset="0"/>
              <a:buChar char="•"/>
            </a:pPr>
            <a:r>
              <a:rPr lang="en-US" sz="1800" dirty="0" smtClean="0">
                <a:hlinkClick r:id="rId3"/>
              </a:rPr>
              <a:t>IEEE </a:t>
            </a:r>
            <a:r>
              <a:rPr lang="en-US" sz="1800" dirty="0">
                <a:hlinkClick r:id="rId3"/>
              </a:rPr>
              <a:t>Code of Conduct</a:t>
            </a:r>
            <a:endParaRPr lang="en-US" sz="1800" dirty="0"/>
          </a:p>
          <a:p>
            <a:pPr>
              <a:buFont typeface="Arial" panose="020B0604020202020204" pitchFamily="34" charset="0"/>
              <a:buChar char="•"/>
            </a:pPr>
            <a:r>
              <a:rPr lang="en-US" dirty="0" smtClean="0"/>
              <a:t>The </a:t>
            </a:r>
            <a:r>
              <a:rPr lang="en-US" dirty="0"/>
              <a:t>core principles of the IEEE Codes of Ethics &amp; Conduct are to:</a:t>
            </a:r>
          </a:p>
          <a:p>
            <a:pPr lvl="1">
              <a:buFont typeface="Arial" panose="020B0604020202020204" pitchFamily="34" charset="0"/>
              <a:buChar char="•"/>
            </a:pPr>
            <a:r>
              <a:rPr lang="en-US" sz="1800" i="1" dirty="0" smtClean="0"/>
              <a:t>Uphold </a:t>
            </a:r>
            <a:r>
              <a:rPr lang="en-US" sz="1800" i="1" dirty="0"/>
              <a:t>the highest standards of integrity, responsible behavior, and ethical </a:t>
            </a:r>
            <a:r>
              <a:rPr lang="en-US" sz="1800" i="1" dirty="0" smtClean="0"/>
              <a:t>and professional </a:t>
            </a:r>
            <a:r>
              <a:rPr lang="en-US" sz="1800" i="1" dirty="0"/>
              <a:t>conduct</a:t>
            </a:r>
          </a:p>
          <a:p>
            <a:pPr lvl="1">
              <a:buFont typeface="Arial" panose="020B0604020202020204" pitchFamily="34" charset="0"/>
              <a:buChar char="•"/>
            </a:pPr>
            <a:r>
              <a:rPr lang="en-US" sz="1800" i="1" dirty="0" smtClean="0"/>
              <a:t>Treat </a:t>
            </a:r>
            <a:r>
              <a:rPr lang="en-US" sz="1800" i="1" dirty="0"/>
              <a:t>people fairly and with respect, to not engage in harassment</a:t>
            </a:r>
            <a:r>
              <a:rPr lang="en-US" sz="1800" i="1" dirty="0" smtClean="0"/>
              <a:t>, discrimination</a:t>
            </a:r>
            <a:r>
              <a:rPr lang="en-US" sz="1800" i="1" dirty="0"/>
              <a:t>, or retaliation, and to protect people's privacy.</a:t>
            </a:r>
          </a:p>
          <a:p>
            <a:pPr lvl="1">
              <a:buFont typeface="Arial" panose="020B0604020202020204" pitchFamily="34" charset="0"/>
              <a:buChar char="•"/>
            </a:pPr>
            <a:r>
              <a:rPr lang="en-US" sz="1800" i="1" dirty="0" smtClean="0"/>
              <a:t>Avoid </a:t>
            </a:r>
            <a:r>
              <a:rPr lang="en-US" sz="1800" i="1" dirty="0"/>
              <a:t>injuring others, their property, reputation, or employment by false </a:t>
            </a:r>
            <a:r>
              <a:rPr lang="en-US" sz="1800" i="1" dirty="0" smtClean="0"/>
              <a:t>or malicious </a:t>
            </a:r>
            <a:r>
              <a:rPr lang="en-US" sz="1800" i="1" dirty="0"/>
              <a:t>action</a:t>
            </a:r>
          </a:p>
          <a:p>
            <a:pPr>
              <a:buFont typeface="Arial" panose="020B0604020202020204" pitchFamily="34" charset="0"/>
              <a:buChar char="•"/>
            </a:pPr>
            <a:r>
              <a:rPr lang="en-US" dirty="0" smtClean="0"/>
              <a:t>The </a:t>
            </a:r>
            <a:r>
              <a:rPr lang="en-US" dirty="0"/>
              <a:t>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a:t>
            </a:r>
            <a:r>
              <a:rPr lang="en-US" sz="2000" dirty="0" smtClean="0"/>
              <a:t>the IEEE </a:t>
            </a:r>
            <a:r>
              <a:rPr lang="en-US" sz="2000" dirty="0"/>
              <a:t>standards development individual process shall act based on </a:t>
            </a:r>
            <a:r>
              <a:rPr lang="en-US" sz="2000" dirty="0" smtClean="0"/>
              <a:t>their qualifications </a:t>
            </a:r>
            <a:r>
              <a:rPr lang="en-US" sz="2000" dirty="0"/>
              <a:t>and experience”</a:t>
            </a:r>
          </a:p>
          <a:p>
            <a:pPr>
              <a:buFont typeface="Arial" panose="020B0604020202020204" pitchFamily="34" charset="0"/>
              <a:buChar char="•"/>
            </a:pPr>
            <a:r>
              <a:rPr lang="en-US" sz="2000" dirty="0" smtClean="0"/>
              <a:t>This </a:t>
            </a:r>
            <a:r>
              <a:rPr lang="en-US" sz="2000" dirty="0"/>
              <a:t>means participants:</a:t>
            </a:r>
          </a:p>
          <a:p>
            <a:pPr lvl="1">
              <a:buFont typeface="Arial" panose="020B0604020202020204" pitchFamily="34" charset="0"/>
              <a:buChar char="•"/>
            </a:pPr>
            <a:r>
              <a:rPr lang="en-US" sz="1800" b="1" dirty="0" smtClean="0">
                <a:solidFill>
                  <a:srgbClr val="00B050"/>
                </a:solidFill>
              </a:rPr>
              <a:t>Shall </a:t>
            </a:r>
            <a:r>
              <a:rPr lang="en-US" sz="1800" b="1" dirty="0">
                <a:solidFill>
                  <a:srgbClr val="00B050"/>
                </a:solidFill>
              </a:rPr>
              <a:t>act &amp; vote </a:t>
            </a:r>
            <a:r>
              <a:rPr lang="en-US" sz="1800" dirty="0"/>
              <a:t>based on their personal &amp; independent opinions derived </a:t>
            </a:r>
            <a:r>
              <a:rPr lang="en-US" sz="1800" dirty="0" smtClean="0"/>
              <a:t>from their </a:t>
            </a:r>
            <a:r>
              <a:rPr lang="en-US" sz="1800" dirty="0"/>
              <a:t>expertise, knowledge, and qualifications</a:t>
            </a:r>
          </a:p>
          <a:p>
            <a:pPr lvl="1">
              <a:buFont typeface="Arial" panose="020B0604020202020204" pitchFamily="34" charset="0"/>
              <a:buChar char="•"/>
            </a:pPr>
            <a:r>
              <a:rPr lang="en-US" sz="1800" b="1" dirty="0" smtClean="0">
                <a:solidFill>
                  <a:srgbClr val="FF0000"/>
                </a:solidFill>
              </a:rPr>
              <a:t>Shall </a:t>
            </a:r>
            <a:r>
              <a:rPr lang="en-US" sz="1800" b="1" dirty="0">
                <a:solidFill>
                  <a:srgbClr val="FF0000"/>
                </a:solidFill>
              </a:rPr>
              <a:t>not act or vote </a:t>
            </a:r>
            <a:r>
              <a:rPr lang="en-US" sz="1800" dirty="0"/>
              <a:t>based on any obligation to or any direction from any </a:t>
            </a:r>
            <a:r>
              <a:rPr lang="en-US" sz="1800" dirty="0" smtClean="0"/>
              <a:t>other person </a:t>
            </a:r>
            <a:r>
              <a:rPr lang="en-US" sz="1800" dirty="0"/>
              <a:t>or organization, including an employer or client, regardless of </a:t>
            </a:r>
            <a:r>
              <a:rPr lang="en-US" sz="1800" dirty="0" smtClean="0"/>
              <a:t>any external </a:t>
            </a:r>
            <a:r>
              <a:rPr lang="en-US" sz="1800" dirty="0"/>
              <a:t>commitments, agreements, contracts, or orders</a:t>
            </a:r>
          </a:p>
          <a:p>
            <a:pPr lvl="1">
              <a:buFont typeface="Arial" panose="020B0604020202020204" pitchFamily="34" charset="0"/>
              <a:buChar char="•"/>
            </a:pPr>
            <a:r>
              <a:rPr lang="en-US" sz="1800" b="1" dirty="0" smtClean="0">
                <a:solidFill>
                  <a:srgbClr val="FF0000"/>
                </a:solidFill>
              </a:rPr>
              <a:t>Shall </a:t>
            </a:r>
            <a:r>
              <a:rPr lang="en-US" sz="1800" b="1" dirty="0">
                <a:solidFill>
                  <a:srgbClr val="FF0000"/>
                </a:solidFill>
              </a:rPr>
              <a:t>not direct </a:t>
            </a:r>
            <a:r>
              <a:rPr lang="en-US" sz="1800" dirty="0"/>
              <a:t>the actions or votes of other participants or retaliate </a:t>
            </a:r>
            <a:r>
              <a:rPr lang="en-US" sz="1800" dirty="0" smtClean="0"/>
              <a:t>against other </a:t>
            </a:r>
            <a:r>
              <a:rPr lang="en-US" sz="1800" dirty="0"/>
              <a:t>participants for fulfilling their responsibility to act &amp; vote based on </a:t>
            </a:r>
            <a:r>
              <a:rPr lang="en-US" sz="1800" dirty="0" smtClean="0"/>
              <a:t>their personal </a:t>
            </a:r>
            <a:r>
              <a:rPr lang="en-US" sz="1800" dirty="0"/>
              <a:t>&amp; independently developed opinions</a:t>
            </a:r>
          </a:p>
          <a:p>
            <a:pPr>
              <a:buFont typeface="Arial" panose="020B0604020202020204" pitchFamily="34" charset="0"/>
              <a:buChar char="•"/>
            </a:pPr>
            <a:r>
              <a:rPr lang="en-US" sz="2000" dirty="0" smtClean="0"/>
              <a:t>By </a:t>
            </a:r>
            <a:r>
              <a:rPr lang="en-US" sz="2000" dirty="0"/>
              <a:t>participating in standards activities using the “</a:t>
            </a:r>
            <a:r>
              <a:rPr lang="en-US" sz="2000" i="1" dirty="0"/>
              <a:t>individual process</a:t>
            </a:r>
            <a:r>
              <a:rPr lang="en-US" sz="2000" dirty="0"/>
              <a:t>”, </a:t>
            </a:r>
            <a:r>
              <a:rPr lang="en-US" sz="2000" dirty="0" smtClean="0"/>
              <a:t>you are </a:t>
            </a:r>
            <a:r>
              <a:rPr lang="en-US" sz="2000" dirty="0"/>
              <a:t>deemed to accept these requirements; if you are unable to </a:t>
            </a:r>
            <a:r>
              <a:rPr lang="en-US" sz="2000" dirty="0" smtClean="0"/>
              <a:t>satisfy these </a:t>
            </a:r>
            <a:r>
              <a:rPr lang="en-US" sz="2000" dirty="0"/>
              <a:t>requirements then you shall immediately cease any participation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smtClean="0"/>
              <a:t>(</a:t>
            </a:r>
            <a:r>
              <a:rPr lang="en-US" dirty="0"/>
              <a:t>clause 5.2.1.3) specifies </a:t>
            </a:r>
            <a:r>
              <a:rPr lang="en-US" dirty="0" smtClean="0"/>
              <a:t>that “</a:t>
            </a:r>
            <a:r>
              <a:rPr lang="en-US" i="1" dirty="0"/>
              <a:t>the standards development process shall not be dominated by </a:t>
            </a:r>
            <a:r>
              <a:rPr lang="en-US" i="1" dirty="0" smtClean="0"/>
              <a:t>any single </a:t>
            </a:r>
            <a:r>
              <a:rPr lang="en-US" i="1" dirty="0"/>
              <a:t>interest category, individual, or organization</a:t>
            </a:r>
            <a:r>
              <a:rPr lang="en-US" dirty="0"/>
              <a:t>”</a:t>
            </a:r>
          </a:p>
          <a:p>
            <a:pPr lvl="1">
              <a:buFont typeface="Arial" panose="020B0604020202020204" pitchFamily="34" charset="0"/>
              <a:buChar char="•"/>
            </a:pPr>
            <a:r>
              <a:rPr lang="en-US" sz="1800" dirty="0" smtClean="0"/>
              <a:t>This </a:t>
            </a:r>
            <a:r>
              <a:rPr lang="en-US" sz="1800" dirty="0"/>
              <a:t>means no participant may exercise “</a:t>
            </a:r>
            <a:r>
              <a:rPr lang="en-US" sz="1800" i="1" dirty="0"/>
              <a:t>authority, leadership, or influence </a:t>
            </a:r>
            <a:r>
              <a:rPr lang="en-US" sz="1800" i="1" dirty="0" smtClean="0"/>
              <a:t>by reason </a:t>
            </a:r>
            <a:r>
              <a:rPr lang="en-US" sz="1800" i="1" dirty="0"/>
              <a:t>of superior leverage, strength, or representation to the exclusion of </a:t>
            </a:r>
            <a:r>
              <a:rPr lang="en-US" sz="1800" i="1" dirty="0" smtClean="0"/>
              <a:t>fair and </a:t>
            </a:r>
            <a:r>
              <a:rPr lang="en-US" sz="1800" i="1" dirty="0"/>
              <a:t>equitable consideration of other viewpoints</a:t>
            </a:r>
            <a:r>
              <a:rPr lang="en-US" sz="1800" dirty="0"/>
              <a:t>” or “</a:t>
            </a:r>
            <a:r>
              <a:rPr lang="en-US" sz="1800" i="1" dirty="0"/>
              <a:t>to hinder the progress of </a:t>
            </a:r>
            <a:r>
              <a:rPr lang="en-US" sz="1800" i="1" dirty="0" smtClean="0"/>
              <a:t>the standards </a:t>
            </a:r>
            <a:r>
              <a:rPr lang="en-US" sz="1800" i="1" dirty="0"/>
              <a:t>development activity</a:t>
            </a:r>
            <a:r>
              <a:rPr lang="en-US" sz="1800" dirty="0"/>
              <a:t>”</a:t>
            </a:r>
          </a:p>
          <a:p>
            <a:pPr>
              <a:buFont typeface="Arial" panose="020B0604020202020204" pitchFamily="34" charset="0"/>
              <a:buChar char="•"/>
            </a:pPr>
            <a:r>
              <a:rPr lang="en-US" dirty="0" smtClean="0"/>
              <a:t>This </a:t>
            </a:r>
            <a:r>
              <a:rPr lang="en-US" dirty="0"/>
              <a:t>rule applies equally to those participating in a </a:t>
            </a:r>
            <a:r>
              <a:rPr lang="en-US" dirty="0" smtClean="0"/>
              <a:t>standards development </a:t>
            </a:r>
            <a:r>
              <a:rPr lang="en-US" dirty="0"/>
              <a:t>project and to that project’s leadership group</a:t>
            </a:r>
          </a:p>
          <a:p>
            <a:pPr>
              <a:buFont typeface="Arial" panose="020B0604020202020204" pitchFamily="34" charset="0"/>
              <a:buChar char="•"/>
            </a:pPr>
            <a:r>
              <a:rPr lang="en-US" dirty="0" smtClean="0"/>
              <a:t>Any </a:t>
            </a:r>
            <a:r>
              <a:rPr lang="en-US" dirty="0"/>
              <a:t>person who reasonably suspects that dominance is occurring in </a:t>
            </a:r>
            <a:r>
              <a:rPr lang="en-US" dirty="0" smtClean="0"/>
              <a:t>a standards </a:t>
            </a:r>
            <a:r>
              <a:rPr lang="en-US" dirty="0"/>
              <a:t>development project is encouraged to bring the issue to </a:t>
            </a:r>
            <a:r>
              <a:rPr lang="en-US" dirty="0" smtClean="0"/>
              <a:t>the attention </a:t>
            </a:r>
            <a:r>
              <a:rPr lang="en-US" dirty="0"/>
              <a:t>of the Standards Committee or the project’s IEEE-SA </a:t>
            </a:r>
            <a:r>
              <a:rPr lang="en-US" dirty="0" smtClean="0"/>
              <a:t>Program Manager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a:t>
            </a:r>
            <a:r>
              <a:rPr lang="en-US" dirty="0"/>
              <a:t>P</a:t>
            </a:r>
            <a:r>
              <a:rPr lang="en-US" dirty="0" smtClean="0"/>
              <a:t>olicy Documents</a:t>
            </a:r>
            <a:endParaRPr lang="en-US" dirty="0"/>
          </a:p>
        </p:txBody>
      </p:sp>
      <p:sp>
        <p:nvSpPr>
          <p:cNvPr id="3" name="Content Placeholder 2"/>
          <p:cNvSpPr>
            <a:spLocks noGrp="1"/>
          </p:cNvSpPr>
          <p:nvPr>
            <p:ph idx="1"/>
          </p:nvPr>
        </p:nvSpPr>
        <p:spPr>
          <a:xfrm>
            <a:off x="914401" y="1634490"/>
            <a:ext cx="10361084" cy="4840924"/>
          </a:xfrm>
        </p:spPr>
        <p:txBody>
          <a:bodyPr/>
          <a:lstStyle/>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January 2020</a:t>
            </a:r>
            <a:endParaRPr lang="en-US" dirty="0"/>
          </a:p>
        </p:txBody>
      </p:sp>
    </p:spTree>
    <p:extLst>
      <p:ext uri="{BB962C8B-B14F-4D97-AF65-F5344CB8AC3E}">
        <p14:creationId xmlns:p14="http://schemas.microsoft.com/office/powerpoint/2010/main" val="8981368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Rules Documents</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r>
              <a:rPr lang="en-US" sz="1600" dirty="0"/>
              <a:t/>
            </a:r>
            <a:br>
              <a:rPr lang="en-US" sz="1600" dirty="0"/>
            </a:br>
            <a:endParaRPr lang="en-US" sz="1600" dirty="0"/>
          </a:p>
          <a:p>
            <a:r>
              <a:rPr lang="en-US" dirty="0" smtClean="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January 2020</a:t>
            </a:r>
            <a:endParaRPr lang="en-US" dirty="0"/>
          </a:p>
        </p:txBody>
      </p:sp>
    </p:spTree>
    <p:extLst>
      <p:ext uri="{BB962C8B-B14F-4D97-AF65-F5344CB8AC3E}">
        <p14:creationId xmlns:p14="http://schemas.microsoft.com/office/powerpoint/2010/main" val="22218055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 Ground Rules</a:t>
            </a: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a:t>
            </a:r>
            <a:r>
              <a:rPr lang="en-US" dirty="0" smtClean="0">
                <a:cs typeface="DejaVu Sans" pitchFamily="34" charset="0"/>
              </a:rPr>
              <a:t>(no confidentially notices in email)</a:t>
            </a:r>
            <a:endParaRPr lang="en-US" dirty="0">
              <a:cs typeface="DejaVu Sans" pitchFamily="34" charset="0"/>
            </a:endParaRPr>
          </a:p>
          <a:p>
            <a:pPr indent="-457200">
              <a:buFont typeface="Arial" panose="020B0604020202020204" pitchFamily="34" charset="0"/>
              <a:buChar char="•"/>
            </a:pPr>
            <a:r>
              <a:rPr lang="en-US" dirty="0">
                <a:cs typeface="DejaVu Sans" pitchFamily="34" charset="0"/>
              </a:rPr>
              <a:t>Presentations must be openly </a:t>
            </a:r>
            <a:r>
              <a:rPr lang="en-US" dirty="0" smtClean="0">
                <a:cs typeface="DejaVu Sans" pitchFamily="34" charset="0"/>
              </a:rPr>
              <a:t>available</a:t>
            </a:r>
            <a:endParaRPr lang="en-US" dirty="0">
              <a:cs typeface="DejaVu Sans" pitchFamily="34" charset="0"/>
            </a:endParaRP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17719158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IEEE 802 Rules Documents </a:t>
            </a:r>
          </a:p>
        </p:txBody>
      </p:sp>
      <p:sp>
        <p:nvSpPr>
          <p:cNvPr id="8198" name="Rectangle 3"/>
          <p:cNvSpPr>
            <a:spLocks noGrp="1" noChangeArrowheads="1"/>
          </p:cNvSpPr>
          <p:nvPr>
            <p:ph idx="1"/>
          </p:nvPr>
        </p:nvSpPr>
        <p:spPr>
          <a:noFill/>
        </p:spPr>
        <p:txBody>
          <a:bodyPr/>
          <a:lstStyle/>
          <a:p>
            <a:r>
              <a:rPr lang="en-US" sz="2000" dirty="0"/>
              <a:t>IEEE 802 Policies &amp; Procedures (Approved June 2014)</a:t>
            </a:r>
          </a:p>
          <a:p>
            <a:pPr lvl="1"/>
            <a:r>
              <a:rPr lang="en-US" sz="1800" dirty="0">
                <a:hlinkClick r:id="rId3"/>
              </a:rPr>
              <a:t>http://standards.ieee.org/board/aud/LMSC.pdf</a:t>
            </a:r>
            <a:endParaRPr lang="en-US" sz="1800" dirty="0"/>
          </a:p>
          <a:p>
            <a:r>
              <a:rPr lang="en-US" sz="2000" dirty="0"/>
              <a:t>IEEE 802 Operations Manual (Approved </a:t>
            </a:r>
            <a:r>
              <a:rPr lang="en-US" sz="2000" dirty="0" smtClean="0"/>
              <a:t>13 July 2018)</a:t>
            </a:r>
            <a:endParaRPr lang="en-US" sz="2000" dirty="0"/>
          </a:p>
          <a:p>
            <a:pPr lvl="1">
              <a:lnSpc>
                <a:spcPct val="80000"/>
              </a:lnSpc>
              <a:defRPr/>
            </a:pPr>
            <a:r>
              <a:rPr lang="en-US" altLang="en-US" sz="1800" dirty="0">
                <a:hlinkClick r:id="rId4"/>
              </a:rPr>
              <a:t>https://</a:t>
            </a:r>
            <a:r>
              <a:rPr lang="en-US" altLang="en-US" sz="1800" dirty="0" smtClean="0">
                <a:hlinkClick r:id="rId4"/>
              </a:rPr>
              <a:t>mentor.ieee.org/802-ec/dcn/17/ec-17-0090-22-0PNP-ieee-802-lmsc-operations-manual.pdf</a:t>
            </a:r>
            <a:r>
              <a:rPr lang="en-US" altLang="en-US" sz="1800" dirty="0" smtClean="0"/>
              <a:t> </a:t>
            </a:r>
            <a:endParaRPr lang="en-US" altLang="en-US" sz="1800" dirty="0"/>
          </a:p>
          <a:p>
            <a:pPr>
              <a:lnSpc>
                <a:spcPct val="80000"/>
              </a:lnSpc>
              <a:defRPr/>
            </a:pPr>
            <a:r>
              <a:rPr lang="en-US" sz="2000" dirty="0"/>
              <a:t>IEEE 802 Working Group Policies </a:t>
            </a:r>
            <a:r>
              <a:rPr lang="en-US" sz="2000" dirty="0" smtClean="0"/>
              <a:t>&amp; Procedures </a:t>
            </a:r>
            <a:r>
              <a:rPr lang="en-US" sz="2000" dirty="0"/>
              <a:t>(29 </a:t>
            </a:r>
            <a:r>
              <a:rPr lang="en-US" sz="2000" dirty="0" smtClean="0"/>
              <a:t>July </a:t>
            </a:r>
            <a:r>
              <a:rPr lang="en-US" sz="2000" dirty="0"/>
              <a:t>2016)</a:t>
            </a:r>
            <a:r>
              <a:rPr lang="en-US" altLang="en-US" sz="2000" dirty="0"/>
              <a:t> </a:t>
            </a:r>
          </a:p>
          <a:p>
            <a:pPr lvl="1"/>
            <a:r>
              <a:rPr lang="en-US" altLang="en-US" sz="1800" dirty="0">
                <a:hlinkClick r:id="rId5"/>
              </a:rPr>
              <a:t>http://www.ieee802.org/PNP/approved/IEEE_802_WG_PandP_v19.pdf</a:t>
            </a:r>
            <a:r>
              <a:rPr lang="en-US" altLang="en-US" sz="1800" dirty="0"/>
              <a:t> </a:t>
            </a:r>
          </a:p>
          <a:p>
            <a:r>
              <a:rPr lang="en-US" sz="2000" dirty="0"/>
              <a:t>IEEE 802 LMSC Chair's Guidelines (Approved </a:t>
            </a:r>
            <a:r>
              <a:rPr lang="en-US" sz="2000" dirty="0" smtClean="0"/>
              <a:t>13 July 2018)</a:t>
            </a:r>
            <a:endParaRPr lang="en-US" sz="2000" dirty="0">
              <a:hlinkClick r:id="rId6"/>
            </a:endParaRPr>
          </a:p>
          <a:p>
            <a:pPr lvl="1"/>
            <a:r>
              <a:rPr lang="en-US" sz="1800" dirty="0">
                <a:hlinkClick r:id="rId7"/>
              </a:rPr>
              <a:t>https://</a:t>
            </a:r>
            <a:r>
              <a:rPr lang="en-US" sz="1800" dirty="0" smtClean="0">
                <a:hlinkClick r:id="rId7"/>
              </a:rPr>
              <a:t>mentor.ieee.org/802-ec/dcn/17/ec-17-0120-27-0PNP-ieee-802-lmsc-chairs-guidelines.pdf</a:t>
            </a:r>
            <a:r>
              <a:rPr lang="en-US" sz="1800" dirty="0" smtClean="0"/>
              <a:t> </a:t>
            </a:r>
            <a:endParaRPr lang="en-US" sz="1800" dirty="0"/>
          </a:p>
          <a:p>
            <a:r>
              <a:rPr lang="en-US" sz="2000" dirty="0"/>
              <a:t>Participation in IEEE 802 Meetings</a:t>
            </a:r>
          </a:p>
          <a:p>
            <a:pPr lvl="1"/>
            <a:r>
              <a:rPr lang="en-US" sz="1800" u="sng" dirty="0">
                <a:hlinkClick r:id="rId8"/>
              </a:rPr>
              <a:t>https://mentor.ieee.org/802-ec/dcn/16/ec-16-0180-05-00EC-ieee-802-participation-slide.pptx</a:t>
            </a:r>
            <a:endParaRPr lang="en-US" sz="1800" u="sng" dirty="0"/>
          </a:p>
          <a:p>
            <a:pPr lvl="1"/>
            <a:endParaRPr lang="en-US" sz="1600" dirty="0"/>
          </a:p>
          <a:p>
            <a:r>
              <a:rPr lang="en-US" sz="1600" dirty="0"/>
              <a:t>Policies and Procedures hierarchy: </a:t>
            </a:r>
            <a:r>
              <a:rPr lang="en-US" sz="1600" b="0" dirty="0">
                <a:hlinkClick r:id="rId9"/>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10"/>
              </a:rPr>
              <a:t>http://www.ieee802.org/devdocs.shtml</a:t>
            </a:r>
            <a:r>
              <a:rPr lang="en-US" altLang="en-US" sz="1600" dirty="0"/>
              <a:t> </a:t>
            </a:r>
          </a:p>
          <a:p>
            <a:endParaRPr lang="en-US" dirty="0" smtClean="0"/>
          </a:p>
          <a:p>
            <a:pPr lvl="1"/>
            <a:endParaRPr lang="en-US" sz="1800"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8195" name="Footer Placeholder 4"/>
          <p:cNvSpPr>
            <a:spLocks noGrp="1"/>
          </p:cNvSpPr>
          <p:nvPr>
            <p:ph type="ftr" idx="14"/>
          </p:nvPr>
        </p:nvSpPr>
        <p:spPr>
          <a:prstGeom prst="rect">
            <a:avLst/>
          </a:prstGeom>
          <a:noFill/>
        </p:spPr>
        <p:txBody>
          <a:bodyPr/>
          <a:lstStyle/>
          <a:p>
            <a:r>
              <a:rPr lang="en-US" smtClean="0"/>
              <a:t>Robert Stacey, Intel</a:t>
            </a:r>
            <a:endParaRPr lang="en-US"/>
          </a:p>
        </p:txBody>
      </p:sp>
      <p:sp>
        <p:nvSpPr>
          <p:cNvPr id="8194" name="Date Placeholder 3"/>
          <p:cNvSpPr>
            <a:spLocks noGrp="1"/>
          </p:cNvSpPr>
          <p:nvPr>
            <p:ph type="dt" idx="15"/>
          </p:nvPr>
        </p:nvSpPr>
        <p:spPr>
          <a:prstGeom prst="rect">
            <a:avLst/>
          </a:prstGeom>
          <a:noFill/>
        </p:spPr>
        <p:txBody>
          <a:bodyPr/>
          <a:lstStyle/>
          <a:p>
            <a:r>
              <a:rPr lang="en-US" smtClean="0"/>
              <a:t>January 2020</a:t>
            </a:r>
            <a:endParaRPr lang="en-US"/>
          </a:p>
        </p:txBody>
      </p:sp>
    </p:spTree>
    <p:extLst>
      <p:ext uri="{BB962C8B-B14F-4D97-AF65-F5344CB8AC3E}">
        <p14:creationId xmlns:p14="http://schemas.microsoft.com/office/powerpoint/2010/main" val="2332869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IEEE 802.11 Rules Document </a:t>
            </a:r>
          </a:p>
        </p:txBody>
      </p:sp>
      <p:sp>
        <p:nvSpPr>
          <p:cNvPr id="8198" name="Rectangle 3"/>
          <p:cNvSpPr>
            <a:spLocks noGrp="1" noChangeArrowheads="1"/>
          </p:cNvSpPr>
          <p:nvPr>
            <p:ph idx="1"/>
          </p:nvPr>
        </p:nvSpPr>
        <p:spPr>
          <a:noFill/>
        </p:spPr>
        <p:txBody>
          <a:bodyPr/>
          <a:lstStyle/>
          <a:p>
            <a:r>
              <a:rPr lang="en-US" dirty="0" smtClean="0"/>
              <a:t>IEEE 802.11 WG Operations Manual (Approved 13 July 2018):</a:t>
            </a:r>
          </a:p>
          <a:p>
            <a:pPr lvl="1"/>
            <a:r>
              <a:rPr lang="en-US" altLang="en-US" dirty="0">
                <a:hlinkClick r:id="rId3"/>
              </a:rPr>
              <a:t>https://</a:t>
            </a:r>
            <a:r>
              <a:rPr lang="en-US" altLang="en-US" dirty="0" smtClean="0">
                <a:hlinkClick r:id="rId3"/>
              </a:rPr>
              <a:t>mentor.ieee.org/802.11/dcn/14/11-14-0629-22-0000-802-11-operations-manual.docx</a:t>
            </a:r>
            <a:endParaRPr lang="en-US" altLang="en-US" dirty="0" smtClean="0"/>
          </a:p>
          <a:p>
            <a:pPr lvl="1"/>
            <a:endParaRPr lang="en-US" altLang="en-US" dirty="0" smtClean="0"/>
          </a:p>
          <a:p>
            <a:pPr marL="57150" indent="0"/>
            <a:r>
              <a:rPr lang="en-US" altLang="en-US" dirty="0" smtClean="0"/>
              <a:t>No changes since July 2018    </a:t>
            </a:r>
            <a:endParaRPr lang="en-US" altLang="en-US" dirty="0"/>
          </a:p>
          <a:p>
            <a:endParaRPr lang="en-US" dirty="0" smtClean="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8195" name="Footer Placeholder 4"/>
          <p:cNvSpPr>
            <a:spLocks noGrp="1"/>
          </p:cNvSpPr>
          <p:nvPr>
            <p:ph type="ftr" idx="14"/>
          </p:nvPr>
        </p:nvSpPr>
        <p:spPr>
          <a:prstGeom prst="rect">
            <a:avLst/>
          </a:prstGeom>
          <a:noFill/>
        </p:spPr>
        <p:txBody>
          <a:bodyPr/>
          <a:lstStyle/>
          <a:p>
            <a:r>
              <a:rPr lang="en-US" smtClean="0"/>
              <a:t>Robert Stacey, Intel</a:t>
            </a:r>
            <a:endParaRPr lang="en-US"/>
          </a:p>
        </p:txBody>
      </p:sp>
      <p:sp>
        <p:nvSpPr>
          <p:cNvPr id="8194" name="Date Placeholder 3"/>
          <p:cNvSpPr>
            <a:spLocks noGrp="1"/>
          </p:cNvSpPr>
          <p:nvPr>
            <p:ph type="dt" idx="15"/>
          </p:nvPr>
        </p:nvSpPr>
        <p:spPr>
          <a:prstGeom prst="rect">
            <a:avLst/>
          </a:prstGeom>
          <a:noFill/>
        </p:spPr>
        <p:txBody>
          <a:bodyPr/>
          <a:lstStyle/>
          <a:p>
            <a:r>
              <a:rPr lang="en-US" smtClean="0"/>
              <a:t>January 2020</a:t>
            </a:r>
            <a:endParaRPr lang="en-US"/>
          </a:p>
        </p:txBody>
      </p:sp>
    </p:spTree>
    <p:extLst>
      <p:ext uri="{BB962C8B-B14F-4D97-AF65-F5344CB8AC3E}">
        <p14:creationId xmlns:p14="http://schemas.microsoft.com/office/powerpoint/2010/main" val="9259290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smtClean="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marL="800100" lvl="1" indent="-342900">
              <a:buFont typeface="Arial" panose="020B0604020202020204" pitchFamily="34" charset="0"/>
              <a:buChar char="•"/>
            </a:pPr>
            <a:r>
              <a:rPr lang="en-US" dirty="0" smtClean="0"/>
              <a:t>IEEE SA Patent Policy</a:t>
            </a:r>
          </a:p>
          <a:p>
            <a:pPr marL="800100" lvl="1" indent="-342900">
              <a:buFont typeface="Arial" panose="020B0604020202020204" pitchFamily="34" charset="0"/>
              <a:buChar char="•"/>
            </a:pPr>
            <a:r>
              <a:rPr lang="en-US" dirty="0" smtClean="0"/>
              <a:t>IEEE SA Copyright Policy</a:t>
            </a:r>
          </a:p>
          <a:p>
            <a:pPr marL="800100" lvl="1" indent="-342900">
              <a:buFont typeface="Arial" panose="020B0604020202020204" pitchFamily="34" charset="0"/>
              <a:buChar char="•"/>
            </a:pPr>
            <a:r>
              <a:rPr lang="en-US" dirty="0" smtClean="0"/>
              <a:t>IEEE SA Participation and </a:t>
            </a:r>
            <a:r>
              <a:rPr lang="en-US" dirty="0"/>
              <a:t>P</a:t>
            </a:r>
            <a:r>
              <a:rPr lang="en-US" dirty="0" smtClean="0"/>
              <a:t>olicy Documents</a:t>
            </a:r>
          </a:p>
          <a:p>
            <a:pPr marL="800100" lvl="1" indent="-342900">
              <a:buFont typeface="Arial" panose="020B0604020202020204" pitchFamily="34" charset="0"/>
              <a:buChar char="•"/>
            </a:pPr>
            <a:r>
              <a:rPr lang="en-US" dirty="0" smtClean="0"/>
              <a:t>IEEE 802.11 Operations Manual</a:t>
            </a:r>
          </a:p>
          <a:p>
            <a:pPr marL="800100" lvl="1" indent="-342900">
              <a:buFont typeface="Arial" panose="020B0604020202020204" pitchFamily="34" charset="0"/>
              <a:buChar char="•"/>
            </a:pPr>
            <a:r>
              <a:rPr lang="en-US" dirty="0" smtClean="0"/>
              <a:t>Reminder to vote on WG ballots</a:t>
            </a:r>
          </a:p>
          <a:p>
            <a:pPr marL="800100" lvl="1" indent="-342900">
              <a:buFont typeface="Arial" panose="020B0604020202020204" pitchFamily="34" charset="0"/>
              <a:buChar char="•"/>
            </a:pPr>
            <a:r>
              <a:rPr lang="en-US" dirty="0" smtClean="0"/>
              <a:t>Joining the 802.11 email reflectors </a:t>
            </a:r>
          </a:p>
          <a:p>
            <a:pPr marL="800100" lvl="1" indent="-342900">
              <a:buFont typeface="Arial" panose="020B0604020202020204" pitchFamily="34" charset="0"/>
              <a:buChar char="•"/>
            </a:pPr>
            <a:r>
              <a:rPr lang="en-US" dirty="0" smtClean="0"/>
              <a:t>Joining </a:t>
            </a:r>
            <a:r>
              <a:rPr lang="en-US" dirty="0"/>
              <a:t>802 All List Server</a:t>
            </a:r>
          </a:p>
          <a:p>
            <a:pPr marL="800100" lvl="1" indent="-342900">
              <a:buFont typeface="Arial" panose="020B0604020202020204" pitchFamily="34" charset="0"/>
              <a:buChar char="•"/>
            </a:pPr>
            <a:r>
              <a:rPr lang="en-US" dirty="0" smtClean="0"/>
              <a:t>Reminder </a:t>
            </a:r>
            <a:r>
              <a:rPr lang="en-US" dirty="0"/>
              <a:t>on Posting Documents</a:t>
            </a:r>
            <a:endParaRPr lang="en-US" dirty="0" smtClean="0"/>
          </a:p>
          <a:p>
            <a:pPr lvl="1">
              <a:buNone/>
            </a:pPr>
            <a:endParaRPr lang="en-US" dirty="0" smtClean="0"/>
          </a:p>
          <a:p>
            <a:pPr lvl="1">
              <a:buNone/>
            </a:pPr>
            <a:r>
              <a:rPr lang="en-US" dirty="0"/>
              <a:t>	</a:t>
            </a:r>
            <a:endParaRPr lang="en-US" dirty="0" smtClean="0"/>
          </a:p>
          <a:p>
            <a:pPr lvl="1">
              <a:buFontTx/>
              <a:buNone/>
            </a:pPr>
            <a:endParaRPr lang="en-US" dirty="0" smtClean="0"/>
          </a:p>
          <a:p>
            <a:pPr>
              <a:buFontTx/>
              <a:buNone/>
            </a:pPr>
            <a:r>
              <a:rPr lang="en-US" dirty="0" smtClean="0"/>
              <a:t>	</a:t>
            </a:r>
          </a:p>
        </p:txBody>
      </p:sp>
      <p:sp>
        <p:nvSpPr>
          <p:cNvPr id="3075" name="Footer Placeholder 4"/>
          <p:cNvSpPr>
            <a:spLocks noGrp="1"/>
          </p:cNvSpPr>
          <p:nvPr>
            <p:ph type="ftr" idx="14"/>
          </p:nvPr>
        </p:nvSpPr>
        <p:spPr>
          <a:prstGeom prst="rect">
            <a:avLst/>
          </a:prstGeom>
          <a:noFill/>
        </p:spPr>
        <p:txBody>
          <a:bodyPr/>
          <a:lstStyle/>
          <a:p>
            <a:r>
              <a:rPr lang="en-US" smtClean="0"/>
              <a:t>Robert Stacey, Intel</a:t>
            </a:r>
            <a:endParaRPr lang="en-US"/>
          </a:p>
        </p:txBody>
      </p:sp>
      <p:sp>
        <p:nvSpPr>
          <p:cNvPr id="3074" name="Date Placeholder 3"/>
          <p:cNvSpPr>
            <a:spLocks noGrp="1"/>
          </p:cNvSpPr>
          <p:nvPr>
            <p:ph type="dt" idx="15"/>
          </p:nvPr>
        </p:nvSpPr>
        <p:spPr>
          <a:prstGeom prst="rect">
            <a:avLst/>
          </a:prstGeom>
          <a:noFill/>
        </p:spPr>
        <p:txBody>
          <a:bodyPr/>
          <a:lstStyle/>
          <a:p>
            <a:r>
              <a:rPr lang="en-US" smtClean="0"/>
              <a:t>January 2020</a:t>
            </a:r>
            <a:endParaRPr lang="en-US"/>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respond to WG ballots to avoid loss of voting rights</a:t>
            </a:r>
            <a:endParaRPr lang="en-US" dirty="0"/>
          </a:p>
        </p:txBody>
      </p:sp>
      <p:sp>
        <p:nvSpPr>
          <p:cNvPr id="3" name="Content Placeholder 2"/>
          <p:cNvSpPr>
            <a:spLocks noGrp="1"/>
          </p:cNvSpPr>
          <p:nvPr>
            <p:ph idx="1"/>
          </p:nvPr>
        </p:nvSpPr>
        <p:spPr/>
        <p:txBody>
          <a:bodyPr/>
          <a:lstStyle/>
          <a:p>
            <a:r>
              <a:rPr lang="en-US" dirty="0" smtClean="0"/>
              <a:t>802.11 OM (</a:t>
            </a:r>
            <a:r>
              <a:rPr lang="en-US" dirty="0" smtClean="0">
                <a:hlinkClick r:id="rId3"/>
              </a:rPr>
              <a:t>11-14-0629-22</a:t>
            </a:r>
            <a:r>
              <a:rPr lang="en-US" dirty="0"/>
              <a:t>)</a:t>
            </a:r>
            <a:r>
              <a:rPr lang="en-US" dirty="0" smtClean="0"/>
              <a:t>, see Section 7.1</a:t>
            </a:r>
          </a:p>
          <a:p>
            <a:pPr lvl="1"/>
            <a:r>
              <a:rPr lang="en-US" i="1" dirty="0"/>
              <a:t>The Voter responds to 2 out of 3 consecutive mandatory WG letter ballots, where a valid response is received in the initial mandatory WG letter ballot or any of its subsequent recirculation ballots. </a:t>
            </a:r>
          </a:p>
          <a:p>
            <a:pPr lvl="1"/>
            <a:r>
              <a:rPr lang="en-US" i="1" dirty="0"/>
              <a:t>NOTE – A voter’s status is evaluated at completion of a WG letter ballot series</a:t>
            </a:r>
            <a:r>
              <a:rPr lang="en-US" i="1" dirty="0" smtClean="0"/>
              <a:t>.</a:t>
            </a:r>
          </a:p>
          <a:p>
            <a:r>
              <a:rPr lang="en-US" dirty="0" smtClean="0"/>
              <a:t>The length of a WG letter ballot series is “1” if the initial WGLB fails</a:t>
            </a:r>
          </a:p>
          <a:p>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January 2020</a:t>
            </a:r>
            <a:endParaRPr lang="en-US" dirty="0"/>
          </a:p>
        </p:txBody>
      </p:sp>
    </p:spTree>
    <p:extLst>
      <p:ext uri="{BB962C8B-B14F-4D97-AF65-F5344CB8AC3E}">
        <p14:creationId xmlns:p14="http://schemas.microsoft.com/office/powerpoint/2010/main" val="33664311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 Abstain responses, see 802 WG P&amp;P</a:t>
            </a:r>
            <a:endParaRPr lang="en-US" dirty="0"/>
          </a:p>
        </p:txBody>
      </p:sp>
      <p:sp>
        <p:nvSpPr>
          <p:cNvPr id="3" name="Content Placeholder 2"/>
          <p:cNvSpPr>
            <a:spLocks noGrp="1"/>
          </p:cNvSpPr>
          <p:nvPr>
            <p:ph idx="1"/>
          </p:nvPr>
        </p:nvSpPr>
        <p:spPr/>
        <p:txBody>
          <a:bodyPr/>
          <a:lstStyle/>
          <a:p>
            <a:r>
              <a:rPr lang="en-US" dirty="0" smtClean="0">
                <a:hlinkClick r:id="rId3"/>
              </a:rPr>
              <a:t>http</a:t>
            </a:r>
            <a:r>
              <a:rPr lang="en-US" dirty="0">
                <a:hlinkClick r:id="rId3"/>
              </a:rPr>
              <a:t>://</a:t>
            </a:r>
            <a:r>
              <a:rPr lang="en-US" dirty="0" smtClean="0">
                <a:hlinkClick r:id="rId3"/>
              </a:rPr>
              <a:t>www.ieee802.org/PNP/approved/IEEE_802_WG_PandP_v19.pdf</a:t>
            </a:r>
            <a:r>
              <a:rPr lang="en-US" dirty="0" smtClean="0"/>
              <a:t> </a:t>
            </a:r>
          </a:p>
          <a:p>
            <a:r>
              <a:rPr lang="en-GB" dirty="0"/>
              <a:t>4.2.3 Loss</a:t>
            </a:r>
          </a:p>
          <a:p>
            <a:r>
              <a:rPr lang="en-US" sz="2000" b="0" dirty="0"/>
              <a:t>“Excepting recirculation letter ballots </a:t>
            </a:r>
            <a:r>
              <a:rPr lang="en-US" sz="2000" dirty="0"/>
              <a:t>membership may be lost if two of the last three Working Group letter ballots are not returned, or are returned with an abstention for other than “lack of technical expertise</a:t>
            </a:r>
            <a:r>
              <a:rPr lang="en-US" sz="2000" b="0" dirty="0"/>
              <a:t>.” This rule may be excused by the Working Group Chair if the individual is otherwise an active member. If membership is lost per this </a:t>
            </a:r>
            <a:r>
              <a:rPr lang="en-US" sz="2000" b="0" dirty="0" err="1"/>
              <a:t>subclause</a:t>
            </a:r>
            <a:r>
              <a:rPr lang="en-US" sz="2000" b="0" dirty="0"/>
              <a:t>, membership is reestablished as if the person were a new candidate member, i.e., all previous participation credit is </a:t>
            </a:r>
            <a:r>
              <a:rPr lang="en-GB" sz="2000" b="0" dirty="0"/>
              <a:t>lost.</a:t>
            </a:r>
            <a:r>
              <a:rPr lang="en-US" sz="2000" b="0" dirty="0"/>
              <a:t>”</a:t>
            </a:r>
            <a:endParaRPr lang="en-US" sz="2000" dirty="0"/>
          </a:p>
          <a:p>
            <a:pPr lvl="1"/>
            <a:endParaRPr lang="en-US" dirty="0" smtClean="0"/>
          </a:p>
          <a:p>
            <a:pPr lvl="1"/>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January 2020</a:t>
            </a:r>
            <a:endParaRPr lang="en-US" dirty="0"/>
          </a:p>
        </p:txBody>
      </p:sp>
    </p:spTree>
    <p:extLst>
      <p:ext uri="{BB962C8B-B14F-4D97-AF65-F5344CB8AC3E}">
        <p14:creationId xmlns:p14="http://schemas.microsoft.com/office/powerpoint/2010/main" val="6381916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smtClean="0"/>
              <a:t>Email Reflectors</a:t>
            </a:r>
          </a:p>
        </p:txBody>
      </p:sp>
      <p:sp>
        <p:nvSpPr>
          <p:cNvPr id="25606" name="Rectangle 3"/>
          <p:cNvSpPr>
            <a:spLocks noGrp="1" noChangeArrowheads="1"/>
          </p:cNvSpPr>
          <p:nvPr>
            <p:ph idx="1"/>
          </p:nvPr>
        </p:nvSpPr>
        <p:spPr/>
        <p:txBody>
          <a:bodyPr/>
          <a:lstStyle/>
          <a:p>
            <a:r>
              <a:rPr lang="en-GB" altLang="en-US" dirty="0" smtClean="0"/>
              <a:t>There is an email reflector for the working group,  plus one for each task group. </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Robert Stacey, Intel</a:t>
            </a:r>
            <a:endParaRPr lang="en-US" altLang="en-US" sz="1200" b="0"/>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2020</a:t>
            </a:r>
            <a:endParaRPr lang="en-US" altLang="en-US" sz="1800"/>
          </a:p>
        </p:txBody>
      </p:sp>
    </p:spTree>
    <p:extLst>
      <p:ext uri="{BB962C8B-B14F-4D97-AF65-F5344CB8AC3E}">
        <p14:creationId xmlns:p14="http://schemas.microsoft.com/office/powerpoint/2010/main" val="1641018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a:t>subscribe  stds-802-all</a:t>
            </a:r>
          </a:p>
          <a:p>
            <a:pPr lvl="2">
              <a:buNone/>
            </a:pPr>
            <a:r>
              <a:rPr lang="en-US" sz="2400" b="1" dirty="0"/>
              <a:t>	end</a:t>
            </a:r>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January 2020</a:t>
            </a:r>
            <a:endParaRPr lang="en-US" dirty="0"/>
          </a:p>
        </p:txBody>
      </p:sp>
    </p:spTree>
    <p:extLst>
      <p:ext uri="{BB962C8B-B14F-4D97-AF65-F5344CB8AC3E}">
        <p14:creationId xmlns:p14="http://schemas.microsoft.com/office/powerpoint/2010/main" val="6894242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a:t>
            </a:r>
            <a:r>
              <a:rPr lang="en-US" sz="2600" dirty="0" smtClean="0"/>
              <a:t>Dorothy or Robert or Jon </a:t>
            </a:r>
            <a:r>
              <a:rPr lang="en-US" sz="2600" dirty="0"/>
              <a:t>know.</a:t>
            </a:r>
          </a:p>
          <a:p>
            <a:pPr lvl="1"/>
            <a:r>
              <a:rPr lang="en-US" sz="2800" dirty="0"/>
              <a:t>Secretaries should put “Minutes” in the lower left corner for “minutes” of meetings.</a:t>
            </a:r>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January 2020</a:t>
            </a:r>
            <a:endParaRPr lang="en-US"/>
          </a:p>
        </p:txBody>
      </p:sp>
    </p:spTree>
    <p:extLst>
      <p:ext uri="{BB962C8B-B14F-4D97-AF65-F5344CB8AC3E}">
        <p14:creationId xmlns:p14="http://schemas.microsoft.com/office/powerpoint/2010/main" val="25382947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14E429-8CBB-47AA-A76C-53DEE065DAB6}"/>
              </a:ext>
            </a:extLst>
          </p:cNvPr>
          <p:cNvSpPr>
            <a:spLocks noGrp="1"/>
          </p:cNvSpPr>
          <p:nvPr>
            <p:ph type="title"/>
          </p:nvPr>
        </p:nvSpPr>
        <p:spPr/>
        <p:txBody>
          <a:bodyPr/>
          <a:lstStyle/>
          <a:p>
            <a:r>
              <a:rPr lang="en-US" dirty="0" smtClean="0"/>
              <a:t>IEEE Event </a:t>
            </a:r>
            <a:r>
              <a:rPr lang="en-US" dirty="0"/>
              <a:t>Conduct and Safety Statement </a:t>
            </a:r>
          </a:p>
        </p:txBody>
      </p:sp>
      <p:sp>
        <p:nvSpPr>
          <p:cNvPr id="3" name="Content Placeholder 2">
            <a:extLst>
              <a:ext uri="{FF2B5EF4-FFF2-40B4-BE49-F238E27FC236}">
                <a16:creationId xmlns:a16="http://schemas.microsoft.com/office/drawing/2014/main" xmlns=""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xmlns=""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Date Placeholder 6"/>
          <p:cNvSpPr>
            <a:spLocks noGrp="1"/>
          </p:cNvSpPr>
          <p:nvPr>
            <p:ph type="dt" idx="15"/>
          </p:nvPr>
        </p:nvSpPr>
        <p:spPr/>
        <p:txBody>
          <a:bodyPr/>
          <a:lstStyle/>
          <a:p>
            <a:r>
              <a:rPr lang="en-US" smtClean="0"/>
              <a:t>January 2020</a:t>
            </a:r>
            <a:endParaRPr lang="en-GB" dirty="0"/>
          </a:p>
        </p:txBody>
      </p:sp>
      <p:sp>
        <p:nvSpPr>
          <p:cNvPr id="8" name="Footer Placeholder 7"/>
          <p:cNvSpPr>
            <a:spLocks noGrp="1"/>
          </p:cNvSpPr>
          <p:nvPr>
            <p:ph type="ftr" idx="14"/>
          </p:nvPr>
        </p:nvSpPr>
        <p:spPr/>
        <p:txBody>
          <a:bodyPr/>
          <a:lstStyle/>
          <a:p>
            <a:r>
              <a:rPr lang="en-GB" smtClean="0"/>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26C3E9-A7B3-474D-A76C-34AAA84B1BE0}"/>
              </a:ext>
            </a:extLst>
          </p:cNvPr>
          <p:cNvSpPr>
            <a:spLocks noGrp="1"/>
          </p:cNvSpPr>
          <p:nvPr>
            <p:ph type="title"/>
          </p:nvPr>
        </p:nvSpPr>
        <p:spPr/>
        <p:txBody>
          <a:bodyPr/>
          <a:lstStyle/>
          <a:p>
            <a:pPr lvl="0"/>
            <a:r>
              <a:rPr lang="en-US" dirty="0" smtClean="0"/>
              <a:t>IEEE Event </a:t>
            </a:r>
            <a:r>
              <a:rPr lang="en-US" dirty="0"/>
              <a:t>Conduct and Safety Statement</a:t>
            </a:r>
          </a:p>
        </p:txBody>
      </p:sp>
      <p:sp>
        <p:nvSpPr>
          <p:cNvPr id="3" name="Content Placeholder 2">
            <a:extLst>
              <a:ext uri="{FF2B5EF4-FFF2-40B4-BE49-F238E27FC236}">
                <a16:creationId xmlns:a16="http://schemas.microsoft.com/office/drawing/2014/main" xmlns=""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
        <p:nvSpPr>
          <p:cNvPr id="6" name="Slide Number Placeholder 5">
            <a:extLst>
              <a:ext uri="{FF2B5EF4-FFF2-40B4-BE49-F238E27FC236}">
                <a16:creationId xmlns:a16="http://schemas.microsoft.com/office/drawing/2014/main" xmlns=""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Date Placeholder 6"/>
          <p:cNvSpPr>
            <a:spLocks noGrp="1"/>
          </p:cNvSpPr>
          <p:nvPr>
            <p:ph type="dt" idx="15"/>
          </p:nvPr>
        </p:nvSpPr>
        <p:spPr/>
        <p:txBody>
          <a:bodyPr/>
          <a:lstStyle/>
          <a:p>
            <a:r>
              <a:rPr lang="en-US" smtClean="0"/>
              <a:t>January 2020</a:t>
            </a:r>
            <a:endParaRPr lang="en-GB" dirty="0"/>
          </a:p>
        </p:txBody>
      </p:sp>
      <p:sp>
        <p:nvSpPr>
          <p:cNvPr id="8" name="Footer Placeholder 7"/>
          <p:cNvSpPr>
            <a:spLocks noGrp="1"/>
          </p:cNvSpPr>
          <p:nvPr>
            <p:ph type="ftr" idx="14"/>
          </p:nvPr>
        </p:nvSpPr>
        <p:spPr/>
        <p:txBody>
          <a:bodyPr/>
          <a:lstStyle/>
          <a:p>
            <a:r>
              <a:rPr lang="en-GB" smtClean="0"/>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Wednesday – </a:t>
            </a:r>
            <a:br>
              <a:rPr lang="en-US" sz="3200" dirty="0"/>
            </a:br>
            <a:r>
              <a:rPr lang="en-US" sz="3200" dirty="0"/>
              <a:t>802.11 Mid-Week Plenary</a:t>
            </a:r>
          </a:p>
        </p:txBody>
      </p:sp>
      <p:sp>
        <p:nvSpPr>
          <p:cNvPr id="8" name="Text Placeholder 7"/>
          <p:cNvSpPr>
            <a:spLocks noGrp="1"/>
          </p:cNvSpPr>
          <p:nvPr>
            <p:ph type="body" idx="1"/>
          </p:nvPr>
        </p:nvSpPr>
        <p:spPr/>
        <p:txBody>
          <a:bodyPr/>
          <a:lstStyle/>
          <a:p>
            <a:r>
              <a:rPr lang="en-US" dirty="0" smtClean="0"/>
              <a:t>802.11 2nd Vice Chair Report</a:t>
            </a:r>
            <a:endParaRPr lang="en-US" dirty="0"/>
          </a:p>
        </p:txBody>
      </p:sp>
      <p:sp>
        <p:nvSpPr>
          <p:cNvPr id="4" name="Date Placeholder 3"/>
          <p:cNvSpPr>
            <a:spLocks noGrp="1"/>
          </p:cNvSpPr>
          <p:nvPr>
            <p:ph type="dt" idx="10"/>
          </p:nvPr>
        </p:nvSpPr>
        <p:spPr/>
        <p:txBody>
          <a:bodyPr/>
          <a:lstStyle/>
          <a:p>
            <a:pPr>
              <a:defRPr/>
            </a:pPr>
            <a:r>
              <a:rPr lang="en-US" smtClean="0"/>
              <a:t>January 2020</a:t>
            </a:r>
            <a:endParaRPr lang="en-US"/>
          </a:p>
        </p:txBody>
      </p:sp>
      <p:sp>
        <p:nvSpPr>
          <p:cNvPr id="5" name="Footer Placeholder 4"/>
          <p:cNvSpPr>
            <a:spLocks noGrp="1"/>
          </p:cNvSpPr>
          <p:nvPr>
            <p:ph type="ftr" idx="11"/>
          </p:nvPr>
        </p:nvSpPr>
        <p:spPr/>
        <p:txBody>
          <a:bodyPr/>
          <a:lstStyle/>
          <a:p>
            <a:pPr>
              <a:defRPr/>
            </a:pPr>
            <a:r>
              <a:rPr lang="en-US" smtClean="0"/>
              <a:t>Robert Stacey, Intel</a:t>
            </a:r>
            <a:endParaRPr lang="en-US"/>
          </a:p>
        </p:txBody>
      </p:sp>
      <p:sp>
        <p:nvSpPr>
          <p:cNvPr id="2" name="Slide Number Placeholder 1"/>
          <p:cNvSpPr>
            <a:spLocks noGrp="1"/>
          </p:cNvSpPr>
          <p:nvPr>
            <p:ph type="sldNum" idx="12"/>
          </p:nvPr>
        </p:nvSpPr>
        <p:spPr/>
        <p:txBody>
          <a:bodyPr/>
          <a:lstStyle/>
          <a:p>
            <a:r>
              <a:rPr lang="en-GB" smtClean="0"/>
              <a:t>Slide </a:t>
            </a:r>
            <a:fld id="{3ABCC52B-A3F7-440B-BBF2-55191E6E7773}" type="slidenum">
              <a:rPr lang="en-GB" smtClean="0"/>
              <a:pPr/>
              <a:t>27</a:t>
            </a:fld>
            <a:endParaRPr lang="en-GB"/>
          </a:p>
        </p:txBody>
      </p:sp>
    </p:spTree>
    <p:extLst>
      <p:ext uri="{BB962C8B-B14F-4D97-AF65-F5344CB8AC3E}">
        <p14:creationId xmlns:p14="http://schemas.microsoft.com/office/powerpoint/2010/main" val="8403721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Friday – </a:t>
            </a:r>
            <a:br>
              <a:rPr lang="en-US" sz="3200" dirty="0"/>
            </a:br>
            <a:r>
              <a:rPr lang="en-US" sz="3200" dirty="0"/>
              <a:t>802.11 Closing Plenary</a:t>
            </a:r>
          </a:p>
        </p:txBody>
      </p:sp>
      <p:sp>
        <p:nvSpPr>
          <p:cNvPr id="8" name="Text Placeholder 7"/>
          <p:cNvSpPr>
            <a:spLocks noGrp="1"/>
          </p:cNvSpPr>
          <p:nvPr>
            <p:ph type="body" idx="1"/>
          </p:nvPr>
        </p:nvSpPr>
        <p:spPr/>
        <p:txBody>
          <a:bodyPr/>
          <a:lstStyle/>
          <a:p>
            <a:r>
              <a:rPr lang="en-US" dirty="0" smtClean="0"/>
              <a:t>802.11 2nd Vice Chair Report</a:t>
            </a:r>
            <a:endParaRPr lang="en-US" dirty="0"/>
          </a:p>
        </p:txBody>
      </p:sp>
      <p:sp>
        <p:nvSpPr>
          <p:cNvPr id="4" name="Date Placeholder 3"/>
          <p:cNvSpPr>
            <a:spLocks noGrp="1"/>
          </p:cNvSpPr>
          <p:nvPr>
            <p:ph type="dt" idx="10"/>
          </p:nvPr>
        </p:nvSpPr>
        <p:spPr/>
        <p:txBody>
          <a:bodyPr/>
          <a:lstStyle/>
          <a:p>
            <a:pPr>
              <a:defRPr/>
            </a:pPr>
            <a:r>
              <a:rPr lang="en-US" smtClean="0"/>
              <a:t>January 2020</a:t>
            </a:r>
            <a:endParaRPr lang="en-US"/>
          </a:p>
        </p:txBody>
      </p:sp>
      <p:sp>
        <p:nvSpPr>
          <p:cNvPr id="5" name="Footer Placeholder 4"/>
          <p:cNvSpPr>
            <a:spLocks noGrp="1"/>
          </p:cNvSpPr>
          <p:nvPr>
            <p:ph type="ftr" idx="11"/>
          </p:nvPr>
        </p:nvSpPr>
        <p:spPr/>
        <p:txBody>
          <a:bodyPr/>
          <a:lstStyle/>
          <a:p>
            <a:pPr>
              <a:defRPr/>
            </a:pPr>
            <a:r>
              <a:rPr lang="en-US" smtClean="0"/>
              <a:t>Robert Stacey, Intel</a:t>
            </a:r>
            <a:endParaRPr lang="en-US"/>
          </a:p>
        </p:txBody>
      </p:sp>
      <p:sp>
        <p:nvSpPr>
          <p:cNvPr id="2" name="Slide Number Placeholder 1"/>
          <p:cNvSpPr>
            <a:spLocks noGrp="1"/>
          </p:cNvSpPr>
          <p:nvPr>
            <p:ph type="sldNum" idx="12"/>
          </p:nvPr>
        </p:nvSpPr>
        <p:spPr/>
        <p:txBody>
          <a:bodyPr/>
          <a:lstStyle/>
          <a:p>
            <a:r>
              <a:rPr lang="en-GB" smtClean="0"/>
              <a:t>Slide </a:t>
            </a:r>
            <a:fld id="{3ABCC52B-A3F7-440B-BBF2-55191E6E7773}" type="slidenum">
              <a:rPr lang="en-GB" smtClean="0"/>
              <a:pPr/>
              <a:t>28</a:t>
            </a:fld>
            <a:endParaRPr lang="en-GB"/>
          </a:p>
        </p:txBody>
      </p:sp>
    </p:spTree>
    <p:extLst>
      <p:ext uri="{BB962C8B-B14F-4D97-AF65-F5344CB8AC3E}">
        <p14:creationId xmlns:p14="http://schemas.microsoft.com/office/powerpoint/2010/main" val="27985981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- 1</a:t>
            </a:r>
            <a:endParaRPr lang="en-US" dirty="0"/>
          </a:p>
        </p:txBody>
      </p:sp>
      <p:sp>
        <p:nvSpPr>
          <p:cNvPr id="3" name="Content Placeholder 2"/>
          <p:cNvSpPr>
            <a:spLocks noGrp="1"/>
          </p:cNvSpPr>
          <p:nvPr>
            <p:ph idx="1"/>
          </p:nvPr>
        </p:nvSpPr>
        <p:spPr/>
        <p:txBody>
          <a:bodyPr/>
          <a:lstStyle/>
          <a:p>
            <a:r>
              <a:rPr lang="en-US" dirty="0" smtClean="0"/>
              <a:t>IEEE 802 </a:t>
            </a:r>
            <a:r>
              <a:rPr lang="en-US" dirty="0"/>
              <a:t>Participation slide </a:t>
            </a:r>
            <a:r>
              <a:rPr lang="en-US" dirty="0" smtClean="0">
                <a:hlinkClick r:id="rId3"/>
              </a:rPr>
              <a:t>https://mentor.ieee.org/802-ec/dcn/16/ec-16-0180-05-00EC-ieee-802-participation-slide.pptx</a:t>
            </a:r>
            <a:r>
              <a:rPr lang="en-US" dirty="0" smtClean="0"/>
              <a:t> </a:t>
            </a:r>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January 2020</a:t>
            </a:r>
            <a:endParaRPr lang="en-US"/>
          </a:p>
        </p:txBody>
      </p:sp>
    </p:spTree>
    <p:extLst>
      <p:ext uri="{BB962C8B-B14F-4D97-AF65-F5344CB8AC3E}">
        <p14:creationId xmlns:p14="http://schemas.microsoft.com/office/powerpoint/2010/main" val="39005629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p:txBody>
          <a:bodyPr/>
          <a:lstStyle/>
          <a:p>
            <a:r>
              <a:rPr lang="en-US" dirty="0" smtClean="0"/>
              <a:t>802.11 2</a:t>
            </a:r>
            <a:r>
              <a:rPr lang="en-US" baseline="30000" dirty="0" smtClean="0"/>
              <a:t>nd</a:t>
            </a:r>
            <a:r>
              <a:rPr lang="en-US" dirty="0" smtClean="0"/>
              <a:t> Vice Chair Report</a:t>
            </a:r>
            <a:endParaRPr lang="en-US" dirty="0"/>
          </a:p>
        </p:txBody>
      </p:sp>
      <p:sp>
        <p:nvSpPr>
          <p:cNvPr id="4" name="Date Placeholder 3"/>
          <p:cNvSpPr>
            <a:spLocks noGrp="1"/>
          </p:cNvSpPr>
          <p:nvPr>
            <p:ph type="dt" idx="10"/>
          </p:nvPr>
        </p:nvSpPr>
        <p:spPr/>
        <p:txBody>
          <a:bodyPr/>
          <a:lstStyle/>
          <a:p>
            <a:pPr>
              <a:defRPr/>
            </a:pPr>
            <a:r>
              <a:rPr lang="en-US" smtClean="0"/>
              <a:t>January 2020</a:t>
            </a:r>
            <a:endParaRPr lang="en-US" dirty="0"/>
          </a:p>
        </p:txBody>
      </p:sp>
      <p:sp>
        <p:nvSpPr>
          <p:cNvPr id="5" name="Footer Placeholder 4"/>
          <p:cNvSpPr>
            <a:spLocks noGrp="1"/>
          </p:cNvSpPr>
          <p:nvPr>
            <p:ph type="ftr" idx="11"/>
          </p:nvPr>
        </p:nvSpPr>
        <p:spPr/>
        <p:txBody>
          <a:bodyPr/>
          <a:lstStyle/>
          <a:p>
            <a:pPr>
              <a:defRPr/>
            </a:pPr>
            <a:r>
              <a:rPr lang="en-US" smtClean="0"/>
              <a:t>Robert Stacey, Intel</a:t>
            </a:r>
            <a:endParaRPr lang="en-US"/>
          </a:p>
        </p:txBody>
      </p:sp>
      <p:sp>
        <p:nvSpPr>
          <p:cNvPr id="2" name="Slide Number Placeholder 1"/>
          <p:cNvSpPr>
            <a:spLocks noGrp="1"/>
          </p:cNvSpPr>
          <p:nvPr>
            <p:ph type="sldNum" idx="12"/>
          </p:nvPr>
        </p:nvSpPr>
        <p:spPr/>
        <p:txBody>
          <a:bodyPr/>
          <a:lstStyle/>
          <a:p>
            <a:r>
              <a:rPr lang="en-GB" smtClean="0"/>
              <a:t>Slide </a:t>
            </a:r>
            <a:fld id="{3ABCC52B-A3F7-440B-BBF2-55191E6E7773}" type="slidenum">
              <a:rPr lang="en-GB" smtClean="0"/>
              <a:pPr/>
              <a:t>3</a:t>
            </a:fld>
            <a:endParaRPr lang="en-GB"/>
          </a:p>
        </p:txBody>
      </p:sp>
    </p:spTree>
    <p:extLst>
      <p:ext uri="{BB962C8B-B14F-4D97-AF65-F5344CB8AC3E}">
        <p14:creationId xmlns:p14="http://schemas.microsoft.com/office/powerpoint/2010/main" val="34483330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- 2</a:t>
            </a:r>
            <a:endParaRPr lang="en-US" dirty="0"/>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https://mentor.ieee.org/802.11/dcn/08/11-08-0762-12-0000-motion-templates.doc</a:t>
            </a:r>
            <a:r>
              <a:rPr lang="en-GB" dirty="0"/>
              <a:t> </a:t>
            </a:r>
          </a:p>
          <a:p>
            <a:pPr lvl="1"/>
            <a:r>
              <a:rPr lang="en-GB" dirty="0"/>
              <a:t>EC Motion </a:t>
            </a:r>
            <a:r>
              <a:rPr lang="en-GB" dirty="0" smtClean="0"/>
              <a:t>templates: </a:t>
            </a:r>
            <a:r>
              <a:rPr lang="en-GB" u="sng" dirty="0">
                <a:hlinkClick r:id="rId4"/>
              </a:rPr>
              <a:t>https://mentor.ieee.org/802-ec/dcn/16/ec-16-0170-03-00EC-802-ec-motion-template.pptx</a:t>
            </a:r>
            <a:r>
              <a:rPr lang="en-GB" dirty="0"/>
              <a:t> </a:t>
            </a:r>
          </a:p>
          <a:p>
            <a:r>
              <a:rPr lang="en-GB" dirty="0" smtClean="0"/>
              <a:t>Comment </a:t>
            </a:r>
            <a:r>
              <a:rPr lang="en-GB" dirty="0"/>
              <a:t>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hlinkClick r:id="rId6"/>
              </a:rPr>
              <a:t>https://mentor.ieee.org/802.11/dcn/13/11-13-0230-02-0000-comment-resolution-tutorial.ppt</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January 2020</a:t>
            </a:r>
            <a:endParaRPr lang="en-US"/>
          </a:p>
        </p:txBody>
      </p:sp>
    </p:spTree>
    <p:extLst>
      <p:ext uri="{BB962C8B-B14F-4D97-AF65-F5344CB8AC3E}">
        <p14:creationId xmlns:p14="http://schemas.microsoft.com/office/powerpoint/2010/main" val="13411714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January 2020</a:t>
            </a:r>
            <a:endParaRPr lang="en-US" dirty="0"/>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356708791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January 2020</a:t>
            </a:r>
            <a:endParaRPr lang="en-US"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January 2020</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January 2020</a:t>
            </a:r>
            <a:endParaRPr lang="en-US"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2000" b="1" dirty="0" smtClean="0">
                <a:solidFill>
                  <a:schemeClr val="tx1"/>
                </a:solidFill>
                <a:latin typeface="Calibri" panose="020F0502020204030204" pitchFamily="34" charset="0"/>
                <a:cs typeface="Calibri" panose="020F0502020204030204" pitchFamily="34" charset="0"/>
              </a:rPr>
              <a:t/>
            </a:r>
            <a:br>
              <a:rPr lang="en-US" altLang="en-US" sz="2000" b="1" dirty="0" smtClean="0">
                <a:solidFill>
                  <a:schemeClr val="tx1"/>
                </a:solidFill>
                <a:latin typeface="Calibri" panose="020F0502020204030204" pitchFamily="34" charset="0"/>
                <a:cs typeface="Calibri" panose="020F0502020204030204" pitchFamily="34" charset="0"/>
              </a:rPr>
            </a:br>
            <a:r>
              <a:rPr lang="en-US" altLang="en-US" sz="1600" b="1" dirty="0" smtClean="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January 2020</a:t>
            </a:r>
            <a:endParaRPr lang="en-US"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35D6E-8E8E-F34A-B092-B630F318A70F}"/>
              </a:ext>
            </a:extLst>
          </p:cNvPr>
          <p:cNvSpPr>
            <a:spLocks noGrp="1"/>
          </p:cNvSpPr>
          <p:nvPr>
            <p:ph type="title"/>
          </p:nvPr>
        </p:nvSpPr>
        <p:spPr/>
        <p:txBody>
          <a:bodyPr>
            <a:normAutofit fontScale="90000"/>
          </a:bodyPr>
          <a:lstStyle/>
          <a:p>
            <a:r>
              <a:rPr lang="en-US" altLang="en-US" dirty="0"/>
              <a:t>Instructions for Chairs of </a:t>
            </a:r>
            <a:r>
              <a:rPr lang="en-US" altLang="en-US" dirty="0" smtClean="0"/>
              <a:t/>
            </a:r>
            <a:br>
              <a:rPr lang="en-US" altLang="en-US" dirty="0" smtClean="0"/>
            </a:br>
            <a:r>
              <a:rPr lang="en-US" altLang="en-US" dirty="0" smtClean="0"/>
              <a:t>standards </a:t>
            </a:r>
            <a:r>
              <a:rPr lang="en-US" altLang="en-US" dirty="0"/>
              <a:t>development activities</a:t>
            </a:r>
            <a:endParaRPr lang="en-US" dirty="0"/>
          </a:p>
        </p:txBody>
      </p:sp>
      <p:sp>
        <p:nvSpPr>
          <p:cNvPr id="3" name="Content Placeholder 2">
            <a:extLst>
              <a:ext uri="{FF2B5EF4-FFF2-40B4-BE49-F238E27FC236}">
                <a16:creationId xmlns:a16="http://schemas.microsoft.com/office/drawing/2014/main" xmlns="" id="{478FB917-1F5A-1546-A0E1-08C0CB91A062}"/>
              </a:ext>
            </a:extLst>
          </p:cNvPr>
          <p:cNvSpPr>
            <a:spLocks noGrp="1"/>
          </p:cNvSpPr>
          <p:nvPr>
            <p:ph idx="1"/>
          </p:nvPr>
        </p:nvSpPr>
        <p:spPr/>
        <p:txBody>
          <a:bodyPr>
            <a:normAutofit lnSpcReduction="10000"/>
          </a:bodyPr>
          <a:lstStyle/>
          <a:p>
            <a:pPr>
              <a:spcBef>
                <a:spcPts val="0"/>
              </a:spcBef>
              <a:spcAft>
                <a:spcPts val="0"/>
              </a:spcAft>
              <a:buClr>
                <a:srgbClr val="CC3300"/>
              </a:buClr>
              <a:buSzPct val="5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1867" dirty="0"/>
              <a:t>Show the following slides (or provide them beforehand)</a:t>
            </a:r>
          </a:p>
          <a:p>
            <a:pPr marL="1257300" lvl="2" indent="-342900">
              <a:buSzPct val="150000"/>
              <a:buFont typeface="Arial" panose="020B0604020202020204" pitchFamily="34" charset="0"/>
              <a:buChar char="•"/>
            </a:pPr>
            <a:r>
              <a:rPr lang="en-US" altLang="en-US" sz="1867" dirty="0"/>
              <a:t>Advise the standards development group participants that: </a:t>
            </a:r>
          </a:p>
          <a:p>
            <a:pPr marL="1257300"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1257300"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1257300" lvl="2" indent="-342900">
              <a:buSzPct val="150000"/>
              <a:buFont typeface="Arial" panose="020B0604020202020204" pitchFamily="34" charset="0"/>
              <a:buChar char="•"/>
            </a:pPr>
            <a:r>
              <a:rPr lang="en-US" altLang="en-US" sz="1867" dirty="0"/>
              <a:t>Instruct the Secretary to record in the minutes of the relevant meeting: </a:t>
            </a:r>
          </a:p>
          <a:p>
            <a:pPr marL="1257300"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xmlns=""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
        <p:nvSpPr>
          <p:cNvPr id="5" name="Date Placeholder 4"/>
          <p:cNvSpPr>
            <a:spLocks noGrp="1"/>
          </p:cNvSpPr>
          <p:nvPr>
            <p:ph type="dt" idx="15"/>
          </p:nvPr>
        </p:nvSpPr>
        <p:spPr/>
        <p:txBody>
          <a:bodyPr/>
          <a:lstStyle/>
          <a:p>
            <a:r>
              <a:rPr lang="en-US" smtClean="0"/>
              <a:t>January 2020</a:t>
            </a:r>
            <a:endParaRPr lang="en-GB" dirty="0"/>
          </a:p>
        </p:txBody>
      </p:sp>
      <p:sp>
        <p:nvSpPr>
          <p:cNvPr id="6" name="Footer Placeholder 5"/>
          <p:cNvSpPr>
            <a:spLocks noGrp="1"/>
          </p:cNvSpPr>
          <p:nvPr>
            <p:ph type="ftr" idx="14"/>
          </p:nvPr>
        </p:nvSpPr>
        <p:spPr/>
        <p:txBody>
          <a:bodyPr/>
          <a:lstStyle/>
          <a:p>
            <a:r>
              <a:rPr lang="en-GB" smtClean="0"/>
              <a:t>Robert Stacey, Intel</a:t>
            </a:r>
            <a:endParaRPr lang="en-GB" dirty="0"/>
          </a:p>
        </p:txBody>
      </p:sp>
    </p:spTree>
    <p:extLst>
      <p:ext uri="{BB962C8B-B14F-4D97-AF65-F5344CB8AC3E}">
        <p14:creationId xmlns:p14="http://schemas.microsoft.com/office/powerpoint/2010/main" val="178131436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1093</TotalTime>
  <Words>2489</Words>
  <Application>Microsoft Office PowerPoint</Application>
  <PresentationFormat>Widescreen</PresentationFormat>
  <Paragraphs>380</Paragraphs>
  <Slides>30</Slides>
  <Notes>20</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42" baseType="lpstr">
      <vt:lpstr>Arial Unicode MS</vt:lpstr>
      <vt:lpstr>MS Gothic</vt:lpstr>
      <vt:lpstr>Arial</vt:lpstr>
      <vt:lpstr>Calibri</vt:lpstr>
      <vt:lpstr>DejaVu Sans</vt:lpstr>
      <vt:lpstr>Helvetica</vt:lpstr>
      <vt:lpstr>Lucida Grande</vt:lpstr>
      <vt:lpstr>Monotype Sorts</vt:lpstr>
      <vt:lpstr>Montserrat</vt:lpstr>
      <vt:lpstr>Times New Roman</vt:lpstr>
      <vt:lpstr>Office Theme</vt:lpstr>
      <vt:lpstr>Document</vt:lpstr>
      <vt:lpstr>2nd  Vice Chair Report January 2020</vt:lpstr>
      <vt:lpstr>Abstract</vt:lpstr>
      <vt:lpstr>Monday–  802.11 Opening Plenary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Please respond to WG ballots to avoid loss of voting rights</vt:lpstr>
      <vt:lpstr>Valid Abstain responses, see 802 WG P&amp;P</vt:lpstr>
      <vt:lpstr>Email Reflectors</vt:lpstr>
      <vt:lpstr>IEEE 802-ALL EMAIL List Server</vt:lpstr>
      <vt:lpstr>Reminder for Posting Documents</vt:lpstr>
      <vt:lpstr>IEEE Event Conduct and Safety Statement </vt:lpstr>
      <vt:lpstr>IEEE Event Conduct and Safety Statement</vt:lpstr>
      <vt:lpstr>Wednesday –  802.11 Mid-Week Plenary</vt:lpstr>
      <vt:lpstr>Friday –  802.11 Closing Plenary</vt:lpstr>
      <vt:lpstr>References - 1</vt:lpstr>
      <vt:lpstr>References - 2</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May 2018</dc:title>
  <dc:creator>Stacey, Robert</dc:creator>
  <cp:keywords>CTPClassification=CTP_PUBLIC:VisualMarkings=, CTPClassification=CTP_NT</cp:keywords>
  <cp:lastModifiedBy>Stacey, Robert</cp:lastModifiedBy>
  <cp:revision>58</cp:revision>
  <cp:lastPrinted>1601-01-01T00:00:00Z</cp:lastPrinted>
  <dcterms:created xsi:type="dcterms:W3CDTF">2018-05-05T22:00:08Z</dcterms:created>
  <dcterms:modified xsi:type="dcterms:W3CDTF">2020-01-13T02:37:52Z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2020-01-13 02:37:51Z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