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7" r:id="rId28"/>
    <p:sldId id="278" r:id="rId29"/>
    <p:sldId id="279" r:id="rId30"/>
    <p:sldId id="280"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2" d="100"/>
          <a:sy n="92" d="100"/>
        </p:scale>
        <p:origin x="106" y="2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424598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802.11-18/0302r0</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3065255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30</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2020</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6">
            <a:extLst>
              <a:ext uri="{FF2B5EF4-FFF2-40B4-BE49-F238E27FC236}">
                <a16:creationId xmlns:a16="http://schemas.microsoft.com/office/drawing/2014/main" xmlns=""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xmlns=""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xmlns=""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2020</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2020</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2020</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2020</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2020</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2020</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802.11-19/2145r0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a:t>
            </a:r>
            <a:r>
              <a:rPr lang="en-US" dirty="0" smtClean="0"/>
              <a:t>January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2020-01-12</a:t>
            </a:r>
            <a:endParaRPr lang="en-GB" sz="2000" b="0" dirty="0"/>
          </a:p>
        </p:txBody>
      </p:sp>
      <p:sp>
        <p:nvSpPr>
          <p:cNvPr id="6" name="Date Placeholder 3"/>
          <p:cNvSpPr>
            <a:spLocks noGrp="1"/>
          </p:cNvSpPr>
          <p:nvPr>
            <p:ph type="dt" idx="10"/>
          </p:nvPr>
        </p:nvSpPr>
        <p:spPr/>
        <p:txBody>
          <a:bodyPr/>
          <a:lstStyle/>
          <a:p>
            <a:r>
              <a:rPr lang="en-US" smtClean="0"/>
              <a:t>January 2020</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124"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January 2020</a:t>
            </a:r>
            <a:endParaRPr lang="en-GB" dirty="0"/>
          </a:p>
        </p:txBody>
      </p:sp>
      <p:sp>
        <p:nvSpPr>
          <p:cNvPr id="6" name="Footer Placeholder 5"/>
          <p:cNvSpPr>
            <a:spLocks noGrp="1"/>
          </p:cNvSpPr>
          <p:nvPr>
            <p:ph type="ftr" idx="14"/>
          </p:nvPr>
        </p:nvSpPr>
        <p:spPr/>
        <p:txBody>
          <a:bodyPr/>
          <a:lstStyle/>
          <a:p>
            <a:r>
              <a:rPr lang="en-GB" smtClean="0"/>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914401" y="1905000"/>
            <a:ext cx="10361084" cy="4113213"/>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a:t>
            </a:r>
            <a:r>
              <a:rPr lang="en-US" dirty="0" smtClean="0"/>
              <a:t>Manual</a:t>
            </a:r>
            <a:endParaRPr lang="en-US" dirty="0"/>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r>
              <a:rPr lang="en-US" dirty="0"/>
              <a:t/>
            </a:r>
            <a:br>
              <a:rPr lang="en-US" dirty="0"/>
            </a:br>
            <a:r>
              <a:rPr lang="en-US" sz="1800" dirty="0"/>
              <a:t>	Clause 6.1 of the IEEE SA Standards Board Operations Manual</a:t>
            </a:r>
            <a:br>
              <a:rPr lang="en-US" sz="1800" dirty="0"/>
            </a:br>
            <a:r>
              <a:rPr lang="en-US" sz="1800" dirty="0"/>
              <a:t>	</a:t>
            </a:r>
            <a:r>
              <a:rPr lang="en-US" dirty="0">
                <a:hlinkClick r:id="rId3"/>
              </a:rPr>
              <a:t>https://</a:t>
            </a:r>
            <a:r>
              <a:rPr lang="en-US" dirty="0" smtClean="0">
                <a:hlinkClick r:id="rId3"/>
              </a:rPr>
              <a:t>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a:t>
            </a:r>
            <a:r>
              <a:rPr lang="en-US" dirty="0" smtClean="0">
                <a:hlinkClick r:id="rId4"/>
              </a:rPr>
              <a:t>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a:t>
            </a:r>
            <a:r>
              <a:rPr lang="en-US" dirty="0" smtClean="0">
                <a:hlinkClick r:id="rId6"/>
              </a:rPr>
              <a:t>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smtClean="0"/>
              <a:t>Robert Stacey, Intel</a:t>
            </a:r>
            <a:endParaRPr lang="en-GB" dirty="0"/>
          </a:p>
        </p:txBody>
      </p:sp>
      <p:sp>
        <p:nvSpPr>
          <p:cNvPr id="5" name="Date Placeholder 4"/>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800" dirty="0" smtClean="0">
                <a:hlinkClick r:id="rId2"/>
              </a:rPr>
              <a:t>IEEE </a:t>
            </a:r>
            <a:r>
              <a:rPr lang="en-US" sz="1800" dirty="0">
                <a:hlinkClick r:id="rId2"/>
              </a:rPr>
              <a:t>Code of </a:t>
            </a:r>
            <a:r>
              <a:rPr lang="en-US" sz="1800" dirty="0" smtClean="0">
                <a:hlinkClick r:id="rId2"/>
              </a:rPr>
              <a:t>Ethics</a:t>
            </a:r>
            <a:endParaRPr lang="en-US" sz="1800" dirty="0"/>
          </a:p>
          <a:p>
            <a:pPr lvl="1">
              <a:buFont typeface="Arial" panose="020B0604020202020204" pitchFamily="34" charset="0"/>
              <a:buChar char="•"/>
            </a:pPr>
            <a:r>
              <a:rPr lang="en-US" sz="1800" dirty="0" smtClean="0">
                <a:hlinkClick r:id="rId3"/>
              </a:rPr>
              <a:t>IEEE </a:t>
            </a:r>
            <a:r>
              <a:rPr lang="en-US" sz="1800" dirty="0">
                <a:hlinkClick r:id="rId3"/>
              </a:rPr>
              <a:t>Code of Conduct</a:t>
            </a:r>
            <a:endParaRPr lang="en-US" sz="180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800" i="1" dirty="0" smtClean="0"/>
              <a:t>Uphold </a:t>
            </a:r>
            <a:r>
              <a:rPr lang="en-US" sz="1800" i="1" dirty="0"/>
              <a:t>the highest standards of integrity, responsible behavior, and ethical </a:t>
            </a:r>
            <a:r>
              <a:rPr lang="en-US" sz="1800" i="1" dirty="0" smtClean="0"/>
              <a:t>and professional </a:t>
            </a:r>
            <a:r>
              <a:rPr lang="en-US" sz="1800" i="1" dirty="0"/>
              <a:t>conduct</a:t>
            </a:r>
          </a:p>
          <a:p>
            <a:pPr lvl="1">
              <a:buFont typeface="Arial" panose="020B0604020202020204" pitchFamily="34" charset="0"/>
              <a:buChar char="•"/>
            </a:pPr>
            <a:r>
              <a:rPr lang="en-US" sz="1800" i="1" dirty="0" smtClean="0"/>
              <a:t>Treat </a:t>
            </a:r>
            <a:r>
              <a:rPr lang="en-US" sz="1800" i="1" dirty="0"/>
              <a:t>people fairly and with respect, to not engage in harassment</a:t>
            </a:r>
            <a:r>
              <a:rPr lang="en-US" sz="1800" i="1" dirty="0" smtClean="0"/>
              <a:t>, discrimination</a:t>
            </a:r>
            <a:r>
              <a:rPr lang="en-US" sz="1800" i="1" dirty="0"/>
              <a:t>, or retaliation, and to protect people's privacy.</a:t>
            </a:r>
          </a:p>
          <a:p>
            <a:pPr lvl="1">
              <a:buFont typeface="Arial" panose="020B0604020202020204" pitchFamily="34" charset="0"/>
              <a:buChar char="•"/>
            </a:pPr>
            <a:r>
              <a:rPr lang="en-US" sz="1800" i="1" dirty="0" smtClean="0"/>
              <a:t>Avoid </a:t>
            </a:r>
            <a:r>
              <a:rPr lang="en-US" sz="1800" i="1" dirty="0"/>
              <a:t>injuring others, their property, reputation, or employment by false </a:t>
            </a:r>
            <a:r>
              <a:rPr lang="en-US" sz="1800" i="1" dirty="0" smtClean="0"/>
              <a:t>or malicious </a:t>
            </a:r>
            <a:r>
              <a:rPr lang="en-US" sz="1800" i="1" dirty="0"/>
              <a:t>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a:t>
            </a:r>
            <a:r>
              <a:rPr lang="en-US" sz="2000" dirty="0" smtClean="0"/>
              <a:t>the IEEE </a:t>
            </a:r>
            <a:r>
              <a:rPr lang="en-US" sz="2000" dirty="0"/>
              <a:t>standards development individual process shall act based on </a:t>
            </a:r>
            <a:r>
              <a:rPr lang="en-US" sz="2000" dirty="0" smtClean="0"/>
              <a:t>their qualifications </a:t>
            </a:r>
            <a:r>
              <a:rPr lang="en-US" sz="2000" dirty="0"/>
              <a:t>and experience”</a:t>
            </a:r>
          </a:p>
          <a:p>
            <a:pPr>
              <a:buFont typeface="Arial" panose="020B0604020202020204" pitchFamily="34" charset="0"/>
              <a:buChar char="•"/>
            </a:pPr>
            <a:r>
              <a:rPr lang="en-US" sz="2000" dirty="0" smtClean="0"/>
              <a:t>This </a:t>
            </a:r>
            <a:r>
              <a:rPr lang="en-US" sz="2000" dirty="0"/>
              <a:t>means participants:</a:t>
            </a:r>
          </a:p>
          <a:p>
            <a:pPr lvl="1">
              <a:buFont typeface="Arial" panose="020B0604020202020204" pitchFamily="34" charset="0"/>
              <a:buChar char="•"/>
            </a:pPr>
            <a:r>
              <a:rPr lang="en-US" sz="1800" b="1" dirty="0" smtClean="0">
                <a:solidFill>
                  <a:srgbClr val="00B050"/>
                </a:solidFill>
              </a:rPr>
              <a:t>Shall </a:t>
            </a:r>
            <a:r>
              <a:rPr lang="en-US" sz="1800" b="1" dirty="0">
                <a:solidFill>
                  <a:srgbClr val="00B050"/>
                </a:solidFill>
              </a:rPr>
              <a:t>act &amp; vote </a:t>
            </a:r>
            <a:r>
              <a:rPr lang="en-US" sz="1800" dirty="0"/>
              <a:t>based on their personal &amp; independent opinions derived </a:t>
            </a:r>
            <a:r>
              <a:rPr lang="en-US" sz="1800" dirty="0" smtClean="0"/>
              <a:t>from their </a:t>
            </a:r>
            <a:r>
              <a:rPr lang="en-US" sz="1800" dirty="0"/>
              <a:t>expertise, knowledge, and qualifications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act or vote </a:t>
            </a:r>
            <a:r>
              <a:rPr lang="en-US" sz="1800" dirty="0"/>
              <a:t>based on any obligation to or any direction from any </a:t>
            </a:r>
            <a:r>
              <a:rPr lang="en-US" sz="1800" dirty="0" smtClean="0"/>
              <a:t>other person </a:t>
            </a:r>
            <a:r>
              <a:rPr lang="en-US" sz="1800" dirty="0"/>
              <a:t>or organization, including an employer or client, regardless of </a:t>
            </a:r>
            <a:r>
              <a:rPr lang="en-US" sz="1800" dirty="0" smtClean="0"/>
              <a:t>any external </a:t>
            </a:r>
            <a:r>
              <a:rPr lang="en-US" sz="1800" dirty="0"/>
              <a:t>commitments, agreements, contracts, or orders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direct </a:t>
            </a:r>
            <a:r>
              <a:rPr lang="en-US" sz="1800" dirty="0"/>
              <a:t>the actions or votes of other participants or retaliate </a:t>
            </a:r>
            <a:r>
              <a:rPr lang="en-US" sz="1800" dirty="0" smtClean="0"/>
              <a:t>against other </a:t>
            </a:r>
            <a:r>
              <a:rPr lang="en-US" sz="1800" dirty="0"/>
              <a:t>participants for fulfilling their responsibility to act &amp; vote based on </a:t>
            </a:r>
            <a:r>
              <a:rPr lang="en-US" sz="1800" dirty="0" smtClean="0"/>
              <a:t>their personal </a:t>
            </a:r>
            <a:r>
              <a:rPr lang="en-US" sz="1800" dirty="0"/>
              <a:t>&amp; independently developed opinions</a:t>
            </a:r>
          </a:p>
          <a:p>
            <a:pPr>
              <a:buFont typeface="Arial" panose="020B0604020202020204" pitchFamily="34" charset="0"/>
              <a:buChar char="•"/>
            </a:pPr>
            <a:r>
              <a:rPr lang="en-US" sz="2000" dirty="0" smtClean="0"/>
              <a:t>By </a:t>
            </a:r>
            <a:r>
              <a:rPr lang="en-US" sz="2000" dirty="0"/>
              <a:t>participating in standards activities using the “</a:t>
            </a:r>
            <a:r>
              <a:rPr lang="en-US" sz="2000" i="1" dirty="0"/>
              <a:t>individual process</a:t>
            </a:r>
            <a:r>
              <a:rPr lang="en-US" sz="2000" dirty="0"/>
              <a:t>”, </a:t>
            </a:r>
            <a:r>
              <a:rPr lang="en-US" sz="2000" dirty="0" smtClean="0"/>
              <a:t>you are </a:t>
            </a:r>
            <a:r>
              <a:rPr lang="en-US" sz="2000" dirty="0"/>
              <a:t>deemed to accept these requirements; if you are unable to </a:t>
            </a:r>
            <a:r>
              <a:rPr lang="en-US" sz="2000" dirty="0" smtClean="0"/>
              <a:t>satisfy these </a:t>
            </a:r>
            <a:r>
              <a:rPr lang="en-US" sz="2000" dirty="0"/>
              <a:t>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800" dirty="0" smtClean="0"/>
              <a:t>This </a:t>
            </a:r>
            <a:r>
              <a:rPr lang="en-US" sz="1800" dirty="0"/>
              <a:t>means no participant may exercise “</a:t>
            </a:r>
            <a:r>
              <a:rPr lang="en-US" sz="1800" i="1" dirty="0"/>
              <a:t>authority, leadership, or influence </a:t>
            </a:r>
            <a:r>
              <a:rPr lang="en-US" sz="1800" i="1" dirty="0" smtClean="0"/>
              <a:t>by reason </a:t>
            </a:r>
            <a:r>
              <a:rPr lang="en-US" sz="1800" i="1" dirty="0"/>
              <a:t>of superior leverage, strength, or representation to the exclusion of </a:t>
            </a:r>
            <a:r>
              <a:rPr lang="en-US" sz="1800" i="1" dirty="0" smtClean="0"/>
              <a:t>fair and </a:t>
            </a:r>
            <a:r>
              <a:rPr lang="en-US" sz="1800" i="1" dirty="0"/>
              <a:t>equitable consideration of other viewpoints</a:t>
            </a:r>
            <a:r>
              <a:rPr lang="en-US" sz="1800" dirty="0"/>
              <a:t>” or “</a:t>
            </a:r>
            <a:r>
              <a:rPr lang="en-US" sz="1800" i="1" dirty="0"/>
              <a:t>to hinder the progress of </a:t>
            </a:r>
            <a:r>
              <a:rPr lang="en-US" sz="1800" i="1" dirty="0" smtClean="0"/>
              <a:t>the standards </a:t>
            </a:r>
            <a:r>
              <a:rPr lang="en-US" sz="1800" i="1" dirty="0"/>
              <a:t>development activity</a:t>
            </a:r>
            <a:r>
              <a:rPr lang="en-US" sz="180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914401" y="1634490"/>
            <a:ext cx="10361084" cy="4840924"/>
          </a:xfrm>
        </p:spPr>
        <p:txBody>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2020</a:t>
            </a:r>
            <a:endParaRPr lang="en-US" dirty="0"/>
          </a:p>
        </p:txBody>
      </p:sp>
    </p:spTree>
    <p:extLst>
      <p:ext uri="{BB962C8B-B14F-4D97-AF65-F5344CB8AC3E}">
        <p14:creationId xmlns:p14="http://schemas.microsoft.com/office/powerpoint/2010/main" val="898136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r>
              <a:rPr lang="en-US" sz="1600" dirty="0"/>
              <a:t/>
            </a:r>
            <a:br>
              <a:rPr lang="en-US" sz="1600" dirty="0"/>
            </a:br>
            <a:endParaRPr lang="en-US" sz="1600" dirty="0"/>
          </a:p>
          <a:p>
            <a:r>
              <a:rPr lang="en-US" dirty="0" smtClean="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2020</a:t>
            </a:r>
            <a:endParaRPr lang="en-US" dirty="0"/>
          </a:p>
        </p:txBody>
      </p:sp>
    </p:spTree>
    <p:extLst>
      <p:ext uri="{BB962C8B-B14F-4D97-AF65-F5344CB8AC3E}">
        <p14:creationId xmlns:p14="http://schemas.microsoft.com/office/powerpoint/2010/main" val="2221805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457200">
              <a:buFont typeface="Arial" panose="020B0604020202020204" pitchFamily="34" charset="0"/>
              <a:buChar char="•"/>
            </a:pPr>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771915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a:t>
            </a:r>
            <a:r>
              <a:rPr lang="en-US" sz="2000" dirty="0" smtClean="0"/>
              <a:t>13 July 2018)</a:t>
            </a:r>
            <a:endParaRPr lang="en-US" sz="2000" dirty="0"/>
          </a:p>
          <a:p>
            <a:pPr lvl="1">
              <a:lnSpc>
                <a:spcPct val="80000"/>
              </a:lnSpc>
              <a:defRPr/>
            </a:pPr>
            <a:r>
              <a:rPr lang="en-US" altLang="en-US" sz="1800" dirty="0">
                <a:hlinkClick r:id="rId4"/>
              </a:rPr>
              <a:t>https://</a:t>
            </a:r>
            <a:r>
              <a:rPr lang="en-US" altLang="en-US" sz="1800" dirty="0" smtClean="0">
                <a:hlinkClick r:id="rId4"/>
              </a:rPr>
              <a:t>mentor.ieee.org/802-ec/dcn/17/ec-17-0090-22-0PNP-ieee-802-lmsc-operations-manual.pdf</a:t>
            </a:r>
            <a:r>
              <a:rPr lang="en-US" altLang="en-US" sz="1800" dirty="0" smtClean="0"/>
              <a:t> </a:t>
            </a:r>
            <a:endParaRPr lang="en-US" altLang="en-US" sz="1800" dirty="0"/>
          </a:p>
          <a:p>
            <a:pPr>
              <a:lnSpc>
                <a:spcPct val="80000"/>
              </a:lnSpc>
              <a:defRPr/>
            </a:pPr>
            <a:r>
              <a:rPr lang="en-US" sz="2000" dirty="0"/>
              <a:t>IEEE 802 Working Group Policies </a:t>
            </a:r>
            <a:r>
              <a:rPr lang="en-US" sz="2000" dirty="0" smtClean="0"/>
              <a:t>&amp; Procedures </a:t>
            </a:r>
            <a:r>
              <a:rPr lang="en-US" sz="2000" dirty="0"/>
              <a:t>(29 </a:t>
            </a:r>
            <a:r>
              <a:rPr lang="en-US" sz="2000" dirty="0" smtClean="0"/>
              <a:t>July </a:t>
            </a:r>
            <a:r>
              <a:rPr lang="en-US" sz="2000" dirty="0"/>
              <a:t>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a:t>
            </a:r>
            <a:r>
              <a:rPr lang="en-US" sz="2000" dirty="0" smtClean="0"/>
              <a:t>13 July 2018)</a:t>
            </a:r>
            <a:endParaRPr lang="en-US" sz="2000" dirty="0">
              <a:hlinkClick r:id="rId6"/>
            </a:endParaRPr>
          </a:p>
          <a:p>
            <a:pPr lvl="1"/>
            <a:r>
              <a:rPr lang="en-US" sz="1800" dirty="0">
                <a:hlinkClick r:id="rId7"/>
              </a:rPr>
              <a:t>https://</a:t>
            </a:r>
            <a:r>
              <a:rPr lang="en-US" sz="1800" dirty="0" smtClean="0">
                <a:hlinkClick r:id="rId7"/>
              </a:rPr>
              <a:t>mentor.ieee.org/802-ec/dcn/17/ec-17-0120-27-0PNP-ieee-802-lmsc-chairs-guidelines.pdf</a:t>
            </a:r>
            <a:r>
              <a:rPr lang="en-US" sz="1800" dirty="0" smtClean="0"/>
              <a:t> </a:t>
            </a:r>
            <a:endParaRPr lang="en-US" sz="1800" dirty="0"/>
          </a:p>
          <a:p>
            <a:r>
              <a:rPr lang="en-US" sz="2000" dirty="0"/>
              <a:t>Participation in IEEE 802 Meetings</a:t>
            </a:r>
          </a:p>
          <a:p>
            <a:pPr lvl="1"/>
            <a:r>
              <a:rPr lang="en-US" sz="1800" u="sng" dirty="0">
                <a:hlinkClick r:id="rId8"/>
              </a:rPr>
              <a:t>https://mentor.ieee.org/802-ec/dcn/16/ec-16-0180-05-00EC-ieee-802-participation-slide.pptx</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January 2020</a:t>
            </a:r>
            <a:endParaRPr lang="en-US"/>
          </a:p>
        </p:txBody>
      </p:sp>
    </p:spTree>
    <p:extLst>
      <p:ext uri="{BB962C8B-B14F-4D97-AF65-F5344CB8AC3E}">
        <p14:creationId xmlns:p14="http://schemas.microsoft.com/office/powerpoint/2010/main" val="2332869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802.11 Rules Document </a:t>
            </a:r>
          </a:p>
        </p:txBody>
      </p:sp>
      <p:sp>
        <p:nvSpPr>
          <p:cNvPr id="8198" name="Rectangle 3"/>
          <p:cNvSpPr>
            <a:spLocks noGrp="1" noChangeArrowheads="1"/>
          </p:cNvSpPr>
          <p:nvPr>
            <p:ph idx="1"/>
          </p:nvPr>
        </p:nvSpPr>
        <p:spPr>
          <a:noFill/>
        </p:spPr>
        <p:txBody>
          <a:bodyPr/>
          <a:lstStyle/>
          <a:p>
            <a:r>
              <a:rPr lang="en-US" dirty="0" smtClean="0"/>
              <a:t>IEEE 802.11 WG Operations Manual (Approved 13 July 2018):</a:t>
            </a:r>
          </a:p>
          <a:p>
            <a:pPr lvl="1"/>
            <a:r>
              <a:rPr lang="en-US" altLang="en-US" dirty="0">
                <a:hlinkClick r:id="rId3"/>
              </a:rPr>
              <a:t>https://</a:t>
            </a:r>
            <a:r>
              <a:rPr lang="en-US" altLang="en-US" dirty="0" smtClean="0">
                <a:hlinkClick r:id="rId3"/>
              </a:rPr>
              <a:t>mentor.ieee.org/802.11/dcn/14/11-14-0629-22-0000-802-11-operations-manual.docx</a:t>
            </a:r>
            <a:endParaRPr lang="en-US" altLang="en-US" dirty="0" smtClean="0"/>
          </a:p>
          <a:p>
            <a:pPr lvl="1"/>
            <a:endParaRPr lang="en-US" altLang="en-US" dirty="0" smtClean="0"/>
          </a:p>
          <a:p>
            <a:pPr marL="57150" indent="0"/>
            <a:r>
              <a:rPr lang="en-US" altLang="en-US" dirty="0" smtClean="0"/>
              <a:t>No changes since July 2018    </a:t>
            </a:r>
            <a:endParaRPr lang="en-US" altLang="en-US" dirty="0"/>
          </a:p>
          <a:p>
            <a:endParaRPr lang="en-US" dirty="0" smtClean="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January 2020</a:t>
            </a:r>
            <a:endParaRPr lang="en-US"/>
          </a:p>
        </p:txBody>
      </p:sp>
    </p:spTree>
    <p:extLst>
      <p:ext uri="{BB962C8B-B14F-4D97-AF65-F5344CB8AC3E}">
        <p14:creationId xmlns:p14="http://schemas.microsoft.com/office/powerpoint/2010/main" val="925929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smtClean="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marL="800100" lvl="1" indent="-342900">
              <a:buFont typeface="Arial" panose="020B0604020202020204" pitchFamily="34" charset="0"/>
              <a:buChar char="•"/>
            </a:pPr>
            <a:r>
              <a:rPr lang="en-US" dirty="0" smtClean="0"/>
              <a:t>IEEE SA Patent Policy</a:t>
            </a:r>
          </a:p>
          <a:p>
            <a:pPr marL="800100" lvl="1" indent="-342900">
              <a:buFont typeface="Arial" panose="020B0604020202020204" pitchFamily="34" charset="0"/>
              <a:buChar char="•"/>
            </a:pPr>
            <a:r>
              <a:rPr lang="en-US" dirty="0" smtClean="0"/>
              <a:t>IEEE SA Copyright Policy</a:t>
            </a:r>
          </a:p>
          <a:p>
            <a:pPr marL="800100" lvl="1" indent="-342900">
              <a:buFont typeface="Arial" panose="020B0604020202020204" pitchFamily="34" charset="0"/>
              <a:buChar char="•"/>
            </a:pPr>
            <a:r>
              <a:rPr lang="en-US" dirty="0" smtClean="0"/>
              <a:t>IEEE SA Participation and </a:t>
            </a:r>
            <a:r>
              <a:rPr lang="en-US" dirty="0"/>
              <a:t>P</a:t>
            </a:r>
            <a:r>
              <a:rPr lang="en-US" dirty="0" smtClean="0"/>
              <a:t>olicy Documents</a:t>
            </a:r>
          </a:p>
          <a:p>
            <a:pPr marL="800100" lvl="1" indent="-342900">
              <a:buFont typeface="Arial" panose="020B0604020202020204" pitchFamily="34" charset="0"/>
              <a:buChar char="•"/>
            </a:pPr>
            <a:r>
              <a:rPr lang="en-US" dirty="0" smtClean="0"/>
              <a:t>IEEE 802.11 Operations Manual</a:t>
            </a:r>
          </a:p>
          <a:p>
            <a:pPr marL="800100" lvl="1" indent="-342900">
              <a:buFont typeface="Arial" panose="020B0604020202020204" pitchFamily="34" charset="0"/>
              <a:buChar char="•"/>
            </a:pPr>
            <a:r>
              <a:rPr lang="en-US" dirty="0" smtClean="0"/>
              <a:t>Reminder to vote on WG ballots</a:t>
            </a:r>
          </a:p>
          <a:p>
            <a:pPr marL="800100" lvl="1" indent="-342900">
              <a:buFont typeface="Arial" panose="020B0604020202020204" pitchFamily="34" charset="0"/>
              <a:buChar char="•"/>
            </a:pPr>
            <a:r>
              <a:rPr lang="en-US" dirty="0" smtClean="0"/>
              <a:t>Joining the 802.11 email reflectors </a:t>
            </a:r>
          </a:p>
          <a:p>
            <a:pPr marL="800100" lvl="1" indent="-342900">
              <a:buFont typeface="Arial" panose="020B0604020202020204" pitchFamily="34" charset="0"/>
              <a:buChar char="•"/>
            </a:pPr>
            <a:r>
              <a:rPr lang="en-US" dirty="0" smtClean="0"/>
              <a:t>Joining </a:t>
            </a:r>
            <a:r>
              <a:rPr lang="en-US" dirty="0"/>
              <a:t>802 All List Server</a:t>
            </a:r>
          </a:p>
          <a:p>
            <a:pPr marL="800100" lvl="1" indent="-342900">
              <a:buFont typeface="Arial" panose="020B0604020202020204" pitchFamily="34" charset="0"/>
              <a:buChar char="•"/>
            </a:pPr>
            <a:r>
              <a:rPr lang="en-US" dirty="0" smtClean="0"/>
              <a:t>Reminder </a:t>
            </a:r>
            <a:r>
              <a:rPr lang="en-US" dirty="0"/>
              <a:t>on Posting Documents</a:t>
            </a: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07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3074" name="Date Placeholder 3"/>
          <p:cNvSpPr>
            <a:spLocks noGrp="1"/>
          </p:cNvSpPr>
          <p:nvPr>
            <p:ph type="dt" idx="15"/>
          </p:nvPr>
        </p:nvSpPr>
        <p:spPr>
          <a:prstGeom prst="rect">
            <a:avLst/>
          </a:prstGeom>
          <a:noFill/>
        </p:spPr>
        <p:txBody>
          <a:bodyPr/>
          <a:lstStyle/>
          <a:p>
            <a:r>
              <a:rPr lang="en-US" smtClean="0"/>
              <a:t>January 2020</a:t>
            </a:r>
            <a:endParaRPr lang="en-US"/>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respond to WG ballots to avoid loss of voting rights</a:t>
            </a:r>
            <a:endParaRPr lang="en-US" dirty="0"/>
          </a:p>
        </p:txBody>
      </p:sp>
      <p:sp>
        <p:nvSpPr>
          <p:cNvPr id="3" name="Content Placeholder 2"/>
          <p:cNvSpPr>
            <a:spLocks noGrp="1"/>
          </p:cNvSpPr>
          <p:nvPr>
            <p:ph idx="1"/>
          </p:nvPr>
        </p:nvSpPr>
        <p:spPr/>
        <p:txBody>
          <a:bodyPr/>
          <a:lstStyle/>
          <a:p>
            <a:r>
              <a:rPr lang="en-US" dirty="0" smtClean="0"/>
              <a:t>802.11 OM (</a:t>
            </a:r>
            <a:r>
              <a:rPr lang="en-US" dirty="0" smtClean="0">
                <a:hlinkClick r:id="rId3"/>
              </a:rPr>
              <a:t>11-14-0629-22</a:t>
            </a:r>
            <a:r>
              <a:rPr lang="en-US" dirty="0"/>
              <a:t>)</a:t>
            </a:r>
            <a:r>
              <a:rPr lang="en-US" dirty="0" smtClean="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2020</a:t>
            </a:r>
            <a:endParaRPr lang="en-US" dirty="0"/>
          </a:p>
        </p:txBody>
      </p:sp>
    </p:spTree>
    <p:extLst>
      <p:ext uri="{BB962C8B-B14F-4D97-AF65-F5344CB8AC3E}">
        <p14:creationId xmlns:p14="http://schemas.microsoft.com/office/powerpoint/2010/main" val="33664311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 Abstain responses, see 802 WG P&amp;P</a:t>
            </a:r>
            <a:endParaRPr lang="en-US" dirty="0"/>
          </a:p>
        </p:txBody>
      </p:sp>
      <p:sp>
        <p:nvSpPr>
          <p:cNvPr id="3" name="Content Placeholder 2"/>
          <p:cNvSpPr>
            <a:spLocks noGrp="1"/>
          </p:cNvSpPr>
          <p:nvPr>
            <p:ph idx="1"/>
          </p:nvPr>
        </p:nvSpPr>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smtClean="0"/>
          </a:p>
          <a:p>
            <a:pPr lvl="1"/>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2020</a:t>
            </a:r>
            <a:endParaRPr lang="en-US" dirty="0"/>
          </a:p>
        </p:txBody>
      </p:sp>
    </p:spTree>
    <p:extLst>
      <p:ext uri="{BB962C8B-B14F-4D97-AF65-F5344CB8AC3E}">
        <p14:creationId xmlns:p14="http://schemas.microsoft.com/office/powerpoint/2010/main" val="6381916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smtClean="0"/>
              <a:t>Email Reflectors</a:t>
            </a:r>
          </a:p>
        </p:txBody>
      </p:sp>
      <p:sp>
        <p:nvSpPr>
          <p:cNvPr id="25606" name="Rectangle 3"/>
          <p:cNvSpPr>
            <a:spLocks noGrp="1" noChangeArrowheads="1"/>
          </p:cNvSpPr>
          <p:nvPr>
            <p:ph idx="1"/>
          </p:nvPr>
        </p:nvSpPr>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Robert Stacey, Intel</a:t>
            </a:r>
            <a:endParaRPr lang="en-US" altLang="en-US" sz="1200" b="0"/>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2020</a:t>
            </a:r>
            <a:endParaRPr lang="en-US" altLang="en-US" sz="1800"/>
          </a:p>
        </p:txBody>
      </p:sp>
    </p:spTree>
    <p:extLst>
      <p:ext uri="{BB962C8B-B14F-4D97-AF65-F5344CB8AC3E}">
        <p14:creationId xmlns:p14="http://schemas.microsoft.com/office/powerpoint/2010/main" val="1641018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2020</a:t>
            </a:r>
            <a:endParaRPr lang="en-US" dirty="0"/>
          </a:p>
        </p:txBody>
      </p:sp>
    </p:spTree>
    <p:extLst>
      <p:ext uri="{BB962C8B-B14F-4D97-AF65-F5344CB8AC3E}">
        <p14:creationId xmlns:p14="http://schemas.microsoft.com/office/powerpoint/2010/main" val="6894242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a:t>
            </a:r>
            <a:r>
              <a:rPr lang="en-US" sz="2600" dirty="0" smtClean="0"/>
              <a:t>Dorothy or Robert or Jon </a:t>
            </a:r>
            <a:r>
              <a:rPr lang="en-US" sz="2600" dirty="0"/>
              <a:t>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2020</a:t>
            </a:r>
            <a:endParaRPr lang="en-US"/>
          </a:p>
        </p:txBody>
      </p:sp>
    </p:spTree>
    <p:extLst>
      <p:ext uri="{BB962C8B-B14F-4D97-AF65-F5344CB8AC3E}">
        <p14:creationId xmlns:p14="http://schemas.microsoft.com/office/powerpoint/2010/main" val="25382947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14E429-8CBB-47AA-A76C-53DEE065DAB6}"/>
              </a:ext>
            </a:extLst>
          </p:cNvPr>
          <p:cNvSpPr>
            <a:spLocks noGrp="1"/>
          </p:cNvSpPr>
          <p:nvPr>
            <p:ph type="title"/>
          </p:nvPr>
        </p:nvSpPr>
        <p:spPr/>
        <p:txBody>
          <a:bodyPr/>
          <a:lstStyle/>
          <a:p>
            <a:r>
              <a:rPr lang="en-US" dirty="0" smtClean="0"/>
              <a:t>IEEE Event </a:t>
            </a:r>
            <a:r>
              <a:rPr lang="en-US" dirty="0"/>
              <a:t>Conduct and Safety Statement </a:t>
            </a:r>
          </a:p>
        </p:txBody>
      </p:sp>
      <p:sp>
        <p:nvSpPr>
          <p:cNvPr id="3" name="Content Placeholder 2">
            <a:extLst>
              <a:ext uri="{FF2B5EF4-FFF2-40B4-BE49-F238E27FC236}">
                <a16:creationId xmlns:a16="http://schemas.microsoft.com/office/drawing/2014/main" xmlns=""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xmlns=""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smtClean="0"/>
              <a:t>January 2020</a:t>
            </a:r>
            <a:endParaRPr lang="en-GB" dirty="0"/>
          </a:p>
        </p:txBody>
      </p:sp>
      <p:sp>
        <p:nvSpPr>
          <p:cNvPr id="8" name="Footer Placeholder 7"/>
          <p:cNvSpPr>
            <a:spLocks noGrp="1"/>
          </p:cNvSpPr>
          <p:nvPr>
            <p:ph type="ftr" idx="14"/>
          </p:nvPr>
        </p:nvSpPr>
        <p:spPr/>
        <p:txBody>
          <a:bodyPr/>
          <a:lstStyle/>
          <a:p>
            <a:r>
              <a:rPr lang="en-GB" smtClean="0"/>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26C3E9-A7B3-474D-A76C-34AAA84B1BE0}"/>
              </a:ext>
            </a:extLst>
          </p:cNvPr>
          <p:cNvSpPr>
            <a:spLocks noGrp="1"/>
          </p:cNvSpPr>
          <p:nvPr>
            <p:ph type="title"/>
          </p:nvPr>
        </p:nvSpPr>
        <p:spPr/>
        <p:txBody>
          <a:bodyPr/>
          <a:lstStyle/>
          <a:p>
            <a:pPr lvl="0"/>
            <a:r>
              <a:rPr lang="en-US" dirty="0" smtClean="0"/>
              <a:t>IEEE Event </a:t>
            </a:r>
            <a:r>
              <a:rPr lang="en-US" dirty="0"/>
              <a:t>Conduct and Safety Statement</a:t>
            </a:r>
          </a:p>
        </p:txBody>
      </p:sp>
      <p:sp>
        <p:nvSpPr>
          <p:cNvPr id="3" name="Content Placeholder 2">
            <a:extLst>
              <a:ext uri="{FF2B5EF4-FFF2-40B4-BE49-F238E27FC236}">
                <a16:creationId xmlns:a16="http://schemas.microsoft.com/office/drawing/2014/main" xmlns=""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6" name="Slide Number Placeholder 5">
            <a:extLst>
              <a:ext uri="{FF2B5EF4-FFF2-40B4-BE49-F238E27FC236}">
                <a16:creationId xmlns:a16="http://schemas.microsoft.com/office/drawing/2014/main" xmlns=""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smtClean="0"/>
              <a:t>January 2020</a:t>
            </a:r>
            <a:endParaRPr lang="en-GB" dirty="0"/>
          </a:p>
        </p:txBody>
      </p:sp>
      <p:sp>
        <p:nvSpPr>
          <p:cNvPr id="8" name="Footer Placeholder 7"/>
          <p:cNvSpPr>
            <a:spLocks noGrp="1"/>
          </p:cNvSpPr>
          <p:nvPr>
            <p:ph type="ftr" idx="14"/>
          </p:nvPr>
        </p:nvSpPr>
        <p:spPr/>
        <p:txBody>
          <a:bodyPr/>
          <a:lstStyle/>
          <a:p>
            <a:r>
              <a:rPr lang="en-GB" smtClean="0"/>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Wednesday – </a:t>
            </a:r>
            <a:br>
              <a:rPr lang="en-US" sz="3200" dirty="0"/>
            </a:br>
            <a:r>
              <a:rPr lang="en-US" sz="3200" dirty="0"/>
              <a:t>802.11 Mid-Week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January 2020</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27</a:t>
            </a:fld>
            <a:endParaRPr lang="en-GB"/>
          </a:p>
        </p:txBody>
      </p:sp>
    </p:spTree>
    <p:extLst>
      <p:ext uri="{BB962C8B-B14F-4D97-AF65-F5344CB8AC3E}">
        <p14:creationId xmlns:p14="http://schemas.microsoft.com/office/powerpoint/2010/main" val="8403721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January 2020</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28</a:t>
            </a:fld>
            <a:endParaRPr lang="en-GB"/>
          </a:p>
        </p:txBody>
      </p:sp>
    </p:spTree>
    <p:extLst>
      <p:ext uri="{BB962C8B-B14F-4D97-AF65-F5344CB8AC3E}">
        <p14:creationId xmlns:p14="http://schemas.microsoft.com/office/powerpoint/2010/main" val="27985981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2020</a:t>
            </a:r>
            <a:endParaRPr lang="en-US"/>
          </a:p>
        </p:txBody>
      </p:sp>
    </p:spTree>
    <p:extLst>
      <p:ext uri="{BB962C8B-B14F-4D97-AF65-F5344CB8AC3E}">
        <p14:creationId xmlns:p14="http://schemas.microsoft.com/office/powerpoint/2010/main" val="3900562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smtClean="0"/>
              <a:t>802.11 2</a:t>
            </a:r>
            <a:r>
              <a:rPr lang="en-US" baseline="30000" dirty="0" smtClean="0"/>
              <a:t>nd</a:t>
            </a:r>
            <a:r>
              <a:rPr lang="en-US" dirty="0" smtClean="0"/>
              <a:t> Vice Chair Report</a:t>
            </a:r>
            <a:endParaRPr lang="en-US" dirty="0"/>
          </a:p>
        </p:txBody>
      </p:sp>
      <p:sp>
        <p:nvSpPr>
          <p:cNvPr id="4" name="Date Placeholder 3"/>
          <p:cNvSpPr>
            <a:spLocks noGrp="1"/>
          </p:cNvSpPr>
          <p:nvPr>
            <p:ph type="dt" idx="10"/>
          </p:nvPr>
        </p:nvSpPr>
        <p:spPr/>
        <p:txBody>
          <a:bodyPr/>
          <a:lstStyle/>
          <a:p>
            <a:pPr>
              <a:defRPr/>
            </a:pPr>
            <a:r>
              <a:rPr lang="en-US" smtClean="0"/>
              <a:t>January 2020</a:t>
            </a:r>
            <a:endParaRPr lang="en-US" dirty="0"/>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2020</a:t>
            </a:r>
            <a:endParaRPr lang="en-US"/>
          </a:p>
        </p:txBody>
      </p:sp>
    </p:spTree>
    <p:extLst>
      <p:ext uri="{BB962C8B-B14F-4D97-AF65-F5344CB8AC3E}">
        <p14:creationId xmlns:p14="http://schemas.microsoft.com/office/powerpoint/2010/main" val="1341171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2020</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2020</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2020</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2020</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dirty="0" smtClean="0">
                <a:solidFill>
                  <a:schemeClr val="tx1"/>
                </a:solidFill>
                <a:latin typeface="Calibri" panose="020F0502020204030204" pitchFamily="34" charset="0"/>
                <a:cs typeface="Calibri" panose="020F0502020204030204" pitchFamily="34" charset="0"/>
              </a:rPr>
              <a:t/>
            </a:r>
            <a:br>
              <a:rPr lang="en-US" altLang="en-US" sz="2000" b="1" dirty="0" smtClean="0">
                <a:solidFill>
                  <a:schemeClr val="tx1"/>
                </a:solidFill>
                <a:latin typeface="Calibri" panose="020F0502020204030204" pitchFamily="34" charset="0"/>
                <a:cs typeface="Calibri" panose="020F0502020204030204" pitchFamily="34" charset="0"/>
              </a:rPr>
            </a:b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2020</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smtClean="0"/>
              <a:t>January 2020</a:t>
            </a:r>
            <a:endParaRPr lang="en-GB" dirty="0"/>
          </a:p>
        </p:txBody>
      </p:sp>
      <p:sp>
        <p:nvSpPr>
          <p:cNvPr id="6" name="Footer Placeholder 5"/>
          <p:cNvSpPr>
            <a:spLocks noGrp="1"/>
          </p:cNvSpPr>
          <p:nvPr>
            <p:ph type="ftr" idx="14"/>
          </p:nvPr>
        </p:nvSpPr>
        <p:spPr/>
        <p:txBody>
          <a:bodyPr/>
          <a:lstStyle/>
          <a:p>
            <a:r>
              <a:rPr lang="en-GB" smtClean="0"/>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1093</TotalTime>
  <Words>2489</Words>
  <Application>Microsoft Office PowerPoint</Application>
  <PresentationFormat>Widescreen</PresentationFormat>
  <Paragraphs>380</Paragraphs>
  <Slides>30</Slides>
  <Notes>20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2" baseType="lpstr">
      <vt:lpstr>Arial Unicode MS</vt:lpstr>
      <vt:lpstr>MS Gothic</vt:lpstr>
      <vt:lpstr>Arial</vt:lpstr>
      <vt:lpstr>Calibri</vt:lpstr>
      <vt:lpstr>DejaVu Sans</vt:lpstr>
      <vt:lpstr>Helvetica</vt:lpstr>
      <vt:lpstr>Lucida Grande</vt:lpstr>
      <vt:lpstr>Monotype Sorts</vt:lpstr>
      <vt:lpstr>Montserrat</vt:lpstr>
      <vt:lpstr>Times New Roman</vt:lpstr>
      <vt:lpstr>Office Theme</vt:lpstr>
      <vt:lpstr>Document</vt:lpstr>
      <vt:lpstr>2nd  Vice Chair Report January 2020</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Wednesday –  802.11 Mid-Week Plenary</vt:lpstr>
      <vt:lpstr>Friday –  802.11 Closing Plenary</vt:lpstr>
      <vt:lpstr>References - 1</vt:lpstr>
      <vt:lpstr>References - 2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58</cp:revision>
  <cp:lastPrinted>1601-01-01T00:00:00Z</cp:lastPrinted>
  <dcterms:created xsi:type="dcterms:W3CDTF">2018-05-05T22:00:08Z</dcterms:created>
  <dcterms:modified xsi:type="dcterms:W3CDTF">2020-01-13T02:37:52Z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2020-01-13 02:37:51Z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