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5"/>
  </p:notesMasterIdLst>
  <p:handoutMasterIdLst>
    <p:handoutMasterId r:id="rId106"/>
  </p:handoutMasterIdLst>
  <p:sldIdLst>
    <p:sldId id="256" r:id="rId2"/>
    <p:sldId id="257" r:id="rId3"/>
    <p:sldId id="258" r:id="rId4"/>
    <p:sldId id="259" r:id="rId5"/>
    <p:sldId id="260" r:id="rId6"/>
    <p:sldId id="261" r:id="rId7"/>
    <p:sldId id="262" r:id="rId8"/>
    <p:sldId id="3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354" r:id="rId23"/>
    <p:sldId id="355" r:id="rId24"/>
    <p:sldId id="356"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57" r:id="rId77"/>
    <p:sldId id="358" r:id="rId78"/>
    <p:sldId id="359" r:id="rId79"/>
    <p:sldId id="360" r:id="rId80"/>
    <p:sldId id="361" r:id="rId81"/>
    <p:sldId id="331" r:id="rId82"/>
    <p:sldId id="332" r:id="rId83"/>
    <p:sldId id="333" r:id="rId84"/>
    <p:sldId id="334" r:id="rId85"/>
    <p:sldId id="335" r:id="rId86"/>
    <p:sldId id="336" r:id="rId87"/>
    <p:sldId id="337" r:id="rId88"/>
    <p:sldId id="338" r:id="rId89"/>
    <p:sldId id="339" r:id="rId90"/>
    <p:sldId id="340" r:id="rId91"/>
    <p:sldId id="341" r:id="rId92"/>
    <p:sldId id="342" r:id="rId93"/>
    <p:sldId id="343" r:id="rId94"/>
    <p:sldId id="344" r:id="rId95"/>
    <p:sldId id="345" r:id="rId96"/>
    <p:sldId id="346" r:id="rId97"/>
    <p:sldId id="347" r:id="rId98"/>
    <p:sldId id="348" r:id="rId99"/>
    <p:sldId id="349" r:id="rId100"/>
    <p:sldId id="350" r:id="rId101"/>
    <p:sldId id="351" r:id="rId102"/>
    <p:sldId id="352" r:id="rId103"/>
    <p:sldId id="353" r:id="rId10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32" autoAdjust="0"/>
    <p:restoredTop sz="94660"/>
  </p:normalViewPr>
  <p:slideViewPr>
    <p:cSldViewPr>
      <p:cViewPr varScale="1">
        <p:scale>
          <a:sx n="89" d="100"/>
          <a:sy n="89" d="100"/>
        </p:scale>
        <p:origin x="106" y="32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14</a:t>
            </a:fld>
            <a:endParaRPr lang="en-US"/>
          </a:p>
        </p:txBody>
      </p:sp>
      <p:sp>
        <p:nvSpPr>
          <p:cNvPr id="20486" name="Rectangle 2"/>
          <p:cNvSpPr>
            <a:spLocks noGrp="1" noRot="1" noChangeAspect="1" noChangeArrowheads="1" noTextEdit="1"/>
          </p:cNvSpPr>
          <p:nvPr>
            <p:ph type="sldImg"/>
          </p:nvPr>
        </p:nvSpPr>
        <p:spPr>
          <a:xfrm>
            <a:off x="384175" y="701675"/>
            <a:ext cx="6165850"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15</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308938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17</a:t>
            </a:fld>
            <a:endParaRPr lang="en-US"/>
          </a:p>
        </p:txBody>
      </p:sp>
    </p:spTree>
    <p:extLst>
      <p:ext uri="{BB962C8B-B14F-4D97-AF65-F5344CB8AC3E}">
        <p14:creationId xmlns:p14="http://schemas.microsoft.com/office/powerpoint/2010/main" val="14371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20</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384175" y="701675"/>
            <a:ext cx="6165850"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21</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0947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25</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8435"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8436"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8437"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0D2CC4C-3E45-403F-B1FF-28CA88101F17}" type="slidenum">
              <a:rPr lang="en-GB" altLang="en-US"/>
              <a:pPr>
                <a:spcBef>
                  <a:spcPct val="0"/>
                </a:spcBef>
              </a:pPr>
              <a:t>26</a:t>
            </a:fld>
            <a:endParaRPr lang="en-GB" altLang="en-US"/>
          </a:p>
        </p:txBody>
      </p:sp>
      <p:sp>
        <p:nvSpPr>
          <p:cNvPr id="18438" name="Rectangle 2"/>
          <p:cNvSpPr>
            <a:spLocks noGrp="1" noRot="1" noChangeAspect="1" noChangeArrowheads="1" noTextEdit="1"/>
          </p:cNvSpPr>
          <p:nvPr>
            <p:ph type="sldImg"/>
          </p:nvPr>
        </p:nvSpPr>
        <p:spPr>
          <a:xfrm>
            <a:off x="98425" y="750888"/>
            <a:ext cx="6597650" cy="3711575"/>
          </a:xfrm>
          <a:ln cap="flat"/>
        </p:spPr>
      </p:sp>
      <p:sp>
        <p:nvSpPr>
          <p:cNvPr id="18439" name="Rectangle 3"/>
          <p:cNvSpPr>
            <a:spLocks noGrp="1" noChangeArrowheads="1"/>
          </p:cNvSpPr>
          <p:nvPr>
            <p:ph type="body" idx="1"/>
          </p:nvPr>
        </p:nvSpPr>
        <p:spPr>
          <a:noFill/>
        </p:spPr>
        <p:txBody>
          <a:bodyPr lIns="95335" rIns="95335"/>
          <a:lstStyle/>
          <a:p>
            <a:endParaRPr lang="en-US" altLang="en-US"/>
          </a:p>
        </p:txBody>
      </p:sp>
    </p:spTree>
    <p:extLst>
      <p:ext uri="{BB962C8B-B14F-4D97-AF65-F5344CB8AC3E}">
        <p14:creationId xmlns:p14="http://schemas.microsoft.com/office/powerpoint/2010/main" val="13628465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27</a:t>
            </a:fld>
            <a:endParaRPr lang="en-GB" altLang="en-US"/>
          </a:p>
        </p:txBody>
      </p:sp>
      <p:sp>
        <p:nvSpPr>
          <p:cNvPr id="19462" name="Rectangle 2"/>
          <p:cNvSpPr>
            <a:spLocks noGrp="1" noRot="1" noChangeAspect="1" noChangeArrowheads="1" noTextEdit="1"/>
          </p:cNvSpPr>
          <p:nvPr>
            <p:ph type="sldImg"/>
          </p:nvPr>
        </p:nvSpPr>
        <p:spPr>
          <a:xfrm>
            <a:off x="100013" y="750888"/>
            <a:ext cx="6596062" cy="3711575"/>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8985657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32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864083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802.11-20/0208r0</a:t>
            </a:r>
            <a:endParaRPr lang="en-US"/>
          </a:p>
        </p:txBody>
      </p:sp>
      <p:sp>
        <p:nvSpPr>
          <p:cNvPr id="5" name="Rectangle 3"/>
          <p:cNvSpPr>
            <a:spLocks noGrp="1" noChangeArrowheads="1"/>
          </p:cNvSpPr>
          <p:nvPr>
            <p:ph type="dt"/>
          </p:nvPr>
        </p:nvSpPr>
        <p:spPr>
          <a:ln/>
        </p:spPr>
        <p:txBody>
          <a:bodyPr/>
          <a:lstStyle/>
          <a:p>
            <a:r>
              <a:rPr lang="en-US" smtClean="0"/>
              <a:t>January 2020</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802.11-11/0xxxr0</a:t>
            </a:r>
          </a:p>
        </p:txBody>
      </p:sp>
      <p:sp>
        <p:nvSpPr>
          <p:cNvPr id="13315" name="Rectangle 3"/>
          <p:cNvSpPr>
            <a:spLocks noGrp="1" noChangeArrowheads="1"/>
          </p:cNvSpPr>
          <p:nvPr>
            <p:ph type="dt" sz="quarter" idx="1"/>
          </p:nvPr>
        </p:nvSpPr>
        <p:spPr>
          <a:noFill/>
        </p:spPr>
        <p:txBody>
          <a:bodyPr/>
          <a:lstStyle/>
          <a:p>
            <a:r>
              <a:rPr lang="en-US"/>
              <a:t>November 2011</a:t>
            </a:r>
          </a:p>
        </p:txBody>
      </p:sp>
      <p:sp>
        <p:nvSpPr>
          <p:cNvPr id="13316" name="Rectangle 6"/>
          <p:cNvSpPr>
            <a:spLocks noGrp="1" noChangeArrowheads="1"/>
          </p:cNvSpPr>
          <p:nvPr>
            <p:ph type="ftr" sz="quarter" idx="4"/>
          </p:nvPr>
        </p:nvSpPr>
        <p:spPr>
          <a:noFill/>
        </p:spPr>
        <p:txBody>
          <a:bodyPr/>
          <a:lstStyle/>
          <a:p>
            <a:pPr lvl="4"/>
            <a:r>
              <a:rPr lang="en-US"/>
              <a:t>Osama Aboul-Magd (Samsung)</a:t>
            </a:r>
          </a:p>
        </p:txBody>
      </p:sp>
      <p:sp>
        <p:nvSpPr>
          <p:cNvPr id="13317" name="Rectangle 7"/>
          <p:cNvSpPr>
            <a:spLocks noGrp="1" noChangeArrowheads="1"/>
          </p:cNvSpPr>
          <p:nvPr>
            <p:ph type="sldNum" sz="quarter" idx="5"/>
          </p:nvPr>
        </p:nvSpPr>
        <p:spPr>
          <a:noFill/>
        </p:spPr>
        <p:txBody>
          <a:bodyPr/>
          <a:lstStyle/>
          <a:p>
            <a:r>
              <a:rPr lang="en-US"/>
              <a:t>Page </a:t>
            </a:r>
            <a:fld id="{CC47AE6E-6830-4D66-A48E-1AB33BF56CB8}" type="slidenum">
              <a:rPr lang="en-US" smtClean="0"/>
              <a:pPr/>
              <a:t>38</a:t>
            </a:fld>
            <a:endParaRPr lang="en-US"/>
          </a:p>
        </p:txBody>
      </p:sp>
      <p:sp>
        <p:nvSpPr>
          <p:cNvPr id="13318" name="Rectangle 2"/>
          <p:cNvSpPr>
            <a:spLocks noGrp="1" noRot="1" noChangeAspect="1" noChangeArrowheads="1" noTextEdit="1"/>
          </p:cNvSpPr>
          <p:nvPr>
            <p:ph type="sldImg"/>
          </p:nvPr>
        </p:nvSpPr>
        <p:spPr>
          <a:xfrm>
            <a:off x="384175" y="701675"/>
            <a:ext cx="6165850"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37937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3</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542633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US"/>
              <a:t>doc.: IEEE 802.11-11/0xxxr0</a:t>
            </a:r>
          </a:p>
        </p:txBody>
      </p:sp>
      <p:sp>
        <p:nvSpPr>
          <p:cNvPr id="14339" name="Rectangle 3"/>
          <p:cNvSpPr>
            <a:spLocks noGrp="1" noChangeArrowheads="1"/>
          </p:cNvSpPr>
          <p:nvPr>
            <p:ph type="dt" sz="quarter" idx="1"/>
          </p:nvPr>
        </p:nvSpPr>
        <p:spPr>
          <a:noFill/>
        </p:spPr>
        <p:txBody>
          <a:bodyPr/>
          <a:lstStyle/>
          <a:p>
            <a:r>
              <a:rPr lang="en-US"/>
              <a:t>November 2011</a:t>
            </a:r>
          </a:p>
        </p:txBody>
      </p:sp>
      <p:sp>
        <p:nvSpPr>
          <p:cNvPr id="14340" name="Rectangle 6"/>
          <p:cNvSpPr>
            <a:spLocks noGrp="1" noChangeArrowheads="1"/>
          </p:cNvSpPr>
          <p:nvPr>
            <p:ph type="ftr" sz="quarter" idx="4"/>
          </p:nvPr>
        </p:nvSpPr>
        <p:spPr>
          <a:noFill/>
        </p:spPr>
        <p:txBody>
          <a:bodyPr/>
          <a:lstStyle/>
          <a:p>
            <a:pPr lvl="4"/>
            <a:r>
              <a:rPr lang="en-US"/>
              <a:t>Osama Aboul-Magd (Samsung)</a:t>
            </a:r>
          </a:p>
        </p:txBody>
      </p:sp>
      <p:sp>
        <p:nvSpPr>
          <p:cNvPr id="14341" name="Rectangle 7"/>
          <p:cNvSpPr>
            <a:spLocks noGrp="1" noChangeArrowheads="1"/>
          </p:cNvSpPr>
          <p:nvPr>
            <p:ph type="sldNum" sz="quarter" idx="5"/>
          </p:nvPr>
        </p:nvSpPr>
        <p:spPr>
          <a:noFill/>
        </p:spPr>
        <p:txBody>
          <a:bodyPr/>
          <a:lstStyle/>
          <a:p>
            <a:r>
              <a:rPr lang="en-US"/>
              <a:t>Page </a:t>
            </a:r>
            <a:fld id="{E45B7B12-CE07-4A54-96EB-35A50D49DB14}" type="slidenum">
              <a:rPr lang="en-US" smtClean="0"/>
              <a:pPr/>
              <a:t>39</a:t>
            </a:fld>
            <a:endParaRPr lang="en-US"/>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096480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40</a:t>
            </a:fld>
            <a:endParaRPr lang="en-US"/>
          </a:p>
        </p:txBody>
      </p:sp>
    </p:spTree>
    <p:extLst>
      <p:ext uri="{BB962C8B-B14F-4D97-AF65-F5344CB8AC3E}">
        <p14:creationId xmlns:p14="http://schemas.microsoft.com/office/powerpoint/2010/main" val="40638322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p:spPr>
        <p:txBody>
          <a:bodyPr/>
          <a:lstStyle/>
          <a:p>
            <a:endParaRPr lang="en-US"/>
          </a:p>
        </p:txBody>
      </p:sp>
      <p:sp>
        <p:nvSpPr>
          <p:cNvPr id="16388" name="Header Placeholder 3"/>
          <p:cNvSpPr>
            <a:spLocks noGrp="1"/>
          </p:cNvSpPr>
          <p:nvPr>
            <p:ph type="hdr" sz="quarter"/>
          </p:nvPr>
        </p:nvSpPr>
        <p:spPr>
          <a:noFill/>
        </p:spPr>
        <p:txBody>
          <a:bodyPr/>
          <a:lstStyle/>
          <a:p>
            <a:r>
              <a:rPr lang="en-US"/>
              <a:t>doc.: IEEE 802.11-11/0xxxr0</a:t>
            </a:r>
          </a:p>
        </p:txBody>
      </p:sp>
      <p:sp>
        <p:nvSpPr>
          <p:cNvPr id="16389" name="Date Placeholder 4"/>
          <p:cNvSpPr>
            <a:spLocks noGrp="1"/>
          </p:cNvSpPr>
          <p:nvPr>
            <p:ph type="dt" sz="quarter" idx="1"/>
          </p:nvPr>
        </p:nvSpPr>
        <p:spPr>
          <a:noFill/>
        </p:spPr>
        <p:txBody>
          <a:bodyPr/>
          <a:lstStyle/>
          <a:p>
            <a:r>
              <a:rPr lang="en-US"/>
              <a:t>November 2011</a:t>
            </a:r>
          </a:p>
        </p:txBody>
      </p:sp>
      <p:sp>
        <p:nvSpPr>
          <p:cNvPr id="16390" name="Footer Placeholder 5"/>
          <p:cNvSpPr>
            <a:spLocks noGrp="1"/>
          </p:cNvSpPr>
          <p:nvPr>
            <p:ph type="ftr" sz="quarter" idx="4"/>
          </p:nvPr>
        </p:nvSpPr>
        <p:spPr>
          <a:noFill/>
        </p:spPr>
        <p:txBody>
          <a:bodyPr/>
          <a:lstStyle/>
          <a:p>
            <a:pPr lvl="4"/>
            <a:r>
              <a:rPr lang="en-US"/>
              <a:t>Osama Aboul-Magd (Samsung)</a:t>
            </a:r>
          </a:p>
        </p:txBody>
      </p:sp>
      <p:sp>
        <p:nvSpPr>
          <p:cNvPr id="16391" name="Slide Number Placeholder 6"/>
          <p:cNvSpPr>
            <a:spLocks noGrp="1"/>
          </p:cNvSpPr>
          <p:nvPr>
            <p:ph type="sldNum" sz="quarter" idx="5"/>
          </p:nvPr>
        </p:nvSpPr>
        <p:spPr>
          <a:noFill/>
        </p:spPr>
        <p:txBody>
          <a:bodyPr/>
          <a:lstStyle/>
          <a:p>
            <a:r>
              <a:rPr lang="en-US"/>
              <a:t>Page </a:t>
            </a:r>
            <a:fld id="{C0FE0FD1-4DD9-4FB0-9C7C-C209A0639D2E}" type="slidenum">
              <a:rPr lang="en-US" smtClean="0"/>
              <a:pPr/>
              <a:t>41</a:t>
            </a:fld>
            <a:endParaRPr lang="en-US"/>
          </a:p>
        </p:txBody>
      </p:sp>
    </p:spTree>
    <p:extLst>
      <p:ext uri="{BB962C8B-B14F-4D97-AF65-F5344CB8AC3E}">
        <p14:creationId xmlns:p14="http://schemas.microsoft.com/office/powerpoint/2010/main" val="5810022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647906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22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22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D72AEEA-5CC8-45C6-920F-9BFDC15375FB}" type="slidenum">
              <a:rPr lang="en-US" altLang="en-US" smtClean="0"/>
              <a:pPr>
                <a:spcBef>
                  <a:spcPct val="0"/>
                </a:spcBef>
              </a:pPr>
              <a:t>43</a:t>
            </a:fld>
            <a:endParaRPr lang="en-US" altLang="en-US" smtClean="0"/>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833083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smtClean="0"/>
              <a:t>doc.: IEEE 802.11-11/0xxxr0</a:t>
            </a:r>
          </a:p>
        </p:txBody>
      </p:sp>
      <p:sp>
        <p:nvSpPr>
          <p:cNvPr id="14339" name="Rectangle 3"/>
          <p:cNvSpPr>
            <a:spLocks noGrp="1" noChangeArrowheads="1"/>
          </p:cNvSpPr>
          <p:nvPr>
            <p:ph type="dt" sz="quarter" idx="1"/>
          </p:nvPr>
        </p:nvSpPr>
        <p:spPr/>
        <p:txBody>
          <a:bodyPr/>
          <a:lstStyle/>
          <a:p>
            <a:pPr>
              <a:defRPr/>
            </a:pPr>
            <a:r>
              <a:rPr lang="en-US" smtClean="0"/>
              <a:t>November 2011</a:t>
            </a:r>
          </a:p>
        </p:txBody>
      </p:sp>
      <p:sp>
        <p:nvSpPr>
          <p:cNvPr id="14340" name="Rectangle 6"/>
          <p:cNvSpPr>
            <a:spLocks noGrp="1" noChangeArrowheads="1"/>
          </p:cNvSpPr>
          <p:nvPr>
            <p:ph type="ftr" sz="quarter" idx="4"/>
          </p:nvPr>
        </p:nvSpPr>
        <p:spPr/>
        <p:txBody>
          <a:bodyPr/>
          <a:lstStyle/>
          <a:p>
            <a:pPr lvl="4">
              <a:defRPr/>
            </a:pPr>
            <a:r>
              <a:rPr lang="en-US" smtClean="0"/>
              <a:t>Osama Aboul-Magd (Samsung)</a:t>
            </a:r>
          </a:p>
        </p:txBody>
      </p:sp>
      <p:sp>
        <p:nvSpPr>
          <p:cNvPr id="143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33520AB-5C51-4858-B51E-08D98669F894}" type="slidenum">
              <a:rPr lang="en-US" altLang="en-US" smtClean="0"/>
              <a:pPr>
                <a:spcBef>
                  <a:spcPct val="0"/>
                </a:spcBef>
              </a:pPr>
              <a:t>44</a:t>
            </a:fld>
            <a:endParaRPr lang="en-US" altLang="en-US" smtClean="0"/>
          </a:p>
        </p:txBody>
      </p:sp>
      <p:sp>
        <p:nvSpPr>
          <p:cNvPr id="14342" name="Rectangle 2"/>
          <p:cNvSpPr>
            <a:spLocks noGrp="1" noRot="1" noChangeAspect="1" noChangeArrowheads="1" noTextEdit="1"/>
          </p:cNvSpPr>
          <p:nvPr>
            <p:ph type="sldImg"/>
          </p:nvPr>
        </p:nvSpPr>
        <p:spPr>
          <a:xfrm>
            <a:off x="384175" y="701675"/>
            <a:ext cx="6165850" cy="3468688"/>
          </a:xfrm>
          <a:ln cap="flat"/>
        </p:spPr>
      </p:sp>
      <p:sp>
        <p:nvSpPr>
          <p:cNvPr id="143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7482116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384175" y="701675"/>
            <a:ext cx="6165850" cy="3468688"/>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163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53DE9276-35EE-41DD-9151-A9CD2FE9874E}" type="slidenum">
              <a:rPr lang="en-US" altLang="en-US" smtClean="0"/>
              <a:pPr>
                <a:spcBef>
                  <a:spcPct val="0"/>
                </a:spcBef>
              </a:pPr>
              <a:t>45</a:t>
            </a:fld>
            <a:endParaRPr lang="en-US" altLang="en-US" smtClean="0"/>
          </a:p>
        </p:txBody>
      </p:sp>
    </p:spTree>
    <p:extLst>
      <p:ext uri="{BB962C8B-B14F-4D97-AF65-F5344CB8AC3E}">
        <p14:creationId xmlns:p14="http://schemas.microsoft.com/office/powerpoint/2010/main" val="34873985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384175" y="701675"/>
            <a:ext cx="6165850" cy="3468688"/>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184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82AABFC-BBE5-451B-A082-208A8A4AD81B}" type="slidenum">
              <a:rPr lang="en-US" altLang="en-US" smtClean="0"/>
              <a:pPr>
                <a:spcBef>
                  <a:spcPct val="0"/>
                </a:spcBef>
              </a:pPr>
              <a:t>46</a:t>
            </a:fld>
            <a:endParaRPr lang="en-US" altLang="en-US" smtClean="0"/>
          </a:p>
        </p:txBody>
      </p:sp>
    </p:spTree>
    <p:extLst>
      <p:ext uri="{BB962C8B-B14F-4D97-AF65-F5344CB8AC3E}">
        <p14:creationId xmlns:p14="http://schemas.microsoft.com/office/powerpoint/2010/main" val="25735173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384175" y="701675"/>
            <a:ext cx="6165850"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F6EE72F-C284-46CB-861C-9F4232B84BE3}" type="slidenum">
              <a:rPr lang="en-US" altLang="en-US" smtClean="0"/>
              <a:pPr>
                <a:spcBef>
                  <a:spcPct val="0"/>
                </a:spcBef>
              </a:pPr>
              <a:t>47</a:t>
            </a:fld>
            <a:endParaRPr lang="en-US" altLang="en-US" smtClean="0"/>
          </a:p>
        </p:txBody>
      </p:sp>
    </p:spTree>
    <p:extLst>
      <p:ext uri="{BB962C8B-B14F-4D97-AF65-F5344CB8AC3E}">
        <p14:creationId xmlns:p14="http://schemas.microsoft.com/office/powerpoint/2010/main" val="12176499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48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235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99951E6F-3E83-4EC3-B7FE-DE4A0DBD7FFD}" type="slidenum">
              <a:rPr lang="en-US" altLang="en-US" smtClean="0"/>
              <a:pPr>
                <a:spcBef>
                  <a:spcPct val="0"/>
                </a:spcBef>
              </a:pPr>
              <a:t>53</a:t>
            </a:fld>
            <a:endParaRPr lang="en-US" altLang="en-US"/>
          </a:p>
        </p:txBody>
      </p:sp>
    </p:spTree>
    <p:extLst>
      <p:ext uri="{BB962C8B-B14F-4D97-AF65-F5344CB8AC3E}">
        <p14:creationId xmlns:p14="http://schemas.microsoft.com/office/powerpoint/2010/main" val="14110845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xfrm>
            <a:off x="384175" y="701675"/>
            <a:ext cx="6165850" cy="3468688"/>
          </a:xfrm>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92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144D5DE0-B752-4ABB-A75F-CE3A367C841A}" type="slidenum">
              <a:rPr lang="en-US" altLang="en-US" smtClean="0"/>
              <a:pPr>
                <a:spcBef>
                  <a:spcPct val="0"/>
                </a:spcBef>
              </a:pPr>
              <a:t>56</a:t>
            </a:fld>
            <a:endParaRPr lang="en-US" altLang="en-US"/>
          </a:p>
        </p:txBody>
      </p:sp>
    </p:spTree>
    <p:extLst>
      <p:ext uri="{BB962C8B-B14F-4D97-AF65-F5344CB8AC3E}">
        <p14:creationId xmlns:p14="http://schemas.microsoft.com/office/powerpoint/2010/main" val="95109865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57</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7443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802.11-19/2140r0</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61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802.11-19/2140r0</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802.11-19/2140r0</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5585841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802.11-19/2140r0</a:t>
            </a:r>
            <a:endParaRPr lang="en-US"/>
          </a:p>
        </p:txBody>
      </p:sp>
      <p:sp>
        <p:nvSpPr>
          <p:cNvPr id="5" name="Rectangle 3"/>
          <p:cNvSpPr>
            <a:spLocks noGrp="1" noChangeArrowheads="1"/>
          </p:cNvSpPr>
          <p:nvPr>
            <p:ph type="dt"/>
          </p:nvPr>
        </p:nvSpPr>
        <p:spPr>
          <a:ln/>
        </p:spPr>
        <p:txBody>
          <a:bodyPr/>
          <a:lstStyle/>
          <a:p>
            <a:r>
              <a:rPr lang="en-GB"/>
              <a:t>January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a:t>doc.: IEEE 802.11-18/0980r0</a:t>
            </a:r>
          </a:p>
        </p:txBody>
      </p:sp>
      <p:sp>
        <p:nvSpPr>
          <p:cNvPr id="5" name="Rectangle 3"/>
          <p:cNvSpPr>
            <a:spLocks noGrp="1" noChangeArrowheads="1"/>
          </p:cNvSpPr>
          <p:nvPr>
            <p:ph type="dt"/>
          </p:nvPr>
        </p:nvSpPr>
        <p:spPr/>
        <p:txBody>
          <a:bodyPr/>
          <a:lstStyle/>
          <a:p>
            <a:r>
              <a:rPr lang="en-US"/>
              <a:t>May 2018</a:t>
            </a:r>
          </a:p>
        </p:txBody>
      </p:sp>
      <p:sp>
        <p:nvSpPr>
          <p:cNvPr id="6" name="Rectangle 6"/>
          <p:cNvSpPr>
            <a:spLocks noGrp="1" noChangeArrowheads="1"/>
          </p:cNvSpPr>
          <p:nvPr>
            <p:ph type="ftr"/>
          </p:nvPr>
        </p:nvSpPr>
        <p:spPr/>
        <p:txBody>
          <a:bodyPr/>
          <a:lstStyle/>
          <a:p>
            <a:r>
              <a:rPr lang="en-US"/>
              <a:t>Jon Rosdahl, Qualcomm</a:t>
            </a:r>
          </a:p>
        </p:txBody>
      </p:sp>
      <p:sp>
        <p:nvSpPr>
          <p:cNvPr id="7" name="Rectangle 7"/>
          <p:cNvSpPr>
            <a:spLocks noGrp="1" noChangeArrowheads="1"/>
          </p:cNvSpPr>
          <p:nvPr>
            <p:ph type="sldNum"/>
          </p:nvPr>
        </p:nvSpPr>
        <p:spPr/>
        <p:txBody>
          <a:bodyPr/>
          <a:lstStyle/>
          <a:p>
            <a:r>
              <a:rPr lang="en-US"/>
              <a:t>Page </a:t>
            </a:r>
            <a:fld id="{465D53FD-DB5F-4815-BF01-6488A8FBD189}" type="slidenum">
              <a:rPr lang="en-US"/>
              <a:t>68</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a:p>
        </p:txBody>
      </p:sp>
    </p:spTree>
    <p:extLst>
      <p:ext uri="{BB962C8B-B14F-4D97-AF65-F5344CB8AC3E}">
        <p14:creationId xmlns:p14="http://schemas.microsoft.com/office/powerpoint/2010/main" val="33506869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76</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9062606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81</a:t>
            </a:fld>
            <a:endParaRPr lang="en-US" dirty="0"/>
          </a:p>
        </p:txBody>
      </p:sp>
      <p:sp>
        <p:nvSpPr>
          <p:cNvPr id="10246" name="Rectangle 2"/>
          <p:cNvSpPr>
            <a:spLocks noGrp="1" noRot="1" noChangeAspect="1" noChangeArrowheads="1" noTextEdit="1"/>
          </p:cNvSpPr>
          <p:nvPr>
            <p:ph type="sldImg"/>
          </p:nvPr>
        </p:nvSpPr>
        <p:spPr>
          <a:xfrm>
            <a:off x="384175" y="701675"/>
            <a:ext cx="6165850"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82</a:t>
            </a:fld>
            <a:endParaRPr lang="en-US" dirty="0"/>
          </a:p>
        </p:txBody>
      </p:sp>
    </p:spTree>
    <p:extLst>
      <p:ext uri="{BB962C8B-B14F-4D97-AF65-F5344CB8AC3E}">
        <p14:creationId xmlns:p14="http://schemas.microsoft.com/office/powerpoint/2010/main" val="30436257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83</a:t>
            </a:fld>
            <a:endParaRPr lang="en-US" dirty="0"/>
          </a:p>
        </p:txBody>
      </p:sp>
    </p:spTree>
    <p:extLst>
      <p:ext uri="{BB962C8B-B14F-4D97-AF65-F5344CB8AC3E}">
        <p14:creationId xmlns:p14="http://schemas.microsoft.com/office/powerpoint/2010/main" val="259567832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84</a:t>
            </a:fld>
            <a:endParaRPr lang="en-US" dirty="0"/>
          </a:p>
        </p:txBody>
      </p:sp>
    </p:spTree>
    <p:extLst>
      <p:ext uri="{BB962C8B-B14F-4D97-AF65-F5344CB8AC3E}">
        <p14:creationId xmlns:p14="http://schemas.microsoft.com/office/powerpoint/2010/main" val="272096580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85</a:t>
            </a:fld>
            <a:endParaRPr lang="en-US" dirty="0"/>
          </a:p>
        </p:txBody>
      </p:sp>
    </p:spTree>
    <p:extLst>
      <p:ext uri="{BB962C8B-B14F-4D97-AF65-F5344CB8AC3E}">
        <p14:creationId xmlns:p14="http://schemas.microsoft.com/office/powerpoint/2010/main" val="1642237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5513400" y="120600"/>
            <a:ext cx="6400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65" name="CustomShape 2"/>
          <p:cNvSpPr/>
          <p:nvPr/>
        </p:nvSpPr>
        <p:spPr>
          <a:xfrm>
            <a:off x="641520" y="120600"/>
            <a:ext cx="8254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66" name="CustomShape 3"/>
          <p:cNvSpPr/>
          <p:nvPr/>
        </p:nvSpPr>
        <p:spPr>
          <a:xfrm>
            <a:off x="5230800" y="9615600"/>
            <a:ext cx="92232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67" name="CustomShape 4"/>
          <p:cNvSpPr/>
          <p:nvPr/>
        </p:nvSpPr>
        <p:spPr>
          <a:xfrm>
            <a:off x="3146400" y="9615600"/>
            <a:ext cx="51120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95EC8F6A-90C3-447D-98BF-E5411BDDD66D}" type="slidenum">
              <a:rPr lang="sv-SE" sz="1200" b="0" strike="noStrike" spc="-1">
                <a:solidFill>
                  <a:srgbClr val="000000"/>
                </a:solidFill>
                <a:latin typeface="Times New Roman"/>
                <a:ea typeface="+mn-ea"/>
              </a:rPr>
              <a:t>86</a:t>
            </a:fld>
            <a:endParaRPr lang="sv-SE" sz="1200" b="0" strike="noStrike" spc="-1">
              <a:latin typeface="DejaVu Sans"/>
            </a:endParaRPr>
          </a:p>
        </p:txBody>
      </p:sp>
      <p:sp>
        <p:nvSpPr>
          <p:cNvPr id="68" name="PlaceHolder 5"/>
          <p:cNvSpPr>
            <a:spLocks noGrp="1" noRot="1" noChangeAspect="1"/>
          </p:cNvSpPr>
          <p:nvPr>
            <p:ph type="sldImg"/>
          </p:nvPr>
        </p:nvSpPr>
        <p:spPr>
          <a:xfrm>
            <a:off x="98425" y="750888"/>
            <a:ext cx="6597650" cy="3711575"/>
          </a:xfrm>
          <a:prstGeom prst="rect">
            <a:avLst/>
          </a:prstGeom>
        </p:spPr>
      </p:sp>
      <p:sp>
        <p:nvSpPr>
          <p:cNvPr id="69" name="PlaceHolder 6"/>
          <p:cNvSpPr>
            <a:spLocks noGrp="1"/>
          </p:cNvSpPr>
          <p:nvPr>
            <p:ph type="body"/>
          </p:nvPr>
        </p:nvSpPr>
        <p:spPr>
          <a:xfrm>
            <a:off x="905040" y="4716360"/>
            <a:ext cx="4983480" cy="4470480"/>
          </a:xfrm>
          <a:prstGeom prst="rect">
            <a:avLst/>
          </a:prstGeom>
        </p:spPr>
        <p:txBody>
          <a:bodyPr lIns="93600" tIns="46080" rIns="936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124486654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ustomShape 1"/>
          <p:cNvSpPr/>
          <p:nvPr/>
        </p:nvSpPr>
        <p:spPr>
          <a:xfrm>
            <a:off x="5513400" y="120600"/>
            <a:ext cx="6400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1" name="CustomShape 2"/>
          <p:cNvSpPr/>
          <p:nvPr/>
        </p:nvSpPr>
        <p:spPr>
          <a:xfrm>
            <a:off x="641520" y="120600"/>
            <a:ext cx="8254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2" name="CustomShape 3"/>
          <p:cNvSpPr/>
          <p:nvPr/>
        </p:nvSpPr>
        <p:spPr>
          <a:xfrm>
            <a:off x="5230800" y="9615600"/>
            <a:ext cx="92232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3" name="CustomShape 4"/>
          <p:cNvSpPr/>
          <p:nvPr/>
        </p:nvSpPr>
        <p:spPr>
          <a:xfrm>
            <a:off x="3146400" y="9615600"/>
            <a:ext cx="51120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C4FBD30C-9B72-49C3-88E4-7A6B6097F8D5}" type="slidenum">
              <a:rPr lang="sv-SE" sz="1200" b="0" strike="noStrike" spc="-1">
                <a:solidFill>
                  <a:srgbClr val="000000"/>
                </a:solidFill>
                <a:latin typeface="Times New Roman"/>
                <a:ea typeface="+mn-ea"/>
              </a:rPr>
              <a:t>87</a:t>
            </a:fld>
            <a:endParaRPr lang="sv-SE" sz="1200" b="0" strike="noStrike" spc="-1">
              <a:latin typeface="DejaVu Sans"/>
            </a:endParaRPr>
          </a:p>
        </p:txBody>
      </p:sp>
      <p:sp>
        <p:nvSpPr>
          <p:cNvPr id="74" name="PlaceHolder 5"/>
          <p:cNvSpPr>
            <a:spLocks noGrp="1" noRot="1" noChangeAspect="1"/>
          </p:cNvSpPr>
          <p:nvPr>
            <p:ph type="sldImg"/>
          </p:nvPr>
        </p:nvSpPr>
        <p:spPr>
          <a:xfrm>
            <a:off x="98425" y="750888"/>
            <a:ext cx="6597650" cy="3711575"/>
          </a:xfrm>
          <a:prstGeom prst="rect">
            <a:avLst/>
          </a:prstGeom>
        </p:spPr>
      </p:sp>
      <p:sp>
        <p:nvSpPr>
          <p:cNvPr id="75" name="PlaceHolder 6"/>
          <p:cNvSpPr>
            <a:spLocks noGrp="1"/>
          </p:cNvSpPr>
          <p:nvPr>
            <p:ph type="body"/>
          </p:nvPr>
        </p:nvSpPr>
        <p:spPr>
          <a:xfrm>
            <a:off x="905040" y="4716360"/>
            <a:ext cx="4983480" cy="447048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917303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513400" y="120600"/>
            <a:ext cx="6400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n-ea"/>
              </a:rPr>
              <a:t>doc.: IEEE 802.11-13/0900r0</a:t>
            </a:r>
            <a:endParaRPr lang="sv-SE" sz="1400" b="0" strike="noStrike" spc="-1">
              <a:latin typeface="DejaVu Sans"/>
            </a:endParaRPr>
          </a:p>
        </p:txBody>
      </p:sp>
      <p:sp>
        <p:nvSpPr>
          <p:cNvPr id="77" name="CustomShape 2"/>
          <p:cNvSpPr/>
          <p:nvPr/>
        </p:nvSpPr>
        <p:spPr>
          <a:xfrm>
            <a:off x="641520" y="120600"/>
            <a:ext cx="825480" cy="211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n-ea"/>
              </a:rPr>
              <a:t>July 2013</a:t>
            </a:r>
            <a:endParaRPr lang="sv-SE" sz="1400" b="0" strike="noStrike" spc="-1">
              <a:latin typeface="DejaVu Sans"/>
            </a:endParaRPr>
          </a:p>
        </p:txBody>
      </p:sp>
      <p:sp>
        <p:nvSpPr>
          <p:cNvPr id="78" name="CustomShape 3"/>
          <p:cNvSpPr/>
          <p:nvPr/>
        </p:nvSpPr>
        <p:spPr>
          <a:xfrm>
            <a:off x="5230800" y="9615600"/>
            <a:ext cx="92232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n-ea"/>
              </a:rPr>
              <a:t>Clint Chaplin, Chair (Samsung)</a:t>
            </a:r>
            <a:endParaRPr lang="sv-SE" sz="1200" b="0" strike="noStrike" spc="-1">
              <a:latin typeface="DejaVu Sans"/>
            </a:endParaRPr>
          </a:p>
        </p:txBody>
      </p:sp>
      <p:sp>
        <p:nvSpPr>
          <p:cNvPr id="79" name="CustomShape 4"/>
          <p:cNvSpPr/>
          <p:nvPr/>
        </p:nvSpPr>
        <p:spPr>
          <a:xfrm>
            <a:off x="3146400" y="9615600"/>
            <a:ext cx="511200" cy="1810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Times New Roman"/>
                <a:ea typeface="+mn-ea"/>
              </a:rPr>
              <a:t>Page </a:t>
            </a:r>
            <a:fld id="{1C0EDB8A-A91D-4DEF-BD49-565C6D32C4EA}" type="slidenum">
              <a:rPr lang="sv-SE" sz="1200" b="0" strike="noStrike" spc="-1">
                <a:solidFill>
                  <a:srgbClr val="000000"/>
                </a:solidFill>
                <a:latin typeface="Times New Roman"/>
                <a:ea typeface="+mn-ea"/>
              </a:rPr>
              <a:t>88</a:t>
            </a:fld>
            <a:endParaRPr lang="sv-SE" sz="1200" b="0" strike="noStrike" spc="-1">
              <a:latin typeface="DejaVu Sans"/>
            </a:endParaRPr>
          </a:p>
        </p:txBody>
      </p:sp>
      <p:sp>
        <p:nvSpPr>
          <p:cNvPr id="80" name="PlaceHolder 5"/>
          <p:cNvSpPr>
            <a:spLocks noGrp="1" noRot="1" noChangeAspect="1"/>
          </p:cNvSpPr>
          <p:nvPr>
            <p:ph type="sldImg"/>
          </p:nvPr>
        </p:nvSpPr>
        <p:spPr>
          <a:xfrm>
            <a:off x="98425" y="750888"/>
            <a:ext cx="6597650" cy="3711575"/>
          </a:xfrm>
          <a:prstGeom prst="rect">
            <a:avLst/>
          </a:prstGeom>
        </p:spPr>
      </p:sp>
      <p:sp>
        <p:nvSpPr>
          <p:cNvPr id="81" name="PlaceHolder 6"/>
          <p:cNvSpPr>
            <a:spLocks noGrp="1"/>
          </p:cNvSpPr>
          <p:nvPr>
            <p:ph type="body"/>
          </p:nvPr>
        </p:nvSpPr>
        <p:spPr>
          <a:xfrm>
            <a:off x="905040" y="4718160"/>
            <a:ext cx="4983480" cy="4467240"/>
          </a:xfrm>
          <a:prstGeom prst="rect">
            <a:avLst/>
          </a:prstGeom>
        </p:spPr>
        <p:txBody>
          <a:bodyPr lIns="95400" tIns="46080" rIns="95400" bIns="46080">
            <a:noAutofit/>
          </a:bodyPr>
          <a:lstStyle/>
          <a:p>
            <a:endParaRPr lang="sv-SE" sz="2000" b="0" strike="noStrike" spc="-1">
              <a:latin typeface="DejaVu Sans"/>
            </a:endParaRPr>
          </a:p>
        </p:txBody>
      </p:sp>
    </p:spTree>
    <p:extLst>
      <p:ext uri="{BB962C8B-B14F-4D97-AF65-F5344CB8AC3E}">
        <p14:creationId xmlns:p14="http://schemas.microsoft.com/office/powerpoint/2010/main" val="166335911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dirty="0" smtClean="0"/>
              <a:t>Hassan Yaghoobi (Intel Corp.)</a:t>
            </a:r>
            <a:endParaRPr lang="en-GB" altLang="en-US" dirty="0"/>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89</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92</a:t>
            </a:fld>
            <a:endParaRPr lang="en-US"/>
          </a:p>
        </p:txBody>
      </p:sp>
    </p:spTree>
    <p:extLst>
      <p:ext uri="{BB962C8B-B14F-4D97-AF65-F5344CB8AC3E}">
        <p14:creationId xmlns:p14="http://schemas.microsoft.com/office/powerpoint/2010/main" val="380722008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dirty="0"/>
              <a:t>doc.: 15-13/0083r0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sz="quarter" idx="12"/>
          </p:nvPr>
        </p:nvSpPr>
        <p:spPr/>
        <p:txBody>
          <a:bodyPr/>
          <a:lstStyle/>
          <a:p>
            <a:pPr lvl="4"/>
            <a:r>
              <a:rPr lang="en-US" dirty="0"/>
              <a:t>John Doe, Some Company</a:t>
            </a:r>
          </a:p>
        </p:txBody>
      </p:sp>
      <p:sp>
        <p:nvSpPr>
          <p:cNvPr id="7" name="Slide Number Placeholder 6"/>
          <p:cNvSpPr>
            <a:spLocks noGrp="1"/>
          </p:cNvSpPr>
          <p:nvPr>
            <p:ph type="sldNum" sz="quarter" idx="13"/>
          </p:nvPr>
        </p:nvSpPr>
        <p:spPr/>
        <p:txBody>
          <a:bodyPr/>
          <a:lstStyle/>
          <a:p>
            <a:r>
              <a:rPr lang="en-US" dirty="0"/>
              <a:t>Page </a:t>
            </a:r>
            <a:fld id="{2474B621-0683-2C49-85C4-D962E663A1EC}" type="slidenum">
              <a:rPr lang="en-US" smtClean="0"/>
              <a:pPr/>
              <a:t>93</a:t>
            </a:fld>
            <a:endParaRPr lang="en-US" dirty="0"/>
          </a:p>
        </p:txBody>
      </p:sp>
    </p:spTree>
    <p:extLst>
      <p:ext uri="{BB962C8B-B14F-4D97-AF65-F5344CB8AC3E}">
        <p14:creationId xmlns:p14="http://schemas.microsoft.com/office/powerpoint/2010/main" val="16396360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99</a:t>
            </a:fld>
            <a:endParaRPr lang="en-US"/>
          </a:p>
        </p:txBody>
      </p:sp>
    </p:spTree>
    <p:extLst>
      <p:ext uri="{BB962C8B-B14F-4D97-AF65-F5344CB8AC3E}">
        <p14:creationId xmlns:p14="http://schemas.microsoft.com/office/powerpoint/2010/main" val="67460185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100</a:t>
            </a:fld>
            <a:endParaRPr lang="en-US"/>
          </a:p>
        </p:txBody>
      </p:sp>
    </p:spTree>
    <p:extLst>
      <p:ext uri="{BB962C8B-B14F-4D97-AF65-F5344CB8AC3E}">
        <p14:creationId xmlns:p14="http://schemas.microsoft.com/office/powerpoint/2010/main" val="242602153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101</a:t>
            </a:fld>
            <a:endParaRPr lang="en-GB" altLang="en-US"/>
          </a:p>
        </p:txBody>
      </p:sp>
      <p:sp>
        <p:nvSpPr>
          <p:cNvPr id="5125" name="Rectangle 2">
            <a:extLst>
              <a:ext uri="{FF2B5EF4-FFF2-40B4-BE49-F238E27FC236}">
                <a16:creationId xmlns=""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2231815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 xmlns:a16="http://schemas.microsoft.com/office/drawing/2014/main" id="{6F28E8A2-4D7C-422F-8229-531B52966CCE}"/>
              </a:ext>
            </a:extLst>
          </p:cNvPr>
          <p:cNvSpPr>
            <a:spLocks noGrp="1" noRot="1" noChangeAspect="1" noChangeArrowheads="1" noTextEdit="1"/>
          </p:cNvSpPr>
          <p:nvPr>
            <p:ph type="sldImg"/>
          </p:nvPr>
        </p:nvSpPr>
        <p:spPr>
          <a:ln/>
        </p:spPr>
      </p:sp>
      <p:sp>
        <p:nvSpPr>
          <p:cNvPr id="7171" name="Notes Placeholder 2">
            <a:extLst>
              <a:ext uri="{FF2B5EF4-FFF2-40B4-BE49-F238E27FC236}">
                <a16:creationId xmlns="" xmlns:a16="http://schemas.microsoft.com/office/drawing/2014/main" id="{BDF2E3FD-92C8-4481-9ADE-CE3721719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172" name="Date Placeholder 3">
            <a:extLst>
              <a:ext uri="{FF2B5EF4-FFF2-40B4-BE49-F238E27FC236}">
                <a16:creationId xmlns="" xmlns:a16="http://schemas.microsoft.com/office/drawing/2014/main" id="{ABBF57B3-CD6D-48DC-A18D-5F78986924D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7173" name="Footer Placeholder 4">
            <a:extLst>
              <a:ext uri="{FF2B5EF4-FFF2-40B4-BE49-F238E27FC236}">
                <a16:creationId xmlns="" xmlns:a16="http://schemas.microsoft.com/office/drawing/2014/main" id="{BF9BD2D0-EDB3-45CD-BAB5-5D24C128CCB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7174" name="Slide Number Placeholder 5">
            <a:extLst>
              <a:ext uri="{FF2B5EF4-FFF2-40B4-BE49-F238E27FC236}">
                <a16:creationId xmlns="" xmlns:a16="http://schemas.microsoft.com/office/drawing/2014/main" id="{B1E8D863-CEE4-4EF5-8973-539D236599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9C2CA03-B579-4D4F-A438-1F932221CA46}" type="slidenum">
              <a:rPr lang="en-GB" altLang="en-US" smtClean="0"/>
              <a:pPr>
                <a:spcBef>
                  <a:spcPct val="0"/>
                </a:spcBef>
              </a:pPr>
              <a:t>102</a:t>
            </a:fld>
            <a:endParaRPr lang="en-GB" altLang="en-US"/>
          </a:p>
        </p:txBody>
      </p:sp>
    </p:spTree>
    <p:extLst>
      <p:ext uri="{BB962C8B-B14F-4D97-AF65-F5344CB8AC3E}">
        <p14:creationId xmlns:p14="http://schemas.microsoft.com/office/powerpoint/2010/main" val="4694910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103</a:t>
            </a:fld>
            <a:endParaRPr lang="en-US"/>
          </a:p>
        </p:txBody>
      </p:sp>
    </p:spTree>
    <p:extLst>
      <p:ext uri="{BB962C8B-B14F-4D97-AF65-F5344CB8AC3E}">
        <p14:creationId xmlns:p14="http://schemas.microsoft.com/office/powerpoint/2010/main" val="2378449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52296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157323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13</a:t>
            </a:fld>
            <a:endParaRPr lang="en-US"/>
          </a:p>
        </p:txBody>
      </p:sp>
      <p:sp>
        <p:nvSpPr>
          <p:cNvPr id="19462" name="Rectangle 2"/>
          <p:cNvSpPr>
            <a:spLocks noGrp="1" noRot="1" noChangeAspect="1" noChangeArrowheads="1" noTextEdit="1"/>
          </p:cNvSpPr>
          <p:nvPr>
            <p:ph type="sldImg"/>
          </p:nvPr>
        </p:nvSpPr>
        <p:spPr>
          <a:xfrm>
            <a:off x="384175" y="701675"/>
            <a:ext cx="6165850"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smtClean="0"/>
              <a:t>Jan 2020</a:t>
            </a:r>
            <a:endParaRPr lang="en-GB" dirty="0"/>
          </a:p>
        </p:txBody>
      </p:sp>
      <p:sp>
        <p:nvSpPr>
          <p:cNvPr id="5" name="页脚占位符 4"/>
          <p:cNvSpPr>
            <a:spLocks noGrp="1"/>
          </p:cNvSpPr>
          <p:nvPr>
            <p:ph type="ftr" sz="quarter" idx="11"/>
          </p:nvPr>
        </p:nvSpPr>
        <p:spPr/>
        <p:txBody>
          <a:bodyPr/>
          <a:lstStyle/>
          <a:p>
            <a:r>
              <a:rPr lang="en-GB" smtClean="0"/>
              <a:t>Bo Sun (ZTE)</a:t>
            </a:r>
            <a:endParaRPr lang="en-GB" dirty="0"/>
          </a:p>
        </p:txBody>
      </p:sp>
      <p:sp>
        <p:nvSpPr>
          <p:cNvPr id="6" name="灯片编号占位符 5"/>
          <p:cNvSpPr>
            <a:spLocks noGrp="1"/>
          </p:cNvSpPr>
          <p:nvPr>
            <p:ph type="sldNum" sz="quarter" idx="12"/>
          </p:nvPr>
        </p:nvSpPr>
        <p:spPr/>
        <p:txBody>
          <a:bodyPr/>
          <a:lstStyle/>
          <a:p>
            <a:r>
              <a:rPr lang="en-GB"/>
              <a:t>Slide </a:t>
            </a:r>
            <a:fld id="{D09C756B-EB39-4236-ADBB-73052B179AE4}" type="slidenum">
              <a:rPr lang="en-GB"/>
              <a:t>‹#›</a:t>
            </a:fld>
            <a:endParaRPr lang="en-GB"/>
          </a:p>
        </p:txBody>
      </p:sp>
    </p:spTree>
    <p:extLst>
      <p:ext uri="{BB962C8B-B14F-4D97-AF65-F5344CB8AC3E}">
        <p14:creationId xmlns:p14="http://schemas.microsoft.com/office/powerpoint/2010/main" val="1149960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doc.: IEEE 802.11-19/2144r0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19.emf"/><Relationship Id="rId4" Type="http://schemas.openxmlformats.org/officeDocument/2006/relationships/oleObject" Target="../embeddings/oleObject14.bin"/></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24/dcn/19/24-19-0003-07-0000-low-latency-communication-white-paper.docx" TargetMode="External"/><Relationship Id="rId7" Type="http://schemas.openxmlformats.org/officeDocument/2006/relationships/hyperlink" Target="https://mentor.ieee.org/802.24/dcn/20/24-20-0002-02-0000-january-2020-meeting-presentation.pptx" TargetMode="External"/><Relationship Id="rId2" Type="http://schemas.openxmlformats.org/officeDocument/2006/relationships/notesSlide" Target="../notesSlides/notesSlide67.xml"/><Relationship Id="rId1" Type="http://schemas.openxmlformats.org/officeDocument/2006/relationships/slideLayout" Target="../slideLayouts/slideLayout2.xml"/><Relationship Id="rId6" Type="http://schemas.openxmlformats.org/officeDocument/2006/relationships/hyperlink" Target="https://mentor.ieee.org/802.24/dcn/20/24-20-0001-01-0000-january-2020-agenda.xlsx" TargetMode="External"/><Relationship Id="rId5" Type="http://schemas.openxmlformats.org/officeDocument/2006/relationships/hyperlink" Target="https://mentor.ieee.org/802.24/dcn/19/24-19-0017-04-0000-ieee-802-solutions-for-vertical-applications.docx" TargetMode="External"/><Relationship Id="rId4" Type="http://schemas.openxmlformats.org/officeDocument/2006/relationships/hyperlink" Target="https://mentor.ieee.org/802.24/dcn/20/24-20-0004-00-sgtg-wireless-characteristics-matrix-update-2020-dot24edits.xlsx" TargetMode="Externa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dcn/20/1-20-0003-00-ICne-nendica-meeting-overview-2020-01-15.pdf" TargetMode="External"/><Relationship Id="rId2" Type="http://schemas.openxmlformats.org/officeDocument/2006/relationships/hyperlink" Target="https://mentor.ieee.org/802.11/dcn/19/11-19-2127-03-AANI-aani-sc-agenda-january-2020.pptx" TargetMode="External"/><Relationship Id="rId1" Type="http://schemas.openxmlformats.org/officeDocument/2006/relationships/slideLayout" Target="../slideLayouts/slideLayout2.xml"/><Relationship Id="rId6" Type="http://schemas.openxmlformats.org/officeDocument/2006/relationships/hyperlink" Target="https://standards.ieee.org/news/2019/5g-indoor-hotspot-and-dense-urban-deployments.html" TargetMode="External"/><Relationship Id="rId5" Type="http://schemas.openxmlformats.org/officeDocument/2006/relationships/hyperlink" Target="https://mentor.ieee.org/802.11/dcn/20/11-20-0013-00-AANI-draft-technical-report-on-interworking-between-3gpp-5g-network-wlan.docx" TargetMode="External"/><Relationship Id="rId4" Type="http://schemas.openxmlformats.org/officeDocument/2006/relationships/hyperlink" Target="https://mentor.ieee.org/802.11/dcn/19/11-20-0008-00-AANI-itu-imt-2020-status-of-proposal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2123-05-0arc-arc-sc-agenda-jan-2020.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1/dcn/20/11-20-0177-01-0arc-liaison-to-revmd-on-es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2150-06-coex-agenda-for-jan-2020-in-irvine.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2129-01-0wng-agenda-for-wng-sc-2020-january.pp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https://mentor.ieee.org/802.11/dcn/20/11-20-0166-00-0wng-wng-meeting-minutes-2020-january-irvine.docx" TargetMode="External"/><Relationship Id="rId4" Type="http://schemas.openxmlformats.org/officeDocument/2006/relationships/hyperlink" Target="https://mentor.ieee.org/802.11/dcn/20/11-20-0133-00-0wng-emergency-alert-via-wlan.pptx"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2102-08-0jtc-agenda-for-jan-2020-in-irvine.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ec/dcn/20/ec-20-0004-00-00EC-ieee-802-jtc1-sc-status-report-for-sc6.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Microsoft_Word_97_-_2003_Document2.doc"/></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2134-05-000m-2020-january-tgmd-agenda.pptx"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mentor.ieee.org/802.11/dcn/19/11-19-2156-01-000m-revmd-sponsor-ballot-comments.xls" TargetMode="External"/><Relationship Id="rId5" Type="http://schemas.openxmlformats.org/officeDocument/2006/relationships/hyperlink" Target="https://mentor.ieee.org/802.11/dcn/18/11-18-0611-29-000m-revmd-wg-ballot-comments.xls" TargetMode="External"/><Relationship Id="rId4" Type="http://schemas.openxmlformats.org/officeDocument/2006/relationships/hyperlink" Target="https://standards.ieee.org/about/sba/index.html" TargetMode="Externa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19/11-19-2118-02-00ax-tgax-january-2020-meeting-agenda.pptx"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Microsoft_Word_97_-_2003_Document3.doc"/></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8.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9.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1.xml"/><Relationship Id="rId1" Type="http://schemas.openxmlformats.org/officeDocument/2006/relationships/vmlDrawing" Target="../drawings/vmlDrawing13.vml"/><Relationship Id="rId5" Type="http://schemas.openxmlformats.org/officeDocument/2006/relationships/image" Target="../media/image13.emf"/><Relationship Id="rId4" Type="http://schemas.openxmlformats.org/officeDocument/2006/relationships/oleObject" Target="../embeddings/oleObject10.bin"/></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09/11-09-1034-16-0000-802-11-editorial-style-guide.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draft/styleman.pdf" TargetMode="Externa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14.png"/><Relationship Id="rId4" Type="http://schemas.openxmlformats.org/officeDocument/2006/relationships/oleObject" Target="../embeddings/oleObject11.bin"/></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51.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15.emf"/><Relationship Id="rId4" Type="http://schemas.openxmlformats.org/officeDocument/2006/relationships/oleObject" Target="../embeddings/Microsoft_Word_97_-_2003_Document4.doc"/></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16.emf"/><Relationship Id="rId4" Type="http://schemas.openxmlformats.org/officeDocument/2006/relationships/oleObject" Target="../embeddings/oleObject12.bin"/></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mailto:mark.hamilton2152@gmail.com" TargetMode="External"/><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192-02-0rcm-random-and-changing-mac-addresses-study-group-creation.pptx" TargetMode="External"/><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notesSlide" Target="../notesSlides/notesSlide61.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17.emf"/><Relationship Id="rId4" Type="http://schemas.openxmlformats.org/officeDocument/2006/relationships/oleObject" Target="../embeddings/Microsoft_Word_97_-_2003_Document5.doc"/></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90.xml.rels><?xml version="1.0" encoding="UTF-8" standalone="yes"?>
<Relationships xmlns="http://schemas.openxmlformats.org/package/2006/relationships"><Relationship Id="rId3" Type="http://schemas.openxmlformats.org/officeDocument/2006/relationships/hyperlink" Target="&#8226;https:/mentor.ieee.org/802.11/dcn/20/11-20-0184-00-0itu-overview-of-target-itu-recommendations-and-outline-of-required-updates.pptx" TargetMode="External"/><Relationship Id="rId2" Type="http://schemas.openxmlformats.org/officeDocument/2006/relationships/hyperlink" Target="&#8226;https:/mentor.ieee.org/802.11/dcn/20/11-20-0158-01-0itu-itu-ahg-introduction-presentat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199-00-0itu-itu-liaison-ad-hoc-group-itu-ahg-minutes-for-january-2020-meeting.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notesSlide" Target="../notesSlides/notesSlide63.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18.emf"/><Relationship Id="rId4" Type="http://schemas.openxmlformats.org/officeDocument/2006/relationships/oleObject" Target="../embeddings/oleObject13.bin"/></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8/dcn/20/18-20-0003"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184-01-0itu-overview-of-target-itu-recommendations-and-outline-of-required-updates.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8/dcn/17/18-17-0051-01-0000-meeting-minutes-march-2017-vancouver.docx" TargetMode="External"/><Relationship Id="rId2" Type="http://schemas.openxmlformats.org/officeDocument/2006/relationships/hyperlink" Target="https://mentor.ieee.org/802.18/dcn/20/18-20-0003" TargetMode="External"/><Relationship Id="rId1" Type="http://schemas.openxmlformats.org/officeDocument/2006/relationships/slideLayout" Target="../slideLayouts/slideLayout2.xml"/><Relationship Id="rId4" Type="http://schemas.openxmlformats.org/officeDocument/2006/relationships/hyperlink" Target="https://mentor.ieee.org/802.18/dcn/19/18-19-0143-00-0000-minutes-koa-plenary-10-15nov2019-rr-tag.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8/dcn/16/18-16-0038"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802.11 WG January 2020 Closing Reports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 2020-01-16</a:t>
            </a:r>
            <a:endParaRPr lang="en-GB" sz="2000" b="0" dirty="0"/>
          </a:p>
        </p:txBody>
      </p:sp>
      <p:sp>
        <p:nvSpPr>
          <p:cNvPr id="6" name="Date Placeholder 3"/>
          <p:cNvSpPr>
            <a:spLocks noGrp="1"/>
          </p:cNvSpPr>
          <p:nvPr>
            <p:ph type="dt" idx="10"/>
          </p:nvPr>
        </p:nvSpPr>
        <p:spPr/>
        <p:txBody>
          <a:bodyPr/>
          <a:lstStyle/>
          <a:p>
            <a:r>
              <a:rPr lang="en-US" smtClean="0"/>
              <a:t>January 2020</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59450121"/>
              </p:ext>
            </p:extLst>
          </p:nvPr>
        </p:nvGraphicFramePr>
        <p:xfrm>
          <a:off x="989013" y="2411413"/>
          <a:ext cx="10039350" cy="2428875"/>
        </p:xfrm>
        <a:graphic>
          <a:graphicData uri="http://schemas.openxmlformats.org/presentationml/2006/ole">
            <mc:AlternateContent xmlns:mc="http://schemas.openxmlformats.org/markup-compatibility/2006">
              <mc:Choice xmlns:v="urn:schemas-microsoft-com:vml" Requires="v">
                <p:oleObj spid="_x0000_s3198" name="Document" r:id="rId4" imgW="10512000" imgH="2539535" progId="Word.Document.8">
                  <p:embed/>
                </p:oleObj>
              </mc:Choice>
              <mc:Fallback>
                <p:oleObj name="Document" r:id="rId4" imgW="10512000" imgH="2539535" progId="Word.Document.8">
                  <p:embed/>
                  <p:pic>
                    <p:nvPicPr>
                      <p:cNvPr id="0" name="Picture 3"/>
                      <p:cNvPicPr>
                        <a:picLocks noChangeAspect="1" noChangeArrowheads="1"/>
                      </p:cNvPicPr>
                      <p:nvPr/>
                    </p:nvPicPr>
                    <p:blipFill>
                      <a:blip r:embed="rId5"/>
                      <a:srcRect/>
                      <a:stretch>
                        <a:fillRect/>
                      </a:stretch>
                    </p:blipFill>
                    <p:spPr bwMode="auto">
                      <a:xfrm>
                        <a:off x="989013" y="2411413"/>
                        <a:ext cx="10039350" cy="242887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2216945" y="72509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kern="0" dirty="0"/>
              <a:t>Abstract</a:t>
            </a:r>
          </a:p>
        </p:txBody>
      </p:sp>
      <p:sp>
        <p:nvSpPr>
          <p:cNvPr id="6" name="TextBox 5"/>
          <p:cNvSpPr txBox="1">
            <a:spLocks noChangeArrowheads="1"/>
          </p:cNvSpPr>
          <p:nvPr/>
        </p:nvSpPr>
        <p:spPr bwMode="auto">
          <a:xfrm>
            <a:off x="2204245"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buFontTx/>
              <a:buNone/>
            </a:pPr>
            <a:r>
              <a:rPr lang="en-US" kern="0" dirty="0"/>
              <a:t>This Document is the closing report for AANI SC, </a:t>
            </a:r>
          </a:p>
          <a:p>
            <a:pPr algn="ctr">
              <a:buFontTx/>
              <a:buNone/>
            </a:pPr>
            <a:r>
              <a:rPr lang="en-US" kern="0" dirty="0"/>
              <a:t>November 2016 Meeting in San Antonio, TX</a:t>
            </a:r>
          </a:p>
        </p:txBody>
      </p:sp>
      <p:sp>
        <p:nvSpPr>
          <p:cNvPr id="7" name="Rectangle 2"/>
          <p:cNvSpPr txBox="1">
            <a:spLocks noChangeArrowheads="1"/>
          </p:cNvSpPr>
          <p:nvPr/>
        </p:nvSpPr>
        <p:spPr bwMode="auto">
          <a:xfrm>
            <a:off x="2362201" y="838201"/>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Abstract</a:t>
            </a:r>
          </a:p>
        </p:txBody>
      </p:sp>
      <p:sp>
        <p:nvSpPr>
          <p:cNvPr id="8" name="Rectangle 3"/>
          <p:cNvSpPr txBox="1">
            <a:spLocks noChangeArrowheads="1"/>
          </p:cNvSpPr>
          <p:nvPr/>
        </p:nvSpPr>
        <p:spPr bwMode="auto">
          <a:xfrm>
            <a:off x="2362201" y="2019698"/>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kern="0" dirty="0"/>
              <a:t>This Document is the closing report for AANI SC, </a:t>
            </a:r>
          </a:p>
          <a:p>
            <a:pPr algn="ctr"/>
            <a:r>
              <a:rPr lang="en-US" dirty="0"/>
              <a:t>January 2020 </a:t>
            </a:r>
            <a:r>
              <a:rPr lang="en-US" kern="0" dirty="0"/>
              <a:t>Meeting in Irvine</a:t>
            </a:r>
            <a:r>
              <a:rPr lang="en-GB" dirty="0"/>
              <a:t>, CA, USA </a:t>
            </a:r>
            <a:endParaRPr lang="en-US" kern="0" dirty="0"/>
          </a:p>
        </p:txBody>
      </p:sp>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10</a:t>
            </a:fld>
            <a:endParaRPr lang="en-GB"/>
          </a:p>
        </p:txBody>
      </p:sp>
      <p:sp>
        <p:nvSpPr>
          <p:cNvPr id="11" name="Date Placeholder 10"/>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37487914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802.21 liaison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Clint Chaplin, Samsung Electronics</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100</a:t>
            </a:fld>
            <a:endParaRPr lang="en-GB"/>
          </a:p>
        </p:txBody>
      </p:sp>
      <p:sp>
        <p:nvSpPr>
          <p:cNvPr id="9" name="Date Placeholder 8"/>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40283801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 xmlns:a16="http://schemas.microsoft.com/office/drawing/2014/main" id="{72C7DE7A-1C42-4D28-94D9-093CF09887F4}"/>
              </a:ext>
            </a:extLst>
          </p:cNvPr>
          <p:cNvSpPr>
            <a:spLocks noGrp="1" noChangeArrowheads="1"/>
          </p:cNvSpPr>
          <p:nvPr>
            <p:ph type="title"/>
          </p:nvPr>
        </p:nvSpPr>
        <p:spPr>
          <a:xfrm>
            <a:off x="839788" y="1425575"/>
            <a:ext cx="10552112" cy="1066800"/>
          </a:xfrm>
        </p:spPr>
        <p:txBody>
          <a:bodyPr/>
          <a:lstStyle/>
          <a:p>
            <a:r>
              <a:rPr lang="en-GB" altLang="en-US"/>
              <a:t>802.24 Vertical Applications Technical Advisory Group</a:t>
            </a:r>
            <a:br>
              <a:rPr lang="en-GB" altLang="en-US"/>
            </a:br>
            <a:r>
              <a:rPr lang="en-GB" altLang="en-US"/>
              <a:t>Liaison Report</a:t>
            </a:r>
          </a:p>
        </p:txBody>
      </p:sp>
      <p:sp>
        <p:nvSpPr>
          <p:cNvPr id="4099" name="Rectangle 4">
            <a:extLst>
              <a:ext uri="{FF2B5EF4-FFF2-40B4-BE49-F238E27FC236}">
                <a16:creationId xmlns=""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2020-01-16</a:t>
            </a:r>
          </a:p>
        </p:txBody>
      </p:sp>
      <p:graphicFrame>
        <p:nvGraphicFramePr>
          <p:cNvPr id="4101" name="Object 146">
            <a:extLst>
              <a:ext uri="{FF2B5EF4-FFF2-40B4-BE49-F238E27FC236}">
                <a16:creationId xmlns=""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19463" name="Document" r:id="rId4" imgW="8152664" imgH="2297815" progId="">
                  <p:embed/>
                </p:oleObj>
              </mc:Choice>
              <mc:Fallback>
                <p:oleObj name="Document" r:id="rId4" imgW="8152664" imgH="2297815"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2" name="Footer Placeholder 1"/>
          <p:cNvSpPr>
            <a:spLocks noGrp="1"/>
          </p:cNvSpPr>
          <p:nvPr>
            <p:ph type="ftr" idx="14"/>
          </p:nvPr>
        </p:nvSpPr>
        <p:spPr/>
        <p:txBody>
          <a:bodyPr/>
          <a:lstStyle/>
          <a:p>
            <a:r>
              <a:rPr lang="en-GB" smtClean="0"/>
              <a:t>Tim Godfrey, EPRI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942F58D-C6BC-4D94-BE48-316EB905BBD2}"/>
              </a:ext>
            </a:extLst>
          </p:cNvPr>
          <p:cNvSpPr>
            <a:spLocks noGrp="1"/>
          </p:cNvSpPr>
          <p:nvPr>
            <p:ph idx="1"/>
          </p:nvPr>
        </p:nvSpPr>
        <p:spPr>
          <a:xfrm>
            <a:off x="800100" y="1760538"/>
            <a:ext cx="11056938" cy="4813300"/>
          </a:xfrm>
        </p:spPr>
        <p:txBody>
          <a:bodyPr>
            <a:normAutofit fontScale="92500" lnSpcReduction="20000"/>
          </a:bodyPr>
          <a:lstStyle/>
          <a:p>
            <a:pPr>
              <a:lnSpc>
                <a:spcPct val="120000"/>
              </a:lnSpc>
              <a:defRPr/>
            </a:pPr>
            <a:r>
              <a:rPr lang="en-US" b="0" dirty="0"/>
              <a:t>Development of draft white paper on Low Latency Vertical Applications </a:t>
            </a:r>
          </a:p>
          <a:p>
            <a:pPr lvl="1">
              <a:lnSpc>
                <a:spcPct val="120000"/>
              </a:lnSpc>
              <a:defRPr/>
            </a:pPr>
            <a:r>
              <a:rPr lang="en-US" b="0" dirty="0"/>
              <a:t>Draft after this meeting </a:t>
            </a:r>
            <a:r>
              <a:rPr lang="en-US" b="0" dirty="0">
                <a:hlinkClick r:id="rId3"/>
              </a:rPr>
              <a:t>802.24-19-0003r7</a:t>
            </a:r>
            <a:endParaRPr lang="en-US" b="0" dirty="0"/>
          </a:p>
          <a:p>
            <a:pPr>
              <a:lnSpc>
                <a:spcPct val="120000"/>
              </a:lnSpc>
              <a:defRPr/>
            </a:pPr>
            <a:r>
              <a:rPr lang="en-US" b="0" dirty="0"/>
              <a:t>Updating of SGIP/SEPA Wireless Characteristics Matrix – update from this meeting </a:t>
            </a:r>
            <a:r>
              <a:rPr lang="en-US" b="0" dirty="0">
                <a:hlinkClick r:id="rId4"/>
              </a:rPr>
              <a:t>802.24-20-0004r0</a:t>
            </a:r>
            <a:endParaRPr lang="en-US" b="0" dirty="0"/>
          </a:p>
          <a:p>
            <a:pPr>
              <a:lnSpc>
                <a:spcPct val="120000"/>
              </a:lnSpc>
              <a:defRPr/>
            </a:pPr>
            <a:r>
              <a:rPr lang="en-US" b="0" dirty="0"/>
              <a:t>Discussed ZigBee “Project Connected Home over IP”  - no action, will monitor. </a:t>
            </a:r>
          </a:p>
          <a:p>
            <a:pPr>
              <a:lnSpc>
                <a:spcPct val="120000"/>
              </a:lnSpc>
              <a:defRPr/>
            </a:pPr>
            <a:r>
              <a:rPr lang="en-US" b="0" dirty="0"/>
              <a:t>Development of draft “IEEE 802 Solutions for Vertical Applications“ white paper, on the distinguishing characteristics of the IEEE 802 architecture for vertical applications.  Latest draft </a:t>
            </a:r>
            <a:r>
              <a:rPr lang="en-US" b="0" dirty="0">
                <a:hlinkClick r:id="rId5"/>
              </a:rPr>
              <a:t>802.24-19-0017r4</a:t>
            </a:r>
            <a:endParaRPr lang="en-US" b="0" dirty="0"/>
          </a:p>
          <a:p>
            <a:pPr algn="just">
              <a:lnSpc>
                <a:spcPct val="120000"/>
              </a:lnSpc>
              <a:defRPr/>
            </a:pPr>
            <a:endParaRPr lang="en-US" sz="1900" b="0" dirty="0"/>
          </a:p>
          <a:p>
            <a:pPr algn="just">
              <a:lnSpc>
                <a:spcPct val="120000"/>
              </a:lnSpc>
              <a:defRPr/>
            </a:pPr>
            <a:endParaRPr lang="en-US" sz="1900" b="0" dirty="0"/>
          </a:p>
          <a:p>
            <a:pPr algn="just">
              <a:lnSpc>
                <a:spcPct val="120000"/>
              </a:lnSpc>
              <a:defRPr/>
            </a:pPr>
            <a:r>
              <a:rPr lang="en-US" sz="1900" b="0" dirty="0"/>
              <a:t>Agenda 			</a:t>
            </a:r>
            <a:r>
              <a:rPr lang="en-US" sz="1900" b="0" dirty="0">
                <a:solidFill>
                  <a:srgbClr val="002060"/>
                </a:solidFill>
                <a:hlinkClick r:id="rId6"/>
              </a:rPr>
              <a:t>24-20-0001r1</a:t>
            </a:r>
            <a:endParaRPr lang="en-US" sz="1900" b="0" dirty="0">
              <a:solidFill>
                <a:srgbClr val="002060"/>
              </a:solidFill>
            </a:endParaRPr>
          </a:p>
          <a:p>
            <a:pPr>
              <a:lnSpc>
                <a:spcPct val="120000"/>
              </a:lnSpc>
              <a:defRPr/>
            </a:pPr>
            <a:r>
              <a:rPr lang="en-US" sz="1900" b="0" dirty="0"/>
              <a:t>Report			</a:t>
            </a:r>
            <a:r>
              <a:rPr lang="en-US" sz="1900" b="0" dirty="0">
                <a:hlinkClick r:id="rId7"/>
              </a:rPr>
              <a:t>24-20-0002r2</a:t>
            </a:r>
            <a:endParaRPr lang="en-US" sz="1900" b="0" dirty="0"/>
          </a:p>
          <a:p>
            <a:pPr>
              <a:lnSpc>
                <a:spcPct val="120000"/>
              </a:lnSpc>
              <a:defRPr/>
            </a:pPr>
            <a:r>
              <a:rPr lang="en-US" sz="1900" b="0" dirty="0"/>
              <a:t>Minutes			24-20-0003r0   </a:t>
            </a:r>
          </a:p>
        </p:txBody>
      </p:sp>
      <p:grpSp>
        <p:nvGrpSpPr>
          <p:cNvPr id="6149" name="Group 12">
            <a:extLst>
              <a:ext uri="{FF2B5EF4-FFF2-40B4-BE49-F238E27FC236}">
                <a16:creationId xmlns="" xmlns:a16="http://schemas.microsoft.com/office/drawing/2014/main" id="{E820F78B-A092-48F9-88B7-58606C405727}"/>
              </a:ext>
            </a:extLst>
          </p:cNvPr>
          <p:cNvGrpSpPr>
            <a:grpSpLocks/>
          </p:cNvGrpSpPr>
          <p:nvPr/>
        </p:nvGrpSpPr>
        <p:grpSpPr bwMode="auto">
          <a:xfrm>
            <a:off x="3287713" y="765175"/>
            <a:ext cx="5399087" cy="935038"/>
            <a:chOff x="827584" y="1412776"/>
            <a:chExt cx="7704856" cy="1440160"/>
          </a:xfrm>
          <a:solidFill>
            <a:schemeClr val="accent6">
              <a:lumMod val="20000"/>
              <a:lumOff val="80000"/>
            </a:schemeClr>
          </a:solidFill>
        </p:grpSpPr>
        <p:sp>
          <p:nvSpPr>
            <p:cNvPr id="4" name="Rectangle 3">
              <a:extLst>
                <a:ext uri="{FF2B5EF4-FFF2-40B4-BE49-F238E27FC236}">
                  <a16:creationId xmlns="" xmlns:a16="http://schemas.microsoft.com/office/drawing/2014/main" id="{DDAD3B8B-890E-4B1A-B960-C311015B49C3}"/>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800" b="1" dirty="0">
                  <a:latin typeface="Calibri" panose="020F0502020204030204" pitchFamily="34" charset="0"/>
                  <a:cs typeface="Calibri" panose="020F0502020204030204" pitchFamily="34" charset="0"/>
                </a:rPr>
                <a:t>802.24 Vertical Applications TAG</a:t>
              </a:r>
            </a:p>
          </p:txBody>
        </p:sp>
        <p:sp>
          <p:nvSpPr>
            <p:cNvPr id="7" name="Rectangle 6">
              <a:extLst>
                <a:ext uri="{FF2B5EF4-FFF2-40B4-BE49-F238E27FC236}">
                  <a16:creationId xmlns="" xmlns:a16="http://schemas.microsoft.com/office/drawing/2014/main" id="{9B0888FD-BB4D-41EB-BA98-D9E8FBD1A20E}"/>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8" name="Rectangle 7">
              <a:extLst>
                <a:ext uri="{FF2B5EF4-FFF2-40B4-BE49-F238E27FC236}">
                  <a16:creationId xmlns="" xmlns:a16="http://schemas.microsoft.com/office/drawing/2014/main" id="{88718F5A-8FEC-483C-949D-57FB97C10090}"/>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6153" name="Elbow Connector 9">
              <a:extLst>
                <a:ext uri="{FF2B5EF4-FFF2-40B4-BE49-F238E27FC236}">
                  <a16:creationId xmlns="" xmlns:a16="http://schemas.microsoft.com/office/drawing/2014/main" id="{F0932B38-502A-47C0-B5D5-2DE674C44C6C}"/>
                </a:ext>
              </a:extLst>
            </p:cNvPr>
            <p:cNvCxnSpPr>
              <a:cxnSpLocks noChangeShapeType="1"/>
              <a:stCxn id="4" idx="2"/>
              <a:endCxn id="7"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a:extLst/>
          </p:spPr>
        </p:cxnSp>
        <p:cxnSp>
          <p:nvCxnSpPr>
            <p:cNvPr id="6154" name="Elbow Connector 11">
              <a:extLst>
                <a:ext uri="{FF2B5EF4-FFF2-40B4-BE49-F238E27FC236}">
                  <a16:creationId xmlns="" xmlns:a16="http://schemas.microsoft.com/office/drawing/2014/main" id="{0791A51D-8BAE-464C-A112-9C2109DFFF4C}"/>
                </a:ext>
              </a:extLst>
            </p:cNvPr>
            <p:cNvCxnSpPr>
              <a:cxnSpLocks noChangeShapeType="1"/>
              <a:stCxn id="4" idx="2"/>
              <a:endCxn id="8"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a:extLst/>
          </p:spPr>
        </p:cxnSp>
      </p:grpSp>
      <p:cxnSp>
        <p:nvCxnSpPr>
          <p:cNvPr id="11" name="Straight Connector 10">
            <a:extLst>
              <a:ext uri="{FF2B5EF4-FFF2-40B4-BE49-F238E27FC236}">
                <a16:creationId xmlns="" xmlns:a16="http://schemas.microsoft.com/office/drawing/2014/main" id="{FAE1AA61-E6E9-4541-81B1-53AEC88DB71D}"/>
              </a:ext>
            </a:extLst>
          </p:cNvPr>
          <p:cNvCxnSpPr>
            <a:cxnSpLocks/>
          </p:cNvCxnSpPr>
          <p:nvPr/>
        </p:nvCxnSpPr>
        <p:spPr bwMode="auto">
          <a:xfrm>
            <a:off x="0" y="5301208"/>
            <a:ext cx="121920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 name="Footer Placeholder 1"/>
          <p:cNvSpPr>
            <a:spLocks noGrp="1"/>
          </p:cNvSpPr>
          <p:nvPr>
            <p:ph type="ftr" idx="14"/>
          </p:nvPr>
        </p:nvSpPr>
        <p:spPr/>
        <p:txBody>
          <a:bodyPr/>
          <a:lstStyle/>
          <a:p>
            <a:r>
              <a:rPr lang="en-GB" smtClean="0"/>
              <a:t>Tim Godfrey, EPRI</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802.1CF (OmniRAN) liaison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Max Riegel, </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103</a:t>
            </a:fld>
            <a:endParaRPr lang="en-GB"/>
          </a:p>
        </p:txBody>
      </p:sp>
      <p:sp>
        <p:nvSpPr>
          <p:cNvPr id="9" name="Date Placeholder 8"/>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1509565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20946"/>
            <a:ext cx="7770813" cy="609600"/>
          </a:xfrm>
        </p:spPr>
        <p:txBody>
          <a:bodyPr/>
          <a:lstStyle/>
          <a:p>
            <a:r>
              <a:rPr lang="en-US" dirty="0"/>
              <a:t>802.11 AANI SC – January 2020</a:t>
            </a:r>
          </a:p>
        </p:txBody>
      </p:sp>
      <p:sp>
        <p:nvSpPr>
          <p:cNvPr id="3" name="Content Placeholder 2"/>
          <p:cNvSpPr>
            <a:spLocks noGrp="1"/>
          </p:cNvSpPr>
          <p:nvPr>
            <p:ph idx="1"/>
          </p:nvPr>
        </p:nvSpPr>
        <p:spPr>
          <a:xfrm>
            <a:off x="430742" y="1230546"/>
            <a:ext cx="11430000" cy="5170254"/>
          </a:xfrm>
        </p:spPr>
        <p:txBody>
          <a:bodyPr/>
          <a:lstStyle/>
          <a:p>
            <a:pPr marL="57150" indent="0" algn="ctr"/>
            <a:r>
              <a:rPr lang="en-US" altLang="en-US" sz="2000" dirty="0"/>
              <a:t>Agenda:</a:t>
            </a:r>
            <a:r>
              <a:rPr lang="en-US" altLang="en-US" sz="2000" b="0" dirty="0"/>
              <a:t> </a:t>
            </a:r>
            <a:r>
              <a:rPr lang="en-US" altLang="en-US" sz="2000" b="0" dirty="0">
                <a:hlinkClick r:id="rId2"/>
              </a:rPr>
              <a:t>11-19/2127r3</a:t>
            </a:r>
            <a:r>
              <a:rPr lang="en-US" altLang="en-US" sz="2000" b="0" dirty="0"/>
              <a:t> , met for one time slot</a:t>
            </a:r>
          </a:p>
          <a:p>
            <a:pPr marL="57150" indent="0"/>
            <a:r>
              <a:rPr lang="en-US" altLang="en-US" sz="2800" dirty="0"/>
              <a:t>Contributions: </a:t>
            </a:r>
          </a:p>
          <a:p>
            <a:pPr marL="857250" lvl="1" indent="-457200">
              <a:spcBef>
                <a:spcPts val="200"/>
              </a:spcBef>
              <a:buFont typeface="Arial" panose="020B0604020202020204" pitchFamily="34" charset="0"/>
              <a:buChar char="•"/>
              <a:defRPr/>
            </a:pPr>
            <a:r>
              <a:rPr lang="en-US" sz="2400" dirty="0"/>
              <a:t>Update on Nendica activity: </a:t>
            </a:r>
            <a:r>
              <a:rPr lang="en-US" altLang="en-US" sz="2400" dirty="0">
                <a:hlinkClick r:id="rId3"/>
              </a:rPr>
              <a:t>1-20/0003r0</a:t>
            </a:r>
            <a:r>
              <a:rPr lang="en-US" altLang="en-US" sz="2400" dirty="0"/>
              <a:t> “</a:t>
            </a:r>
            <a:r>
              <a:rPr lang="en-US" sz="2400" dirty="0"/>
              <a:t>Nendica Meeting Overview, 2020-01-15</a:t>
            </a:r>
            <a:r>
              <a:rPr lang="en-US" altLang="en-US" sz="2400" dirty="0"/>
              <a:t>”</a:t>
            </a:r>
          </a:p>
          <a:p>
            <a:pPr marL="857250" lvl="1" indent="-457200">
              <a:spcBef>
                <a:spcPts val="200"/>
              </a:spcBef>
              <a:buFont typeface="Arial" panose="020B0604020202020204" pitchFamily="34" charset="0"/>
              <a:buChar char="•"/>
              <a:defRPr/>
            </a:pPr>
            <a:r>
              <a:rPr lang="en-US" sz="2400" dirty="0">
                <a:hlinkClick r:id="rId4"/>
              </a:rPr>
              <a:t>11-20/0008r0</a:t>
            </a:r>
            <a:r>
              <a:rPr lang="en-US" sz="2400" dirty="0"/>
              <a:t>  </a:t>
            </a:r>
            <a:r>
              <a:rPr lang="en-US" sz="2400" dirty="0">
                <a:solidFill>
                  <a:schemeClr val="tx1"/>
                </a:solidFill>
              </a:rPr>
              <a:t>“</a:t>
            </a:r>
            <a:r>
              <a:rPr lang="en-US" sz="2400" dirty="0"/>
              <a:t>ITU IMT-2020 Status of Proposals”, Joseph Levy (InterDigital) </a:t>
            </a:r>
          </a:p>
          <a:p>
            <a:pPr marL="857250" lvl="1" indent="-457200">
              <a:spcBef>
                <a:spcPts val="200"/>
              </a:spcBef>
              <a:buFont typeface="Arial" panose="020B0604020202020204" pitchFamily="34" charset="0"/>
              <a:buChar char="•"/>
              <a:defRPr/>
            </a:pPr>
            <a:r>
              <a:rPr lang="en-US" sz="2400" dirty="0">
                <a:hlinkClick r:id="rId5"/>
              </a:rPr>
              <a:t>11-20/0013r0</a:t>
            </a:r>
            <a:r>
              <a:rPr lang="en-US" sz="2400" dirty="0"/>
              <a:t> “Draft technical report on interworking between 3GPP 5G network &amp; WLAN” - Hyun </a:t>
            </a:r>
            <a:r>
              <a:rPr lang="en-US" sz="2400" dirty="0" err="1"/>
              <a:t>Seo</a:t>
            </a:r>
            <a:r>
              <a:rPr lang="en-US" sz="2400" dirty="0"/>
              <a:t> OH(ETRI)</a:t>
            </a:r>
            <a:br>
              <a:rPr lang="en-US" sz="2400" dirty="0"/>
            </a:br>
            <a:r>
              <a:rPr lang="en-US" sz="2400" dirty="0"/>
              <a:t>The Technical Report on: </a:t>
            </a:r>
            <a:r>
              <a:rPr lang="en-US" sz="2400" dirty="0" err="1"/>
              <a:t>InterWorking</a:t>
            </a:r>
            <a:r>
              <a:rPr lang="en-US" sz="2400" dirty="0"/>
              <a:t> between 3GPP 5G network &amp; WLAN is progressing well and is nearing completion – If you wish to contribute to this activity please do so by contacting the Authors, the Chair, or by contribution.</a:t>
            </a:r>
            <a:endParaRPr lang="en-US" altLang="en-US" dirty="0"/>
          </a:p>
          <a:p>
            <a:pPr marL="0" indent="0">
              <a:spcBef>
                <a:spcPts val="200"/>
              </a:spcBef>
              <a:defRPr/>
            </a:pPr>
            <a:r>
              <a:rPr lang="en-US" altLang="en-US" sz="2800" dirty="0"/>
              <a:t>Also Discussed:</a:t>
            </a:r>
          </a:p>
          <a:p>
            <a:pPr marL="857250" lvl="1" indent="-457200">
              <a:spcBef>
                <a:spcPts val="200"/>
              </a:spcBef>
              <a:buFont typeface="Arial" panose="020B0604020202020204" pitchFamily="34" charset="0"/>
              <a:buChar char="•"/>
              <a:defRPr/>
            </a:pPr>
            <a:r>
              <a:rPr lang="en-GB" sz="2400" dirty="0"/>
              <a:t>The “Press Release” </a:t>
            </a:r>
            <a:r>
              <a:rPr lang="en-US" sz="2400" dirty="0"/>
              <a:t>on “</a:t>
            </a:r>
            <a:r>
              <a:rPr lang="en-GB" sz="2400" dirty="0"/>
              <a:t>IEEE P802.11ax meets the salient requirements of IMT-2020 Indoor Hotspot and Dense Urban environments” was released 17 Dec 2019: </a:t>
            </a:r>
            <a:r>
              <a:rPr lang="en-GB" dirty="0">
                <a:hlinkClick r:id="rId6"/>
              </a:rPr>
              <a:t>https://standards.ieee.org/news/2019/5g-indoor-hotspot-and-dense-urban-deployments.html</a:t>
            </a:r>
            <a:endParaRPr lang="en-GB" sz="2400" dirty="0"/>
          </a:p>
          <a:p>
            <a:pPr marL="857250" lvl="1" indent="-457200">
              <a:spcBef>
                <a:spcPts val="200"/>
              </a:spcBef>
              <a:buFont typeface="Arial" panose="020B0604020202020204" pitchFamily="34" charset="0"/>
              <a:buChar char="•"/>
              <a:defRPr/>
            </a:pPr>
            <a:endParaRPr lang="en-US" altLang="en-US" dirty="0"/>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09800" y="685800"/>
            <a:ext cx="7772400" cy="609600"/>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Future Session Planning</a:t>
            </a:r>
          </a:p>
        </p:txBody>
      </p:sp>
      <p:sp>
        <p:nvSpPr>
          <p:cNvPr id="9" name="Content Placeholder 2">
            <a:extLst>
              <a:ext uri="{FF2B5EF4-FFF2-40B4-BE49-F238E27FC236}">
                <a16:creationId xmlns="" xmlns:a16="http://schemas.microsoft.com/office/drawing/2014/main" id="{18AF95E2-06FF-462E-926F-8BD2B0029A66}"/>
              </a:ext>
            </a:extLst>
          </p:cNvPr>
          <p:cNvSpPr txBox="1">
            <a:spLocks/>
          </p:cNvSpPr>
          <p:nvPr/>
        </p:nvSpPr>
        <p:spPr>
          <a:xfrm>
            <a:off x="707496" y="1295400"/>
            <a:ext cx="1077700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p>
          <a:p>
            <a:pPr marL="400050" lvl="1" indent="0"/>
            <a:endParaRPr lang="en-US" altLang="en-US" sz="700" i="1" dirty="0"/>
          </a:p>
          <a:p>
            <a:pPr marL="400050" lvl="1" indent="0"/>
            <a:r>
              <a:rPr lang="en-US" altLang="en-US" dirty="0"/>
              <a:t>Meeting time requested: 1 sessions – Tuesday (TBC) </a:t>
            </a:r>
          </a:p>
          <a:p>
            <a:pPr lvl="2"/>
            <a:endParaRPr lang="en-US" altLang="en-US" sz="1800" kern="0" dirty="0"/>
          </a:p>
        </p:txBody>
      </p:sp>
      <p:sp>
        <p:nvSpPr>
          <p:cNvPr id="5" name="Footer Placeholder 4"/>
          <p:cNvSpPr>
            <a:spLocks noGrp="1"/>
          </p:cNvSpPr>
          <p:nvPr>
            <p:ph type="ftr" idx="11"/>
          </p:nvPr>
        </p:nvSpPr>
        <p:spPr/>
        <p:txBody>
          <a:bodyPr/>
          <a:lstStyle/>
          <a:p>
            <a:r>
              <a:rPr lang="en-GB" smtClean="0"/>
              <a:t>Joseph Levy, Interdigital</a:t>
            </a:r>
            <a:endParaRPr lang="en-GB"/>
          </a:p>
        </p:txBody>
      </p:sp>
      <p:sp>
        <p:nvSpPr>
          <p:cNvPr id="6" name="Slide Number Placeholder 5"/>
          <p:cNvSpPr>
            <a:spLocks noGrp="1"/>
          </p:cNvSpPr>
          <p:nvPr>
            <p:ph type="sldNum" idx="12"/>
          </p:nvPr>
        </p:nvSpPr>
        <p:spPr/>
        <p:txBody>
          <a:bodyPr/>
          <a:lstStyle/>
          <a:p>
            <a:r>
              <a:rPr lang="en-GB" smtClean="0"/>
              <a:t>Slide </a:t>
            </a:r>
            <a:fld id="{F5D8E26B-7BCF-4D25-9C89-0168A6618F18}" type="slidenum">
              <a:rPr lang="en-GB" smtClean="0"/>
              <a:pPr/>
              <a:t>12</a:t>
            </a:fld>
            <a:endParaRPr lang="en-GB"/>
          </a:p>
        </p:txBody>
      </p:sp>
      <p:sp>
        <p:nvSpPr>
          <p:cNvPr id="8" name="Date Placeholder 7"/>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3550479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2209800" y="1524000"/>
            <a:ext cx="7772400" cy="381000"/>
          </a:xfrm>
          <a:noFill/>
        </p:spPr>
        <p:txBody>
          <a:bodyPr/>
          <a:lstStyle/>
          <a:p>
            <a:pPr algn="ctr">
              <a:buFontTx/>
              <a:buNone/>
            </a:pPr>
            <a:r>
              <a:rPr lang="en-US" sz="2000" dirty="0"/>
              <a:t>Date:</a:t>
            </a:r>
            <a:r>
              <a:rPr lang="en-US" sz="2000" b="0" dirty="0"/>
              <a:t> 2020-01-16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2041526" y="2286001"/>
          <a:ext cx="7559675" cy="2632075"/>
        </p:xfrm>
        <a:graphic>
          <a:graphicData uri="http://schemas.openxmlformats.org/presentationml/2006/ole">
            <mc:AlternateContent xmlns:mc="http://schemas.openxmlformats.org/markup-compatibility/2006">
              <mc:Choice xmlns:v="urn:schemas-microsoft-com:vml" Requires="v">
                <p:oleObj spid="_x0000_s6151" name="Document" r:id="rId4" imgW="8267030" imgH="2874253" progId="Word.Document.8">
                  <p:embed/>
                </p:oleObj>
              </mc:Choice>
              <mc:Fallback>
                <p:oleObj name="Document" r:id="rId4" imgW="8267030" imgH="2874253" progId="Word.Document.8">
                  <p:embed/>
                  <p:pic>
                    <p:nvPicPr>
                      <p:cNvPr id="0" name=""/>
                      <p:cNvPicPr>
                        <a:picLocks noChangeAspect="1" noChangeArrowheads="1"/>
                      </p:cNvPicPr>
                      <p:nvPr/>
                    </p:nvPicPr>
                    <p:blipFill>
                      <a:blip r:embed="rId5"/>
                      <a:srcRect/>
                      <a:stretch>
                        <a:fillRect/>
                      </a:stretch>
                    </p:blipFill>
                    <p:spPr bwMode="auto">
                      <a:xfrm>
                        <a:off x="2041526" y="2286001"/>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January 2020 Meeting in Irvine, CA, USA</a:t>
            </a: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1905000" y="1295400"/>
            <a:ext cx="8382000" cy="4876800"/>
          </a:xfrm>
        </p:spPr>
        <p:txBody>
          <a:bodyPr/>
          <a:lstStyle/>
          <a:p>
            <a:pPr>
              <a:spcBef>
                <a:spcPts val="0"/>
              </a:spcBef>
            </a:pPr>
            <a:r>
              <a:rPr lang="en-US" dirty="0"/>
              <a:t>Agenda is here: </a:t>
            </a:r>
            <a:r>
              <a:rPr lang="en-US" dirty="0">
                <a:hlinkClick r:id="rId3"/>
              </a:rPr>
              <a:t>11-19/2123r5</a:t>
            </a:r>
            <a:r>
              <a:rPr lang="en-US" dirty="0"/>
              <a:t> </a:t>
            </a:r>
          </a:p>
          <a:p>
            <a:pPr>
              <a:spcBef>
                <a:spcPts val="0"/>
              </a:spcBef>
            </a:pPr>
            <a:endParaRPr lang="en-US" dirty="0"/>
          </a:p>
          <a:p>
            <a:pPr>
              <a:spcBef>
                <a:spcPts val="0"/>
              </a:spcBef>
            </a:pPr>
            <a:r>
              <a:rPr lang="en-US" dirty="0"/>
              <a:t>“What is an ESS?”</a:t>
            </a:r>
          </a:p>
          <a:p>
            <a:pPr lvl="1">
              <a:spcBef>
                <a:spcPts val="0"/>
              </a:spcBef>
            </a:pPr>
            <a:r>
              <a:rPr lang="en-US" dirty="0"/>
              <a:t>Focus of most of the week (including added meeting slot).  </a:t>
            </a:r>
          </a:p>
          <a:p>
            <a:pPr lvl="1">
              <a:spcBef>
                <a:spcPts val="0"/>
              </a:spcBef>
            </a:pPr>
            <a:r>
              <a:rPr lang="en-US" dirty="0"/>
              <a:t>Completed review, and liaising recommendations to </a:t>
            </a:r>
            <a:r>
              <a:rPr lang="en-US" dirty="0" err="1"/>
              <a:t>REVmd</a:t>
            </a:r>
            <a:r>
              <a:rPr lang="en-US" dirty="0"/>
              <a:t>: </a:t>
            </a:r>
            <a:r>
              <a:rPr lang="en-US" dirty="0">
                <a:hlinkClick r:id="rId4"/>
              </a:rPr>
              <a:t>11-20/0177r1</a:t>
            </a:r>
            <a:r>
              <a:rPr lang="en-US" dirty="0"/>
              <a:t> </a:t>
            </a:r>
          </a:p>
          <a:p>
            <a:pPr>
              <a:spcBef>
                <a:spcPts val="0"/>
              </a:spcBef>
            </a:pPr>
            <a:r>
              <a:rPr lang="en-US" dirty="0"/>
              <a:t>Clarifying EPD/LPD</a:t>
            </a:r>
          </a:p>
          <a:p>
            <a:pPr lvl="1">
              <a:spcBef>
                <a:spcPts val="0"/>
              </a:spcBef>
            </a:pPr>
            <a:r>
              <a:rPr lang="en-US" dirty="0"/>
              <a:t>Reviewed: </a:t>
            </a:r>
            <a:r>
              <a:rPr lang="en-US" dirty="0">
                <a:hlinkClick r:id="rId5"/>
              </a:rPr>
              <a:t>11-20/0174r0</a:t>
            </a:r>
            <a:r>
              <a:rPr lang="en-US" dirty="0"/>
              <a:t> </a:t>
            </a:r>
          </a:p>
          <a:p>
            <a:pPr lvl="1">
              <a:spcBef>
                <a:spcPts val="0"/>
              </a:spcBef>
            </a:pPr>
            <a:r>
              <a:rPr lang="en-US" dirty="0"/>
              <a:t>Will continue to monitor 802.1’s work on this</a:t>
            </a:r>
          </a:p>
          <a:p>
            <a:pPr lvl="1">
              <a:spcBef>
                <a:spcPts val="0"/>
              </a:spcBef>
            </a:pPr>
            <a:r>
              <a:rPr lang="en-US" dirty="0"/>
              <a:t>We may consider updates to 802.11</a:t>
            </a:r>
          </a:p>
          <a:p>
            <a:pPr lvl="2">
              <a:spcBef>
                <a:spcPts val="0"/>
              </a:spcBef>
            </a:pPr>
            <a:r>
              <a:rPr lang="en-US" dirty="0"/>
              <a:t>Author (Roger Marks) will work off-line based on comments, and target something for </a:t>
            </a:r>
            <a:r>
              <a:rPr lang="en-US" dirty="0" err="1"/>
              <a:t>REVmd’s</a:t>
            </a:r>
            <a:r>
              <a:rPr lang="en-US" dirty="0"/>
              <a:t> ad hoc in Feb.</a:t>
            </a:r>
          </a:p>
          <a:p>
            <a:pPr>
              <a:spcBef>
                <a:spcPts val="0"/>
              </a:spcBef>
            </a:pPr>
            <a:r>
              <a:rPr lang="en-US" dirty="0"/>
              <a:t>Deterministic networking/Time-sensitive networking</a:t>
            </a:r>
          </a:p>
          <a:p>
            <a:pPr lvl="1">
              <a:spcBef>
                <a:spcPts val="0"/>
              </a:spcBef>
            </a:pPr>
            <a:r>
              <a:rPr lang="en-US" dirty="0"/>
              <a:t>Update on </a:t>
            </a:r>
            <a:r>
              <a:rPr lang="en-US" dirty="0" err="1"/>
              <a:t>Nendica</a:t>
            </a:r>
            <a:r>
              <a:rPr lang="en-US" dirty="0"/>
              <a:t> activities</a:t>
            </a:r>
          </a:p>
          <a:p>
            <a:pPr lvl="1">
              <a:spcBef>
                <a:spcPts val="0"/>
              </a:spcBef>
            </a:pPr>
            <a:r>
              <a:rPr lang="en-US" dirty="0"/>
              <a:t>Will continue to monitor where </a:t>
            </a:r>
            <a:r>
              <a:rPr lang="en-US" dirty="0" err="1"/>
              <a:t>Nendica</a:t>
            </a:r>
            <a:r>
              <a:rPr lang="en-US" dirty="0"/>
              <a:t> and 802.1 go with this, as well as related work in </a:t>
            </a:r>
            <a:r>
              <a:rPr lang="en-US" dirty="0" err="1"/>
              <a:t>TGbe</a:t>
            </a:r>
            <a:endParaRPr lang="en-US" dirty="0"/>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942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a:t>
            </a:r>
            <a:r>
              <a:rPr lang="en-US" u="sng" dirty="0"/>
              <a:t>Not</a:t>
            </a:r>
            <a:r>
              <a:rPr lang="en-US" dirty="0"/>
              <a:t> Completed</a:t>
            </a:r>
          </a:p>
        </p:txBody>
      </p:sp>
      <p:sp>
        <p:nvSpPr>
          <p:cNvPr id="15366" name="Rectangle 3"/>
          <p:cNvSpPr>
            <a:spLocks noGrp="1" noChangeArrowheads="1"/>
          </p:cNvSpPr>
          <p:nvPr>
            <p:ph type="body" idx="1"/>
          </p:nvPr>
        </p:nvSpPr>
        <p:spPr>
          <a:xfrm>
            <a:off x="1905000" y="1600200"/>
            <a:ext cx="8382000" cy="4038600"/>
          </a:xfrm>
        </p:spPr>
        <p:txBody>
          <a:bodyPr/>
          <a:lstStyle/>
          <a:p>
            <a:pPr>
              <a:spcBef>
                <a:spcPts val="0"/>
              </a:spcBef>
            </a:pPr>
            <a:r>
              <a:rPr lang="en-US" dirty="0"/>
              <a:t>“What is a STA?”</a:t>
            </a:r>
          </a:p>
          <a:p>
            <a:pPr lvl="1">
              <a:spcBef>
                <a:spcPts val="0"/>
              </a:spcBef>
            </a:pPr>
            <a:r>
              <a:rPr lang="en-US" dirty="0"/>
              <a:t>Ran out of time – no progress.  Will consider in March.</a:t>
            </a:r>
          </a:p>
          <a:p>
            <a:pPr lvl="1">
              <a:spcBef>
                <a:spcPts val="0"/>
              </a:spcBef>
            </a:pPr>
            <a:r>
              <a:rPr lang="en-US" dirty="0"/>
              <a:t>Prior discussion in: </a:t>
            </a:r>
            <a:r>
              <a:rPr lang="en-US" dirty="0">
                <a:hlinkClick r:id="rId3"/>
              </a:rPr>
              <a:t>11-19/0106r0</a:t>
            </a:r>
            <a:endParaRPr lang="en-US" dirty="0"/>
          </a:p>
          <a:p>
            <a:pPr lvl="1">
              <a:spcBef>
                <a:spcPts val="0"/>
              </a:spcBef>
            </a:pPr>
            <a:endParaRPr lang="en-US" dirty="0"/>
          </a:p>
          <a:p>
            <a:pPr>
              <a:spcBef>
                <a:spcPts val="0"/>
              </a:spcBef>
            </a:pPr>
            <a:r>
              <a:rPr lang="en-US" dirty="0"/>
              <a:t>Annex G (EBNF for “Frame exchange sequences”)</a:t>
            </a:r>
          </a:p>
          <a:p>
            <a:pPr lvl="1">
              <a:spcBef>
                <a:spcPts val="0"/>
              </a:spcBef>
            </a:pPr>
            <a:r>
              <a:rPr lang="en-US" dirty="0"/>
              <a:t>Ran out of time – no progress.  Will consider in March.</a:t>
            </a:r>
          </a:p>
          <a:p>
            <a:pPr lvl="1">
              <a:spcBef>
                <a:spcPts val="0"/>
              </a:spcBef>
            </a:pPr>
            <a:r>
              <a:rPr lang="en-US" dirty="0"/>
              <a:t>Prior discussion: Does the annex have purpose and value?  Should we work to maintain it, or work to deprecate it?  Views on both sides.</a:t>
            </a:r>
          </a:p>
          <a:p>
            <a:pPr>
              <a:spcBef>
                <a:spcPts val="0"/>
              </a:spcBef>
            </a:pPr>
            <a:endParaRPr lang="en-US" dirty="0"/>
          </a:p>
          <a:p>
            <a:pPr marL="457200" lvl="1" indent="0">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907576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Work </a:t>
            </a:r>
            <a:r>
              <a:rPr lang="en-US" u="sng" dirty="0"/>
              <a:t>Not</a:t>
            </a:r>
            <a:r>
              <a:rPr lang="en-US" dirty="0"/>
              <a:t> Completed (</a:t>
            </a:r>
            <a:r>
              <a:rPr lang="en-US" dirty="0" err="1"/>
              <a:t>cont</a:t>
            </a:r>
            <a:r>
              <a:rPr lang="en-US" dirty="0"/>
              <a:t>)</a:t>
            </a:r>
          </a:p>
        </p:txBody>
      </p:sp>
      <p:sp>
        <p:nvSpPr>
          <p:cNvPr id="15366" name="Rectangle 3"/>
          <p:cNvSpPr>
            <a:spLocks noGrp="1" noChangeArrowheads="1"/>
          </p:cNvSpPr>
          <p:nvPr>
            <p:ph type="body" idx="1"/>
          </p:nvPr>
        </p:nvSpPr>
        <p:spPr>
          <a:xfrm>
            <a:off x="1828800" y="1600200"/>
            <a:ext cx="8534400" cy="4572000"/>
          </a:xfrm>
        </p:spPr>
        <p:txBody>
          <a:bodyPr/>
          <a:lstStyle/>
          <a:p>
            <a:pPr>
              <a:spcBef>
                <a:spcPts val="0"/>
              </a:spcBef>
            </a:pPr>
            <a:r>
              <a:rPr lang="en-US" dirty="0"/>
              <a:t>MLME-RESET, versus MLME-JOIN and MLME-START</a:t>
            </a:r>
          </a:p>
          <a:p>
            <a:pPr lvl="1">
              <a:spcBef>
                <a:spcPts val="0"/>
              </a:spcBef>
            </a:pPr>
            <a:r>
              <a:rPr lang="en-US" dirty="0"/>
              <a:t>No contributions – no progress this time.</a:t>
            </a:r>
          </a:p>
          <a:p>
            <a:pPr lvl="1">
              <a:spcBef>
                <a:spcPts val="0"/>
              </a:spcBef>
            </a:pPr>
            <a:r>
              <a:rPr lang="en-US" dirty="0"/>
              <a:t>Noted that both </a:t>
            </a:r>
            <a:r>
              <a:rPr lang="en-US" dirty="0" err="1"/>
              <a:t>REVmd</a:t>
            </a:r>
            <a:r>
              <a:rPr lang="en-US" dirty="0"/>
              <a:t> and </a:t>
            </a:r>
            <a:r>
              <a:rPr lang="en-US" dirty="0" err="1"/>
              <a:t>TGbd</a:t>
            </a:r>
            <a:r>
              <a:rPr lang="en-US" dirty="0"/>
              <a:t> are working on an interface to support IEEE 1609’s need to set/change the MAC address.  Also, MLME-RESET has a parameter, “</a:t>
            </a:r>
            <a:r>
              <a:rPr lang="en-US" dirty="0" err="1"/>
              <a:t>STAAddress</a:t>
            </a:r>
            <a:r>
              <a:rPr lang="en-US" dirty="0"/>
              <a:t>”, and the MIB has a “dot11StationID”.  These all need to work together. It seems this may also be related to (or influence) the topic of Randomized/Changing MAC address. </a:t>
            </a:r>
          </a:p>
          <a:p>
            <a:pPr lvl="1">
              <a:spcBef>
                <a:spcPts val="0"/>
              </a:spcBef>
            </a:pPr>
            <a:r>
              <a:rPr lang="en-US" dirty="0"/>
              <a:t>Chair will work with those groups to ensure coordination is happening, or help.</a:t>
            </a:r>
          </a:p>
          <a:p>
            <a:pPr lvl="1">
              <a:spcBef>
                <a:spcPts val="0"/>
              </a:spcBef>
            </a:pPr>
            <a:endParaRPr lang="en-US" dirty="0"/>
          </a:p>
          <a:p>
            <a:pPr>
              <a:spcBef>
                <a:spcPts val="0"/>
              </a:spcBef>
            </a:pPr>
            <a:r>
              <a:rPr lang="en-US" dirty="0"/>
              <a:t>AP/DS/Portal architecture, 802/802.1 mappings</a:t>
            </a:r>
          </a:p>
          <a:p>
            <a:pPr lvl="1">
              <a:spcBef>
                <a:spcPts val="0"/>
              </a:spcBef>
            </a:pPr>
            <a:r>
              <a:rPr lang="en-US" dirty="0"/>
              <a:t>Nothing this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814172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Monitoring activities</a:t>
            </a:r>
          </a:p>
        </p:txBody>
      </p:sp>
      <p:sp>
        <p:nvSpPr>
          <p:cNvPr id="15366" name="Rectangle 3"/>
          <p:cNvSpPr>
            <a:spLocks noGrp="1" noChangeArrowheads="1"/>
          </p:cNvSpPr>
          <p:nvPr>
            <p:ph type="body" idx="1"/>
          </p:nvPr>
        </p:nvSpPr>
        <p:spPr>
          <a:xfrm>
            <a:off x="1828800" y="1295400"/>
            <a:ext cx="8534400" cy="4876800"/>
          </a:xfrm>
        </p:spPr>
        <p:txBody>
          <a:bodyPr/>
          <a:lstStyle/>
          <a:p>
            <a:pPr marL="342900" lvl="1" indent="-342900">
              <a:lnSpc>
                <a:spcPct val="90000"/>
              </a:lnSpc>
              <a:spcBef>
                <a:spcPts val="600"/>
              </a:spcBef>
              <a:buFont typeface="Arial" pitchFamily="34" charset="0"/>
              <a:buChar char="•"/>
              <a:defRPr/>
            </a:pPr>
            <a:r>
              <a:rPr lang="en-US" sz="2400" b="1" dirty="0">
                <a:cs typeface="+mn-cs"/>
              </a:rPr>
              <a:t>IEEE 1588 mapping to IEEE 802.11 and 802.1AS-rev use of Fine Timing Measurement</a:t>
            </a:r>
          </a:p>
          <a:p>
            <a:pPr marL="800100" lvl="1" indent="-342900">
              <a:spcBef>
                <a:spcPts val="0"/>
              </a:spcBef>
              <a:buFont typeface="Arial" panose="020B0604020202020204" pitchFamily="34" charset="0"/>
              <a:buChar char="•"/>
            </a:pPr>
            <a:r>
              <a:rPr lang="en-US" dirty="0"/>
              <a:t>“Shim layer” to allow simultaneous operation – in </a:t>
            </a:r>
            <a:r>
              <a:rPr lang="en-US" dirty="0" err="1"/>
              <a:t>TGaz</a:t>
            </a:r>
            <a:endParaRPr lang="en-US" dirty="0"/>
          </a:p>
          <a:p>
            <a:pPr marL="800100" lvl="1" indent="-342900">
              <a:spcBef>
                <a:spcPts val="0"/>
              </a:spcBef>
              <a:buFont typeface="Arial" panose="020B0604020202020204" pitchFamily="34" charset="0"/>
              <a:buChar char="•"/>
            </a:pPr>
            <a:r>
              <a:rPr lang="en-US" dirty="0"/>
              <a:t>IEEE 1588 mapping to </a:t>
            </a:r>
            <a:r>
              <a:rPr lang="en-US" dirty="0" err="1"/>
              <a:t>TGaz</a:t>
            </a:r>
            <a:r>
              <a:rPr lang="en-US" dirty="0"/>
              <a:t> mechanisms – in </a:t>
            </a:r>
            <a:r>
              <a:rPr lang="en-US" dirty="0" err="1"/>
              <a:t>TGaz</a:t>
            </a:r>
            <a:endParaRPr lang="en-US" dirty="0"/>
          </a:p>
          <a:p>
            <a:pPr marL="342900" lvl="1" indent="-342900">
              <a:lnSpc>
                <a:spcPct val="90000"/>
              </a:lnSpc>
              <a:spcBef>
                <a:spcPts val="1200"/>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a:lnSpc>
                <a:spcPct val="90000"/>
              </a:lnSpc>
              <a:spcBef>
                <a:spcPts val="432"/>
              </a:spcBef>
              <a:buFont typeface="Arial" pitchFamily="34" charset="0"/>
              <a:buChar char="•"/>
              <a:defRPr/>
            </a:pPr>
            <a:r>
              <a:rPr lang="en-US" sz="2000" dirty="0"/>
              <a:t>Agreed to wait a bit longer before discussing jointly.  </a:t>
            </a:r>
            <a:endParaRPr lang="en-US" b="1" dirty="0"/>
          </a:p>
          <a:p>
            <a:pPr marL="342900" lvl="1" indent="-342900">
              <a:lnSpc>
                <a:spcPct val="90000"/>
              </a:lnSpc>
              <a:spcBef>
                <a:spcPts val="1200"/>
              </a:spcBef>
              <a:buFont typeface="Arial" pitchFamily="34" charset="0"/>
              <a:buChar char="•"/>
              <a:defRPr/>
            </a:pPr>
            <a:r>
              <a:rPr lang="en-US" sz="2400" b="1" dirty="0" err="1">
                <a:cs typeface="+mn-cs"/>
              </a:rPr>
              <a:t>TGbc</a:t>
            </a:r>
            <a:r>
              <a:rPr lang="en-US" sz="2400" b="1" dirty="0">
                <a:cs typeface="+mn-cs"/>
              </a:rPr>
              <a:t> (Broadcast) unassociated broadcast, broadcast reception</a:t>
            </a:r>
          </a:p>
          <a:p>
            <a:pPr marL="685800" lvl="2" indent="-342900">
              <a:lnSpc>
                <a:spcPct val="90000"/>
              </a:lnSpc>
              <a:spcBef>
                <a:spcPts val="432"/>
              </a:spcBef>
              <a:buFont typeface="Arial" pitchFamily="34" charset="0"/>
              <a:buChar char="•"/>
              <a:defRPr/>
            </a:pPr>
            <a:r>
              <a:rPr lang="en-US" sz="2000" dirty="0"/>
              <a:t>Agreed to let </a:t>
            </a:r>
            <a:r>
              <a:rPr lang="en-US" sz="2000" dirty="0" err="1"/>
              <a:t>TGbc</a:t>
            </a:r>
            <a:r>
              <a:rPr lang="en-US" sz="2000" dirty="0"/>
              <a:t> materials develop further before discussing this again.  </a:t>
            </a:r>
            <a:endParaRPr lang="en-US" dirty="0"/>
          </a:p>
          <a:p>
            <a:pPr>
              <a:spcBef>
                <a:spcPts val="1200"/>
              </a:spcBef>
              <a:buFont typeface="Arial" panose="020B0604020202020204" pitchFamily="34" charset="0"/>
              <a:buChar char="•"/>
            </a:pPr>
            <a:r>
              <a:rPr lang="en-US" dirty="0" err="1"/>
              <a:t>TGbd</a:t>
            </a:r>
            <a:r>
              <a:rPr lang="en-US" dirty="0"/>
              <a:t>/IEEE 1609</a:t>
            </a:r>
          </a:p>
          <a:p>
            <a:pPr marL="800100" lvl="1" indent="-342900">
              <a:spcBef>
                <a:spcPts val="0"/>
              </a:spcBef>
              <a:buFont typeface="Arial" panose="020B0604020202020204" pitchFamily="34" charset="0"/>
              <a:buChar char="•"/>
            </a:pPr>
            <a:r>
              <a:rPr lang="en-US" dirty="0"/>
              <a:t>Nothing this time.  Monitor </a:t>
            </a:r>
            <a:r>
              <a:rPr lang="en-US" dirty="0" err="1"/>
              <a:t>TGbd</a:t>
            </a:r>
            <a:r>
              <a:rPr lang="en-US" dirty="0"/>
              <a:t> relationship to IEEE 1609, support any architectural concept discussion, if/as helpful.</a:t>
            </a:r>
          </a:p>
          <a:p>
            <a:pPr>
              <a:spcBef>
                <a:spcPts val="0"/>
              </a:spcBef>
            </a:pPr>
            <a:endParaRPr lang="en-US" dirty="0"/>
          </a:p>
          <a:p>
            <a:pPr>
              <a:spcBef>
                <a:spcPts val="0"/>
              </a:spcBef>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563882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Monitoring activities (</a:t>
            </a:r>
            <a:r>
              <a:rPr lang="en-US" dirty="0" err="1"/>
              <a:t>cont</a:t>
            </a:r>
            <a:r>
              <a:rPr lang="en-US" dirty="0"/>
              <a:t>)</a:t>
            </a:r>
          </a:p>
        </p:txBody>
      </p:sp>
      <p:sp>
        <p:nvSpPr>
          <p:cNvPr id="15366" name="Rectangle 3"/>
          <p:cNvSpPr>
            <a:spLocks noGrp="1" noChangeArrowheads="1"/>
          </p:cNvSpPr>
          <p:nvPr>
            <p:ph type="body" idx="1"/>
          </p:nvPr>
        </p:nvSpPr>
        <p:spPr>
          <a:xfrm>
            <a:off x="1905000" y="1321654"/>
            <a:ext cx="8458200" cy="5029200"/>
          </a:xfrm>
        </p:spPr>
        <p:txBody>
          <a:bodyPr/>
          <a:lstStyle/>
          <a:p>
            <a:pPr>
              <a:spcBef>
                <a:spcPts val="0"/>
              </a:spcBef>
            </a:pPr>
            <a:r>
              <a:rPr lang="en-US" dirty="0"/>
              <a:t>IETF/802 coordination</a:t>
            </a:r>
          </a:p>
          <a:p>
            <a:pPr lvl="1">
              <a:spcBef>
                <a:spcPts val="0"/>
              </a:spcBef>
            </a:pPr>
            <a:r>
              <a:rPr lang="en-US" u="sng" dirty="0">
                <a:hlinkClick r:id="rId3"/>
              </a:rPr>
              <a:t>https://datatracker.ietf.org/doc/draft-ietf-6lo-ap-nd/</a:t>
            </a:r>
            <a:endParaRPr lang="en-US" dirty="0"/>
          </a:p>
          <a:p>
            <a:pPr lvl="1">
              <a:spcBef>
                <a:spcPts val="0"/>
              </a:spcBef>
            </a:pPr>
            <a:r>
              <a:rPr lang="en-US" dirty="0"/>
              <a:t>This doesn’t seem to be related to 802.11 – but is really written to 802.15.4 – suggestion to check with Pat Kenney (802.15) – Chair will follow up.</a:t>
            </a:r>
          </a:p>
          <a:p>
            <a:pPr lvl="1">
              <a:spcBef>
                <a:spcPts val="0"/>
              </a:spcBef>
            </a:pPr>
            <a:endParaRPr lang="en-US" dirty="0"/>
          </a:p>
          <a:p>
            <a:pPr>
              <a:spcBef>
                <a:spcPts val="0"/>
              </a:spcBef>
            </a:pPr>
            <a:endParaRPr lang="en-US" dirty="0"/>
          </a:p>
          <a:p>
            <a:pPr>
              <a:spcBef>
                <a:spcPts val="0"/>
              </a:spcBef>
            </a:pPr>
            <a:endParaRPr lang="en-US" dirty="0"/>
          </a:p>
          <a:p>
            <a:pPr lvl="1">
              <a:spcBef>
                <a:spcPts val="0"/>
              </a:spcBef>
            </a:pPr>
            <a:endParaRPr lang="en-US" dirty="0"/>
          </a:p>
          <a:p>
            <a:pPr>
              <a:spcBef>
                <a:spcPts val="0"/>
              </a:spcBef>
            </a:pPr>
            <a:endParaRPr lang="en-US" u="sng"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756037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This document is a digest of the closing reports of all 802.11 sub-groups for presentation at the January 2020 closing plenary meeting. Liaison reports (including liaison reports from the mid-week plenary) are also included.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2209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2209800" y="685800"/>
            <a:ext cx="7772400" cy="605118"/>
          </a:xfrm>
        </p:spPr>
        <p:txBody>
          <a:bodyPr/>
          <a:lstStyle/>
          <a:p>
            <a:r>
              <a:rPr lang="en-US" dirty="0"/>
              <a:t>March 2020 Plans</a:t>
            </a:r>
          </a:p>
        </p:txBody>
      </p:sp>
      <p:sp>
        <p:nvSpPr>
          <p:cNvPr id="17414" name="Rectangle 3"/>
          <p:cNvSpPr>
            <a:spLocks noGrp="1" noChangeArrowheads="1"/>
          </p:cNvSpPr>
          <p:nvPr>
            <p:ph type="body" idx="1"/>
          </p:nvPr>
        </p:nvSpPr>
        <p:spPr>
          <a:xfrm>
            <a:off x="1752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 STA?” and DS/AP/Portal architecture discussions</a:t>
            </a:r>
          </a:p>
          <a:p>
            <a:pPr marL="684213">
              <a:lnSpc>
                <a:spcPct val="90000"/>
              </a:lnSpc>
            </a:pPr>
            <a:r>
              <a:rPr lang="en-US" dirty="0"/>
              <a:t>Annex G discussion continued</a:t>
            </a:r>
          </a:p>
          <a:p>
            <a:pPr marL="684213">
              <a:lnSpc>
                <a:spcPct val="90000"/>
              </a:lnSpc>
            </a:pPr>
            <a:r>
              <a:rPr lang="en-US" dirty="0"/>
              <a:t>What is the (“STA(s)”) architecture for off-channel TDLS?</a:t>
            </a:r>
          </a:p>
          <a:p>
            <a:pPr marL="684213">
              <a:lnSpc>
                <a:spcPct val="90000"/>
              </a:lnSpc>
            </a:pPr>
            <a:r>
              <a:rPr lang="en-US" dirty="0"/>
              <a:t>MLME-RESET, MLME-JOIN, MLME-START, MLME-SCAN and MLME-END – feedback to </a:t>
            </a:r>
            <a:r>
              <a:rPr lang="en-US" dirty="0" err="1"/>
              <a:t>REVmd</a:t>
            </a:r>
            <a:r>
              <a:rPr lang="en-US" dirty="0"/>
              <a:t>.</a:t>
            </a:r>
          </a:p>
          <a:p>
            <a:pPr marL="684213">
              <a:lnSpc>
                <a:spcPct val="90000"/>
              </a:lnSpc>
            </a:pPr>
            <a:r>
              <a:rPr lang="en-US" dirty="0"/>
              <a:t>Monitor:</a:t>
            </a:r>
          </a:p>
          <a:p>
            <a:pPr marL="1084263" lvl="1">
              <a:lnSpc>
                <a:spcPct val="90000"/>
              </a:lnSpc>
            </a:pPr>
            <a:r>
              <a:rPr lang="en-US" dirty="0"/>
              <a:t>802.11 in a Deterministic Network/TSN</a:t>
            </a:r>
          </a:p>
          <a:p>
            <a:pPr marL="1084263" lvl="1">
              <a:lnSpc>
                <a:spcPct val="90000"/>
              </a:lnSpc>
            </a:pPr>
            <a:r>
              <a:rPr lang="en-US" dirty="0"/>
              <a:t>Clarifying EPD/LPD</a:t>
            </a:r>
          </a:p>
          <a:p>
            <a:pPr marL="1084263" lvl="1">
              <a:lnSpc>
                <a:spcPct val="90000"/>
              </a:lnSpc>
            </a:pPr>
            <a:r>
              <a:rPr lang="en-US" dirty="0" err="1"/>
              <a:t>TGbd’s</a:t>
            </a:r>
            <a:r>
              <a:rPr lang="en-US" dirty="0"/>
              <a:t> activities in support of IEEE 1609.</a:t>
            </a:r>
          </a:p>
          <a:p>
            <a:pPr marL="1084263" lvl="1">
              <a:lnSpc>
                <a:spcPct val="90000"/>
              </a:lnSpc>
            </a:pPr>
            <a:r>
              <a:rPr lang="en-US" dirty="0" err="1"/>
              <a:t>TGaz</a:t>
            </a:r>
            <a:r>
              <a:rPr lang="en-US" dirty="0"/>
              <a:t> work on Fine Timing Measurement and IEEE 1588 mapping. </a:t>
            </a:r>
          </a:p>
          <a:p>
            <a:pPr marL="1084263" lvl="1">
              <a:lnSpc>
                <a:spcPct val="90000"/>
              </a:lnSpc>
            </a:pPr>
            <a:r>
              <a:rPr lang="en-US" dirty="0"/>
              <a:t>New architecture concepts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852900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802.11 Coexistence SC</a:t>
            </a:r>
            <a:br>
              <a:rPr lang="en-AU" dirty="0"/>
            </a:br>
            <a:r>
              <a:rPr lang="en-AU" dirty="0"/>
              <a:t>Jan 2020 (Irvine)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sp>
        <p:nvSpPr>
          <p:cNvPr id="6" name="Date Placeholder 3"/>
          <p:cNvSpPr>
            <a:spLocks noGrp="1"/>
          </p:cNvSpPr>
          <p:nvPr>
            <p:ph type="dt" idx="10"/>
          </p:nvPr>
        </p:nvSpPr>
        <p:spPr/>
        <p:txBody>
          <a:bodyPr/>
          <a:lstStyle/>
          <a:p>
            <a:r>
              <a:rPr lang="en-US" smtClean="0"/>
              <a:t>Janaury 2020</a:t>
            </a:r>
            <a:endParaRPr lang="en-GB" dirty="0"/>
          </a:p>
        </p:txBody>
      </p:sp>
      <p:sp>
        <p:nvSpPr>
          <p:cNvPr id="7" name="Footer Placeholder 4"/>
          <p:cNvSpPr>
            <a:spLocks noGrp="1"/>
          </p:cNvSpPr>
          <p:nvPr>
            <p:ph type="ftr" idx="11"/>
          </p:nvPr>
        </p:nvSpPr>
        <p:spPr/>
        <p:txBody>
          <a:bodyPr/>
          <a:lstStyle/>
          <a:p>
            <a:r>
              <a:rPr lang="en-GB" dirty="0"/>
              <a:t>Andrew Myles, Cisco</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22</a:t>
            </a:fld>
            <a:endParaRPr lang="en-GB" dirty="0"/>
          </a:p>
        </p:txBody>
      </p:sp>
      <p:graphicFrame>
        <p:nvGraphicFramePr>
          <p:cNvPr id="3075" name="Object 3"/>
          <p:cNvGraphicFramePr>
            <a:graphicFrameLocks noChangeAspect="1"/>
          </p:cNvGraphicFramePr>
          <p:nvPr>
            <p:extLst/>
          </p:nvPr>
        </p:nvGraphicFramePr>
        <p:xfrm>
          <a:off x="989013" y="3148013"/>
          <a:ext cx="9963150" cy="2424112"/>
        </p:xfrm>
        <a:graphic>
          <a:graphicData uri="http://schemas.openxmlformats.org/presentationml/2006/ole">
            <mc:AlternateContent xmlns:mc="http://schemas.openxmlformats.org/markup-compatibility/2006">
              <mc:Choice xmlns:v="urn:schemas-microsoft-com:vml" Requires="v">
                <p:oleObj spid="_x0000_s20486" name="Document" r:id="rId4" imgW="10439485" imgH="2553175" progId="Word.Document.8">
                  <p:embed/>
                </p:oleObj>
              </mc:Choice>
              <mc:Fallback>
                <p:oleObj name="Document" r:id="rId4" imgW="10439485" imgH="2553175" progId="Word.Document.8">
                  <p:embed/>
                  <p:pic>
                    <p:nvPicPr>
                      <p:cNvPr id="0" name=""/>
                      <p:cNvPicPr>
                        <a:picLocks noChangeAspect="1" noChangeArrowheads="1"/>
                      </p:cNvPicPr>
                      <p:nvPr/>
                    </p:nvPicPr>
                    <p:blipFill>
                      <a:blip r:embed="rId5"/>
                      <a:srcRect/>
                      <a:stretch>
                        <a:fillRect/>
                      </a:stretch>
                    </p:blipFill>
                    <p:spPr bwMode="auto">
                      <a:xfrm>
                        <a:off x="989013" y="3148013"/>
                        <a:ext cx="9963150" cy="24241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15394576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IEEE 802.11 Coexistence SC achieved its goals as a discussion forum for coexistence issues</a:t>
            </a:r>
            <a:endParaRPr lang="en-AU" dirty="0"/>
          </a:p>
        </p:txBody>
      </p:sp>
      <p:sp>
        <p:nvSpPr>
          <p:cNvPr id="3" name="Content Placeholder 2"/>
          <p:cNvSpPr>
            <a:spLocks noGrp="1"/>
          </p:cNvSpPr>
          <p:nvPr>
            <p:ph idx="1"/>
          </p:nvPr>
        </p:nvSpPr>
        <p:spPr>
          <a:xfrm>
            <a:off x="914401" y="1916832"/>
            <a:ext cx="10361084" cy="4113213"/>
          </a:xfrm>
        </p:spPr>
        <p:txBody>
          <a:bodyPr/>
          <a:lstStyle/>
          <a:p>
            <a:r>
              <a:rPr lang="en-AU" dirty="0"/>
              <a:t>802.11 Coex SC achievements in Irvine in Jan 2020 (</a:t>
            </a:r>
            <a:r>
              <a:rPr lang="en-AU" dirty="0">
                <a:hlinkClick r:id="rId2"/>
              </a:rPr>
              <a:t>11-19-2150-06</a:t>
            </a:r>
            <a:r>
              <a:rPr lang="en-AU" dirty="0"/>
              <a:t>)</a:t>
            </a:r>
          </a:p>
          <a:p>
            <a:pPr lvl="1"/>
            <a:r>
              <a:rPr lang="en-AU" dirty="0"/>
              <a:t>Reviewed recent ETSI BRAN activities</a:t>
            </a:r>
          </a:p>
          <a:p>
            <a:pPr lvl="2"/>
            <a:r>
              <a:rPr lang="en-AU" dirty="0"/>
              <a:t>Review work developing EN 301 893 (5 GHz) &amp; EN 303 687 (6 GHz)</a:t>
            </a:r>
          </a:p>
          <a:p>
            <a:pPr lvl="2"/>
            <a:r>
              <a:rPr lang="en-AU" dirty="0"/>
              <a:t>Main issue open issue is whether or not ED/PD at traditional thresholds can be used in 6GHz</a:t>
            </a:r>
          </a:p>
          <a:p>
            <a:pPr lvl="2"/>
            <a:r>
              <a:rPr lang="en-AU" dirty="0"/>
              <a:t>Also reviewed the “preamble issue”, also discussed in mid session plenary</a:t>
            </a:r>
          </a:p>
          <a:p>
            <a:pPr lvl="1"/>
            <a:r>
              <a:rPr lang="en-AU" dirty="0"/>
              <a:t>Briefly reviewed coexistence related work in WBA &amp; 3GPP RAN1</a:t>
            </a:r>
          </a:p>
          <a:p>
            <a:pPr lvl="2"/>
            <a:r>
              <a:rPr lang="en-AU" dirty="0"/>
              <a:t>Most news is good with reasonable alignment with 802.11 perspectives</a:t>
            </a:r>
          </a:p>
          <a:p>
            <a:pPr lvl="1"/>
            <a:r>
              <a:rPr lang="en-AU" dirty="0"/>
              <a:t>Failed to come to a consensus on liaising an ED/PD in 6 GHz position to ETSI BRAN</a:t>
            </a:r>
          </a:p>
          <a:p>
            <a:pPr lvl="2"/>
            <a:r>
              <a:rPr lang="en-AU" dirty="0"/>
              <a:t>Some did not feel liaising a WG position was “useful” at this time …</a:t>
            </a:r>
          </a:p>
          <a:p>
            <a:pPr lvl="2"/>
            <a:r>
              <a:rPr lang="en-AU" dirty="0"/>
              <a:t>… but it is important that 802.11 WG have a position at some point if we want PD/ED in 6 GHz</a:t>
            </a:r>
          </a:p>
          <a:p>
            <a:pPr lvl="1"/>
            <a:r>
              <a:rPr lang="en-AU" dirty="0"/>
              <a:t>Failed to come to a consensus on extending the SC charter</a:t>
            </a:r>
          </a:p>
          <a:p>
            <a:pPr lvl="2"/>
            <a:r>
              <a:rPr lang="en-AU" dirty="0"/>
              <a:t>Some wanted more time, particularly as not urgent ...</a:t>
            </a:r>
          </a:p>
          <a:p>
            <a:pPr lvl="2"/>
            <a:r>
              <a:rPr lang="en-AU" dirty="0"/>
              <a:t>… but we will need a charter extension to continue beyond the end of 802.11ax development</a:t>
            </a:r>
          </a:p>
          <a:p>
            <a:endParaRPr lang="en-AU"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Andrew Myles, Cisco</a:t>
            </a:r>
            <a:endParaRPr lang="en-GB" dirty="0"/>
          </a:p>
        </p:txBody>
      </p:sp>
      <p:sp>
        <p:nvSpPr>
          <p:cNvPr id="6" name="Date Placeholder 5"/>
          <p:cNvSpPr>
            <a:spLocks noGrp="1"/>
          </p:cNvSpPr>
          <p:nvPr>
            <p:ph type="dt" idx="15"/>
          </p:nvPr>
        </p:nvSpPr>
        <p:spPr/>
        <p:txBody>
          <a:bodyPr/>
          <a:lstStyle/>
          <a:p>
            <a:r>
              <a:rPr lang="en-US" smtClean="0"/>
              <a:t>Janaury 2020</a:t>
            </a:r>
            <a:endParaRPr lang="en-GB" dirty="0"/>
          </a:p>
        </p:txBody>
      </p:sp>
    </p:spTree>
    <p:extLst>
      <p:ext uri="{BB962C8B-B14F-4D97-AF65-F5344CB8AC3E}">
        <p14:creationId xmlns:p14="http://schemas.microsoft.com/office/powerpoint/2010/main" val="28537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Coexistence SC will continue promoting good coexistence in Atlanta in Mar 2020</a:t>
            </a:r>
          </a:p>
        </p:txBody>
      </p:sp>
      <p:sp>
        <p:nvSpPr>
          <p:cNvPr id="3" name="Content Placeholder 2"/>
          <p:cNvSpPr>
            <a:spLocks noGrp="1"/>
          </p:cNvSpPr>
          <p:nvPr>
            <p:ph idx="1"/>
          </p:nvPr>
        </p:nvSpPr>
        <p:spPr/>
        <p:txBody>
          <a:bodyPr/>
          <a:lstStyle/>
          <a:p>
            <a:r>
              <a:rPr lang="en-AU" dirty="0"/>
              <a:t>IEEE 802.11 Coexistence SC will meet in Atlanta in Mar 2020</a:t>
            </a:r>
          </a:p>
          <a:p>
            <a:pPr lvl="1"/>
            <a:r>
              <a:rPr lang="en-AU" dirty="0"/>
              <a:t>Prepare for ETSI BRAN meeting in Mar 2020</a:t>
            </a:r>
          </a:p>
          <a:p>
            <a:pPr lvl="1"/>
            <a:r>
              <a:rPr lang="en-AU" dirty="0"/>
              <a:t>Review recent 3GPP RAN/RAN1 activities</a:t>
            </a:r>
          </a:p>
          <a:p>
            <a:pPr lvl="1"/>
            <a:r>
              <a:rPr lang="en-AU" dirty="0"/>
              <a:t>Discuss various technical topics, </a:t>
            </a:r>
            <a:r>
              <a:rPr lang="en-AU" dirty="0" err="1"/>
              <a:t>inc.</a:t>
            </a:r>
            <a:endParaRPr lang="en-AU" dirty="0"/>
          </a:p>
          <a:p>
            <a:pPr lvl="2"/>
            <a:r>
              <a:rPr lang="en-AU" dirty="0"/>
              <a:t>PD/ED question</a:t>
            </a:r>
          </a:p>
          <a:p>
            <a:pPr lvl="2"/>
            <a:r>
              <a:rPr lang="en-AU" dirty="0"/>
              <a:t>Preamble issue</a:t>
            </a:r>
          </a:p>
          <a:p>
            <a:pPr lvl="1"/>
            <a:r>
              <a:rPr lang="en-AU" dirty="0"/>
              <a:t>Discuss extension of SC scope beyond life of 802.11ax</a:t>
            </a:r>
          </a:p>
          <a:p>
            <a:pPr lvl="1"/>
            <a:r>
              <a:rPr lang="en-AU" dirty="0"/>
              <a:t>…</a:t>
            </a:r>
          </a:p>
          <a:p>
            <a:endParaRPr lang="en-AU"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Andrew Myles, Cisco</a:t>
            </a:r>
          </a:p>
        </p:txBody>
      </p:sp>
      <p:sp>
        <p:nvSpPr>
          <p:cNvPr id="6" name="Date Placeholder 5"/>
          <p:cNvSpPr>
            <a:spLocks noGrp="1"/>
          </p:cNvSpPr>
          <p:nvPr>
            <p:ph type="dt" idx="15"/>
          </p:nvPr>
        </p:nvSpPr>
        <p:spPr/>
        <p:txBody>
          <a:bodyPr/>
          <a:lstStyle/>
          <a:p>
            <a:r>
              <a:rPr lang="en-US" smtClean="0"/>
              <a:t>Janaury 2020</a:t>
            </a:r>
            <a:endParaRPr lang="en-GB" dirty="0"/>
          </a:p>
        </p:txBody>
      </p:sp>
    </p:spTree>
    <p:extLst>
      <p:ext uri="{BB962C8B-B14F-4D97-AF65-F5344CB8AC3E}">
        <p14:creationId xmlns:p14="http://schemas.microsoft.com/office/powerpoint/2010/main" val="1793910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a:t>WNG SC Closing Report</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2020-01-16</a:t>
            </a:r>
            <a:endParaRPr lang="en-GB" altLang="en-US" sz="2000" b="0" dirty="0"/>
          </a:p>
        </p:txBody>
      </p:sp>
      <p:graphicFrame>
        <p:nvGraphicFramePr>
          <p:cNvPr id="13319" name="Object 5"/>
          <p:cNvGraphicFramePr>
            <a:graphicFrameLocks noChangeAspect="1"/>
          </p:cNvGraphicFramePr>
          <p:nvPr>
            <p:extLst>
              <p:ext uri="{D42A27DB-BD31-4B8C-83A1-F6EECF244321}">
                <p14:modId xmlns:p14="http://schemas.microsoft.com/office/powerpoint/2010/main" val="3268324252"/>
              </p:ext>
            </p:extLst>
          </p:nvPr>
        </p:nvGraphicFramePr>
        <p:xfrm>
          <a:off x="2244725" y="2519363"/>
          <a:ext cx="9439275" cy="2417762"/>
        </p:xfrm>
        <a:graphic>
          <a:graphicData uri="http://schemas.openxmlformats.org/presentationml/2006/ole">
            <mc:AlternateContent xmlns:mc="http://schemas.openxmlformats.org/markup-compatibility/2006">
              <mc:Choice xmlns:v="urn:schemas-microsoft-com:vml" Requires="v">
                <p:oleObj spid="_x0000_s7176" name="Document" r:id="rId4" imgW="9056359" imgH="2312431" progId="Word.Document.8">
                  <p:embed/>
                </p:oleObj>
              </mc:Choice>
              <mc:Fallback>
                <p:oleObj name="Document" r:id="rId4" imgW="9056359" imgH="2312431" progId="Word.Document.8">
                  <p:embed/>
                  <p:pic>
                    <p:nvPicPr>
                      <p:cNvPr id="0" name=""/>
                      <p:cNvPicPr>
                        <a:picLocks noChangeAspect="1" noChangeArrowheads="1"/>
                      </p:cNvPicPr>
                      <p:nvPr/>
                    </p:nvPicPr>
                    <p:blipFill>
                      <a:blip r:embed="rId5"/>
                      <a:srcRect/>
                      <a:stretch>
                        <a:fillRect/>
                      </a:stretch>
                    </p:blipFill>
                    <p:spPr bwMode="auto">
                      <a:xfrm>
                        <a:off x="2244725" y="2519363"/>
                        <a:ext cx="9439275" cy="2417762"/>
                      </a:xfrm>
                      <a:prstGeom prst="rect">
                        <a:avLst/>
                      </a:prstGeom>
                      <a:noFill/>
                      <a:ln>
                        <a:noFill/>
                      </a:ln>
                      <a:effectLst/>
                      <a:ex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noFill/>
        </p:spPr>
        <p:txBody>
          <a:bodyPr/>
          <a:lstStyle/>
          <a:p>
            <a:r>
              <a:rPr lang="en-GB" altLang="en-US" dirty="0"/>
              <a:t>Abstract</a:t>
            </a:r>
          </a:p>
        </p:txBody>
      </p:sp>
      <p:sp>
        <p:nvSpPr>
          <p:cNvPr id="14342" name="Rectangle 3"/>
          <p:cNvSpPr>
            <a:spLocks noGrp="1" noChangeArrowheads="1"/>
          </p:cNvSpPr>
          <p:nvPr>
            <p:ph type="body" idx="1"/>
          </p:nvPr>
        </p:nvSpPr>
        <p:spPr>
          <a:xfrm>
            <a:off x="2966864" y="1752600"/>
            <a:ext cx="6334472" cy="4114800"/>
          </a:xfrm>
          <a:noFill/>
        </p:spPr>
        <p:txBody>
          <a:bodyPr/>
          <a:lstStyle/>
          <a:p>
            <a:pPr algn="ctr">
              <a:buFontTx/>
              <a:buNone/>
            </a:pPr>
            <a:r>
              <a:rPr lang="en-GB" altLang="en-US" sz="3200" dirty="0"/>
              <a:t> Closing report for WNG SC for January 2020 in Irvine (California, USA)</a:t>
            </a:r>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body" idx="1"/>
          </p:nvPr>
        </p:nvSpPr>
        <p:spPr>
          <a:xfrm>
            <a:off x="923078" y="1052736"/>
            <a:ext cx="10513168" cy="5184576"/>
          </a:xfrm>
        </p:spPr>
        <p:txBody>
          <a:bodyPr/>
          <a:lstStyle/>
          <a:p>
            <a:pPr marL="0" indent="0" algn="ctr" eaLnBrk="1" hangingPunct="1">
              <a:spcBef>
                <a:spcPts val="0"/>
              </a:spcBef>
              <a:buNone/>
            </a:pPr>
            <a:r>
              <a:rPr lang="en-US" altLang="en-US" sz="3200" dirty="0"/>
              <a:t>Summary</a:t>
            </a:r>
          </a:p>
          <a:p>
            <a:pPr marL="0" indent="0" eaLnBrk="1" hangingPunct="1">
              <a:spcBef>
                <a:spcPts val="0"/>
              </a:spcBef>
              <a:buNone/>
            </a:pPr>
            <a:r>
              <a:rPr lang="en-US" altLang="en-US" dirty="0"/>
              <a:t>Final Agenda</a:t>
            </a:r>
          </a:p>
          <a:p>
            <a:pPr marL="0" indent="0" eaLnBrk="1" hangingPunct="1">
              <a:spcBef>
                <a:spcPts val="0"/>
              </a:spcBef>
              <a:buNone/>
            </a:pPr>
            <a:r>
              <a:rPr lang="en-US" altLang="en-US" sz="1800" b="0" dirty="0"/>
              <a:t>	</a:t>
            </a:r>
            <a:r>
              <a:rPr lang="en-US" altLang="en-US" sz="1800" b="0" dirty="0">
                <a:hlinkClick r:id="rId3"/>
              </a:rPr>
              <a:t>https://mentor.ieee.org/802.11/dcn/19/11-19-2129-01-0wng-agenda-for-wng-sc-2020-january.ppt</a:t>
            </a:r>
            <a:r>
              <a:rPr lang="en-US" altLang="en-US" sz="1800" b="0" dirty="0"/>
              <a:t> </a:t>
            </a:r>
            <a:endParaRPr lang="en-US" altLang="en-US" sz="2000" dirty="0"/>
          </a:p>
          <a:p>
            <a:pPr marL="0" indent="0" eaLnBrk="1" hangingPunct="1">
              <a:spcBef>
                <a:spcPts val="0"/>
              </a:spcBef>
              <a:buNone/>
            </a:pPr>
            <a:r>
              <a:rPr lang="en-US" altLang="en-US" dirty="0"/>
              <a:t>Presentations at January 2020 meeting</a:t>
            </a:r>
            <a:endParaRPr lang="en-GB" altLang="en-US" dirty="0"/>
          </a:p>
          <a:p>
            <a:pPr marL="857250" lvl="1" indent="-457200">
              <a:spcBef>
                <a:spcPct val="0"/>
              </a:spcBef>
              <a:defRPr/>
            </a:pPr>
            <a:r>
              <a:rPr lang="en-US" sz="2400" dirty="0"/>
              <a:t>“Emergency Alert via WLAN” - Sandeep Agrawal (CDOT)</a:t>
            </a:r>
          </a:p>
          <a:p>
            <a:pPr marL="1200150" lvl="2" indent="-457200">
              <a:spcBef>
                <a:spcPct val="0"/>
              </a:spcBef>
              <a:defRPr/>
            </a:pPr>
            <a:r>
              <a:rPr lang="en-GB" dirty="0">
                <a:hlinkClick r:id="rId4"/>
              </a:rPr>
              <a:t>https://mentor.ieee.org/802.11/dcn/20/11-20-0133-00-0wng-emergency-alert-via-wlan.pptx</a:t>
            </a:r>
            <a:r>
              <a:rPr lang="en-GB" dirty="0"/>
              <a:t> </a:t>
            </a:r>
          </a:p>
          <a:p>
            <a:pPr marL="1200150" lvl="2" indent="-457200">
              <a:spcBef>
                <a:spcPct val="0"/>
              </a:spcBef>
              <a:defRPr/>
            </a:pPr>
            <a:r>
              <a:rPr lang="en-GB" sz="2000" dirty="0"/>
              <a:t>No straw polls or motions</a:t>
            </a:r>
            <a:endParaRPr lang="en-US" sz="2000" dirty="0"/>
          </a:p>
          <a:p>
            <a:pPr marL="457200" indent="-457200">
              <a:spcBef>
                <a:spcPts val="0"/>
              </a:spcBef>
            </a:pPr>
            <a:r>
              <a:rPr lang="en-GB" altLang="en-US" dirty="0"/>
              <a:t>Minutes</a:t>
            </a:r>
          </a:p>
          <a:p>
            <a:pPr lvl="1">
              <a:spcBef>
                <a:spcPts val="0"/>
              </a:spcBef>
            </a:pPr>
            <a:r>
              <a:rPr lang="en-GB" altLang="en-US" dirty="0"/>
              <a:t> </a:t>
            </a:r>
            <a:r>
              <a:rPr lang="en-GB" altLang="en-US" dirty="0">
                <a:hlinkClick r:id="rId5"/>
              </a:rPr>
              <a:t>https://mentor.ieee.org/802.11/dcn/20/11-20-0166-00-0wng-wng-meeting-minutes-2020-january-irvine.docx</a:t>
            </a:r>
            <a:r>
              <a:rPr lang="en-GB" altLang="en-US" dirty="0"/>
              <a:t> </a:t>
            </a:r>
          </a:p>
          <a:p>
            <a:pPr>
              <a:spcBef>
                <a:spcPts val="0"/>
              </a:spcBef>
            </a:pPr>
            <a:r>
              <a:rPr lang="en-GB" altLang="ko-KR" dirty="0">
                <a:ea typeface="Gulim" pitchFamily="34" charset="-127"/>
              </a:rPr>
              <a:t>Plans for March 2020</a:t>
            </a:r>
            <a:endParaRPr lang="en-US" altLang="en-US" dirty="0"/>
          </a:p>
          <a:p>
            <a:pPr lvl="1" eaLnBrk="1" hangingPunct="1">
              <a:spcBef>
                <a:spcPts val="0"/>
              </a:spcBef>
              <a:defRPr/>
            </a:pPr>
            <a:r>
              <a:rPr lang="en-US" altLang="en-US" sz="2400" dirty="0"/>
              <a:t>TBD</a:t>
            </a:r>
          </a:p>
          <a:p>
            <a:pPr eaLnBrk="1" hangingPunct="1">
              <a:spcBef>
                <a:spcPts val="0"/>
              </a:spcBef>
              <a:defRPr/>
            </a:pPr>
            <a:r>
              <a:rPr lang="en-US" altLang="en-US" dirty="0"/>
              <a:t>No motions in the SG, no conference calls</a:t>
            </a:r>
            <a:endParaRPr lang="en-GB" altLang="en-US" dirty="0"/>
          </a:p>
          <a:p>
            <a:pPr eaLnBrk="1" hangingPunct="1">
              <a:spcBef>
                <a:spcPts val="0"/>
              </a:spcBef>
              <a:defRPr/>
            </a:pPr>
            <a:endParaRPr lang="en-US" altLang="en-US" sz="2800" dirty="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AU" dirty="0"/>
              <a:t>IEEE 802 JTC1 Standing Committee</a:t>
            </a:r>
            <a:br>
              <a:rPr lang="en-AU" dirty="0"/>
            </a:br>
            <a:r>
              <a:rPr lang="en-AU" dirty="0"/>
              <a:t>Jan 2020 (Irvine) closing report</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302404273"/>
              </p:ext>
            </p:extLst>
          </p:nvPr>
        </p:nvGraphicFramePr>
        <p:xfrm>
          <a:off x="985838" y="3150840"/>
          <a:ext cx="10023475" cy="2438400"/>
        </p:xfrm>
        <a:graphic>
          <a:graphicData uri="http://schemas.openxmlformats.org/presentationml/2006/ole">
            <mc:AlternateContent xmlns:mc="http://schemas.openxmlformats.org/markup-compatibility/2006">
              <mc:Choice xmlns:v="urn:schemas-microsoft-com:vml" Requires="v">
                <p:oleObj spid="_x0000_s8199"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85838" y="3150840"/>
                        <a:ext cx="10023475" cy="243840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28</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reviewed the PSDO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a:solidFill>
                  <a:schemeClr val="tx1"/>
                </a:solidFill>
              </a:rPr>
              <a:t>Agenda - </a:t>
            </a:r>
            <a:r>
              <a:rPr lang="en-AU" dirty="0">
                <a:solidFill>
                  <a:schemeClr val="tx1"/>
                </a:solidFill>
                <a:hlinkClick r:id="rId2"/>
              </a:rPr>
              <a:t>11-19-2102-08</a:t>
            </a:r>
            <a:endParaRPr lang="en-AU" dirty="0">
              <a:solidFill>
                <a:schemeClr val="tx1"/>
              </a:solidFill>
            </a:endParaRPr>
          </a:p>
        </p:txBody>
      </p:sp>
      <p:sp>
        <p:nvSpPr>
          <p:cNvPr id="8" name="Rectangle 7"/>
          <p:cNvSpPr/>
          <p:nvPr/>
        </p:nvSpPr>
        <p:spPr bwMode="auto">
          <a:xfrm>
            <a:off x="8256240" y="3657620"/>
            <a:ext cx="2592288"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AU" sz="1800" b="0" i="0" u="none" strike="noStrike" cap="none" normalizeH="0" baseline="0" dirty="0">
                <a:ln>
                  <a:noFill/>
                </a:ln>
                <a:solidFill>
                  <a:schemeClr val="tx1"/>
                </a:solidFill>
                <a:effectLst/>
                <a:latin typeface="Times New Roman" pitchFamily="16" charset="0"/>
                <a:ea typeface="MS Gothic" charset="-128"/>
              </a:rPr>
              <a:t>802.11ak/</a:t>
            </a:r>
            <a:r>
              <a:rPr kumimoji="0" lang="en-AU" sz="1800" b="0" i="0" u="none" strike="noStrike" cap="none" normalizeH="0" baseline="0" dirty="0" err="1">
                <a:ln>
                  <a:noFill/>
                </a:ln>
                <a:solidFill>
                  <a:schemeClr val="tx1"/>
                </a:solidFill>
                <a:effectLst/>
                <a:latin typeface="Times New Roman" pitchFamily="16" charset="0"/>
                <a:ea typeface="MS Gothic" charset="-128"/>
              </a:rPr>
              <a:t>aj</a:t>
            </a:r>
            <a:r>
              <a:rPr kumimoji="0" lang="en-AU" sz="1800" b="0" i="0" u="none" strike="noStrike" cap="none" normalizeH="0" baseline="0" dirty="0">
                <a:ln>
                  <a:noFill/>
                </a:ln>
                <a:solidFill>
                  <a:schemeClr val="tx1"/>
                </a:solidFill>
                <a:effectLst/>
                <a:latin typeface="Times New Roman" pitchFamily="16" charset="0"/>
                <a:ea typeface="MS Gothic" charset="-128"/>
              </a:rPr>
              <a:t>/</a:t>
            </a:r>
            <a:r>
              <a:rPr kumimoji="0" lang="en-AU" sz="1800" b="0" i="0" u="none" strike="noStrike" cap="none" normalizeH="0" baseline="0" dirty="0" err="1">
                <a:ln>
                  <a:noFill/>
                </a:ln>
                <a:solidFill>
                  <a:schemeClr val="tx1"/>
                </a:solidFill>
                <a:effectLst/>
                <a:latin typeface="Times New Roman" pitchFamily="16" charset="0"/>
                <a:ea typeface="MS Gothic" charset="-128"/>
              </a:rPr>
              <a:t>aq</a:t>
            </a:r>
            <a:r>
              <a:rPr kumimoji="0" lang="en-AU" sz="1800" b="0" i="0" u="none" strike="noStrike" cap="none" normalizeH="0" baseline="0" dirty="0">
                <a:ln>
                  <a:noFill/>
                </a:ln>
                <a:solidFill>
                  <a:schemeClr val="tx1"/>
                </a:solidFill>
                <a:effectLst/>
                <a:latin typeface="Times New Roman" pitchFamily="16" charset="0"/>
                <a:ea typeface="MS Gothic" charset="-128"/>
              </a:rPr>
              <a:t> waiting</a:t>
            </a:r>
            <a:r>
              <a:rPr kumimoji="0" lang="en-AU" sz="1800" b="0" i="0" u="none" strike="noStrike" cap="none" normalizeH="0" dirty="0">
                <a:ln>
                  <a:noFill/>
                </a:ln>
                <a:solidFill>
                  <a:schemeClr val="tx1"/>
                </a:solidFill>
                <a:effectLst/>
                <a:latin typeface="Times New Roman" pitchFamily="16" charset="0"/>
                <a:ea typeface="MS Gothic" charset="-128"/>
              </a:rPr>
              <a:t> for start of FDIS ballot</a:t>
            </a:r>
            <a:endParaRPr kumimoji="0" lang="en-AU" sz="1800" b="0" i="0" u="none" strike="noStrike" cap="none" normalizeH="0" baseline="0" dirty="0">
              <a:ln>
                <a:noFill/>
              </a:ln>
              <a:solidFill>
                <a:schemeClr val="tx1"/>
              </a:solidFill>
              <a:effectLst/>
              <a:latin typeface="Times New Roman" pitchFamily="16" charset="0"/>
              <a:ea typeface="MS Gothic" charset="-128"/>
            </a:endParaRPr>
          </a:p>
        </p:txBody>
      </p:sp>
      <p:cxnSp>
        <p:nvCxnSpPr>
          <p:cNvPr id="10" name="Straight Arrow Connector 9"/>
          <p:cNvCxnSpPr>
            <a:stCxn id="8" idx="1"/>
          </p:cNvCxnSpPr>
          <p:nvPr/>
        </p:nvCxnSpPr>
        <p:spPr bwMode="auto">
          <a:xfrm flipH="1">
            <a:off x="7143757" y="4017660"/>
            <a:ext cx="1112483" cy="125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Rectangle 11"/>
          <p:cNvSpPr/>
          <p:nvPr/>
        </p:nvSpPr>
        <p:spPr bwMode="auto">
          <a:xfrm>
            <a:off x="8144586" y="5733256"/>
            <a:ext cx="2847957" cy="72008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AU" sz="1800" dirty="0">
                <a:solidFill>
                  <a:schemeClr val="tx1"/>
                </a:solidFill>
              </a:rPr>
              <a:t>Ballots should restart soon after procedural issues </a:t>
            </a:r>
            <a:endParaRPr kumimoji="0" lang="en-AU" sz="1800" b="0" i="0" u="none" strike="noStrike" cap="none" normalizeH="0" baseline="0" dirty="0">
              <a:ln>
                <a:noFill/>
              </a:ln>
              <a:solidFill>
                <a:schemeClr val="tx1"/>
              </a:solidFill>
              <a:effectLst/>
            </a:endParaRPr>
          </a:p>
        </p:txBody>
      </p:sp>
      <p:cxnSp>
        <p:nvCxnSpPr>
          <p:cNvPr id="13" name="Straight Arrow Connector 12"/>
          <p:cNvCxnSpPr>
            <a:cxnSpLocks/>
          </p:cNvCxnSpPr>
          <p:nvPr/>
        </p:nvCxnSpPr>
        <p:spPr bwMode="auto">
          <a:xfrm flipH="1">
            <a:off x="7143757" y="5902464"/>
            <a:ext cx="100082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aphicFrame>
        <p:nvGraphicFramePr>
          <p:cNvPr id="14" name="Content Placeholder 5">
            <a:extLst>
              <a:ext uri="{FF2B5EF4-FFF2-40B4-BE49-F238E27FC236}">
                <a16:creationId xmlns="" xmlns:a16="http://schemas.microsoft.com/office/drawing/2014/main" id="{EEA81B01-E997-4631-BB8E-49D2B6267D5D}"/>
              </a:ext>
            </a:extLst>
          </p:cNvPr>
          <p:cNvGraphicFramePr>
            <a:graphicFrameLocks/>
          </p:cNvGraphicFramePr>
          <p:nvPr>
            <p:extLst>
              <p:ext uri="{D42A27DB-BD31-4B8C-83A1-F6EECF244321}">
                <p14:modId xmlns:p14="http://schemas.microsoft.com/office/powerpoint/2010/main" val="3403819054"/>
              </p:ext>
            </p:extLst>
          </p:nvPr>
        </p:nvGraphicFramePr>
        <p:xfrm>
          <a:off x="1343472" y="2708920"/>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840">
                <a:tc>
                  <a:txBody>
                    <a:bodyPr/>
                    <a:lstStyle/>
                    <a:p>
                      <a:pPr algn="ctr"/>
                      <a:r>
                        <a:rPr lang="en-AU" dirty="0"/>
                        <a:t>WG</a:t>
                      </a:r>
                    </a:p>
                  </a:txBody>
                  <a:tcPr/>
                </a:tc>
                <a:tc>
                  <a:txBody>
                    <a:bodyPr/>
                    <a:lstStyle/>
                    <a:p>
                      <a:pPr algn="ctr"/>
                      <a:r>
                        <a:rPr lang="en-AU" dirty="0"/>
                        <a:t>Completed</a:t>
                      </a:r>
                    </a:p>
                  </a:txBody>
                  <a:tcPr/>
                </a:tc>
                <a:tc>
                  <a:txBody>
                    <a:bodyPr/>
                    <a:lstStyle/>
                    <a:p>
                      <a:pPr algn="ctr"/>
                      <a:r>
                        <a:rPr lang="en-AU" dirty="0"/>
                        <a:t>In-process</a:t>
                      </a:r>
                    </a:p>
                  </a:txBody>
                  <a:tcPr/>
                </a:tc>
                <a:extLst>
                  <a:ext uri="{0D108BD9-81ED-4DB2-BD59-A6C34878D82A}">
                    <a16:rowId xmlns="" xmlns:a16="http://schemas.microsoft.com/office/drawing/2014/main" val="2218623818"/>
                  </a:ext>
                </a:extLst>
              </a:tr>
              <a:tr h="370840">
                <a:tc>
                  <a:txBody>
                    <a:bodyPr/>
                    <a:lstStyle/>
                    <a:p>
                      <a:pPr algn="ctr"/>
                      <a:r>
                        <a:rPr lang="en-AU" b="1" dirty="0"/>
                        <a:t>802.1</a:t>
                      </a:r>
                    </a:p>
                  </a:txBody>
                  <a:tcPr/>
                </a:tc>
                <a:tc>
                  <a:txBody>
                    <a:bodyPr/>
                    <a:lstStyle/>
                    <a:p>
                      <a:pPr algn="ctr"/>
                      <a:r>
                        <a:rPr lang="en-AU" dirty="0"/>
                        <a:t>29</a:t>
                      </a:r>
                    </a:p>
                  </a:txBody>
                  <a:tcPr/>
                </a:tc>
                <a:tc>
                  <a:txBody>
                    <a:bodyPr/>
                    <a:lstStyle/>
                    <a:p>
                      <a:pPr algn="ctr"/>
                      <a:r>
                        <a:rPr lang="en-AU" dirty="0"/>
                        <a:t>13</a:t>
                      </a:r>
                    </a:p>
                  </a:txBody>
                  <a:tcPr/>
                </a:tc>
                <a:extLst>
                  <a:ext uri="{0D108BD9-81ED-4DB2-BD59-A6C34878D82A}">
                    <a16:rowId xmlns="" xmlns:a16="http://schemas.microsoft.com/office/drawing/2014/main" val="2541870238"/>
                  </a:ext>
                </a:extLst>
              </a:tr>
              <a:tr h="370840">
                <a:tc>
                  <a:txBody>
                    <a:bodyPr/>
                    <a:lstStyle/>
                    <a:p>
                      <a:pPr algn="ctr"/>
                      <a:r>
                        <a:rPr lang="en-AU" b="1" dirty="0"/>
                        <a:t>802.3</a:t>
                      </a:r>
                    </a:p>
                  </a:txBody>
                  <a:tcPr/>
                </a:tc>
                <a:tc>
                  <a:txBody>
                    <a:bodyPr/>
                    <a:lstStyle/>
                    <a:p>
                      <a:pPr algn="ctr"/>
                      <a:r>
                        <a:rPr lang="en-AU" dirty="0"/>
                        <a:t>15</a:t>
                      </a:r>
                    </a:p>
                  </a:txBody>
                  <a:tcPr/>
                </a:tc>
                <a:tc>
                  <a:txBody>
                    <a:bodyPr/>
                    <a:lstStyle/>
                    <a:p>
                      <a:pPr algn="ctr"/>
                      <a:r>
                        <a:rPr lang="en-AU" dirty="0"/>
                        <a:t>11</a:t>
                      </a:r>
                    </a:p>
                  </a:txBody>
                  <a:tcPr/>
                </a:tc>
                <a:extLst>
                  <a:ext uri="{0D108BD9-81ED-4DB2-BD59-A6C34878D82A}">
                    <a16:rowId xmlns="" xmlns:a16="http://schemas.microsoft.com/office/drawing/2014/main" val="2616437558"/>
                  </a:ext>
                </a:extLst>
              </a:tr>
              <a:tr h="370840">
                <a:tc>
                  <a:txBody>
                    <a:bodyPr/>
                    <a:lstStyle/>
                    <a:p>
                      <a:pPr algn="ctr"/>
                      <a:r>
                        <a:rPr lang="en-AU" b="1" dirty="0"/>
                        <a:t>802.11</a:t>
                      </a:r>
                    </a:p>
                  </a:txBody>
                  <a:tcPr/>
                </a:tc>
                <a:tc>
                  <a:txBody>
                    <a:bodyPr/>
                    <a:lstStyle/>
                    <a:p>
                      <a:pPr algn="ctr"/>
                      <a:r>
                        <a:rPr lang="en-AU" dirty="0"/>
                        <a:t>9</a:t>
                      </a:r>
                    </a:p>
                  </a:txBody>
                  <a:tcPr/>
                </a:tc>
                <a:tc>
                  <a:txBody>
                    <a:bodyPr/>
                    <a:lstStyle/>
                    <a:p>
                      <a:pPr algn="ctr"/>
                      <a:r>
                        <a:rPr lang="en-AU" dirty="0"/>
                        <a:t>12</a:t>
                      </a:r>
                    </a:p>
                  </a:txBody>
                  <a:tcPr/>
                </a:tc>
                <a:extLst>
                  <a:ext uri="{0D108BD9-81ED-4DB2-BD59-A6C34878D82A}">
                    <a16:rowId xmlns="" xmlns:a16="http://schemas.microsoft.com/office/drawing/2014/main" val="3943146548"/>
                  </a:ext>
                </a:extLst>
              </a:tr>
              <a:tr h="370840">
                <a:tc>
                  <a:txBody>
                    <a:bodyPr/>
                    <a:lstStyle/>
                    <a:p>
                      <a:pPr algn="ctr"/>
                      <a:r>
                        <a:rPr lang="en-AU"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 xmlns:a16="http://schemas.microsoft.com/office/drawing/2014/main" val="2187709932"/>
                  </a:ext>
                </a:extLst>
              </a:tr>
              <a:tr h="370840">
                <a:tc>
                  <a:txBody>
                    <a:bodyPr/>
                    <a:lstStyle/>
                    <a:p>
                      <a:pPr algn="ctr"/>
                      <a:r>
                        <a:rPr lang="en-AU"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 xmlns:a16="http://schemas.microsoft.com/office/drawing/2014/main" val="1930315798"/>
                  </a:ext>
                </a:extLst>
              </a:tr>
              <a:tr h="370840">
                <a:tc>
                  <a:txBody>
                    <a:bodyPr/>
                    <a:lstStyle/>
                    <a:p>
                      <a:pPr algn="ctr"/>
                      <a:r>
                        <a:rPr lang="en-AU"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 xmlns:a16="http://schemas.microsoft.com/office/drawing/2014/main" val="3179030079"/>
                  </a:ext>
                </a:extLst>
              </a:tr>
              <a:tr h="370840">
                <a:tc>
                  <a:txBody>
                    <a:bodyPr/>
                    <a:lstStyle/>
                    <a:p>
                      <a:pPr algn="ctr"/>
                      <a:r>
                        <a:rPr lang="en-AU"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840">
                <a:tc>
                  <a:txBody>
                    <a:bodyPr/>
                    <a:lstStyle/>
                    <a:p>
                      <a:pPr algn="ctr"/>
                      <a:r>
                        <a:rPr lang="en-AU" b="1" dirty="0"/>
                        <a:t>All</a:t>
                      </a:r>
                    </a:p>
                  </a:txBody>
                  <a:tcPr/>
                </a:tc>
                <a:tc>
                  <a:txBody>
                    <a:bodyPr/>
                    <a:lstStyle/>
                    <a:p>
                      <a:pPr algn="ctr"/>
                      <a:r>
                        <a:rPr lang="en-AU" b="1" dirty="0"/>
                        <a:t>62</a:t>
                      </a:r>
                    </a:p>
                  </a:txBody>
                  <a:tcPr>
                    <a:lnT w="12700" cap="flat" cmpd="sng" algn="ctr">
                      <a:solidFill>
                        <a:schemeClr val="tx1"/>
                      </a:solidFill>
                      <a:prstDash val="solid"/>
                      <a:round/>
                      <a:headEnd type="none" w="med" len="med"/>
                      <a:tailEnd type="none" w="med" len="med"/>
                    </a:lnT>
                  </a:tcPr>
                </a:tc>
                <a:tc>
                  <a:txBody>
                    <a:bodyPr/>
                    <a:lstStyle/>
                    <a:p>
                      <a:pPr algn="ctr"/>
                      <a:r>
                        <a:rPr lang="en-AU" b="1" dirty="0"/>
                        <a:t>36</a:t>
                      </a:r>
                    </a:p>
                  </a:txBody>
                  <a:tcPr>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7" name="Footer Placeholder 6"/>
          <p:cNvSpPr>
            <a:spLocks noGrp="1"/>
          </p:cNvSpPr>
          <p:nvPr>
            <p:ph type="ftr" idx="14"/>
          </p:nvPr>
        </p:nvSpPr>
        <p:spPr/>
        <p:txBody>
          <a:bodyPr/>
          <a:lstStyle/>
          <a:p>
            <a:r>
              <a:rPr lang="en-GB" smtClean="0"/>
              <a:t>Andrew Myles, Cisco</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11" name="Date Placeholder 10"/>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119613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a:t>
            </a:r>
            <a:r>
              <a:rPr lang="en-US" dirty="0" smtClean="0"/>
              <a:t>Closing Report </a:t>
            </a:r>
            <a:r>
              <a:rPr lang="en-US" dirty="0"/>
              <a:t>(Jan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2020-01-16</a:t>
            </a:r>
            <a:endParaRPr lang="en-GB" sz="2000" b="0" dirty="0"/>
          </a:p>
        </p:txBody>
      </p:sp>
      <p:graphicFrame>
        <p:nvGraphicFramePr>
          <p:cNvPr id="3075" name="Object 3"/>
          <p:cNvGraphicFramePr>
            <a:graphicFrameLocks noChangeAspect="1"/>
          </p:cNvGraphicFramePr>
          <p:nvPr>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spid="_x0000_s4103" name="Document" r:id="rId4" imgW="10439485" imgH="2546686" progId="Word.Document.8">
                  <p:embed/>
                </p:oleObj>
              </mc:Choice>
              <mc:Fallback>
                <p:oleObj name="Document" r:id="rId4" imgW="10439485" imgH="2546686" progId="Word.Document.8">
                  <p:embed/>
                  <p:pic>
                    <p:nvPicPr>
                      <p:cNvPr id="0" name=""/>
                      <p:cNvPicPr>
                        <a:picLocks noChangeAspect="1" noChangeArrowheads="1"/>
                      </p:cNvPicPr>
                      <p:nvPr/>
                    </p:nvPicPr>
                    <p:blipFill>
                      <a:blip r:embed="rId5"/>
                      <a:srcRect/>
                      <a:stretch>
                        <a:fillRect/>
                      </a:stretch>
                    </p:blipFill>
                    <p:spPr bwMode="auto">
                      <a:xfrm>
                        <a:off x="993775" y="2436813"/>
                        <a:ext cx="10123488" cy="2460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Peter Eccelsine, Cisco</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1991468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prepared for the next SC6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a:t>The next SC6 meeting is in London 3-7 Feb 2020 </a:t>
            </a:r>
          </a:p>
          <a:p>
            <a:pPr>
              <a:buFont typeface="Arial" panose="020B0604020202020204" pitchFamily="34" charset="0"/>
              <a:buChar char="•"/>
            </a:pPr>
            <a:r>
              <a:rPr lang="en-AU" dirty="0"/>
              <a:t>The agenda is light, but includes an item overlapping with 11ba</a:t>
            </a:r>
          </a:p>
          <a:p>
            <a:pPr marL="457200" lvl="1" indent="0"/>
            <a:r>
              <a:rPr lang="en-AU" i="1" dirty="0">
                <a:solidFill>
                  <a:schemeClr val="tx1"/>
                </a:solidFill>
              </a:rPr>
              <a:t>Technology of Variable Low Power Wake up OOK signal and Radio Device inter-operable with ISM Legacy communication)</a:t>
            </a:r>
          </a:p>
          <a:p>
            <a:pPr>
              <a:buFont typeface="Arial" panose="020B0604020202020204" pitchFamily="34" charset="0"/>
              <a:buChar char="•"/>
            </a:pPr>
            <a:r>
              <a:rPr lang="en-AU" dirty="0"/>
              <a:t>Known IEEE 802 attendees include</a:t>
            </a:r>
          </a:p>
          <a:p>
            <a:pPr lvl="1"/>
            <a:r>
              <a:rPr lang="en-AU" dirty="0"/>
              <a:t>F2F: Stephen McCann, David Law</a:t>
            </a:r>
          </a:p>
          <a:p>
            <a:pPr lvl="1"/>
            <a:r>
              <a:rPr lang="en-AU" dirty="0"/>
              <a:t>Remote: Peter Yee, Andrew Myles, Jodi </a:t>
            </a:r>
            <a:r>
              <a:rPr lang="en-AU" dirty="0" err="1"/>
              <a:t>Haasz</a:t>
            </a:r>
            <a:endParaRPr lang="en-AU" dirty="0"/>
          </a:p>
          <a:p>
            <a:pPr>
              <a:buFont typeface="Arial" panose="020B0604020202020204" pitchFamily="34" charset="0"/>
              <a:buChar char="•"/>
            </a:pPr>
            <a:r>
              <a:rPr lang="en-AU" dirty="0"/>
              <a:t>The 802 EC liaison report to SC6 is </a:t>
            </a:r>
            <a:r>
              <a:rPr lang="en-AU" u="sng" dirty="0">
                <a:hlinkClick r:id="rId2"/>
              </a:rPr>
              <a:t>ec-20-0004-00</a:t>
            </a:r>
            <a:endParaRPr lang="en-AU" dirty="0"/>
          </a:p>
          <a:p>
            <a:pPr>
              <a:buFont typeface="Arial" panose="020B0604020202020204" pitchFamily="34" charset="0"/>
              <a:buChar char="•"/>
            </a:pPr>
            <a:endParaRPr lang="en-AU" dirty="0"/>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926960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IEEE 802 JTC1 SC will focus on executing the PSDO process in Atlanta in Mar 2020</a:t>
            </a:r>
          </a:p>
        </p:txBody>
      </p:sp>
      <p:sp>
        <p:nvSpPr>
          <p:cNvPr id="3" name="Content Placeholder 2"/>
          <p:cNvSpPr>
            <a:spLocks noGrp="1"/>
          </p:cNvSpPr>
          <p:nvPr>
            <p:ph idx="1"/>
          </p:nvPr>
        </p:nvSpPr>
        <p:spPr/>
        <p:txBody>
          <a:bodyPr/>
          <a:lstStyle/>
          <a:p>
            <a:pPr>
              <a:buFont typeface="Arial" panose="020B0604020202020204" pitchFamily="34" charset="0"/>
              <a:buChar char="•"/>
            </a:pPr>
            <a:r>
              <a:rPr lang="en-AU" dirty="0"/>
              <a:t>IEEE 802 JTC1 SC plans for Atlanta in Mar 2020</a:t>
            </a:r>
          </a:p>
          <a:p>
            <a:pPr lvl="1"/>
            <a:r>
              <a:rPr lang="en-AU" dirty="0"/>
              <a:t>Execute PSDO process</a:t>
            </a:r>
          </a:p>
          <a:p>
            <a:pPr lvl="1"/>
            <a:r>
              <a:rPr lang="en-AU" dirty="0"/>
              <a:t>Review results of SC6 meeting</a:t>
            </a:r>
          </a:p>
        </p:txBody>
      </p:sp>
      <p:sp>
        <p:nvSpPr>
          <p:cNvPr id="7" name="Footer Placeholder 6"/>
          <p:cNvSpPr>
            <a:spLocks noGrp="1"/>
          </p:cNvSpPr>
          <p:nvPr>
            <p:ph type="ftr" idx="14"/>
          </p:nvPr>
        </p:nvSpPr>
        <p:spPr/>
        <p:txBody>
          <a:bodyPr/>
          <a:lstStyle/>
          <a:p>
            <a:r>
              <a:rPr lang="en-GB" smtClean="0"/>
              <a:t>Andrew Myles,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2848320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TGmd</a:t>
            </a:r>
            <a:r>
              <a:rPr lang="en-GB" dirty="0" smtClean="0"/>
              <a:t> Closing Report January 2020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2020-01-16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11730382"/>
              </p:ext>
            </p:extLst>
          </p:nvPr>
        </p:nvGraphicFramePr>
        <p:xfrm>
          <a:off x="989013" y="2420938"/>
          <a:ext cx="10112375" cy="2452687"/>
        </p:xfrm>
        <a:graphic>
          <a:graphicData uri="http://schemas.openxmlformats.org/presentationml/2006/ole">
            <mc:AlternateContent xmlns:mc="http://schemas.openxmlformats.org/markup-compatibility/2006">
              <mc:Choice xmlns:v="urn:schemas-microsoft-com:vml" Requires="v">
                <p:oleObj spid="_x0000_s9223" name="Document" r:id="rId4" imgW="10439485" imgH="2543802" progId="Word.Document.8">
                  <p:embed/>
                </p:oleObj>
              </mc:Choice>
              <mc:Fallback>
                <p:oleObj name="Document" r:id="rId4" imgW="10439485" imgH="2543802" progId="Word.Document.8">
                  <p:embed/>
                  <p:pic>
                    <p:nvPicPr>
                      <p:cNvPr id="0" name=""/>
                      <p:cNvPicPr>
                        <a:picLocks noChangeAspect="1" noChangeArrowheads="1"/>
                      </p:cNvPicPr>
                      <p:nvPr/>
                    </p:nvPicPr>
                    <p:blipFill>
                      <a:blip r:embed="rId5"/>
                      <a:srcRect/>
                      <a:stretch>
                        <a:fillRect/>
                      </a:stretch>
                    </p:blipFill>
                    <p:spPr bwMode="auto">
                      <a:xfrm>
                        <a:off x="989013" y="2420938"/>
                        <a:ext cx="10112375" cy="2452687"/>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Dorothy Stanley, HPE</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32</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Tx/>
              <a:buNone/>
            </a:pPr>
            <a:r>
              <a:rPr lang="en-US" altLang="en-US" dirty="0"/>
              <a:t>This presentation contains the IEEE 802.11 </a:t>
            </a:r>
            <a:r>
              <a:rPr lang="en-US" altLang="en-US" dirty="0" err="1"/>
              <a:t>TGmd</a:t>
            </a:r>
            <a:r>
              <a:rPr lang="en-US" altLang="en-US" dirty="0"/>
              <a:t> closing report for the </a:t>
            </a:r>
            <a:r>
              <a:rPr lang="en-US" altLang="en-US" dirty="0" smtClean="0"/>
              <a:t>January 2020 session</a:t>
            </a:r>
            <a:r>
              <a:rPr lang="en-US" altLang="en-US" dirty="0"/>
              <a:t>.</a:t>
            </a:r>
          </a:p>
        </p:txBody>
      </p:sp>
      <p:sp>
        <p:nvSpPr>
          <p:cNvPr id="2" name="Footer Placeholder 1"/>
          <p:cNvSpPr>
            <a:spLocks noGrp="1"/>
          </p:cNvSpPr>
          <p:nvPr>
            <p:ph type="ftr" idx="14"/>
          </p:nvPr>
        </p:nvSpPr>
        <p:spPr/>
        <p:txBody>
          <a:bodyPr/>
          <a:lstStyle/>
          <a:p>
            <a:r>
              <a:rPr lang="en-GB" smtClean="0"/>
              <a:t>Dorothy Stanley, HPE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Completed this week</a:t>
            </a:r>
            <a:endParaRPr lang="en-GB" dirty="0"/>
          </a:p>
        </p:txBody>
      </p:sp>
      <p:sp>
        <p:nvSpPr>
          <p:cNvPr id="9218" name="Rectangle 2"/>
          <p:cNvSpPr>
            <a:spLocks noGrp="1" noChangeArrowheads="1"/>
          </p:cNvSpPr>
          <p:nvPr>
            <p:ph idx="1"/>
          </p:nvPr>
        </p:nvSpPr>
        <p:spPr>
          <a:ln/>
        </p:spPr>
        <p:txBody>
          <a:bodyPr/>
          <a:lstStyle/>
          <a:p>
            <a:pPr>
              <a:defRPr/>
            </a:pPr>
            <a:r>
              <a:rPr lang="en-US" altLang="ja-JP" dirty="0" smtClean="0"/>
              <a:t>Completed </a:t>
            </a:r>
            <a:r>
              <a:rPr lang="en-US" altLang="ja-JP" dirty="0"/>
              <a:t>comment resolution of </a:t>
            </a:r>
            <a:r>
              <a:rPr lang="en-US" altLang="ja-JP" dirty="0" smtClean="0"/>
              <a:t>approximately 230 </a:t>
            </a:r>
            <a:r>
              <a:rPr lang="en-US" altLang="ja-JP" dirty="0"/>
              <a:t>comments received in </a:t>
            </a:r>
            <a:r>
              <a:rPr lang="en-US" altLang="ja-JP" dirty="0" smtClean="0"/>
              <a:t>the initial SA ballot (823 total)</a:t>
            </a:r>
            <a:br>
              <a:rPr lang="en-US" altLang="ja-JP" dirty="0" smtClean="0"/>
            </a:br>
            <a:endParaRPr lang="en-US" altLang="ja-JP" dirty="0" smtClean="0"/>
          </a:p>
          <a:p>
            <a:pPr>
              <a:defRPr/>
            </a:pPr>
            <a:r>
              <a:rPr lang="en-US" altLang="ja-JP" dirty="0" smtClean="0"/>
              <a:t>Planned teleconferences: Jan 31, Feb 7, 14, March 13 2020 at  10am Eastern, 2 hours</a:t>
            </a:r>
          </a:p>
          <a:p>
            <a:pPr>
              <a:defRPr/>
            </a:pPr>
            <a:r>
              <a:rPr lang="en-US" altLang="ja-JP" dirty="0" smtClean="0"/>
              <a:t>Planned ad-hoc meeting February 18-20, 2020, Sunrise Florida</a:t>
            </a:r>
          </a:p>
          <a:p>
            <a:pPr>
              <a:defRPr/>
            </a:pPr>
            <a:r>
              <a:rPr lang="en-US" altLang="ja-JP" dirty="0"/>
              <a:t>Planned ad-hoc meeting </a:t>
            </a:r>
            <a:r>
              <a:rPr lang="en-US" altLang="ja-JP" dirty="0" smtClean="0"/>
              <a:t>April  21-23, </a:t>
            </a:r>
            <a:r>
              <a:rPr lang="en-US" altLang="ja-JP" dirty="0"/>
              <a:t>2020, </a:t>
            </a:r>
            <a:r>
              <a:rPr lang="en-US" altLang="ja-JP" dirty="0" smtClean="0"/>
              <a:t>Cambridge, UK</a:t>
            </a:r>
          </a:p>
          <a:p>
            <a:pPr>
              <a:defRPr/>
            </a:pPr>
            <a:endParaRPr lang="en-US" altLang="ja-JP" dirty="0"/>
          </a:p>
          <a:p>
            <a:r>
              <a:rPr lang="en-US" dirty="0" smtClean="0"/>
              <a:t>Agenda</a:t>
            </a:r>
            <a:r>
              <a:rPr lang="en-US" dirty="0"/>
              <a:t>: </a:t>
            </a:r>
            <a:r>
              <a:rPr lang="en-US" dirty="0">
                <a:solidFill>
                  <a:schemeClr val="accent6">
                    <a:lumMod val="50000"/>
                  </a:schemeClr>
                </a:solidFill>
                <a:hlinkClick r:id="rId3"/>
              </a:rPr>
              <a:t>https://</a:t>
            </a:r>
            <a:r>
              <a:rPr lang="en-US" dirty="0" smtClean="0">
                <a:solidFill>
                  <a:schemeClr val="tx1"/>
                </a:solidFill>
                <a:hlinkClick r:id="rId3"/>
              </a:rPr>
              <a:t>mentor.ieee.org/802.11/dcn/19/11-19-2134-05-000m-2020-january-tgmd-agenda.pptx</a:t>
            </a:r>
            <a:r>
              <a:rPr lang="en-US" dirty="0" smtClean="0">
                <a:solidFill>
                  <a:schemeClr val="accent6">
                    <a:lumMod val="50000"/>
                  </a:schemeClr>
                </a:solidFill>
              </a:rPr>
              <a:t> </a:t>
            </a:r>
            <a:endParaRPr lang="en-US" dirty="0">
              <a:solidFill>
                <a:schemeClr val="accent6">
                  <a:lumMod val="50000"/>
                </a:schemeClr>
              </a:solidFill>
            </a:endParaRPr>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Request for input</a:t>
            </a:r>
            <a:endParaRPr lang="en-GB" dirty="0"/>
          </a:p>
        </p:txBody>
      </p:sp>
      <p:sp>
        <p:nvSpPr>
          <p:cNvPr id="9218" name="Rectangle 2"/>
          <p:cNvSpPr>
            <a:spLocks noGrp="1" noChangeArrowheads="1"/>
          </p:cNvSpPr>
          <p:nvPr>
            <p:ph idx="1"/>
          </p:nvPr>
        </p:nvSpPr>
        <p:spPr>
          <a:ln/>
        </p:spPr>
        <p:txBody>
          <a:bodyPr/>
          <a:lstStyle/>
          <a:p>
            <a:pPr>
              <a:defRPr/>
            </a:pPr>
            <a:r>
              <a:rPr lang="en-US" altLang="ja-JP" dirty="0" smtClean="0"/>
              <a:t>Comments 4038 and 4039 </a:t>
            </a:r>
            <a:r>
              <a:rPr lang="en-US" altLang="ja-JP" dirty="0"/>
              <a:t>request removal </a:t>
            </a:r>
            <a:r>
              <a:rPr lang="en-US" altLang="ja-JP" dirty="0" smtClean="0"/>
              <a:t>of </a:t>
            </a:r>
            <a:r>
              <a:rPr lang="en-US" altLang="ja-JP" dirty="0"/>
              <a:t>the HT-delayed BA </a:t>
            </a:r>
            <a:r>
              <a:rPr lang="en-US" altLang="ja-JP" dirty="0" smtClean="0"/>
              <a:t>feature</a:t>
            </a:r>
          </a:p>
          <a:p>
            <a:pPr>
              <a:defRPr/>
            </a:pPr>
            <a:endParaRPr lang="en-US" altLang="ja-JP" dirty="0" smtClean="0"/>
          </a:p>
          <a:p>
            <a:pPr>
              <a:defRPr/>
            </a:pPr>
            <a:r>
              <a:rPr lang="en-US" altLang="ja-JP" dirty="0" smtClean="0"/>
              <a:t>The feature is marked Obsolete (in IEEE </a:t>
            </a:r>
            <a:r>
              <a:rPr lang="en-US" altLang="ja-JP" dirty="0" err="1" smtClean="0"/>
              <a:t>Std</a:t>
            </a:r>
            <a:r>
              <a:rPr lang="en-US" altLang="ja-JP" dirty="0" smtClean="0"/>
              <a:t> 802.11-2016) and subject to removal from the standard</a:t>
            </a:r>
          </a:p>
          <a:p>
            <a:pPr>
              <a:defRPr/>
            </a:pPr>
            <a:endParaRPr lang="en-US" altLang="ja-JP" dirty="0" smtClean="0"/>
          </a:p>
          <a:p>
            <a:pPr>
              <a:defRPr/>
            </a:pPr>
            <a:endParaRPr lang="en-US" altLang="ja-JP" dirty="0" smtClean="0"/>
          </a:p>
          <a:p>
            <a:pPr>
              <a:defRPr/>
            </a:pPr>
            <a:endParaRPr lang="en-US" altLang="ja-JP" dirty="0"/>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558801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Schedule</a:t>
            </a:r>
            <a:endParaRPr lang="en-GB" dirty="0"/>
          </a:p>
        </p:txBody>
      </p:sp>
      <p:sp>
        <p:nvSpPr>
          <p:cNvPr id="3" name="Content Placeholder 2"/>
          <p:cNvSpPr>
            <a:spLocks noGrp="1"/>
          </p:cNvSpPr>
          <p:nvPr>
            <p:ph idx="1"/>
          </p:nvPr>
        </p:nvSpPr>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dirty="0" smtClean="0"/>
              <a:t>September </a:t>
            </a:r>
            <a:r>
              <a:rPr lang="en-US" altLang="en-US" dirty="0"/>
              <a:t>2019 – D3.0 WGLB Recirculation LB </a:t>
            </a:r>
          </a:p>
          <a:p>
            <a:pPr>
              <a:lnSpc>
                <a:spcPct val="80000"/>
              </a:lnSpc>
            </a:pPr>
            <a:r>
              <a:rPr lang="en-US" altLang="en-US" dirty="0" smtClean="0"/>
              <a:t>September </a:t>
            </a:r>
            <a:r>
              <a:rPr lang="en-US" altLang="en-US" dirty="0"/>
              <a:t>2019 – Form SB Pool </a:t>
            </a:r>
            <a:r>
              <a:rPr lang="en-US" altLang="en-US" dirty="0" smtClean="0"/>
              <a:t> - Closed 2019-10-11</a:t>
            </a:r>
            <a:br>
              <a:rPr lang="en-US" altLang="en-US" dirty="0" smtClean="0"/>
            </a:br>
            <a:endParaRPr lang="en-US" altLang="en-US" dirty="0"/>
          </a:p>
          <a:p>
            <a:pPr>
              <a:lnSpc>
                <a:spcPct val="80000"/>
              </a:lnSpc>
            </a:pPr>
            <a:r>
              <a:rPr lang="en-US" altLang="en-US" strike="sngStrike" dirty="0"/>
              <a:t>November 2019 – D3.0 Recirculation (unchanged)</a:t>
            </a:r>
          </a:p>
          <a:p>
            <a:pPr>
              <a:lnSpc>
                <a:spcPct val="80000"/>
              </a:lnSpc>
            </a:pPr>
            <a:r>
              <a:rPr lang="en-US" altLang="en-US" dirty="0"/>
              <a:t>December 2019 – Initial SB D3.0</a:t>
            </a:r>
          </a:p>
          <a:p>
            <a:pPr>
              <a:lnSpc>
                <a:spcPct val="80000"/>
              </a:lnSpc>
            </a:pPr>
            <a:r>
              <a:rPr lang="en-US" altLang="en-US" dirty="0"/>
              <a:t>March 2020– Recirculation SB </a:t>
            </a:r>
            <a:r>
              <a:rPr lang="en-US" altLang="en-US" dirty="0" smtClean="0"/>
              <a:t>D4.0</a:t>
            </a:r>
            <a:endParaRPr lang="en-US" altLang="en-US" dirty="0"/>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a:p>
            <a:endParaRPr lang="en-GB" dirty="0"/>
          </a:p>
        </p:txBody>
      </p:sp>
      <p:sp>
        <p:nvSpPr>
          <p:cNvPr id="7" name="Footer Placeholder 6"/>
          <p:cNvSpPr>
            <a:spLocks noGrp="1"/>
          </p:cNvSpPr>
          <p:nvPr>
            <p:ph type="ftr" idx="14"/>
          </p:nvPr>
        </p:nvSpPr>
        <p:spPr/>
        <p:txBody>
          <a:bodyPr/>
          <a:lstStyle/>
          <a:p>
            <a:r>
              <a:rPr lang="en-GB" smtClean="0"/>
              <a:t>Dorothy Stanley, HPE</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altLang="en-US" dirty="0" smtClean="0"/>
              <a:t>PAR: </a:t>
            </a:r>
            <a:r>
              <a:rPr lang="en-US" altLang="en-US" dirty="0" smtClean="0">
                <a:hlinkClick r:id="rId3"/>
              </a:rPr>
              <a:t>https://mentor.ieee.org/802.11/dcn/17/11-17-0004-03-0000-revision-par-proposal-tgmd.doc</a:t>
            </a:r>
            <a:r>
              <a:rPr lang="en-US" altLang="en-US" dirty="0" smtClean="0"/>
              <a:t> </a:t>
            </a:r>
          </a:p>
          <a:p>
            <a:r>
              <a:rPr lang="en-US" altLang="en-US" dirty="0" smtClean="0"/>
              <a:t>Approved </a:t>
            </a:r>
            <a:r>
              <a:rPr lang="en-US" altLang="en-US" dirty="0"/>
              <a:t>PARs: </a:t>
            </a:r>
            <a:r>
              <a:rPr lang="en-US" altLang="en-US" dirty="0">
                <a:hlinkClick r:id="rId4"/>
              </a:rPr>
              <a:t>https://standards.ieee.org/about/sba/index.html</a:t>
            </a:r>
            <a:r>
              <a:rPr lang="en-US" altLang="en-US" dirty="0"/>
              <a:t> </a:t>
            </a:r>
          </a:p>
          <a:p>
            <a:r>
              <a:rPr lang="en-US" altLang="en-US" dirty="0"/>
              <a:t>Comment spreadsheet: </a:t>
            </a:r>
            <a:r>
              <a:rPr lang="en-US" altLang="en-US" dirty="0">
                <a:hlinkClick r:id="rId5"/>
              </a:rPr>
              <a:t>https://</a:t>
            </a:r>
            <a:r>
              <a:rPr lang="en-US" altLang="en-US" dirty="0" smtClean="0">
                <a:hlinkClick r:id="rId5"/>
              </a:rPr>
              <a:t>mentor.ieee.org/802.11/dcn/18/11-18-0611-29-000m-revmd-wg-ballot-comments.xls</a:t>
            </a:r>
            <a:r>
              <a:rPr lang="en-US" altLang="en-US" dirty="0" smtClean="0"/>
              <a:t> </a:t>
            </a:r>
            <a:r>
              <a:rPr lang="en-US" altLang="en-US" dirty="0"/>
              <a:t>and </a:t>
            </a:r>
            <a:r>
              <a:rPr lang="en-US" altLang="en-US" dirty="0">
                <a:hlinkClick r:id="rId6"/>
              </a:rPr>
              <a:t>https://</a:t>
            </a:r>
            <a:r>
              <a:rPr lang="en-US" altLang="en-US" dirty="0" smtClean="0">
                <a:hlinkClick r:id="rId6"/>
              </a:rPr>
              <a:t>mentor.ieee.org/802.11/dcn/19/11-19-2156-01-000m-revmd-sponsor-ballot-comments.xls</a:t>
            </a:r>
            <a:r>
              <a:rPr lang="en-US" altLang="en-US" dirty="0" smtClean="0"/>
              <a:t> </a:t>
            </a:r>
            <a:endParaRPr lang="en-GB" dirty="0"/>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err="1"/>
              <a:t>TGax</a:t>
            </a:r>
            <a:r>
              <a:rPr lang="en-US" dirty="0"/>
              <a:t> January 2020 Closing Report</a:t>
            </a:r>
          </a:p>
        </p:txBody>
      </p:sp>
      <p:sp>
        <p:nvSpPr>
          <p:cNvPr id="1031" name="Rectangle 6"/>
          <p:cNvSpPr>
            <a:spLocks noGrp="1" noChangeArrowheads="1"/>
          </p:cNvSpPr>
          <p:nvPr>
            <p:ph type="body" idx="1"/>
          </p:nvPr>
        </p:nvSpPr>
        <p:spPr>
          <a:xfrm>
            <a:off x="2209800" y="1828800"/>
            <a:ext cx="7772400" cy="381000"/>
          </a:xfrm>
        </p:spPr>
        <p:txBody>
          <a:bodyPr/>
          <a:lstStyle/>
          <a:p>
            <a:pPr algn="ctr">
              <a:buFontTx/>
              <a:buNone/>
            </a:pPr>
            <a:r>
              <a:rPr lang="en-US" sz="2000" dirty="0"/>
              <a:t>Date</a:t>
            </a:r>
            <a:r>
              <a:rPr lang="en-US" sz="2000"/>
              <a:t>:</a:t>
            </a:r>
            <a:r>
              <a:rPr lang="en-US" sz="2000" b="0"/>
              <a:t> 2020-01-15</a:t>
            </a:r>
            <a:endParaRPr lang="en-US" sz="2000" b="0" dirty="0"/>
          </a:p>
        </p:txBody>
      </p:sp>
      <p:graphicFrame>
        <p:nvGraphicFramePr>
          <p:cNvPr id="1026" name="Object 11"/>
          <p:cNvGraphicFramePr>
            <a:graphicFrameLocks noChangeAspect="1"/>
          </p:cNvGraphicFramePr>
          <p:nvPr>
            <p:extLst>
              <p:ext uri="{D42A27DB-BD31-4B8C-83A1-F6EECF244321}">
                <p14:modId xmlns:p14="http://schemas.microsoft.com/office/powerpoint/2010/main" val="1973631131"/>
              </p:ext>
            </p:extLst>
          </p:nvPr>
        </p:nvGraphicFramePr>
        <p:xfrm>
          <a:off x="1143001" y="2590799"/>
          <a:ext cx="9829800" cy="2981865"/>
        </p:xfrm>
        <a:graphic>
          <a:graphicData uri="http://schemas.openxmlformats.org/presentationml/2006/ole">
            <mc:AlternateContent xmlns:mc="http://schemas.openxmlformats.org/markup-compatibility/2006">
              <mc:Choice xmlns:v="urn:schemas-microsoft-com:vml" Requires="v">
                <p:oleObj spid="_x0000_s10247" name="Document" r:id="rId4" imgW="8610834" imgH="2617202" progId="Word.Document.8">
                  <p:embed/>
                </p:oleObj>
              </mc:Choice>
              <mc:Fallback>
                <p:oleObj name="Document" r:id="rId4" imgW="8610834" imgH="261720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1" y="2590799"/>
                        <a:ext cx="9829800" cy="298186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205740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3880654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r>
              <a:rPr lang="en-US" dirty="0"/>
              <a:t>Abstract</a:t>
            </a:r>
          </a:p>
        </p:txBody>
      </p:sp>
      <p:sp>
        <p:nvSpPr>
          <p:cNvPr id="7174" name="Rectangle 3"/>
          <p:cNvSpPr>
            <a:spLocks noGrp="1" noChangeArrowheads="1"/>
          </p:cNvSpPr>
          <p:nvPr>
            <p:ph type="body" idx="1"/>
          </p:nvPr>
        </p:nvSpPr>
        <p:spPr/>
        <p:txBody>
          <a:bodyPr/>
          <a:lstStyle/>
          <a:p>
            <a:pPr>
              <a:buFontTx/>
              <a:buNone/>
            </a:pPr>
            <a:r>
              <a:rPr lang="en-US" dirty="0"/>
              <a:t>This document is the closing report for the TGax for the January 2020 session.</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26748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2020-01-14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09/1034r15</a:t>
            </a:r>
          </a:p>
          <a:p>
            <a:r>
              <a:rPr lang="en-US" dirty="0"/>
              <a:t>Review WG Style Guide and </a:t>
            </a:r>
            <a:r>
              <a:rPr lang="en-US" dirty="0" err="1"/>
              <a:t>REVmd</a:t>
            </a:r>
            <a:r>
              <a:rPr lang="en-US" dirty="0"/>
              <a:t> practice</a:t>
            </a:r>
          </a:p>
          <a:p>
            <a:endParaRPr lang="en-US" dirty="0"/>
          </a:p>
        </p:txBody>
      </p:sp>
      <p:sp>
        <p:nvSpPr>
          <p:cNvPr id="7" name="Footer Placeholder 6"/>
          <p:cNvSpPr>
            <a:spLocks noGrp="1"/>
          </p:cNvSpPr>
          <p:nvPr>
            <p:ph type="ftr" idx="14"/>
          </p:nvPr>
        </p:nvSpPr>
        <p:spPr/>
        <p:txBody>
          <a:bodyPr/>
          <a:lstStyle/>
          <a:p>
            <a:r>
              <a:rPr lang="en-GB" smtClean="0"/>
              <a:t>Peter Eccelsine,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685800"/>
            <a:ext cx="7772400" cy="1447800"/>
          </a:xfrm>
        </p:spPr>
        <p:txBody>
          <a:bodyPr/>
          <a:lstStyle/>
          <a:p>
            <a:r>
              <a:rPr lang="en-CA" dirty="0"/>
              <a:t>Work Completed</a:t>
            </a:r>
          </a:p>
        </p:txBody>
      </p:sp>
      <p:sp>
        <p:nvSpPr>
          <p:cNvPr id="3" name="Content Placeholder 2"/>
          <p:cNvSpPr>
            <a:spLocks noGrp="1"/>
          </p:cNvSpPr>
          <p:nvPr>
            <p:ph idx="1"/>
          </p:nvPr>
        </p:nvSpPr>
        <p:spPr>
          <a:xfrm>
            <a:off x="762000" y="1905000"/>
            <a:ext cx="10668000" cy="4572000"/>
          </a:xfrm>
        </p:spPr>
        <p:txBody>
          <a:bodyPr/>
          <a:lstStyle/>
          <a:p>
            <a:pPr marL="457200" indent="-457200">
              <a:buFont typeface="Arial" panose="020B0604020202020204" pitchFamily="34" charset="0"/>
              <a:buChar char="•"/>
            </a:pPr>
            <a:r>
              <a:rPr lang="en-CA" dirty="0"/>
              <a:t>The TG was scheduled for one time slot on Monday AM-2</a:t>
            </a:r>
          </a:p>
          <a:p>
            <a:pPr marL="857250" lvl="1" indent="-457200">
              <a:buFont typeface="Arial" panose="020B0604020202020204" pitchFamily="34" charset="0"/>
              <a:buChar char="•"/>
            </a:pPr>
            <a:r>
              <a:rPr lang="en-CA" dirty="0"/>
              <a:t>Approved November F2F meeting minute and December 13 teleconference minutes.</a:t>
            </a:r>
          </a:p>
          <a:p>
            <a:pPr marL="857250" lvl="1" indent="-457200">
              <a:buFont typeface="Arial" panose="020B0604020202020204" pitchFamily="34" charset="0"/>
              <a:buChar char="•"/>
            </a:pPr>
            <a:r>
              <a:rPr lang="en-CA" dirty="0"/>
              <a:t>Decided on a TG teleconference schedule.</a:t>
            </a:r>
          </a:p>
          <a:p>
            <a:pPr marL="857250" lvl="1" indent="-457200">
              <a:buFont typeface="Arial" panose="020B0604020202020204" pitchFamily="34" charset="0"/>
              <a:buChar char="•"/>
            </a:pPr>
            <a:r>
              <a:rPr lang="en-CA" dirty="0"/>
              <a:t>Decided no to have an ad hoc (CRC) meeting in March.</a:t>
            </a:r>
          </a:p>
          <a:p>
            <a:pPr marL="857250" lvl="1" indent="-457200">
              <a:buFont typeface="Arial" panose="020B0604020202020204" pitchFamily="34" charset="0"/>
              <a:buChar char="•"/>
            </a:pPr>
            <a:r>
              <a:rPr lang="en-CA" dirty="0"/>
              <a:t>Reviewed the rules to be followed during the CRC operation.</a:t>
            </a:r>
          </a:p>
          <a:p>
            <a:pPr marL="457200" indent="-457200">
              <a:buFont typeface="Arial" panose="020B0604020202020204" pitchFamily="34" charset="0"/>
              <a:buChar char="•"/>
            </a:pPr>
            <a:r>
              <a:rPr lang="en-CA" dirty="0"/>
              <a:t>Draft 6.0 is in SA ballot. The ballot closes on January 24</a:t>
            </a:r>
            <a:endParaRPr lang="en-CA" sz="1400" dirty="0"/>
          </a:p>
          <a:p>
            <a:pPr marL="857250" lvl="1" indent="-457200">
              <a:buFont typeface="Arial" panose="020B0604020202020204" pitchFamily="34" charset="0"/>
              <a:buChar char="•"/>
            </a:pPr>
            <a:r>
              <a:rPr lang="en-CA" dirty="0"/>
              <a:t>Please vote and submit your comments by the deadline.</a:t>
            </a:r>
          </a:p>
          <a:p>
            <a:pPr marL="457200" indent="-457200">
              <a:buFont typeface="Arial" panose="020B0604020202020204" pitchFamily="34" charset="0"/>
              <a:buChar char="•"/>
            </a:pPr>
            <a:r>
              <a:rPr lang="en-CA" dirty="0"/>
              <a:t>The TG agenda is available at:</a:t>
            </a:r>
          </a:p>
          <a:p>
            <a:pPr marL="857250" lvl="1" indent="-457200">
              <a:buFont typeface="Arial" panose="020B0604020202020204" pitchFamily="34" charset="0"/>
              <a:buChar char="•"/>
            </a:pPr>
            <a:r>
              <a:rPr lang="en-CA" dirty="0">
                <a:hlinkClick r:id="rId3"/>
              </a:rPr>
              <a:t>https://mentor.ieee.org/802.11/dcn/19/11-19-2118-02-00ax-tgax-january-2020-meeting-agenda.pptx</a:t>
            </a:r>
            <a:r>
              <a:rPr lang="en-CA" dirty="0"/>
              <a:t> </a:t>
            </a:r>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6009820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dirty="0"/>
              <a:t>March 2020 Goals</a:t>
            </a:r>
          </a:p>
        </p:txBody>
      </p:sp>
      <p:sp>
        <p:nvSpPr>
          <p:cNvPr id="10246" name="Rectangle 3"/>
          <p:cNvSpPr>
            <a:spLocks noGrp="1" noChangeArrowheads="1"/>
          </p:cNvSpPr>
          <p:nvPr>
            <p:ph type="body" idx="1"/>
          </p:nvPr>
        </p:nvSpPr>
        <p:spPr>
          <a:xfrm>
            <a:off x="838200" y="1676400"/>
            <a:ext cx="10515600" cy="4419600"/>
          </a:xfrm>
        </p:spPr>
        <p:txBody>
          <a:bodyPr/>
          <a:lstStyle/>
          <a:p>
            <a:pPr>
              <a:buFont typeface="Arial" panose="020B0604020202020204" pitchFamily="34" charset="0"/>
              <a:buChar char="•"/>
            </a:pPr>
            <a:r>
              <a:rPr lang="en-US" sz="2800" dirty="0"/>
              <a:t>Comment Resolution</a:t>
            </a:r>
          </a:p>
        </p:txBody>
      </p:sp>
      <p:sp>
        <p:nvSpPr>
          <p:cNvPr id="2" name="Footer Placeholder 1"/>
          <p:cNvSpPr>
            <a:spLocks noGrp="1"/>
          </p:cNvSpPr>
          <p:nvPr>
            <p:ph type="ftr" idx="14"/>
          </p:nvPr>
        </p:nvSpPr>
        <p:spPr/>
        <p:txBody>
          <a:bodyPr/>
          <a:lstStyle/>
          <a:p>
            <a:r>
              <a:rPr lang="en-GB" smtClean="0"/>
              <a:t>Osama AboulMagd,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3507001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Schedule</a:t>
            </a:r>
          </a:p>
        </p:txBody>
      </p:sp>
      <p:sp>
        <p:nvSpPr>
          <p:cNvPr id="3" name="Content Placeholder 2"/>
          <p:cNvSpPr>
            <a:spLocks noGrp="1"/>
          </p:cNvSpPr>
          <p:nvPr>
            <p:ph idx="1"/>
          </p:nvPr>
        </p:nvSpPr>
        <p:spPr/>
        <p:txBody>
          <a:bodyPr/>
          <a:lstStyle/>
          <a:p>
            <a:r>
              <a:rPr lang="en-US" sz="2800" dirty="0"/>
              <a:t>January 30								10:00 -12:00 ET</a:t>
            </a:r>
          </a:p>
          <a:p>
            <a:r>
              <a:rPr lang="en-US" sz="2800" dirty="0"/>
              <a:t>February 13, 27						10:00 – 12:00</a:t>
            </a:r>
          </a:p>
          <a:p>
            <a:r>
              <a:rPr lang="en-US" sz="2800" dirty="0"/>
              <a:t>February 6, 20, March 5			20:00 – 22:00 ET</a:t>
            </a:r>
          </a:p>
          <a:p>
            <a:pPr marL="0" indent="0"/>
            <a:endParaRPr lang="en-US" sz="2800" dirty="0"/>
          </a:p>
        </p:txBody>
      </p:sp>
      <p:sp>
        <p:nvSpPr>
          <p:cNvPr id="7" name="Footer Placeholder 6"/>
          <p:cNvSpPr>
            <a:spLocks noGrp="1"/>
          </p:cNvSpPr>
          <p:nvPr>
            <p:ph type="ftr" idx="14"/>
          </p:nvPr>
        </p:nvSpPr>
        <p:spPr/>
        <p:txBody>
          <a:bodyPr/>
          <a:lstStyle/>
          <a:p>
            <a:r>
              <a:rPr lang="en-GB" smtClean="0"/>
              <a:t>Osama AboulMagd, Huawei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6168930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2"/>
          <p:cNvSpPr>
            <a:spLocks noGrp="1" noChangeArrowheads="1"/>
          </p:cNvSpPr>
          <p:nvPr>
            <p:ph type="title"/>
          </p:nvPr>
        </p:nvSpPr>
        <p:spPr>
          <a:xfrm>
            <a:off x="1524000" y="609600"/>
            <a:ext cx="9144000" cy="1066800"/>
          </a:xfrm>
        </p:spPr>
        <p:txBody>
          <a:bodyPr/>
          <a:lstStyle/>
          <a:p>
            <a:r>
              <a:rPr lang="en-US" altLang="en-US" smtClean="0"/>
              <a:t>Task Group AY </a:t>
            </a:r>
            <a:br>
              <a:rPr lang="en-US" altLang="en-US" smtClean="0"/>
            </a:br>
            <a:r>
              <a:rPr lang="en-US" altLang="en-US" smtClean="0"/>
              <a:t>January 2020 Closing Report</a:t>
            </a:r>
          </a:p>
        </p:txBody>
      </p:sp>
      <p:sp>
        <p:nvSpPr>
          <p:cNvPr id="11270"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a:t>Date:</a:t>
            </a:r>
            <a:r>
              <a:rPr lang="en-US" altLang="en-US" sz="2000" b="0"/>
              <a:t> 2020-01-17</a:t>
            </a:r>
          </a:p>
        </p:txBody>
      </p:sp>
      <p:graphicFrame>
        <p:nvGraphicFramePr>
          <p:cNvPr id="11271" name="Object 11"/>
          <p:cNvGraphicFramePr>
            <a:graphicFrameLocks noChangeAspect="1"/>
          </p:cNvGraphicFramePr>
          <p:nvPr/>
        </p:nvGraphicFramePr>
        <p:xfrm>
          <a:off x="2193926" y="2665413"/>
          <a:ext cx="7751763" cy="1262062"/>
        </p:xfrm>
        <a:graphic>
          <a:graphicData uri="http://schemas.openxmlformats.org/presentationml/2006/ole">
            <mc:AlternateContent xmlns:mc="http://schemas.openxmlformats.org/markup-compatibility/2006">
              <mc:Choice xmlns:v="urn:schemas-microsoft-com:vml" Requires="v">
                <p:oleObj spid="_x0000_s11271" name="Document" r:id="rId4" imgW="8223358" imgH="1347391" progId="Word.Document.8">
                  <p:embed/>
                </p:oleObj>
              </mc:Choice>
              <mc:Fallback>
                <p:oleObj name="Document" r:id="rId4" imgW="8223358" imgH="134739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3926" y="2665413"/>
                        <a:ext cx="7751763" cy="1262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1272"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r>
              <a:rPr lang="en-US" altLang="en-US" smtClean="0"/>
              <a:t>Abstract</a:t>
            </a:r>
          </a:p>
        </p:txBody>
      </p:sp>
      <p:sp>
        <p:nvSpPr>
          <p:cNvPr id="13316" name="Rectangle 3"/>
          <p:cNvSpPr>
            <a:spLocks noGrp="1" noChangeArrowheads="1"/>
          </p:cNvSpPr>
          <p:nvPr>
            <p:ph type="body" idx="1"/>
          </p:nvPr>
        </p:nvSpPr>
        <p:spPr/>
        <p:txBody>
          <a:bodyPr/>
          <a:lstStyle/>
          <a:p>
            <a:pPr marL="0" algn="just"/>
            <a:r>
              <a:rPr lang="en-US" altLang="en-US" smtClean="0"/>
              <a:t>This document is the closing report for Task Group AY for the January 2020 session.</a:t>
            </a: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Work Completed</a:t>
            </a:r>
          </a:p>
        </p:txBody>
      </p:sp>
      <p:sp>
        <p:nvSpPr>
          <p:cNvPr id="15364" name="Rectangle 3"/>
          <p:cNvSpPr txBox="1">
            <a:spLocks noChangeArrowheads="1"/>
          </p:cNvSpPr>
          <p:nvPr/>
        </p:nvSpPr>
        <p:spPr bwMode="auto">
          <a:xfrm>
            <a:off x="2209800" y="18288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CA" altLang="en-US"/>
              <a:t>Completed comment assignment </a:t>
            </a:r>
          </a:p>
          <a:p>
            <a:pPr algn="just">
              <a:spcBef>
                <a:spcPts val="1225"/>
              </a:spcBef>
            </a:pPr>
            <a:r>
              <a:rPr lang="en-CA" altLang="en-US"/>
              <a:t>Reviewed one comment resolution submission</a:t>
            </a:r>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CA" altLang="en-US"/>
          </a:p>
          <a:p>
            <a:pPr algn="just">
              <a:spcBef>
                <a:spcPts val="1225"/>
              </a:spcBef>
            </a:pPr>
            <a:endParaRPr lang="en-US" altLang="en-US"/>
          </a:p>
          <a:p>
            <a:pPr lvl="1"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Goals for March 2020 plenary</a:t>
            </a:r>
          </a:p>
        </p:txBody>
      </p:sp>
      <p:sp>
        <p:nvSpPr>
          <p:cNvPr id="17412" name="Rectangle 3"/>
          <p:cNvSpPr txBox="1">
            <a:spLocks noChangeArrowheads="1"/>
          </p:cNvSpPr>
          <p:nvPr/>
        </p:nvSpPr>
        <p:spPr bwMode="auto">
          <a:xfrm>
            <a:off x="2209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1225"/>
              </a:spcBef>
            </a:pPr>
            <a:r>
              <a:rPr lang="en-US" altLang="en-US"/>
              <a:t>Comment resolution on the initial SA ballot</a:t>
            </a:r>
          </a:p>
          <a:p>
            <a:pPr algn="just">
              <a:spcBef>
                <a:spcPts val="1225"/>
              </a:spcBef>
            </a:pPr>
            <a:r>
              <a:rPr lang="en-US" altLang="en-US"/>
              <a:t>Technical presentation</a:t>
            </a:r>
          </a:p>
          <a:p>
            <a:pPr algn="just">
              <a:spcBef>
                <a:spcPts val="1225"/>
              </a:spcBef>
            </a:pPr>
            <a:r>
              <a:rPr lang="en-US" altLang="en-US"/>
              <a:t>Timeline review/update</a:t>
            </a:r>
          </a:p>
          <a:p>
            <a:pPr algn="just">
              <a:spcBef>
                <a:spcPts val="1225"/>
              </a:spcBef>
            </a:pPr>
            <a:endParaRPr lang="en-US" altLang="en-US"/>
          </a:p>
          <a:p>
            <a:pPr algn="just">
              <a:spcBef>
                <a:spcPts val="1225"/>
              </a:spcBef>
            </a:pPr>
            <a:endParaRPr lang="en-US" altLang="en-US"/>
          </a:p>
          <a:p>
            <a:pPr algn="just">
              <a:spcBef>
                <a:spcPts val="1225"/>
              </a:spcBef>
            </a:pPr>
            <a:endParaRPr lang="en-US" altLang="en-US"/>
          </a:p>
          <a:p>
            <a:pPr lvl="1" algn="just"/>
            <a:endParaRPr lang="en-US" altLang="en-US"/>
          </a:p>
          <a:p>
            <a:pPr lvl="1"/>
            <a:endParaRPr lang="en-US" altLang="en-US"/>
          </a:p>
          <a:p>
            <a:pPr lvl="1"/>
            <a:endParaRPr lang="en-US" altLang="en-US"/>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Teleconference Schedule</a:t>
            </a:r>
          </a:p>
        </p:txBody>
      </p:sp>
      <p:sp>
        <p:nvSpPr>
          <p:cNvPr id="19460" name="Rectangle 3"/>
          <p:cNvSpPr txBox="1">
            <a:spLocks noChangeArrowheads="1"/>
          </p:cNvSpPr>
          <p:nvPr/>
        </p:nvSpPr>
        <p:spPr bwMode="auto">
          <a:xfrm>
            <a:off x="2209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600"/>
              </a:spcBef>
            </a:pPr>
            <a:r>
              <a:rPr lang="en-US" altLang="en-US">
                <a:cs typeface="Times New Roman" panose="02020603050405020304" pitchFamily="18" charset="0"/>
              </a:rPr>
              <a:t>January 29 (Wednesday), 10:00am ET to 11:30am ET</a:t>
            </a:r>
          </a:p>
          <a:p>
            <a:pPr algn="just">
              <a:spcBef>
                <a:spcPts val="600"/>
              </a:spcBef>
            </a:pPr>
            <a:r>
              <a:rPr lang="en-US" altLang="en-US">
                <a:cs typeface="Times New Roman" panose="02020603050405020304" pitchFamily="18" charset="0"/>
              </a:rPr>
              <a:t>February 5 (Wednesday), 10:00am ET to 11:30am ET</a:t>
            </a:r>
          </a:p>
          <a:p>
            <a:pPr algn="just">
              <a:spcBef>
                <a:spcPts val="600"/>
              </a:spcBef>
            </a:pPr>
            <a:r>
              <a:rPr lang="en-US" altLang="en-US">
                <a:cs typeface="Times New Roman" panose="02020603050405020304" pitchFamily="18" charset="0"/>
              </a:rPr>
              <a:t>February 12 (Wednesday), 10:00am ET to 11:30am ET</a:t>
            </a:r>
          </a:p>
          <a:p>
            <a:pPr algn="just">
              <a:spcBef>
                <a:spcPts val="600"/>
              </a:spcBef>
            </a:pPr>
            <a:r>
              <a:rPr lang="en-US" altLang="en-US">
                <a:cs typeface="Times New Roman" panose="02020603050405020304" pitchFamily="18" charset="0"/>
              </a:rPr>
              <a:t>February 19 (Wednesday), 10:00am ET to 11:30am ET</a:t>
            </a:r>
          </a:p>
          <a:p>
            <a:pPr algn="just">
              <a:spcBef>
                <a:spcPts val="600"/>
              </a:spcBef>
            </a:pPr>
            <a:r>
              <a:rPr lang="en-US" altLang="en-US">
                <a:cs typeface="Times New Roman" panose="02020603050405020304" pitchFamily="18" charset="0"/>
              </a:rPr>
              <a:t>February 26 (Wednesday), 10:00am ET to 11:30am ET</a:t>
            </a:r>
          </a:p>
          <a:p>
            <a:pPr algn="just">
              <a:spcBef>
                <a:spcPts val="600"/>
              </a:spcBef>
            </a:pPr>
            <a:r>
              <a:rPr lang="en-US" altLang="en-US">
                <a:cs typeface="Times New Roman" panose="02020603050405020304" pitchFamily="18" charset="0"/>
              </a:rPr>
              <a:t>March 11 (Wednesday), 10:00am ET to 11:30am ET</a:t>
            </a:r>
          </a:p>
          <a:p>
            <a:pPr algn="just">
              <a:spcBef>
                <a:spcPts val="600"/>
              </a:spcBef>
            </a:pPr>
            <a:endParaRPr lang="en-US" altLang="en-US">
              <a:cs typeface="Times New Roman" panose="02020603050405020304" pitchFamily="18" charset="0"/>
            </a:endParaRPr>
          </a:p>
          <a:p>
            <a:pPr algn="just">
              <a:spcBef>
                <a:spcPts val="600"/>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algn="just">
              <a:spcBef>
                <a:spcPts val="1225"/>
              </a:spcBef>
            </a:pPr>
            <a:endParaRPr lang="en-US" altLang="en-US">
              <a:cs typeface="Times New Roman" panose="02020603050405020304" pitchFamily="18" charset="0"/>
            </a:endParaRPr>
          </a:p>
          <a:p>
            <a:pPr lvl="1" algn="just"/>
            <a:endParaRPr lang="en-US" altLang="en-US">
              <a:cs typeface="Times New Roman" panose="02020603050405020304" pitchFamily="18" charset="0"/>
            </a:endParaRPr>
          </a:p>
          <a:p>
            <a:pPr lvl="1"/>
            <a:endParaRPr lang="en-US" altLang="en-US">
              <a:cs typeface="Times New Roman" panose="02020603050405020304" pitchFamily="18" charset="0"/>
            </a:endParaRPr>
          </a:p>
          <a:p>
            <a:pPr lvl="1"/>
            <a:endParaRPr lang="en-US" altLang="en-US">
              <a:cs typeface="Times New Roman" panose="02020603050405020304" pitchFamily="18" charset="0"/>
            </a:endParaRPr>
          </a:p>
        </p:txBody>
      </p:sp>
      <p:sp>
        <p:nvSpPr>
          <p:cNvPr id="2" name="Footer Placeholder 1"/>
          <p:cNvSpPr>
            <a:spLocks noGrp="1"/>
          </p:cNvSpPr>
          <p:nvPr>
            <p:ph type="ftr" idx="14"/>
          </p:nvPr>
        </p:nvSpPr>
        <p:spPr/>
        <p:txBody>
          <a:bodyPr/>
          <a:lstStyle/>
          <a:p>
            <a:r>
              <a:rPr lang="en-GB" smtClean="0"/>
              <a:t>Edward Au,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Meeting Closing Report</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12295" name="Document" r:id="rId4" imgW="10797356" imgH="2534496" progId="Word.Document.8">
                  <p:embed/>
                </p:oleObj>
              </mc:Choice>
              <mc:Fallback>
                <p:oleObj name="Document" r:id="rId4" imgW="10797356" imgH="2534496" progId="Word.Document.8">
                  <p:embed/>
                  <p:pic>
                    <p:nvPicPr>
                      <p:cNvPr id="0" name=""/>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Jonathan Segev, Intel</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48</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dirty="0"/>
              <a:t>This document is the </a:t>
            </a:r>
            <a:r>
              <a:rPr lang="en-US" dirty="0" err="1"/>
              <a:t>TGaz</a:t>
            </a:r>
            <a:r>
              <a:rPr lang="en-US" dirty="0"/>
              <a:t> Next Generation Positioning closing report for the Irvine, CA January 2020 meeting.</a:t>
            </a:r>
          </a:p>
          <a:p>
            <a:pPr indent="12700" algn="just">
              <a:spcBef>
                <a:spcPct val="20000"/>
              </a:spcBef>
            </a:pPr>
            <a:endParaRPr lang="en-US" altLang="en-US"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REVmd</a:t>
            </a:r>
            <a:r>
              <a:rPr lang="en-GB" dirty="0"/>
              <a:t> practice</a:t>
            </a:r>
          </a:p>
        </p:txBody>
      </p:sp>
      <p:sp>
        <p:nvSpPr>
          <p:cNvPr id="9218" name="Rectangle 2"/>
          <p:cNvSpPr>
            <a:spLocks noGrp="1" noChangeArrowheads="1"/>
          </p:cNvSpPr>
          <p:nvPr>
            <p:ph idx="1"/>
          </p:nvPr>
        </p:nvSpPr>
        <p:spPr>
          <a:ln/>
        </p:spPr>
        <p:txBody>
          <a:bodyPr/>
          <a:lstStyle/>
          <a:p>
            <a:r>
              <a:rPr lang="en-US" dirty="0"/>
              <a:t>Two </a:t>
            </a:r>
            <a:r>
              <a:rPr lang="en-US" dirty="0" err="1"/>
              <a:t>TGmd</a:t>
            </a:r>
            <a:r>
              <a:rPr lang="en-US" dirty="0"/>
              <a:t> CIDs related to editorial style guideline:</a:t>
            </a:r>
            <a:br>
              <a:rPr lang="en-US" dirty="0"/>
            </a:br>
            <a:r>
              <a:rPr lang="en-US" sz="2000" dirty="0"/>
              <a:t>1. CID 4312:  The names of the following fields should have all initials upper-case, to avoid confusion: "Number of Channel Measurement Info" should be "Of".  Also "Number of RX DMG Antennas", "Number of Channels", "Number of Time Blocks", "Normal  Number  of Frames  per  Channel", "Number of ANQP OIs", "OI #1 and #2 Lengths"</a:t>
            </a:r>
            <a:br>
              <a:rPr lang="en-US" sz="2000" dirty="0"/>
            </a:br>
            <a:r>
              <a:rPr lang="en-US" sz="2000" dirty="0"/>
              <a:t>2.  CID 4202:  The name of fields should start with uppercase letters for each word, to avoid confusion (especially with fields with "And"</a:t>
            </a:r>
            <a:br>
              <a:rPr lang="en-US" sz="2000" dirty="0"/>
            </a:br>
            <a:r>
              <a:rPr lang="en-US" sz="2000" dirty="0"/>
              <a:t>or "Or" in their name)</a:t>
            </a:r>
            <a:r>
              <a:rPr lang="en-US" dirty="0"/>
              <a:t/>
            </a:r>
            <a:br>
              <a:rPr lang="en-US" dirty="0"/>
            </a:br>
            <a:endParaRPr lang="en-US" dirty="0"/>
          </a:p>
          <a:p>
            <a:r>
              <a:rPr lang="en-US" sz="2000" dirty="0"/>
              <a:t>Emily Qi says going forward prepositions nouns and conjunctions are uppercase, the legacy text will be changed at editors discretion. Emily will propose changes to 09/1034 802.11 Editorial Style Guide.</a:t>
            </a:r>
            <a:endParaRPr lang="en-US" dirty="0"/>
          </a:p>
        </p:txBody>
      </p:sp>
      <p:sp>
        <p:nvSpPr>
          <p:cNvPr id="3" name="Footer Placeholder 2"/>
          <p:cNvSpPr>
            <a:spLocks noGrp="1"/>
          </p:cNvSpPr>
          <p:nvPr>
            <p:ph type="ftr" idx="14"/>
          </p:nvPr>
        </p:nvSpPr>
        <p:spPr/>
        <p:txBody>
          <a:bodyPr/>
          <a:lstStyle/>
          <a:p>
            <a:r>
              <a:rPr lang="en-GB" smtClean="0"/>
              <a:t>Peter Eccelsine,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208970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~70 resolutions to LB249 comments.</a:t>
            </a:r>
          </a:p>
          <a:p>
            <a:pPr>
              <a:buFont typeface="Arial" panose="020B0604020202020204" pitchFamily="34" charset="0"/>
              <a:buChar char="•"/>
            </a:pPr>
            <a:r>
              <a:rPr lang="en-US" b="0" dirty="0"/>
              <a:t>Assigned 339 technical comments (from total of 460 technical received comments).</a:t>
            </a:r>
          </a:p>
          <a:p>
            <a:pPr>
              <a:buFont typeface="Arial" panose="020B0604020202020204" pitchFamily="34" charset="0"/>
              <a:buChar char="•"/>
            </a:pPr>
            <a:r>
              <a:rPr lang="en-US" b="0" dirty="0"/>
              <a:t>Reviewed a total of 13 submissions.</a:t>
            </a:r>
          </a:p>
          <a:p>
            <a:pPr marL="0" indent="0"/>
            <a:endParaRPr lang="en-US" b="0" dirty="0"/>
          </a:p>
          <a:p>
            <a:pPr>
              <a:buFont typeface="Arial" panose="020B0604020202020204" pitchFamily="34" charset="0"/>
              <a:buChar char="•"/>
            </a:pPr>
            <a:endParaRPr lang="en-US" b="0" dirty="0"/>
          </a:p>
          <a:p>
            <a:pPr marL="457200" lvl="1" indent="0"/>
            <a:endParaRPr lang="en-US" dirty="0"/>
          </a:p>
          <a:p>
            <a:pPr>
              <a:buFont typeface="Arial" panose="020B0604020202020204" pitchFamily="34" charset="0"/>
              <a:buChar char="•"/>
            </a:pPr>
            <a:endParaRPr lang="en-US" b="0" dirty="0"/>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Towards March Meeting and Beyond</a:t>
            </a:r>
          </a:p>
        </p:txBody>
      </p:sp>
      <p:sp>
        <p:nvSpPr>
          <p:cNvPr id="3" name="Content Placeholder 2"/>
          <p:cNvSpPr>
            <a:spLocks noGrp="1"/>
          </p:cNvSpPr>
          <p:nvPr>
            <p:ph idx="1"/>
          </p:nvPr>
        </p:nvSpPr>
        <p:spPr>
          <a:xfrm>
            <a:off x="929217" y="1628800"/>
            <a:ext cx="10361084" cy="4473253"/>
          </a:xfrm>
        </p:spPr>
        <p:txBody>
          <a:bodyPr/>
          <a:lstStyle/>
          <a:p>
            <a:pPr>
              <a:buFont typeface="Arial" panose="020B0604020202020204" pitchFamily="34" charset="0"/>
              <a:buChar char="•"/>
            </a:pPr>
            <a:r>
              <a:rPr lang="en-US" b="0" dirty="0"/>
              <a:t>Continue LB249 comment resolution with the intent to recirculate out of May meeting (1.5 </a:t>
            </a:r>
            <a:r>
              <a:rPr lang="en-US" b="0" dirty="0" err="1"/>
              <a:t>hr</a:t>
            </a:r>
            <a:r>
              <a:rPr lang="en-US" b="0" dirty="0"/>
              <a:t> weekly telecons and ad </a:t>
            </a:r>
            <a:r>
              <a:rPr lang="en-US" b="0" dirty="0" err="1"/>
              <a:t>hocs</a:t>
            </a:r>
            <a:r>
              <a:rPr lang="en-US" b="0" dirty="0"/>
              <a:t>).</a:t>
            </a:r>
          </a:p>
          <a:p>
            <a:pPr>
              <a:buFont typeface="Arial" panose="020B0604020202020204" pitchFamily="34" charset="0"/>
              <a:buChar char="•"/>
            </a:pPr>
            <a:r>
              <a:rPr lang="en-US" b="0" dirty="0"/>
              <a:t>Publish a new baseline minor draft D2.1 coming out of the January meeting for use by CRC, which includes all adopted CR from January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r>
              <a:rPr lang="en-US" b="0" dirty="0"/>
              <a:t>Complete 50% of LB249 technical comments out of the March meeting. </a:t>
            </a:r>
          </a:p>
        </p:txBody>
      </p:sp>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9212215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 xmlns:a16="http://schemas.microsoft.com/office/drawing/2014/main" id="{14854C87-3E65-4835-A08B-FD210702E580}"/>
              </a:ext>
            </a:extLst>
          </p:cNvPr>
          <p:cNvSpPr>
            <a:spLocks noGrp="1"/>
          </p:cNvSpPr>
          <p:nvPr>
            <p:ph type="title"/>
          </p:nvPr>
        </p:nvSpPr>
        <p:spPr>
          <a:xfrm>
            <a:off x="914401" y="685801"/>
            <a:ext cx="10361084" cy="1065213"/>
          </a:xfrm>
        </p:spPr>
        <p:txBody>
          <a:bodyPr/>
          <a:lstStyle/>
          <a:p>
            <a:r>
              <a:rPr lang="en-US" altLang="en-US" dirty="0">
                <a:solidFill>
                  <a:schemeClr val="tx2"/>
                </a:solidFill>
              </a:rPr>
              <a:t>Teleconference Schedule till March meeting + 1</a:t>
            </a:r>
            <a:endParaRPr lang="en-US" dirty="0"/>
          </a:p>
        </p:txBody>
      </p:sp>
      <p:sp>
        <p:nvSpPr>
          <p:cNvPr id="18" name="Content Placeholder 2">
            <a:extLst>
              <a:ext uri="{FF2B5EF4-FFF2-40B4-BE49-F238E27FC236}">
                <a16:creationId xmlns="" xmlns:a16="http://schemas.microsoft.com/office/drawing/2014/main" id="{B678EE54-FB4A-4522-B713-D001CF33A112}"/>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altLang="en-US" b="0" dirty="0"/>
              <a:t>Jan. 29		(Wednesday), 13:00 ET – 14:30 ET</a:t>
            </a:r>
          </a:p>
          <a:p>
            <a:pPr>
              <a:buFont typeface="Arial" panose="020B0604020202020204" pitchFamily="34" charset="0"/>
              <a:buChar char="•"/>
            </a:pPr>
            <a:r>
              <a:rPr lang="en-US" altLang="en-US" b="0" dirty="0"/>
              <a:t>Feb. 5</a:t>
            </a:r>
            <a:r>
              <a:rPr lang="en-US" altLang="en-US" b="0" baseline="30000" dirty="0"/>
              <a:t> </a:t>
            </a:r>
            <a:r>
              <a:rPr lang="en-US" altLang="en-US" b="0" dirty="0"/>
              <a:t>  		(Wednesday), 13:00 ET – 14:30 ET</a:t>
            </a:r>
          </a:p>
          <a:p>
            <a:pPr>
              <a:buFont typeface="Arial" panose="020B0604020202020204" pitchFamily="34" charset="0"/>
              <a:buChar char="•"/>
            </a:pPr>
            <a:r>
              <a:rPr lang="en-US" altLang="en-US" b="0" dirty="0"/>
              <a:t>Feb. 12 		(Wednesday) , 13:00 ET – 14:30 ET</a:t>
            </a:r>
          </a:p>
          <a:p>
            <a:pPr>
              <a:buFont typeface="Arial" panose="020B0604020202020204" pitchFamily="34" charset="0"/>
              <a:buChar char="•"/>
            </a:pPr>
            <a:r>
              <a:rPr lang="en-US" altLang="en-US" b="0" dirty="0"/>
              <a:t>Feb. 19 		 (Wednesday) , 13:00 ET – 14:30 ET</a:t>
            </a:r>
          </a:p>
          <a:p>
            <a:pPr>
              <a:buFont typeface="Arial" panose="020B0604020202020204" pitchFamily="34" charset="0"/>
              <a:buChar char="•"/>
            </a:pPr>
            <a:r>
              <a:rPr lang="en-US" altLang="en-US" b="0" dirty="0"/>
              <a:t>Feb. 26 		(Wednesday), 13:00 ET – 14:30 ET</a:t>
            </a:r>
          </a:p>
          <a:p>
            <a:pPr>
              <a:buFont typeface="Arial" panose="020B0604020202020204" pitchFamily="34" charset="0"/>
              <a:buChar char="•"/>
            </a:pPr>
            <a:r>
              <a:rPr lang="en-US" altLang="en-US" b="0" strike="sngStrike" dirty="0"/>
              <a:t>Mar. 4 		(Wednesday), 13:00 ET – 14:30 ET</a:t>
            </a:r>
            <a:r>
              <a:rPr lang="en-US" altLang="en-US" b="0" dirty="0"/>
              <a:t> – WFA members meeting</a:t>
            </a:r>
          </a:p>
          <a:p>
            <a:pPr>
              <a:buFont typeface="Arial" panose="020B0604020202020204" pitchFamily="34" charset="0"/>
              <a:buChar char="•"/>
            </a:pPr>
            <a:r>
              <a:rPr lang="en-US" altLang="en-US" b="0" strike="sngStrike" dirty="0"/>
              <a:t>Mar. 11 	(Wednesday), 13:00 ET – 14:30 ET</a:t>
            </a:r>
            <a:r>
              <a:rPr lang="en-US" altLang="en-US" b="0" dirty="0"/>
              <a:t> – </a:t>
            </a:r>
            <a:r>
              <a:rPr lang="en-US" altLang="en-US" b="0" dirty="0" err="1"/>
              <a:t>TGaz</a:t>
            </a:r>
            <a:r>
              <a:rPr lang="en-US" altLang="en-US" b="0" dirty="0"/>
              <a:t> Ad hoc</a:t>
            </a:r>
          </a:p>
          <a:p>
            <a:pPr>
              <a:buFont typeface="Arial" panose="020B0604020202020204" pitchFamily="34" charset="0"/>
              <a:buChar char="•"/>
            </a:pPr>
            <a:r>
              <a:rPr lang="en-US" altLang="en-US" b="0" dirty="0"/>
              <a:t>Mar. 25 	(Wednesday), 13:00 ET – 14:30 ET</a:t>
            </a:r>
            <a:endParaRPr lang="en-US" altLang="en-US" dirty="0"/>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0717228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a:t>2020 January</a:t>
            </a:r>
            <a:br>
              <a:rPr lang="en-US" altLang="en-US" dirty="0"/>
            </a:br>
            <a:r>
              <a:rPr lang="en-US" altLang="en-US" dirty="0" err="1"/>
              <a:t>TGba</a:t>
            </a:r>
            <a:r>
              <a:rPr lang="en-US" altLang="en-US" dirty="0"/>
              <a:t> Closing Report</a:t>
            </a:r>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2020-1-15</a:t>
            </a:r>
          </a:p>
        </p:txBody>
      </p:sp>
      <p:sp>
        <p:nvSpPr>
          <p:cNvPr id="4103"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a:solidFill>
                  <a:srgbClr val="000000"/>
                </a:solidFill>
              </a:rPr>
              <a:t>Authors:</a:t>
            </a:r>
          </a:p>
        </p:txBody>
      </p:sp>
      <p:graphicFrame>
        <p:nvGraphicFramePr>
          <p:cNvPr id="4104" name="Object 3"/>
          <p:cNvGraphicFramePr>
            <a:graphicFrameLocks noChangeAspect="1"/>
          </p:cNvGraphicFramePr>
          <p:nvPr/>
        </p:nvGraphicFramePr>
        <p:xfrm>
          <a:off x="2300289" y="3062289"/>
          <a:ext cx="7177087" cy="2625725"/>
        </p:xfrm>
        <a:graphic>
          <a:graphicData uri="http://schemas.openxmlformats.org/presentationml/2006/ole">
            <mc:AlternateContent xmlns:mc="http://schemas.openxmlformats.org/markup-compatibility/2006">
              <mc:Choice xmlns:v="urn:schemas-microsoft-com:vml" Requires="v">
                <p:oleObj spid="_x0000_s13319" name="Document" r:id="rId4" imgW="8267030" imgH="3023616" progId="Word.Document.8">
                  <p:embed/>
                </p:oleObj>
              </mc:Choice>
              <mc:Fallback>
                <p:oleObj name="Document" r:id="rId4" imgW="8267030" imgH="3023616"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0289" y="3062289"/>
                        <a:ext cx="7177087" cy="26257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p:cNvSpPr>
            <a:spLocks noGrp="1"/>
          </p:cNvSpPr>
          <p:nvPr>
            <p:ph type="ftr" idx="11"/>
          </p:nvPr>
        </p:nvSpPr>
        <p:spPr/>
        <p:txBody>
          <a:bodyPr/>
          <a:lstStyle/>
          <a:p>
            <a:r>
              <a:rPr lang="en-GB" smtClean="0"/>
              <a:t>Minyoung Park, Intel</a:t>
            </a:r>
            <a:endParaRPr lang="en-GB"/>
          </a:p>
        </p:txBody>
      </p:sp>
      <p:sp>
        <p:nvSpPr>
          <p:cNvPr id="3" name="Slide Number Placeholder 2"/>
          <p:cNvSpPr>
            <a:spLocks noGrp="1"/>
          </p:cNvSpPr>
          <p:nvPr>
            <p:ph type="sldNum" idx="12"/>
          </p:nvPr>
        </p:nvSpPr>
        <p:spPr/>
        <p:txBody>
          <a:bodyPr/>
          <a:lstStyle/>
          <a:p>
            <a:r>
              <a:rPr lang="en-GB" smtClean="0"/>
              <a:t>Slide </a:t>
            </a:r>
            <a:fld id="{06B781AF-4CCF-49B0-A572-DE54FBE5D942}" type="slidenum">
              <a:rPr lang="en-GB" smtClean="0"/>
              <a:pPr/>
              <a:t>53</a:t>
            </a:fld>
            <a:endParaRPr lang="en-GB"/>
          </a:p>
        </p:txBody>
      </p:sp>
      <p:sp>
        <p:nvSpPr>
          <p:cNvPr id="6" name="Date Placeholder 5"/>
          <p:cNvSpPr>
            <a:spLocks noGrp="1"/>
          </p:cNvSpPr>
          <p:nvPr>
            <p:ph type="dt" idx="10"/>
          </p:nvPr>
        </p:nvSpPr>
        <p:spPr/>
        <p:txBody>
          <a:bodyPr/>
          <a:lstStyle/>
          <a:p>
            <a:r>
              <a:rPr lang="en-US" smtClean="0"/>
              <a:t>January 2020</a:t>
            </a:r>
            <a:endParaRPr lang="en-GB"/>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Work Completed</a:t>
            </a:r>
          </a:p>
        </p:txBody>
      </p:sp>
      <p:sp>
        <p:nvSpPr>
          <p:cNvPr id="6147" name="Content Placeholder 2"/>
          <p:cNvSpPr>
            <a:spLocks noGrp="1"/>
          </p:cNvSpPr>
          <p:nvPr>
            <p:ph idx="1"/>
          </p:nvPr>
        </p:nvSpPr>
        <p:spPr>
          <a:xfrm>
            <a:off x="1447800" y="1600201"/>
            <a:ext cx="9372599" cy="4875213"/>
          </a:xfrm>
        </p:spPr>
        <p:txBody>
          <a:bodyPr/>
          <a:lstStyle/>
          <a:p>
            <a:endParaRPr lang="en-US" altLang="en-US" dirty="0"/>
          </a:p>
          <a:p>
            <a:pPr>
              <a:defRPr/>
            </a:pPr>
            <a:r>
              <a:rPr lang="en-US" altLang="en-US" dirty="0"/>
              <a:t>Completed comment resolution on D5.0 (LB248)</a:t>
            </a:r>
          </a:p>
          <a:p>
            <a:pPr>
              <a:defRPr/>
            </a:pPr>
            <a:r>
              <a:rPr lang="en-US" altLang="en-US" dirty="0"/>
              <a:t>Approved 15-day WG recirculation letter ballot</a:t>
            </a:r>
          </a:p>
          <a:p>
            <a:pPr>
              <a:defRPr/>
            </a:pPr>
            <a:r>
              <a:rPr lang="en-US" altLang="en-US" dirty="0"/>
              <a:t>Approved EC report (11-20/130r1)</a:t>
            </a:r>
          </a:p>
          <a:p>
            <a:pPr>
              <a:defRPr/>
            </a:pPr>
            <a:r>
              <a:rPr lang="en-US" altLang="en-US" dirty="0"/>
              <a:t>Reviewed TG timeline</a:t>
            </a:r>
          </a:p>
          <a:p>
            <a:r>
              <a:rPr lang="en-US" altLang="en-US" dirty="0"/>
              <a:t>Agenda: doc:11-19/2124r6</a:t>
            </a:r>
          </a:p>
          <a:p>
            <a:endParaRPr lang="en-US" altLang="en-US" dirty="0"/>
          </a:p>
          <a:p>
            <a:endParaRPr lang="en-US" altLang="en-US" dirty="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7"/>
          <p:cNvSpPr>
            <a:spLocks noGrp="1"/>
          </p:cNvSpPr>
          <p:nvPr>
            <p:ph type="title"/>
          </p:nvPr>
        </p:nvSpPr>
        <p:spPr/>
        <p:txBody>
          <a:bodyPr/>
          <a:lstStyle/>
          <a:p>
            <a:r>
              <a:rPr lang="en-US" altLang="en-US" dirty="0"/>
              <a:t>Goals for March 2020</a:t>
            </a:r>
          </a:p>
        </p:txBody>
      </p:sp>
      <p:sp>
        <p:nvSpPr>
          <p:cNvPr id="33795" name="Content Placeholder 8"/>
          <p:cNvSpPr>
            <a:spLocks noGrp="1"/>
          </p:cNvSpPr>
          <p:nvPr>
            <p:ph idx="1"/>
          </p:nvPr>
        </p:nvSpPr>
        <p:spPr>
          <a:xfrm>
            <a:off x="2209800" y="2133600"/>
            <a:ext cx="8153400"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marL="0" indent="0">
              <a:buNone/>
              <a:defRPr/>
            </a:pPr>
            <a:endParaRPr lang="en-US" altLang="en-US" dirty="0"/>
          </a:p>
          <a:p>
            <a:pPr>
              <a:defRPr/>
            </a:pPr>
            <a:endParaRPr lang="en-US" altLang="en-US" dirty="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Teleconference Call Schedule</a:t>
            </a:r>
          </a:p>
        </p:txBody>
      </p:sp>
      <p:sp>
        <p:nvSpPr>
          <p:cNvPr id="8195" name="Content Placeholder 2"/>
          <p:cNvSpPr>
            <a:spLocks noGrp="1"/>
          </p:cNvSpPr>
          <p:nvPr>
            <p:ph idx="1"/>
          </p:nvPr>
        </p:nvSpPr>
        <p:spPr/>
        <p:txBody>
          <a:bodyPr/>
          <a:lstStyle/>
          <a:p>
            <a:pPr marL="685800" lvl="2" indent="-342900">
              <a:defRPr/>
            </a:pPr>
            <a:r>
              <a:rPr lang="en-US" altLang="en-US" sz="2400" b="1" dirty="0"/>
              <a:t>February 6</a:t>
            </a:r>
            <a:r>
              <a:rPr lang="en-US" altLang="en-US" sz="2400" b="1" baseline="30000" dirty="0"/>
              <a:t>th</a:t>
            </a:r>
            <a:r>
              <a:rPr lang="en-US" altLang="en-US" sz="2400" b="1" dirty="0"/>
              <a:t> (Thursday) 10:00 ET (2 hour)</a:t>
            </a:r>
          </a:p>
          <a:p>
            <a:pPr marL="342900" lvl="2" indent="0">
              <a:buNone/>
              <a:defRPr/>
            </a:pPr>
            <a:endParaRPr lang="en-US" altLang="en-US" sz="2400" b="1" dirty="0"/>
          </a:p>
        </p:txBody>
      </p:sp>
      <p:sp>
        <p:nvSpPr>
          <p:cNvPr id="2" name="Footer Placeholder 1"/>
          <p:cNvSpPr>
            <a:spLocks noGrp="1"/>
          </p:cNvSpPr>
          <p:nvPr>
            <p:ph type="ftr" idx="14"/>
          </p:nvPr>
        </p:nvSpPr>
        <p:spPr/>
        <p:txBody>
          <a:bodyPr/>
          <a:lstStyle/>
          <a:p>
            <a:r>
              <a:rPr lang="en-GB" smtClean="0"/>
              <a:t>Minyoung Park,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2020 Closing Report</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4343" name="Document" r:id="rId4" imgW="10440870" imgH="2539535" progId="Word.Document.8">
                  <p:embed/>
                </p:oleObj>
              </mc:Choice>
              <mc:Fallback>
                <p:oleObj name="Document" r:id="rId4" imgW="10440870" imgH="2539535" progId="Word.Document.8">
                  <p:embed/>
                  <p:pic>
                    <p:nvPicPr>
                      <p:cNvPr id="0" name=""/>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1"/>
          </p:nvPr>
        </p:nvSpPr>
        <p:spPr/>
        <p:txBody>
          <a:bodyPr/>
          <a:lstStyle/>
          <a:p>
            <a:r>
              <a:rPr lang="en-GB" smtClean="0"/>
              <a:t>Nikola Serafimovski, pureLiFi</a:t>
            </a:r>
            <a:endParaRPr lang="en-GB"/>
          </a:p>
        </p:txBody>
      </p:sp>
      <p:sp>
        <p:nvSpPr>
          <p:cNvPr id="3" name="Slide Number Placeholder 2"/>
          <p:cNvSpPr>
            <a:spLocks noGrp="1"/>
          </p:cNvSpPr>
          <p:nvPr>
            <p:ph type="sldNum" idx="12"/>
          </p:nvPr>
        </p:nvSpPr>
        <p:spPr/>
        <p:txBody>
          <a:bodyPr/>
          <a:lstStyle/>
          <a:p>
            <a:r>
              <a:rPr lang="en-GB" smtClean="0"/>
              <a:t>Slide </a:t>
            </a:r>
            <a:fld id="{DE40C9FC-4879-4F20-9ECA-A574A90476B7}" type="slidenum">
              <a:rPr lang="en-GB" smtClean="0"/>
              <a:pPr/>
              <a:t>57</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Light Communications Task Group closing report for the January 2020 session.</a:t>
            </a:r>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activities at the </a:t>
            </a:r>
            <a:r>
              <a:rPr lang="en-US" altLang="en-US" dirty="0" smtClean="0">
                <a:solidFill>
                  <a:schemeClr val="tx2"/>
                </a:solidFill>
              </a:rPr>
              <a:t>January meeting</a:t>
            </a:r>
            <a:endParaRPr lang="en-US" altLang="en-US" dirty="0">
              <a:solidFill>
                <a:schemeClr val="tx2"/>
              </a:solidFill>
            </a:endParaRPr>
          </a:p>
        </p:txBody>
      </p:sp>
      <p:sp>
        <p:nvSpPr>
          <p:cNvPr id="3" name="Content Placeholder 2"/>
          <p:cNvSpPr>
            <a:spLocks noGrp="1"/>
          </p:cNvSpPr>
          <p:nvPr>
            <p:ph idx="1"/>
          </p:nvPr>
        </p:nvSpPr>
        <p:spPr>
          <a:xfrm>
            <a:off x="632267" y="1628800"/>
            <a:ext cx="11026949" cy="4113213"/>
          </a:xfrm>
        </p:spPr>
        <p:txBody>
          <a:bodyPr/>
          <a:lstStyle/>
          <a:p>
            <a:pPr marL="457200" lvl="1" indent="0">
              <a:buFontTx/>
              <a:buNone/>
              <a:defRPr/>
            </a:pPr>
            <a:r>
              <a:rPr lang="en-US" altLang="en-US" sz="2400" b="1" u="sng" dirty="0"/>
              <a:t>Content</a:t>
            </a:r>
          </a:p>
          <a:p>
            <a:pPr marL="457200" lvl="1" indent="0">
              <a:buFontTx/>
              <a:buNone/>
              <a:defRPr/>
            </a:pPr>
            <a:r>
              <a:rPr lang="en-GB" altLang="en-US" dirty="0"/>
              <a:t>The committee completed its agenda items for the meeting. </a:t>
            </a:r>
          </a:p>
          <a:p>
            <a:pPr marL="800100" lvl="1" indent="-342900" algn="just">
              <a:buFont typeface="Arial" panose="020B0604020202020204" pitchFamily="34" charset="0"/>
              <a:buChar char="•"/>
              <a:defRPr/>
            </a:pPr>
            <a:r>
              <a:rPr lang="en-GB" altLang="en-US" dirty="0" err="1"/>
              <a:t>TGbb</a:t>
            </a:r>
            <a:r>
              <a:rPr lang="en-GB" altLang="en-US" dirty="0"/>
              <a:t> discussed co-existence and interoperability with other IEEE 802 standards as well as the ITU-T G.9991</a:t>
            </a:r>
          </a:p>
          <a:p>
            <a:pPr marL="800100" lvl="1" indent="-342900" algn="just">
              <a:buFont typeface="Arial" panose="020B0604020202020204" pitchFamily="34" charset="0"/>
              <a:buChar char="•"/>
              <a:defRPr/>
            </a:pPr>
            <a:r>
              <a:rPr lang="en-GB" altLang="en-US" dirty="0" err="1"/>
              <a:t>TGbb</a:t>
            </a:r>
            <a:r>
              <a:rPr lang="en-GB" altLang="en-US" dirty="0"/>
              <a:t> reviewed the performance of 802.11ac in the light communications channel (doc. 11-20-0196r0)</a:t>
            </a:r>
          </a:p>
          <a:p>
            <a:pPr marL="800100" lvl="1" indent="-342900" algn="just">
              <a:buFont typeface="Arial" panose="020B0604020202020204" pitchFamily="34" charset="0"/>
              <a:buChar char="•"/>
              <a:defRPr/>
            </a:pPr>
            <a:endParaRPr lang="en-GB" altLang="en-US" dirty="0"/>
          </a:p>
          <a:p>
            <a:pPr marL="457200" lvl="1" indent="0">
              <a:buFontTx/>
              <a:buNone/>
              <a:defRPr/>
            </a:pPr>
            <a:r>
              <a:rPr lang="en-US" altLang="en-US" b="1" dirty="0"/>
              <a:t>Meeting agenda and motions are available in doc. 11-19/2135r2.</a:t>
            </a:r>
          </a:p>
          <a:p>
            <a:pPr marL="457200" lvl="1" indent="0">
              <a:buFontTx/>
              <a:buNone/>
              <a:defRPr/>
            </a:pPr>
            <a:r>
              <a:rPr lang="en-US" altLang="en-US" b="1" dirty="0"/>
              <a:t>Minutes of the meeting are available in doc. 11-20/0205r0.</a:t>
            </a:r>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a:t>
            </a:r>
            <a:r>
              <a:rPr lang="en-GB" dirty="0" smtClean="0">
                <a:hlinkClick r:id="rId3"/>
              </a:rPr>
              <a:t>11-09-1034-16-0000-802-11-editorial-style-guide.docx</a:t>
            </a:r>
            <a:r>
              <a:rPr lang="en-GB" dirty="0" smtClean="0"/>
              <a:t>  </a:t>
            </a:r>
            <a:endParaRPr lang="en-GB" dirty="0"/>
          </a:p>
          <a:p>
            <a:r>
              <a:rPr lang="en-US" dirty="0"/>
              <a:t>We update 802.11 Style Guide based on 2012 IEEE Standards Style Manual and consistency changes in final publication of the 802.11 standard</a:t>
            </a:r>
            <a:endParaRPr lang="en-GB" dirty="0"/>
          </a:p>
          <a:p>
            <a:r>
              <a:rPr lang="en-US" b="0" dirty="0"/>
              <a:t>Editor’s responsibility includes checking the </a:t>
            </a:r>
            <a:r>
              <a:rPr lang="en-US" dirty="0"/>
              <a:t>2014 IEEE Standards Style Manual </a:t>
            </a:r>
            <a:r>
              <a:rPr lang="en-US" b="0" dirty="0"/>
              <a:t>when creating or updating drafts. </a:t>
            </a:r>
            <a:r>
              <a:rPr lang="en-GB" u="sng" dirty="0">
                <a:hlinkClick r:id="rId4"/>
              </a:rPr>
              <a:t>https://development.standards.ieee.org/myproject/Public/mytools/draft/styleman.pdf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a:t>
            </a:r>
          </a:p>
          <a:p>
            <a:r>
              <a:rPr lang="en-US" b="0" dirty="0"/>
              <a:t>see 2.4.3 Elements and 3.9 MIB</a:t>
            </a:r>
          </a:p>
        </p:txBody>
      </p:sp>
      <p:sp>
        <p:nvSpPr>
          <p:cNvPr id="3" name="Footer Placeholder 2"/>
          <p:cNvSpPr>
            <a:spLocks noGrp="1"/>
          </p:cNvSpPr>
          <p:nvPr>
            <p:ph type="ftr" idx="14"/>
          </p:nvPr>
        </p:nvSpPr>
        <p:spPr/>
        <p:txBody>
          <a:bodyPr/>
          <a:lstStyle/>
          <a:p>
            <a:r>
              <a:rPr lang="en-GB" smtClean="0"/>
              <a:t>Peter Eccelsine, Cisco</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639739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TGbb</a:t>
            </a:r>
            <a:r>
              <a:rPr lang="en-US" altLang="en-US" dirty="0">
                <a:solidFill>
                  <a:schemeClr val="tx2"/>
                </a:solidFill>
              </a:rPr>
              <a:t> plan for Mar. 2020 meeting</a:t>
            </a:r>
          </a:p>
        </p:txBody>
      </p:sp>
      <p:sp>
        <p:nvSpPr>
          <p:cNvPr id="3" name="Content Placeholder 2"/>
          <p:cNvSpPr>
            <a:spLocks noGrp="1"/>
          </p:cNvSpPr>
          <p:nvPr>
            <p:ph idx="1"/>
          </p:nvPr>
        </p:nvSpPr>
        <p:spPr>
          <a:xfrm>
            <a:off x="632267" y="1628800"/>
            <a:ext cx="11026949" cy="4113213"/>
          </a:xfrm>
        </p:spPr>
        <p:txBody>
          <a:bodyPr/>
          <a:lstStyle/>
          <a:p>
            <a:pPr marL="800100" lvl="1" indent="-342900">
              <a:buFont typeface="Arial" panose="020B0604020202020204" pitchFamily="34" charset="0"/>
              <a:buChar char="•"/>
              <a:defRPr/>
            </a:pPr>
            <a:r>
              <a:rPr lang="en-US" altLang="en-US" sz="2400" dirty="0"/>
              <a:t>5 slots were requested</a:t>
            </a:r>
          </a:p>
          <a:p>
            <a:pPr marL="800100" lvl="1" indent="-342900">
              <a:buFont typeface="Arial" panose="020B0604020202020204" pitchFamily="34" charset="0"/>
              <a:buChar char="•"/>
              <a:defRPr/>
            </a:pPr>
            <a:r>
              <a:rPr lang="en-GB" altLang="en-US" sz="2400" dirty="0"/>
              <a:t>Complete D0.1 by 1 Feb.</a:t>
            </a:r>
          </a:p>
          <a:p>
            <a:pPr marL="800100" lvl="1" indent="-342900">
              <a:buFont typeface="Arial" panose="020B0604020202020204" pitchFamily="34" charset="0"/>
              <a:buChar char="•"/>
              <a:defRPr/>
            </a:pPr>
            <a:r>
              <a:rPr lang="en-GB" altLang="en-US" sz="2400" dirty="0"/>
              <a:t>PHY text remaining sections in D0.1</a:t>
            </a:r>
          </a:p>
          <a:p>
            <a:pPr marL="800100" lvl="1" indent="-342900">
              <a:buFont typeface="Arial" panose="020B0604020202020204" pitchFamily="34" charset="0"/>
              <a:buChar char="•"/>
              <a:defRPr/>
            </a:pPr>
            <a:r>
              <a:rPr lang="en-GB" altLang="en-US" sz="2400" dirty="0"/>
              <a:t>MAC proposal slides</a:t>
            </a:r>
          </a:p>
          <a:p>
            <a:pPr marL="800100" lvl="1" indent="-342900">
              <a:buFont typeface="Arial" panose="020B0604020202020204" pitchFamily="34" charset="0"/>
              <a:buChar char="•"/>
              <a:defRPr/>
            </a:pPr>
            <a:r>
              <a:rPr lang="en-GB" altLang="en-US" sz="2400" dirty="0"/>
              <a:t>Coexistence considerations </a:t>
            </a:r>
          </a:p>
          <a:p>
            <a:pPr marL="800100" lvl="1" indent="-342900">
              <a:buFont typeface="Arial" panose="020B0604020202020204" pitchFamily="34" charset="0"/>
              <a:buChar char="•"/>
              <a:defRPr/>
            </a:pPr>
            <a:r>
              <a:rPr lang="en-GB" altLang="en-US" sz="2400" dirty="0"/>
              <a:t>Additional evaluation results for:</a:t>
            </a:r>
          </a:p>
          <a:p>
            <a:pPr marL="1200150" lvl="2" indent="-342900">
              <a:buFont typeface="Arial" panose="020B0604020202020204" pitchFamily="34" charset="0"/>
              <a:buChar char="•"/>
              <a:defRPr/>
            </a:pPr>
            <a:r>
              <a:rPr lang="en-GB" altLang="en-US" sz="2200" dirty="0"/>
              <a:t>11ac higher bandwidth and QAM constellations</a:t>
            </a:r>
          </a:p>
          <a:p>
            <a:pPr marL="1200150" lvl="2" indent="-342900">
              <a:buFont typeface="Arial" panose="020B0604020202020204" pitchFamily="34" charset="0"/>
              <a:buChar char="•"/>
              <a:defRPr/>
            </a:pPr>
            <a:r>
              <a:rPr lang="en-GB" altLang="en-US" sz="2200" dirty="0"/>
              <a:t>Centre frequency</a:t>
            </a:r>
          </a:p>
          <a:p>
            <a:pPr marL="1200150" lvl="2" indent="-342900">
              <a:buFont typeface="Arial" panose="020B0604020202020204" pitchFamily="34" charset="0"/>
              <a:buChar char="•"/>
              <a:defRPr/>
            </a:pPr>
            <a:r>
              <a:rPr lang="en-GB" altLang="en-US" sz="2200" dirty="0"/>
              <a:t>Spectrum mask</a:t>
            </a:r>
          </a:p>
        </p:txBody>
      </p:sp>
      <p:sp>
        <p:nvSpPr>
          <p:cNvPr id="7" name="Footer Placeholder 6"/>
          <p:cNvSpPr>
            <a:spLocks noGrp="1"/>
          </p:cNvSpPr>
          <p:nvPr>
            <p:ph type="ftr" idx="14"/>
          </p:nvPr>
        </p:nvSpPr>
        <p:spPr/>
        <p:txBody>
          <a:bodyPr/>
          <a:lstStyle/>
          <a:p>
            <a:r>
              <a:rPr lang="en-GB" smtClean="0"/>
              <a:t>Nikola Serafimovski, pureLiFi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1809442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dirty="0" err="1"/>
              <a:t>TGbc</a:t>
            </a:r>
            <a:r>
              <a:rPr lang="en-GB" dirty="0"/>
              <a:t> Closing Report</a:t>
            </a:r>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sz="2000" dirty="0"/>
              <a:t>Date:</a:t>
            </a:r>
            <a:r>
              <a:rPr lang="en-GB" sz="2000" b="0" dirty="0"/>
              <a:t> 2020-01-17</a:t>
            </a:r>
          </a:p>
        </p:txBody>
      </p:sp>
      <p:graphicFrame>
        <p:nvGraphicFramePr>
          <p:cNvPr id="3075" name="Object 3"/>
          <p:cNvGraphicFramePr>
            <a:graphicFrameLocks noChangeAspect="1"/>
          </p:cNvGraphicFramePr>
          <p:nvPr/>
        </p:nvGraphicFramePr>
        <p:xfrm>
          <a:off x="2032000" y="2286000"/>
          <a:ext cx="8128000" cy="2463800"/>
        </p:xfrm>
        <a:graphic>
          <a:graphicData uri="http://schemas.openxmlformats.org/presentationml/2006/ole">
            <mc:AlternateContent xmlns:mc="http://schemas.openxmlformats.org/markup-compatibility/2006">
              <mc:Choice xmlns:v="urn:schemas-microsoft-com:vml" Requires="v">
                <p:oleObj spid="_x0000_s15367" name="Dokument" r:id="rId4" imgW="8255000" imgH="2514600" progId="Word.Document.8">
                  <p:embed/>
                </p:oleObj>
              </mc:Choice>
              <mc:Fallback>
                <p:oleObj name="Dokument" r:id="rId4" imgW="8255000" imgH="25146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32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891" algn="l"/>
                <a:tab pos="1257269" algn="l"/>
                <a:tab pos="2171646" algn="l"/>
                <a:tab pos="3086023" algn="l"/>
                <a:tab pos="4000400" algn="l"/>
                <a:tab pos="4914777" algn="l"/>
                <a:tab pos="5829154" algn="l"/>
                <a:tab pos="6743531" algn="l"/>
                <a:tab pos="7657909" algn="l"/>
                <a:tab pos="8572286" algn="l"/>
                <a:tab pos="9486663" algn="l"/>
                <a:tab pos="10401040" algn="l"/>
              </a:tabLst>
            </a:pPr>
            <a:r>
              <a:rPr lang="en-GB" sz="2000">
                <a:solidFill>
                  <a:srgbClr val="000000"/>
                </a:solidFill>
              </a:rPr>
              <a:t>Authors:</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Abstract</a:t>
            </a:r>
          </a:p>
        </p:txBody>
      </p:sp>
      <p:sp>
        <p:nvSpPr>
          <p:cNvPr id="4098" name="Rectangle 2"/>
          <p:cNvSpPr>
            <a:spLocks noGrp="1" noChangeArrowheads="1"/>
          </p:cNvSpPr>
          <p:nvPr>
            <p:ph type="body" idx="1"/>
          </p:nvPr>
        </p:nvSpPr>
        <p:spPr>
          <a:xfrm>
            <a:off x="914510" y="1981200"/>
            <a:ext cx="10462077" cy="4114800"/>
          </a:xfrm>
          <a:ln/>
        </p:spPr>
        <p:txBody>
          <a:bodyPr/>
          <a:lstStyle/>
          <a:p>
            <a:pPr>
              <a:tabLst>
                <a:tab pos="912791" algn="l"/>
                <a:tab pos="1827168" algn="l"/>
                <a:tab pos="2741545" algn="l"/>
                <a:tab pos="3655922" algn="l"/>
                <a:tab pos="4570299" algn="l"/>
                <a:tab pos="5484676" algn="l"/>
                <a:tab pos="6399053" algn="l"/>
                <a:tab pos="7313430" algn="l"/>
                <a:tab pos="8227808" algn="l"/>
                <a:tab pos="9142185" algn="l"/>
                <a:tab pos="10056562" algn="l"/>
              </a:tabLst>
            </a:pPr>
            <a:r>
              <a:rPr lang="en-GB" dirty="0"/>
              <a:t>Closing report for IEEE 802.11 </a:t>
            </a:r>
            <a:r>
              <a:rPr lang="en-GB" dirty="0" err="1"/>
              <a:t>TGbc</a:t>
            </a:r>
            <a:r>
              <a:rPr lang="en-GB" dirty="0"/>
              <a:t> (Broadcast Services) for January 2020.</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Goals &amp; Accomplishments of the week</a:t>
            </a:r>
          </a:p>
        </p:txBody>
      </p:sp>
      <p:sp>
        <p:nvSpPr>
          <p:cNvPr id="3" name="Inhaltsplatzhalter 2"/>
          <p:cNvSpPr>
            <a:spLocks noGrp="1"/>
          </p:cNvSpPr>
          <p:nvPr>
            <p:ph idx="1"/>
          </p:nvPr>
        </p:nvSpPr>
        <p:spPr>
          <a:xfrm>
            <a:off x="914402" y="1700808"/>
            <a:ext cx="10361084" cy="4113213"/>
          </a:xfrm>
        </p:spPr>
        <p:txBody>
          <a:bodyPr/>
          <a:lstStyle/>
          <a:p>
            <a:pPr marL="0" indent="0"/>
            <a:r>
              <a:rPr lang="en-US" sz="2133" dirty="0">
                <a:solidFill>
                  <a:schemeClr val="tx1"/>
                </a:solidFill>
              </a:rPr>
              <a:t>Goal for the week:</a:t>
            </a:r>
          </a:p>
          <a:p>
            <a:pPr>
              <a:buFont typeface="Arial" panose="020B0604020202020204" pitchFamily="34" charset="0"/>
              <a:buChar char="•"/>
            </a:pPr>
            <a:r>
              <a:rPr lang="en-US" sz="2133" dirty="0">
                <a:solidFill>
                  <a:schemeClr val="tx1"/>
                </a:solidFill>
              </a:rPr>
              <a:t>Discussion of first draft amending text related to SFD clauses</a:t>
            </a:r>
          </a:p>
          <a:p>
            <a:pPr>
              <a:buFont typeface="Arial" panose="020B0604020202020204" pitchFamily="34" charset="0"/>
              <a:buChar char="•"/>
            </a:pPr>
            <a:r>
              <a:rPr lang="en-US" sz="2133" dirty="0">
                <a:solidFill>
                  <a:schemeClr val="tx1"/>
                </a:solidFill>
              </a:rPr>
              <a:t>Increase technical level of detail for agreed SFD content 	</a:t>
            </a:r>
          </a:p>
          <a:p>
            <a:pPr>
              <a:buFont typeface="Arial" panose="020B0604020202020204" pitchFamily="34" charset="0"/>
              <a:buChar char="•"/>
            </a:pPr>
            <a:endParaRPr lang="en-US" sz="2133" dirty="0">
              <a:solidFill>
                <a:schemeClr val="tx1"/>
              </a:solidFill>
            </a:endParaRPr>
          </a:p>
          <a:p>
            <a:pPr marL="0" indent="0"/>
            <a:r>
              <a:rPr lang="en-US" sz="2133" dirty="0">
                <a:solidFill>
                  <a:schemeClr val="tx1"/>
                </a:solidFill>
              </a:rPr>
              <a:t>Accomplishments</a:t>
            </a:r>
          </a:p>
          <a:p>
            <a:pPr marL="380990" indent="-380990">
              <a:buFont typeface="Arial" panose="020B0604020202020204" pitchFamily="34" charset="0"/>
              <a:buChar char="•"/>
            </a:pPr>
            <a:r>
              <a:rPr lang="en-US" sz="2133" dirty="0">
                <a:solidFill>
                  <a:schemeClr val="tx1"/>
                </a:solidFill>
              </a:rPr>
              <a:t>Group met 4 times this week</a:t>
            </a:r>
          </a:p>
          <a:p>
            <a:pPr>
              <a:buFont typeface="Arial" panose="020B0604020202020204" pitchFamily="34" charset="0"/>
              <a:buChar char="•"/>
            </a:pPr>
            <a:r>
              <a:rPr lang="en-US" sz="2133" dirty="0">
                <a:solidFill>
                  <a:schemeClr val="tx1"/>
                </a:solidFill>
              </a:rPr>
              <a:t>Received two use case presentations related to </a:t>
            </a:r>
            <a:r>
              <a:rPr lang="en-US" sz="2133" dirty="0" err="1">
                <a:solidFill>
                  <a:schemeClr val="tx1"/>
                </a:solidFill>
              </a:rPr>
              <a:t>TGbc</a:t>
            </a:r>
            <a:r>
              <a:rPr lang="en-US" sz="2133" dirty="0">
                <a:solidFill>
                  <a:schemeClr val="tx1"/>
                </a:solidFill>
              </a:rPr>
              <a:t> (UAV/drone and emergency use case9</a:t>
            </a:r>
          </a:p>
          <a:p>
            <a:pPr>
              <a:buFont typeface="Arial" panose="020B0604020202020204" pitchFamily="34" charset="0"/>
              <a:buChar char="•"/>
            </a:pPr>
            <a:r>
              <a:rPr lang="en-US" sz="2133" dirty="0">
                <a:solidFill>
                  <a:schemeClr val="tx1"/>
                </a:solidFill>
              </a:rPr>
              <a:t>Discussed 11 submissions on detailed text for the SFD</a:t>
            </a:r>
          </a:p>
          <a:p>
            <a:pPr>
              <a:buFont typeface="Arial" panose="020B0604020202020204" pitchFamily="34" charset="0"/>
              <a:buChar char="•"/>
            </a:pPr>
            <a:r>
              <a:rPr lang="en-US" sz="2133" dirty="0">
                <a:solidFill>
                  <a:schemeClr val="tx1"/>
                </a:solidFill>
              </a:rPr>
              <a:t>Aligned and approved text proposals enhancing the same section of the SFD</a:t>
            </a:r>
          </a:p>
          <a:p>
            <a:pPr>
              <a:buFont typeface="Arial" panose="020B0604020202020204" pitchFamily="34" charset="0"/>
              <a:buChar char="•"/>
            </a:pPr>
            <a:r>
              <a:rPr lang="en-US" sz="2133" dirty="0">
                <a:solidFill>
                  <a:schemeClr val="tx1"/>
                </a:solidFill>
              </a:rPr>
              <a:t>Approved enhancements to the SFD (detailed text sections outlining the specifics of the draft amending text)</a:t>
            </a:r>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2209800" y="684214"/>
            <a:ext cx="7772400" cy="1160463"/>
          </a:xfrm>
          <a:ln/>
        </p:spPr>
        <p:txBody>
          <a:bodyPr vert="horz" wrap="square" lIns="90000" tIns="46800" rIns="90000" bIns="46800" numCol="1" anchor="ctr" anchorCtr="0" compatLnSpc="1">
            <a:prstTxWarp prst="textNoShape">
              <a:avLst/>
            </a:prstTxWarp>
          </a:bodyPr>
          <a:lstStyle/>
          <a:p>
            <a:r>
              <a:rPr lang="en-US" dirty="0"/>
              <a:t>Plans for March 2020</a:t>
            </a:r>
          </a:p>
        </p:txBody>
      </p:sp>
      <p:sp>
        <p:nvSpPr>
          <p:cNvPr id="10242" name="Rectangle 2"/>
          <p:cNvSpPr>
            <a:spLocks noGrp="1" noChangeArrowheads="1"/>
          </p:cNvSpPr>
          <p:nvPr>
            <p:ph type="body" idx="1"/>
          </p:nvPr>
        </p:nvSpPr>
        <p:spPr>
          <a:xfrm>
            <a:off x="911423" y="1981202"/>
            <a:ext cx="10463599" cy="4208463"/>
          </a:xfrm>
          <a:ln/>
        </p:spPr>
        <p:txBody>
          <a:bodyPr/>
          <a:lstStyle/>
          <a:p>
            <a:pPr>
              <a:buFont typeface="Arial" panose="020B0604020202020204" pitchFamily="34" charset="0"/>
              <a:buChar char="•"/>
            </a:pPr>
            <a:r>
              <a:rPr lang="en-US" dirty="0">
                <a:solidFill>
                  <a:schemeClr val="tx1"/>
                </a:solidFill>
              </a:rPr>
              <a:t>Discussion of first draft amending text related to SFD clauses</a:t>
            </a:r>
          </a:p>
          <a:p>
            <a:pPr>
              <a:buFont typeface="Arial" panose="020B0604020202020204" pitchFamily="34" charset="0"/>
              <a:buChar char="•"/>
            </a:pPr>
            <a:r>
              <a:rPr lang="en-US" dirty="0">
                <a:solidFill>
                  <a:schemeClr val="tx1"/>
                </a:solidFill>
              </a:rPr>
              <a:t>Increase technical level of detail for agreed SFD content</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Session Planning</a:t>
            </a:r>
          </a:p>
        </p:txBody>
      </p:sp>
      <p:sp>
        <p:nvSpPr>
          <p:cNvPr id="3" name="Inhaltsplatzhalter 2"/>
          <p:cNvSpPr>
            <a:spLocks noGrp="1"/>
          </p:cNvSpPr>
          <p:nvPr>
            <p:ph idx="1"/>
          </p:nvPr>
        </p:nvSpPr>
        <p:spPr/>
        <p:txBody>
          <a:bodyPr/>
          <a:lstStyle/>
          <a:p>
            <a:r>
              <a:rPr lang="en-US" dirty="0"/>
              <a:t>Teleconferences:</a:t>
            </a:r>
          </a:p>
          <a:p>
            <a:endParaRPr lang="en-US" dirty="0"/>
          </a:p>
          <a:p>
            <a:endParaRPr lang="en-US" dirty="0"/>
          </a:p>
          <a:p>
            <a:endParaRPr lang="en-US" dirty="0"/>
          </a:p>
          <a:p>
            <a:endParaRPr lang="en-US" dirty="0"/>
          </a:p>
          <a:p>
            <a:endParaRPr lang="en-US" dirty="0" smtClean="0"/>
          </a:p>
          <a:p>
            <a:endParaRPr lang="en-US" dirty="0"/>
          </a:p>
          <a:p>
            <a:endParaRPr lang="en-US" dirty="0"/>
          </a:p>
          <a:p>
            <a:r>
              <a:rPr lang="en-US" dirty="0"/>
              <a:t>16-29 March 2020 F2F meeting, Hilton Atlanta, Atlanta, GA, USA :</a:t>
            </a:r>
          </a:p>
          <a:p>
            <a:r>
              <a:rPr lang="en-US" dirty="0"/>
              <a:t>	Meeting time requested:  </a:t>
            </a:r>
            <a:r>
              <a:rPr lang="en-US" dirty="0">
                <a:solidFill>
                  <a:schemeClr val="tx1"/>
                </a:solidFill>
              </a:rPr>
              <a:t>4 sessions</a:t>
            </a:r>
          </a:p>
        </p:txBody>
      </p:sp>
      <p:graphicFrame>
        <p:nvGraphicFramePr>
          <p:cNvPr id="7" name="Tabelle 6">
            <a:extLst>
              <a:ext uri="{FF2B5EF4-FFF2-40B4-BE49-F238E27FC236}">
                <a16:creationId xmlns="" xmlns:a16="http://schemas.microsoft.com/office/drawing/2014/main" id="{AF98CECB-E49A-9E42-AB8C-BBEB257449E4}"/>
              </a:ext>
            </a:extLst>
          </p:cNvPr>
          <p:cNvGraphicFramePr>
            <a:graphicFrameLocks noGrp="1"/>
          </p:cNvGraphicFramePr>
          <p:nvPr>
            <p:extLst>
              <p:ext uri="{D42A27DB-BD31-4B8C-83A1-F6EECF244321}">
                <p14:modId xmlns:p14="http://schemas.microsoft.com/office/powerpoint/2010/main" val="907353702"/>
              </p:ext>
            </p:extLst>
          </p:nvPr>
        </p:nvGraphicFramePr>
        <p:xfrm>
          <a:off x="4025272" y="1999124"/>
          <a:ext cx="7364512" cy="3434079"/>
        </p:xfrm>
        <a:graphic>
          <a:graphicData uri="http://schemas.openxmlformats.org/drawingml/2006/table">
            <a:tbl>
              <a:tblPr firstRow="1" bandRow="1">
                <a:tableStyleId>{5C22544A-7EE6-4342-B048-85BDC9FD1C3A}</a:tableStyleId>
              </a:tblPr>
              <a:tblGrid>
                <a:gridCol w="1841128">
                  <a:extLst>
                    <a:ext uri="{9D8B030D-6E8A-4147-A177-3AD203B41FA5}">
                      <a16:colId xmlns="" xmlns:a16="http://schemas.microsoft.com/office/drawing/2014/main" val="20000"/>
                    </a:ext>
                  </a:extLst>
                </a:gridCol>
                <a:gridCol w="1841128">
                  <a:extLst>
                    <a:ext uri="{9D8B030D-6E8A-4147-A177-3AD203B41FA5}">
                      <a16:colId xmlns="" xmlns:a16="http://schemas.microsoft.com/office/drawing/2014/main" val="20001"/>
                    </a:ext>
                  </a:extLst>
                </a:gridCol>
                <a:gridCol w="1841128">
                  <a:extLst>
                    <a:ext uri="{9D8B030D-6E8A-4147-A177-3AD203B41FA5}">
                      <a16:colId xmlns="" xmlns:a16="http://schemas.microsoft.com/office/drawing/2014/main" val="20002"/>
                    </a:ext>
                  </a:extLst>
                </a:gridCol>
                <a:gridCol w="1841128">
                  <a:extLst>
                    <a:ext uri="{9D8B030D-6E8A-4147-A177-3AD203B41FA5}">
                      <a16:colId xmlns="" xmlns:a16="http://schemas.microsoft.com/office/drawing/2014/main" val="20003"/>
                    </a:ext>
                  </a:extLst>
                </a:gridCol>
              </a:tblGrid>
              <a:tr h="494453">
                <a:tc>
                  <a:txBody>
                    <a:bodyPr/>
                    <a:lstStyle/>
                    <a:p>
                      <a:r>
                        <a:rPr lang="en-US" sz="2400" dirty="0"/>
                        <a:t>Group</a:t>
                      </a:r>
                    </a:p>
                  </a:txBody>
                  <a:tcPr marL="121920" marR="121920" marT="60960" marB="60960"/>
                </a:tc>
                <a:tc>
                  <a:txBody>
                    <a:bodyPr/>
                    <a:lstStyle/>
                    <a:p>
                      <a:r>
                        <a:rPr lang="en-US" sz="2400" dirty="0"/>
                        <a:t>Dates</a:t>
                      </a:r>
                    </a:p>
                  </a:txBody>
                  <a:tcPr marL="121920" marR="121920" marT="60960" marB="60960"/>
                </a:tc>
                <a:tc>
                  <a:txBody>
                    <a:bodyPr/>
                    <a:lstStyle/>
                    <a:p>
                      <a:r>
                        <a:rPr lang="en-US" sz="2400" dirty="0"/>
                        <a:t>Start Time</a:t>
                      </a:r>
                    </a:p>
                  </a:txBody>
                  <a:tcPr marL="121920" marR="121920" marT="60960" marB="60960"/>
                </a:tc>
                <a:tc>
                  <a:txBody>
                    <a:bodyPr/>
                    <a:lstStyle/>
                    <a:p>
                      <a:r>
                        <a:rPr lang="en-US" sz="2400" dirty="0"/>
                        <a:t>Duration</a:t>
                      </a:r>
                    </a:p>
                  </a:txBody>
                  <a:tcPr marL="121920" marR="121920" marT="60960" marB="60960"/>
                </a:tc>
                <a:extLst>
                  <a:ext uri="{0D108BD9-81ED-4DB2-BD59-A6C34878D82A}">
                    <a16:rowId xmlns="" xmlns:a16="http://schemas.microsoft.com/office/drawing/2014/main" val="10000"/>
                  </a:ext>
                </a:extLst>
              </a:tr>
              <a:tr h="1950720">
                <a:tc>
                  <a:txBody>
                    <a:bodyPr/>
                    <a:lstStyle/>
                    <a:p>
                      <a:r>
                        <a:rPr lang="en-US" sz="2400" dirty="0" err="1"/>
                        <a:t>TGbc</a:t>
                      </a:r>
                      <a:endParaRPr lang="en-US" sz="2400" dirty="0"/>
                    </a:p>
                  </a:txBody>
                  <a:tcPr marL="121920" marR="121920" marT="60960" marB="60960"/>
                </a:tc>
                <a:tc>
                  <a:txBody>
                    <a:bodyPr/>
                    <a:lstStyle/>
                    <a:p>
                      <a:r>
                        <a:rPr lang="en-US" sz="2400" dirty="0"/>
                        <a:t>Tuesdays, </a:t>
                      </a:r>
                    </a:p>
                    <a:p>
                      <a:r>
                        <a:rPr lang="en-US" sz="2400" dirty="0"/>
                        <a:t>Feb 11, 25, 2020</a:t>
                      </a:r>
                    </a:p>
                    <a:p>
                      <a:r>
                        <a:rPr lang="en-US" sz="2400" dirty="0"/>
                        <a:t>Mar 10, 2020</a:t>
                      </a:r>
                    </a:p>
                  </a:txBody>
                  <a:tcPr marL="121920" marR="121920" marT="60960" marB="60960"/>
                </a:tc>
                <a:tc>
                  <a:txBody>
                    <a:bodyPr/>
                    <a:lstStyle/>
                    <a:p>
                      <a:r>
                        <a:rPr lang="en-US" sz="2400" dirty="0"/>
                        <a:t>10:00h</a:t>
                      </a:r>
                      <a:r>
                        <a:rPr lang="en-US" sz="2400" baseline="0" dirty="0"/>
                        <a:t> ET</a:t>
                      </a:r>
                      <a:endParaRPr lang="en-US" sz="2400" dirty="0"/>
                    </a:p>
                  </a:txBody>
                  <a:tcPr marL="121920" marR="121920" marT="60960" marB="60960"/>
                </a:tc>
                <a:tc>
                  <a:txBody>
                    <a:bodyPr/>
                    <a:lstStyle/>
                    <a:p>
                      <a:r>
                        <a:rPr lang="en-US" sz="2400" dirty="0"/>
                        <a:t>1.5 hours</a:t>
                      </a:r>
                    </a:p>
                  </a:txBody>
                  <a:tcPr marL="121920" marR="121920" marT="60960" marB="60960"/>
                </a:tc>
                <a:extLst>
                  <a:ext uri="{0D108BD9-81ED-4DB2-BD59-A6C34878D82A}">
                    <a16:rowId xmlns="" xmlns:a16="http://schemas.microsoft.com/office/drawing/2014/main" val="10001"/>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tc>
                  <a:txBody>
                    <a:bodyPr/>
                    <a:lstStyle/>
                    <a:p>
                      <a:endParaRPr lang="en-US" sz="2400" dirty="0"/>
                    </a:p>
                  </a:txBody>
                  <a:tcPr marL="121920" marR="121920" marT="60960" marB="60960"/>
                </a:tc>
                <a:extLst>
                  <a:ext uri="{0D108BD9-81ED-4DB2-BD59-A6C34878D82A}">
                    <a16:rowId xmlns="" xmlns:a16="http://schemas.microsoft.com/office/drawing/2014/main" val="10002"/>
                  </a:ext>
                </a:extLst>
              </a:tr>
              <a:tr h="494453">
                <a:tc>
                  <a:txBody>
                    <a:bodyPr/>
                    <a:lstStyle/>
                    <a:p>
                      <a:endParaRPr lang="en-US" sz="2400"/>
                    </a:p>
                  </a:txBody>
                  <a:tcPr marL="121920" marR="121920" marT="60960" marB="60960"/>
                </a:tc>
                <a:tc>
                  <a:txBody>
                    <a:bodyPr/>
                    <a:lstStyle/>
                    <a:p>
                      <a:endParaRPr lang="en-US" sz="2400" dirty="0"/>
                    </a:p>
                  </a:txBody>
                  <a:tcPr marL="121920" marR="121920" marT="60960" marB="60960"/>
                </a:tc>
                <a:tc>
                  <a:txBody>
                    <a:bodyPr/>
                    <a:lstStyle/>
                    <a:p>
                      <a:endParaRPr lang="en-US" sz="2400"/>
                    </a:p>
                  </a:txBody>
                  <a:tcPr marL="121920" marR="121920" marT="60960" marB="60960"/>
                </a:tc>
                <a:tc>
                  <a:txBody>
                    <a:bodyPr/>
                    <a:lstStyle/>
                    <a:p>
                      <a:endParaRPr lang="en-US" sz="2400" dirty="0"/>
                    </a:p>
                  </a:txBody>
                  <a:tcPr marL="121920" marR="121920" marT="60960" marB="60960"/>
                </a:tc>
                <a:extLst>
                  <a:ext uri="{0D108BD9-81ED-4DB2-BD59-A6C34878D82A}">
                    <a16:rowId xmlns="" xmlns:a16="http://schemas.microsoft.com/office/drawing/2014/main" val="10003"/>
                  </a:ext>
                </a:extLst>
              </a:tr>
            </a:tbl>
          </a:graphicData>
        </a:graphic>
      </p:graphicFrame>
      <p:sp>
        <p:nvSpPr>
          <p:cNvPr id="8" name="Footer Placeholder 7"/>
          <p:cNvSpPr>
            <a:spLocks noGrp="1"/>
          </p:cNvSpPr>
          <p:nvPr>
            <p:ph type="ftr" idx="14"/>
          </p:nvPr>
        </p:nvSpPr>
        <p:spPr/>
        <p:txBody>
          <a:bodyPr/>
          <a:lstStyle/>
          <a:p>
            <a:r>
              <a:rPr lang="en-GB" smtClean="0"/>
              <a:t>Marc Emmelmann, Koden-TI</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10" name="Date Placeholder 9"/>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solidFill>
                  <a:schemeClr val="tx1"/>
                </a:solidFill>
              </a:rPr>
              <a:t>TGbc</a:t>
            </a:r>
            <a:r>
              <a:rPr lang="en-US" dirty="0">
                <a:solidFill>
                  <a:schemeClr val="tx1"/>
                </a:solidFill>
              </a:rPr>
              <a:t> schedule (unchanged)</a:t>
            </a:r>
          </a:p>
        </p:txBody>
      </p:sp>
      <p:sp>
        <p:nvSpPr>
          <p:cNvPr id="7" name="Inhaltsplatzhalter 2">
            <a:extLst>
              <a:ext uri="{FF2B5EF4-FFF2-40B4-BE49-F238E27FC236}">
                <a16:creationId xmlns="" xmlns:a16="http://schemas.microsoft.com/office/drawing/2014/main" id="{2F694896-C649-894C-96D2-15E938CA17CC}"/>
              </a:ext>
            </a:extLst>
          </p:cNvPr>
          <p:cNvSpPr txBox="1">
            <a:spLocks/>
          </p:cNvSpPr>
          <p:nvPr/>
        </p:nvSpPr>
        <p:spPr bwMode="auto">
          <a:xfrm>
            <a:off x="914401" y="1988839"/>
            <a:ext cx="10361084" cy="3936439"/>
          </a:xfrm>
          <a:prstGeom prst="rect">
            <a:avLst/>
          </a:prstGeom>
          <a:noFill/>
          <a:ln w="9525">
            <a:noFill/>
            <a:round/>
            <a:headEnd/>
            <a:tailEnd/>
          </a:ln>
          <a:effectLst/>
        </p:spPr>
        <p:txBody>
          <a:bodyPr vert="horz" wrap="square" lIns="122880" tIns="61440" rIns="122880" bIns="6144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0" indent="0">
              <a:lnSpc>
                <a:spcPct val="80000"/>
              </a:lnSpc>
            </a:pPr>
            <a:r>
              <a:rPr lang="en-US" altLang="en-US" sz="2133" kern="0" dirty="0">
                <a:solidFill>
                  <a:schemeClr val="tx1"/>
                </a:solidFill>
              </a:rPr>
              <a:t>January 2019		First meeting as a task group</a:t>
            </a:r>
          </a:p>
          <a:p>
            <a:pPr marL="0" indent="0">
              <a:lnSpc>
                <a:spcPct val="80000"/>
              </a:lnSpc>
            </a:pPr>
            <a:r>
              <a:rPr lang="en-US" altLang="en-US" sz="2133" kern="0" dirty="0">
                <a:solidFill>
                  <a:schemeClr val="tx1"/>
                </a:solidFill>
              </a:rPr>
              <a:t>May 2020			Initial WGLB (D1.0)</a:t>
            </a:r>
          </a:p>
          <a:p>
            <a:pPr marL="0" indent="0">
              <a:lnSpc>
                <a:spcPct val="80000"/>
              </a:lnSpc>
            </a:pPr>
            <a:r>
              <a:rPr lang="en-US" altLang="en-US" sz="2133" kern="0" dirty="0">
                <a:solidFill>
                  <a:schemeClr val="tx1"/>
                </a:solidFill>
              </a:rPr>
              <a:t>November 2020	D2.0 WGLB Recirculation LB</a:t>
            </a:r>
          </a:p>
          <a:p>
            <a:pPr marL="0" indent="0">
              <a:lnSpc>
                <a:spcPct val="80000"/>
              </a:lnSpc>
            </a:pPr>
            <a:r>
              <a:rPr lang="en-US" altLang="en-US" sz="2133" kern="0" dirty="0">
                <a:solidFill>
                  <a:schemeClr val="tx1"/>
                </a:solidFill>
              </a:rPr>
              <a:t>May 2021			Form SB Pool</a:t>
            </a:r>
          </a:p>
          <a:p>
            <a:pPr marL="0" indent="0">
              <a:lnSpc>
                <a:spcPct val="80000"/>
              </a:lnSpc>
            </a:pPr>
            <a:r>
              <a:rPr lang="en-US" altLang="en-US" sz="2133" kern="0" dirty="0">
                <a:solidFill>
                  <a:schemeClr val="tx1"/>
                </a:solidFill>
              </a:rPr>
              <a:t>May 2021			MEC/MDR done</a:t>
            </a:r>
          </a:p>
          <a:p>
            <a:pPr marL="0" indent="0">
              <a:lnSpc>
                <a:spcPct val="80000"/>
              </a:lnSpc>
            </a:pPr>
            <a:r>
              <a:rPr lang="en-US" altLang="en-US" sz="2133" kern="0" dirty="0">
                <a:solidFill>
                  <a:schemeClr val="tx1"/>
                </a:solidFill>
              </a:rPr>
              <a:t>July 2021			Initial SB</a:t>
            </a:r>
          </a:p>
          <a:p>
            <a:pPr marL="0" indent="0">
              <a:lnSpc>
                <a:spcPct val="80000"/>
              </a:lnSpc>
            </a:pPr>
            <a:r>
              <a:rPr lang="en-US" altLang="en-US" sz="2133" kern="0" dirty="0">
                <a:solidFill>
                  <a:schemeClr val="tx1"/>
                </a:solidFill>
              </a:rPr>
              <a:t>Nov 2021			Recirculation SB</a:t>
            </a:r>
          </a:p>
          <a:p>
            <a:pPr marL="0" indent="0">
              <a:lnSpc>
                <a:spcPct val="80000"/>
              </a:lnSpc>
            </a:pPr>
            <a:r>
              <a:rPr lang="en-US" altLang="en-US" sz="2133" kern="0" dirty="0">
                <a:solidFill>
                  <a:schemeClr val="tx1"/>
                </a:solidFill>
              </a:rPr>
              <a:t>Mar 2022			Final WG/EC approval</a:t>
            </a:r>
          </a:p>
          <a:p>
            <a:pPr marL="0" indent="0">
              <a:lnSpc>
                <a:spcPct val="80000"/>
              </a:lnSpc>
            </a:pPr>
            <a:r>
              <a:rPr lang="en-US" altLang="en-US" sz="2133" kern="0" dirty="0">
                <a:solidFill>
                  <a:schemeClr val="tx1"/>
                </a:solidFill>
              </a:rPr>
              <a:t>Apr 2022			</a:t>
            </a:r>
            <a:r>
              <a:rPr lang="en-US" altLang="en-US" sz="2133" kern="0" dirty="0" err="1">
                <a:solidFill>
                  <a:schemeClr val="tx1"/>
                </a:solidFill>
              </a:rPr>
              <a:t>Revcom</a:t>
            </a:r>
            <a:r>
              <a:rPr lang="en-US" altLang="en-US" sz="2133" kern="0" dirty="0">
                <a:solidFill>
                  <a:schemeClr val="tx1"/>
                </a:solidFill>
              </a:rPr>
              <a:t>/SASB approval</a:t>
            </a:r>
            <a:endParaRPr lang="en-US" sz="2133" kern="0" dirty="0">
              <a:solidFill>
                <a:schemeClr val="tx1"/>
              </a:solidFill>
            </a:endParaRPr>
          </a:p>
          <a:p>
            <a:pPr>
              <a:buFont typeface="Arial"/>
              <a:buChar char="•"/>
            </a:pPr>
            <a:endParaRPr lang="en-US" sz="2133" kern="0" dirty="0"/>
          </a:p>
        </p:txBody>
      </p:sp>
      <p:sp>
        <p:nvSpPr>
          <p:cNvPr id="3" name="Footer Placeholder 2"/>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377" algn="l"/>
                <a:tab pos="1828754" algn="l"/>
                <a:tab pos="2743131" algn="l"/>
                <a:tab pos="3657509" algn="l"/>
                <a:tab pos="4571886" algn="l"/>
                <a:tab pos="5486263" algn="l"/>
                <a:tab pos="6400640" algn="l"/>
                <a:tab pos="7315017" algn="l"/>
                <a:tab pos="8229394" algn="l"/>
                <a:tab pos="9143771" algn="l"/>
                <a:tab pos="10058149" algn="l"/>
              </a:tabLst>
            </a:pPr>
            <a:r>
              <a:rPr lang="en-GB"/>
              <a:t>References</a:t>
            </a:r>
          </a:p>
        </p:txBody>
      </p:sp>
      <p:sp>
        <p:nvSpPr>
          <p:cNvPr id="11266" name="Rectangle 2"/>
          <p:cNvSpPr>
            <a:spLocks noGrp="1" noChangeArrowheads="1"/>
          </p:cNvSpPr>
          <p:nvPr>
            <p:ph type="body" idx="1"/>
          </p:nvPr>
        </p:nvSpPr>
        <p:spPr>
          <a:xfrm>
            <a:off x="840791" y="1981202"/>
            <a:ext cx="10631807" cy="4208463"/>
          </a:xfrm>
          <a:ln/>
        </p:spPr>
        <p:txBody>
          <a:bodyPr/>
          <a:lstStyle/>
          <a:p>
            <a:r>
              <a:rPr lang="en-US" dirty="0"/>
              <a:t>Agenda for this week:			</a:t>
            </a:r>
            <a:r>
              <a:rPr lang="en-US"/>
              <a:t>	11-19/2138</a:t>
            </a:r>
            <a:endParaRPr lang="en-US" dirty="0"/>
          </a:p>
          <a:p>
            <a:r>
              <a:rPr lang="en-US" dirty="0"/>
              <a:t>Meeting / Chair’s Slide Deck:		11-19/2139</a:t>
            </a:r>
          </a:p>
          <a:p>
            <a:r>
              <a:rPr lang="en-US" dirty="0"/>
              <a:t>Meeting minutes:					11-19/2114</a:t>
            </a:r>
          </a:p>
          <a:p>
            <a:r>
              <a:rPr lang="en-US" dirty="0"/>
              <a:t>Snapshot Slide:						11-19/2137</a:t>
            </a:r>
          </a:p>
          <a:p>
            <a:r>
              <a:rPr lang="en-US" dirty="0"/>
              <a:t>Closing report:						11-19/2140</a:t>
            </a:r>
          </a:p>
          <a:p>
            <a:endParaRPr lang="en-US" dirty="0"/>
          </a:p>
          <a:p>
            <a:r>
              <a:rPr lang="en-US" dirty="0" err="1"/>
              <a:t>TGbc</a:t>
            </a:r>
            <a:r>
              <a:rPr lang="en-US" dirty="0"/>
              <a:t> Motion Booklet:				11-18/2123</a:t>
            </a:r>
          </a:p>
          <a:p>
            <a:r>
              <a:rPr lang="en-US" dirty="0" err="1"/>
              <a:t>TGbc</a:t>
            </a:r>
            <a:r>
              <a:rPr lang="en-US" dirty="0"/>
              <a:t> Selection Procedure:			11-19/0135r0</a:t>
            </a:r>
          </a:p>
          <a:p>
            <a:r>
              <a:rPr lang="en-US" dirty="0" err="1"/>
              <a:t>TGbc</a:t>
            </a:r>
            <a:r>
              <a:rPr lang="en-US" dirty="0"/>
              <a:t> Functional Requirements:	11-19/0151</a:t>
            </a:r>
          </a:p>
          <a:p>
            <a:r>
              <a:rPr lang="en-US" dirty="0" err="1"/>
              <a:t>TGbc</a:t>
            </a:r>
            <a:r>
              <a:rPr lang="en-US" dirty="0"/>
              <a:t> </a:t>
            </a:r>
            <a:r>
              <a:rPr lang="en-US" dirty="0" err="1"/>
              <a:t>UseCase</a:t>
            </a:r>
            <a:r>
              <a:rPr lang="en-US" dirty="0"/>
              <a:t> Document:			11-19/268</a:t>
            </a:r>
          </a:p>
        </p:txBody>
      </p:sp>
      <p:sp>
        <p:nvSpPr>
          <p:cNvPr id="2" name="Footer Placeholder 1"/>
          <p:cNvSpPr>
            <a:spLocks noGrp="1"/>
          </p:cNvSpPr>
          <p:nvPr>
            <p:ph type="ftr" idx="14"/>
          </p:nvPr>
        </p:nvSpPr>
        <p:spPr/>
        <p:txBody>
          <a:bodyPr/>
          <a:lstStyle/>
          <a:p>
            <a:r>
              <a:rPr lang="en-GB" smtClean="0"/>
              <a:t>Marc Emmelmann, Koden-TI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2209800" y="685800"/>
            <a:ext cx="7856538"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TGbd</a:t>
            </a:r>
            <a:r>
              <a:rPr lang="en-GB" dirty="0" smtClean="0"/>
              <a:t> Closing </a:t>
            </a:r>
            <a:r>
              <a:rPr lang="en-GB" dirty="0"/>
              <a:t>Report </a:t>
            </a:r>
            <a:r>
              <a:rPr lang="en-GB" dirty="0" smtClean="0"/>
              <a:t>– </a:t>
            </a:r>
            <a:r>
              <a:rPr lang="en-US" altLang="en-GB" dirty="0" smtClean="0">
                <a:sym typeface="+mn-ea"/>
              </a:rPr>
              <a:t>Jan 2020, </a:t>
            </a:r>
            <a:r>
              <a:rPr lang="en-US" altLang="en-GB" dirty="0" smtClean="0"/>
              <a:t>Irvine</a:t>
            </a:r>
            <a:endParaRPr lang="en-GB" dirty="0"/>
          </a:p>
        </p:txBody>
      </p:sp>
      <p:sp>
        <p:nvSpPr>
          <p:cNvPr id="3074" name="Rectangle 2"/>
          <p:cNvSpPr>
            <a:spLocks noGrp="1" noChangeArrowheads="1"/>
          </p:cNvSpPr>
          <p:nvPr>
            <p:ph idx="1"/>
          </p:nvPr>
        </p:nvSpPr>
        <p:spPr>
          <a:xfrm>
            <a:off x="2074127" y="1868069"/>
            <a:ext cx="7772400" cy="396875"/>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a:t>
            </a:r>
            <a:r>
              <a:rPr lang="en-GB" sz="2000" b="0" dirty="0" smtClean="0"/>
              <a:t>20</a:t>
            </a:r>
            <a:r>
              <a:rPr lang="en-US" altLang="en-GB" sz="2000" b="0" dirty="0" smtClean="0"/>
              <a:t>20</a:t>
            </a:r>
            <a:r>
              <a:rPr lang="en-GB" sz="2000" b="0" dirty="0" smtClean="0"/>
              <a:t>-</a:t>
            </a:r>
            <a:r>
              <a:rPr lang="en-US" altLang="en-GB" sz="2000" b="0" dirty="0" smtClean="0"/>
              <a:t>01</a:t>
            </a:r>
            <a:r>
              <a:rPr lang="en-GB" sz="2000" b="0" dirty="0" smtClean="0"/>
              <a:t>-1</a:t>
            </a:r>
            <a:r>
              <a:rPr lang="en-US" altLang="en-GB" sz="2000" b="0" dirty="0" smtClean="0"/>
              <a:t>7</a:t>
            </a:r>
            <a:endParaRPr lang="en-GB" sz="2000" b="0" dirty="0"/>
          </a:p>
        </p:txBody>
      </p:sp>
      <p:sp>
        <p:nvSpPr>
          <p:cNvPr id="3076" name="Rectangle 4"/>
          <p:cNvSpPr>
            <a:spLocks noChangeArrowheads="1"/>
          </p:cNvSpPr>
          <p:nvPr/>
        </p:nvSpPr>
        <p:spPr bwMode="auto">
          <a:xfrm>
            <a:off x="2057400" y="2743200"/>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11"/>
          <p:cNvGraphicFramePr>
            <a:graphicFrameLocks noChangeAspect="1"/>
          </p:cNvGraphicFramePr>
          <p:nvPr/>
        </p:nvGraphicFramePr>
        <p:xfrm>
          <a:off x="1752600" y="3402852"/>
          <a:ext cx="9067800" cy="1039254"/>
        </p:xfrm>
        <a:graphic>
          <a:graphicData uri="http://schemas.openxmlformats.org/presentationml/2006/ole">
            <mc:AlternateContent xmlns:mc="http://schemas.openxmlformats.org/markup-compatibility/2006">
              <mc:Choice xmlns:v="urn:schemas-microsoft-com:vml" Requires="v">
                <p:oleObj spid="_x0000_s16391" name="Document" r:id="rId4" imgW="8290560" imgH="1021080" progId="Word.Document.8">
                  <p:embed/>
                </p:oleObj>
              </mc:Choice>
              <mc:Fallback>
                <p:oleObj name="Document" r:id="rId4" imgW="8290560" imgH="1021080" progId="Word.Document.8">
                  <p:embed/>
                  <p:pic>
                    <p:nvPicPr>
                      <p:cNvPr id="0" name=""/>
                      <p:cNvPicPr>
                        <a:picLocks noChangeAspect="1" noChangeArrowheads="1"/>
                      </p:cNvPicPr>
                      <p:nvPr/>
                    </p:nvPicPr>
                    <p:blipFill>
                      <a:blip r:embed="rId5"/>
                      <a:srcRect/>
                      <a:stretch>
                        <a:fillRect/>
                      </a:stretch>
                    </p:blipFill>
                    <p:spPr bwMode="auto">
                      <a:xfrm>
                        <a:off x="1752600" y="3402852"/>
                        <a:ext cx="9067800" cy="1039254"/>
                      </a:xfrm>
                      <a:prstGeom prst="rect">
                        <a:avLst/>
                      </a:prstGeom>
                      <a:noFill/>
                      <a:ln>
                        <a:noFill/>
                      </a:ln>
                    </p:spPr>
                  </p:pic>
                </p:oleObj>
              </mc:Fallback>
            </mc:AlternateContent>
          </a:graphicData>
        </a:graphic>
      </p:graphicFrame>
      <p:sp>
        <p:nvSpPr>
          <p:cNvPr id="2" name="Footer Placeholder 1"/>
          <p:cNvSpPr>
            <a:spLocks noGrp="1"/>
          </p:cNvSpPr>
          <p:nvPr>
            <p:ph type="ftr" idx="14"/>
          </p:nvPr>
        </p:nvSpPr>
        <p:spPr/>
        <p:txBody>
          <a:bodyPr/>
          <a:lstStyle/>
          <a:p>
            <a:r>
              <a:rPr lang="en-GB" smtClean="0"/>
              <a:t>Bo Sun, ZTE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sym typeface="+mn-ea"/>
              </a:rPr>
              <a:t>Abstract</a:t>
            </a:r>
            <a:endParaRPr lang="zh-CN" altLang="en-US"/>
          </a:p>
        </p:txBody>
      </p:sp>
      <p:sp>
        <p:nvSpPr>
          <p:cNvPr id="3" name="文本占位符 2"/>
          <p:cNvSpPr>
            <a:spLocks noGrp="1"/>
          </p:cNvSpPr>
          <p:nvPr>
            <p:ph type="body" idx="1"/>
          </p:nvPr>
        </p:nvSpPr>
        <p:spPr/>
        <p:txBody>
          <a:bodyPr/>
          <a:lstStyle/>
          <a:p>
            <a:r>
              <a:rPr lang="en-GB" altLang="en-US" dirty="0">
                <a:sym typeface="+mn-ea"/>
              </a:rPr>
              <a:t>Closing report for </a:t>
            </a:r>
            <a:r>
              <a:rPr lang="en-US" altLang="en-GB" dirty="0">
                <a:sym typeface="+mn-ea"/>
              </a:rPr>
              <a:t>Jan</a:t>
            </a:r>
            <a:r>
              <a:rPr lang="en-GB" altLang="en-US" dirty="0" smtClean="0">
                <a:sym typeface="+mn-ea"/>
              </a:rPr>
              <a:t> 20</a:t>
            </a:r>
            <a:r>
              <a:rPr lang="en-US" altLang="en-GB" dirty="0" smtClean="0">
                <a:sym typeface="+mn-ea"/>
              </a:rPr>
              <a:t>20</a:t>
            </a:r>
            <a:r>
              <a:rPr lang="en-GB" altLang="en-US" dirty="0" smtClean="0">
                <a:sym typeface="+mn-ea"/>
              </a:rPr>
              <a:t> </a:t>
            </a:r>
            <a:r>
              <a:rPr lang="en-GB" altLang="en-US" dirty="0" err="1" smtClean="0">
                <a:sym typeface="+mn-ea"/>
              </a:rPr>
              <a:t>TGbd</a:t>
            </a:r>
            <a:r>
              <a:rPr lang="en-GB" altLang="en-US" dirty="0" smtClean="0">
                <a:sym typeface="+mn-ea"/>
              </a:rPr>
              <a:t> meeting in </a:t>
            </a:r>
            <a:r>
              <a:rPr lang="en-US" altLang="en-GB" dirty="0" smtClean="0">
                <a:sym typeface="+mn-ea"/>
              </a:rPr>
              <a:t>Irvine, CA, USA</a:t>
            </a:r>
            <a:endParaRPr lang="en-GB" dirty="0"/>
          </a:p>
          <a:p>
            <a:endParaRPr lang="zh-CN" altLang="en-US"/>
          </a:p>
        </p:txBody>
      </p:sp>
      <p:sp>
        <p:nvSpPr>
          <p:cNvPr id="7" name="Footer Placeholder 6"/>
          <p:cNvSpPr>
            <a:spLocks noGrp="1"/>
          </p:cNvSpPr>
          <p:nvPr>
            <p:ph type="ftr" sz="quarter" idx="11"/>
          </p:nvPr>
        </p:nvSpPr>
        <p:spPr/>
        <p:txBody>
          <a:bodyPr/>
          <a:lstStyle/>
          <a:p>
            <a:r>
              <a:rPr lang="en-GB" smtClean="0"/>
              <a:t>Bo Sun, ZTE Corporation</a:t>
            </a:r>
            <a:endParaRPr lang="en-GB" dirty="0"/>
          </a:p>
        </p:txBody>
      </p:sp>
      <p:sp>
        <p:nvSpPr>
          <p:cNvPr id="8" name="Slide Number Placeholder 7"/>
          <p:cNvSpPr>
            <a:spLocks noGrp="1"/>
          </p:cNvSpPr>
          <p:nvPr>
            <p:ph type="sldNum" sz="quarter" idx="12"/>
          </p:nvPr>
        </p:nvSpPr>
        <p:spPr/>
        <p:txBody>
          <a:bodyPr/>
          <a:lstStyle/>
          <a:p>
            <a:r>
              <a:rPr lang="en-GB" smtClean="0"/>
              <a:t>Slide </a:t>
            </a:r>
            <a:fld id="{D09C756B-EB39-4236-ADBB-73052B179AE4}" type="slidenum">
              <a:rPr lang="en-GB" smtClean="0"/>
              <a:t>69</a:t>
            </a:fld>
            <a:endParaRPr lang="en-GB"/>
          </a:p>
        </p:txBody>
      </p:sp>
      <p:sp>
        <p:nvSpPr>
          <p:cNvPr id="9" name="Date Placeholder 8"/>
          <p:cNvSpPr>
            <a:spLocks noGrp="1"/>
          </p:cNvSpPr>
          <p:nvPr>
            <p:ph type="dt" sz="half" idx="10"/>
          </p:nvPr>
        </p:nvSpPr>
        <p:spPr/>
        <p:txBody>
          <a:bodyPr/>
          <a:lstStyle/>
          <a:p>
            <a:r>
              <a:rPr lang="en-US" smtClean="0"/>
              <a:t>January 2020</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Jan 2020</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March</a:t>
            </a:r>
            <a:r>
              <a:rPr lang="en-US" sz="1800" dirty="0"/>
              <a:t>.</a:t>
            </a:r>
          </a:p>
          <a:p>
            <a:pPr>
              <a:buFont typeface="Times New Roman" pitchFamily="16" charset="0"/>
              <a:buChar char="•"/>
            </a:pPr>
            <a:endParaRPr lang="en-GB" b="0" dirty="0"/>
          </a:p>
        </p:txBody>
      </p:sp>
      <p:graphicFrame>
        <p:nvGraphicFramePr>
          <p:cNvPr id="3" name="Table 2"/>
          <p:cNvGraphicFramePr>
            <a:graphicFrameLocks noGrp="1"/>
          </p:cNvGraphicFramePr>
          <p:nvPr>
            <p:extLst>
              <p:ext uri="{D42A27DB-BD31-4B8C-83A1-F6EECF244321}">
                <p14:modId xmlns:p14="http://schemas.microsoft.com/office/powerpoint/2010/main" val="1045147038"/>
              </p:ext>
            </p:extLst>
          </p:nvPr>
        </p:nvGraphicFramePr>
        <p:xfrm>
          <a:off x="1295400" y="2285999"/>
          <a:ext cx="9296400" cy="4874756"/>
        </p:xfrm>
        <a:graphic>
          <a:graphicData uri="http://schemas.openxmlformats.org/drawingml/2006/table">
            <a:tbl>
              <a:tblPr firstRow="1" bandRow="1">
                <a:tableStyleId>{5C22544A-7EE6-4342-B048-85BDC9FD1C3A}</a:tableStyleId>
              </a:tblPr>
              <a:tblGrid>
                <a:gridCol w="3098800">
                  <a:extLst>
                    <a:ext uri="{9D8B030D-6E8A-4147-A177-3AD203B41FA5}">
                      <a16:colId xmlns="" xmlns:a16="http://schemas.microsoft.com/office/drawing/2014/main" val="3336049185"/>
                    </a:ext>
                  </a:extLst>
                </a:gridCol>
                <a:gridCol w="3098800">
                  <a:extLst>
                    <a:ext uri="{9D8B030D-6E8A-4147-A177-3AD203B41FA5}">
                      <a16:colId xmlns="" xmlns:a16="http://schemas.microsoft.com/office/drawing/2014/main" val="1921072032"/>
                    </a:ext>
                  </a:extLst>
                </a:gridCol>
                <a:gridCol w="3098800">
                  <a:extLst>
                    <a:ext uri="{9D8B030D-6E8A-4147-A177-3AD203B41FA5}">
                      <a16:colId xmlns="" xmlns:a16="http://schemas.microsoft.com/office/drawing/2014/main" val="3834352144"/>
                    </a:ext>
                  </a:extLst>
                </a:gridCol>
              </a:tblGrid>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 xmlns:a16="http://schemas.microsoft.com/office/drawing/2014/main" val="3578554141"/>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endParaRPr kumimoji="0" lang="en-US" sz="20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TGmd</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4647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TGax</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780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Sep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rgbClr val="FF0000"/>
                          </a:solidFill>
                          <a:effectLst/>
                          <a:latin typeface="Times New Roman" pitchFamily="18" charset="0"/>
                        </a:rPr>
                        <a:t>Nov 2020*</a:t>
                      </a:r>
                    </a:p>
                  </a:txBody>
                  <a:tcPr horzOverflow="overflow">
                    <a:noFill/>
                  </a:tcPr>
                </a:tc>
                <a:extLst>
                  <a:ext uri="{0D108BD9-81ED-4DB2-BD59-A6C34878D82A}">
                    <a16:rowId xmlns="" xmlns:a16="http://schemas.microsoft.com/office/drawing/2014/main" val="21655649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TGay</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chemeClr val="tx1">
                              <a:lumMod val="95000"/>
                              <a:lumOff val="5000"/>
                            </a:schemeClr>
                          </a:solidFill>
                          <a:effectLst/>
                          <a:latin typeface="Times New Roman" pitchFamily="18" charset="0"/>
                        </a:rPr>
                        <a:t>790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Dec 2020*</a:t>
                      </a:r>
                    </a:p>
                  </a:txBody>
                  <a:tcPr horzOverflow="overflow">
                    <a:noFill/>
                  </a:tcPr>
                </a:tc>
                <a:extLst>
                  <a:ext uri="{0D108BD9-81ED-4DB2-BD59-A6C34878D82A}">
                    <a16:rowId xmlns="" xmlns:a16="http://schemas.microsoft.com/office/drawing/2014/main" val="2414023622"/>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TGba</a:t>
                      </a:r>
                      <a:r>
                        <a:rPr kumimoji="0" lang="en-US" sz="2000" b="0" i="0" u="none" strike="noStrike" cap="none" normalizeH="0" baseline="0" dirty="0">
                          <a:ln>
                            <a:noFill/>
                          </a:ln>
                          <a:solidFill>
                            <a:schemeClr val="tx1"/>
                          </a:solidFill>
                          <a:effectLst/>
                          <a:latin typeface="Times New Roman" pitchFamily="18" charset="0"/>
                        </a:rPr>
                        <a:t> </a:t>
                      </a:r>
                      <a:r>
                        <a:rPr kumimoji="0" lang="en-US" sz="2000" b="0" i="0" u="none" strike="noStrike" cap="none" normalizeH="0" baseline="0">
                          <a:ln>
                            <a:noFill/>
                          </a:ln>
                          <a:solidFill>
                            <a:schemeClr val="tx1"/>
                          </a:solidFill>
                          <a:effectLst/>
                          <a:latin typeface="Times New Roman" pitchFamily="18" charset="0"/>
                        </a:rPr>
                        <a:t>– </a:t>
                      </a:r>
                      <a:r>
                        <a:rPr kumimoji="0" lang="en-US" sz="2000" b="0" i="0" u="none" strike="noStrike" cap="none" normalizeH="0" baseline="0">
                          <a:ln>
                            <a:noFill/>
                          </a:ln>
                          <a:solidFill>
                            <a:srgbClr val="FF0000"/>
                          </a:solidFill>
                          <a:effectLst/>
                          <a:latin typeface="Times New Roman" pitchFamily="18" charset="0"/>
                        </a:rPr>
                        <a:t>186</a:t>
                      </a: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Sep 2020*</a:t>
                      </a:r>
                    </a:p>
                  </a:txBody>
                  <a:tcPr horzOverflow="overflow">
                    <a:noFill/>
                  </a:tcPr>
                </a:tc>
                <a:extLst>
                  <a:ext uri="{0D108BD9-81ED-4DB2-BD59-A6C34878D82A}">
                    <a16:rowId xmlns="" xmlns:a16="http://schemas.microsoft.com/office/drawing/2014/main" val="3227809256"/>
                  </a:ext>
                </a:extLst>
              </a:tr>
              <a:tr h="62725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REVmd</a:t>
                      </a:r>
                      <a:r>
                        <a:rPr kumimoji="0" lang="en-US" sz="2000" b="0" i="0" u="none" strike="noStrike" cap="none" normalizeH="0" baseline="0" dirty="0">
                          <a:ln>
                            <a:noFill/>
                          </a:ln>
                          <a:solidFill>
                            <a:schemeClr val="tx1"/>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rgbClr val="FF0000"/>
                          </a:solidFill>
                          <a:effectLst/>
                          <a:latin typeface="Times New Roman" pitchFamily="18" charset="0"/>
                        </a:rPr>
                        <a:t>TGaz</a:t>
                      </a:r>
                      <a:r>
                        <a:rPr kumimoji="0" lang="en-US" sz="2000" b="0" i="0" u="none" strike="noStrike" cap="none" normalizeH="0" baseline="0" dirty="0">
                          <a:ln>
                            <a:noFill/>
                          </a:ln>
                          <a:solidFill>
                            <a:schemeClr val="tx1"/>
                          </a:solidFill>
                          <a:effectLst/>
                          <a:latin typeface="Times New Roman" pitchFamily="18" charset="0"/>
                        </a:rPr>
                        <a:t> – </a:t>
                      </a:r>
                      <a:r>
                        <a:rPr kumimoji="0" lang="en-US" sz="2000" b="0" i="0" u="none" strike="noStrike" cap="none" normalizeH="0" baseline="0" dirty="0">
                          <a:ln>
                            <a:noFill/>
                          </a:ln>
                          <a:solidFill>
                            <a:srgbClr val="FF0000"/>
                          </a:solidFill>
                          <a:effectLst/>
                          <a:latin typeface="Times New Roman" pitchFamily="18" charset="0"/>
                        </a:rPr>
                        <a:t>240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err="1">
                          <a:ln>
                            <a:noFill/>
                          </a:ln>
                          <a:solidFill>
                            <a:schemeClr val="tx1"/>
                          </a:solidFill>
                          <a:effectLst/>
                          <a:latin typeface="Times New Roman" pitchFamily="18" charset="0"/>
                        </a:rPr>
                        <a:t>TGbb</a:t>
                      </a:r>
                      <a:r>
                        <a:rPr kumimoji="0" lang="en-US" sz="2000" b="0" i="0" u="none" strike="noStrike" cap="none" normalizeH="0" baseline="0" dirty="0">
                          <a:ln>
                            <a:noFill/>
                          </a:ln>
                          <a:solidFill>
                            <a:schemeClr val="tx1"/>
                          </a:solidFill>
                          <a:effectLst/>
                          <a:latin typeface="Times New Roman" pitchFamily="18" charset="0"/>
                        </a:rPr>
                        <a:t> –  </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lumMod val="95000"/>
                              <a:lumOff val="5000"/>
                            </a:schemeClr>
                          </a:solidFill>
                          <a:effectLst/>
                          <a:latin typeface="Times New Roman" pitchFamily="18" charset="0"/>
                        </a:rPr>
                        <a:t>Mar 2021*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Jul 2021*</a:t>
                      </a:r>
                    </a:p>
                  </a:txBody>
                  <a:tcPr horzOverflow="overflow">
                    <a:noFill/>
                  </a:tcPr>
                </a:tc>
                <a:extLst>
                  <a:ext uri="{0D108BD9-81ED-4DB2-BD59-A6C34878D82A}">
                    <a16:rowId xmlns="" xmlns:a16="http://schemas.microsoft.com/office/drawing/2014/main" val="1982380037"/>
                  </a:ext>
                </a:extLst>
              </a:tr>
              <a:tr h="57707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20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000" b="0" i="0" u="none" strike="noStrike" cap="none" normalizeH="0" baseline="0" dirty="0">
                          <a:ln>
                            <a:noFill/>
                          </a:ln>
                          <a:solidFill>
                            <a:srgbClr val="0070C0"/>
                          </a:solidFill>
                          <a:effectLst/>
                          <a:latin typeface="Times New Roman" pitchFamily="18" charset="0"/>
                        </a:rPr>
                        <a:t>*</a:t>
                      </a:r>
                      <a:r>
                        <a:rPr kumimoji="0" lang="en-US" sz="2000" b="0" i="0" u="none" strike="noStrike" cap="none" normalizeH="0" baseline="0" dirty="0" err="1">
                          <a:ln>
                            <a:noFill/>
                          </a:ln>
                          <a:solidFill>
                            <a:srgbClr val="0070C0"/>
                          </a:solidFill>
                          <a:effectLst/>
                          <a:latin typeface="Times New Roman" pitchFamily="18" charset="0"/>
                        </a:rPr>
                        <a:t>REVmd</a:t>
                      </a:r>
                      <a:r>
                        <a:rPr kumimoji="0" lang="en-US" sz="2000" b="0" i="0" u="none" strike="noStrike" cap="none" normalizeH="0" baseline="0" dirty="0">
                          <a:ln>
                            <a:noFill/>
                          </a:ln>
                          <a:solidFill>
                            <a:srgbClr val="0070C0"/>
                          </a:solidFill>
                          <a:effectLst/>
                          <a:latin typeface="Times New Roman" pitchFamily="18" charset="0"/>
                        </a:rPr>
                        <a:t> Sep, 2020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416790517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1182416159"/>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502494330"/>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 xmlns:a16="http://schemas.microsoft.com/office/drawing/2014/main" val="3939065581"/>
                  </a:ext>
                </a:extLst>
              </a:tr>
              <a:tr h="32617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 xmlns:a16="http://schemas.microsoft.com/office/drawing/2014/main" val="1287635205"/>
                  </a:ext>
                </a:extLst>
              </a:tr>
            </a:tbl>
          </a:graphicData>
        </a:graphic>
      </p:graphicFrame>
      <p:sp>
        <p:nvSpPr>
          <p:cNvPr id="7" name="Footer Placeholder 6"/>
          <p:cNvSpPr>
            <a:spLocks noGrp="1"/>
          </p:cNvSpPr>
          <p:nvPr>
            <p:ph type="ftr" idx="14"/>
          </p:nvPr>
        </p:nvSpPr>
        <p:spPr/>
        <p:txBody>
          <a:bodyPr/>
          <a:lstStyle/>
          <a:p>
            <a:r>
              <a:rPr lang="en-GB" smtClean="0"/>
              <a:t>Peter Eccelsine,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smtClean="0">
                <a:sym typeface="+mn-ea"/>
              </a:rPr>
              <a:t>Completed work items in the week</a:t>
            </a:r>
            <a:endParaRPr lang="zh-CN" altLang="en-US"/>
          </a:p>
        </p:txBody>
      </p:sp>
      <p:sp>
        <p:nvSpPr>
          <p:cNvPr id="3" name="文本占位符 2"/>
          <p:cNvSpPr>
            <a:spLocks noGrp="1"/>
          </p:cNvSpPr>
          <p:nvPr>
            <p:ph type="body" idx="1"/>
          </p:nvPr>
        </p:nvSpPr>
        <p:spPr>
          <a:xfrm>
            <a:off x="914400" y="1612900"/>
            <a:ext cx="10361295" cy="5043805"/>
          </a:xfrm>
        </p:spPr>
        <p:txBody>
          <a:bodyPr>
            <a:normAutofit fontScale="77500" lnSpcReduction="10000"/>
          </a:bodyPr>
          <a:lstStyle/>
          <a:p>
            <a:pPr>
              <a:spcBef>
                <a:spcPct val="20000"/>
              </a:spcBef>
              <a:spcAft>
                <a:spcPts val="600"/>
              </a:spcAft>
              <a:buClrTx/>
              <a:buSzTx/>
            </a:pPr>
            <a:r>
              <a:rPr lang="en-US" altLang="en-US" sz="2400" dirty="0" smtClean="0">
                <a:solidFill>
                  <a:schemeClr val="tx1"/>
                </a:solidFill>
                <a:ea typeface="MS PGothic" panose="020B0600070205080204" pitchFamily="34" charset="-128"/>
                <a:sym typeface="+mn-ea"/>
              </a:rPr>
              <a:t>6 sessions</a:t>
            </a:r>
            <a:r>
              <a:rPr lang="en-US" altLang="en-US" sz="2400" dirty="0">
                <a:solidFill>
                  <a:schemeClr val="tx1"/>
                </a:solidFill>
                <a:ea typeface="MS PGothic" panose="020B0600070205080204" pitchFamily="34" charset="-128"/>
                <a:sym typeface="+mn-ea"/>
              </a:rPr>
              <a:t> were allocated in the week, including two adhoc sessions</a:t>
            </a:r>
            <a:endParaRPr lang="en-US" altLang="en-US" sz="2400" dirty="0">
              <a:solidFill>
                <a:schemeClr val="tx1"/>
              </a:solidFill>
              <a:ea typeface="MS PGothic" panose="020B0600070205080204" pitchFamily="34" charset="-128"/>
            </a:endParaRPr>
          </a:p>
          <a:p>
            <a:pPr>
              <a:spcBef>
                <a:spcPct val="20000"/>
              </a:spcBef>
              <a:spcAft>
                <a:spcPts val="600"/>
              </a:spcAft>
              <a:buClrTx/>
              <a:buSzTx/>
            </a:pPr>
            <a:r>
              <a:rPr lang="en-US" altLang="en-US" sz="2400" dirty="0">
                <a:solidFill>
                  <a:schemeClr val="tx1"/>
                </a:solidFill>
                <a:ea typeface="MS PGothic" panose="020B0600070205080204" pitchFamily="34" charset="-128"/>
                <a:sym typeface="+mn-ea"/>
              </a:rPr>
              <a:t>Meeting agenda: the last revision of </a:t>
            </a:r>
            <a:r>
              <a:rPr lang="en-US" altLang="en-US" sz="2400" dirty="0" smtClean="0">
                <a:solidFill>
                  <a:schemeClr val="tx1"/>
                </a:solidFill>
                <a:ea typeface="MS PGothic" panose="020B0600070205080204" pitchFamily="34" charset="-128"/>
                <a:sym typeface="+mn-ea"/>
              </a:rPr>
              <a:t>11-19/2126</a:t>
            </a:r>
            <a:endParaRPr lang="en-US" altLang="en-US" sz="2400" dirty="0">
              <a:solidFill>
                <a:schemeClr val="tx1"/>
              </a:solidFill>
              <a:ea typeface="MS PGothic" panose="020B0600070205080204" pitchFamily="34" charset="-128"/>
            </a:endParaRPr>
          </a:p>
          <a:p>
            <a:pPr>
              <a:spcBef>
                <a:spcPct val="20000"/>
              </a:spcBef>
              <a:spcAft>
                <a:spcPts val="600"/>
              </a:spcAft>
              <a:buClrTx/>
              <a:buSzTx/>
            </a:pPr>
            <a:r>
              <a:rPr lang="en-US" altLang="en-US" sz="2400" dirty="0">
                <a:solidFill>
                  <a:schemeClr val="tx1"/>
                </a:solidFill>
                <a:ea typeface="MS PGothic" panose="020B0600070205080204" pitchFamily="34" charset="-128"/>
                <a:sym typeface="+mn-ea"/>
              </a:rPr>
              <a:t>Major work items completed in this week include: </a:t>
            </a:r>
            <a:endParaRPr lang="en-US" altLang="en-US" sz="24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a:solidFill>
                  <a:schemeClr val="tx1"/>
                </a:solidFill>
                <a:ea typeface="MS PGothic" panose="020B0600070205080204" pitchFamily="34" charset="-128"/>
                <a:sym typeface="+mn-ea"/>
              </a:rPr>
              <a:t>IEEE P802.11bd D0.1 was available in member area</a:t>
            </a:r>
            <a:endParaRPr lang="en-US" altLang="en-US" sz="24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Approval of the updated </a:t>
            </a:r>
            <a:r>
              <a:rPr lang="en-US" altLang="en-US" sz="2400" dirty="0">
                <a:solidFill>
                  <a:schemeClr val="tx1"/>
                </a:solidFill>
                <a:ea typeface="MS PGothic" panose="020B0600070205080204" pitchFamily="34" charset="-128"/>
                <a:sym typeface="+mn-ea"/>
              </a:rPr>
              <a:t>SFD document (</a:t>
            </a:r>
            <a:r>
              <a:rPr lang="en-US" altLang="en-US" sz="2400" dirty="0" smtClean="0">
                <a:solidFill>
                  <a:schemeClr val="tx1"/>
                </a:solidFill>
                <a:ea typeface="MS PGothic" panose="020B0600070205080204" pitchFamily="34" charset="-128"/>
                <a:sym typeface="+mn-ea"/>
              </a:rPr>
              <a:t>11-19/0497r5)</a:t>
            </a:r>
            <a:endParaRPr lang="en-US" altLang="en-US" sz="24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Planned Joint session failed due to the delayed progress of the interested topic</a:t>
            </a:r>
            <a:endParaRPr lang="en-US" altLang="en-US" sz="2400" dirty="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Develop comments on FCC's NPRM on 5.9 GHz and further efforts are needed to complete the work before Mar meeting. A following WG ballot is requested to review the comment document.</a:t>
            </a: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Approval the editor to create 11bd spec draft D0.2 for group review</a:t>
            </a:r>
            <a:endParaRPr lang="en-US" altLang="en-US" sz="2400" dirty="0" smtClean="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Review </a:t>
            </a:r>
            <a:r>
              <a:rPr lang="en-US" altLang="en-US" sz="2400" dirty="0" err="1" smtClean="0">
                <a:solidFill>
                  <a:schemeClr val="tx1"/>
                </a:solidFill>
                <a:ea typeface="MS PGothic" panose="020B0600070205080204" pitchFamily="34" charset="-128"/>
                <a:sym typeface="+mn-ea"/>
              </a:rPr>
              <a:t>TGbd</a:t>
            </a:r>
            <a:r>
              <a:rPr lang="en-US" altLang="en-US" sz="2400" dirty="0" smtClean="0">
                <a:solidFill>
                  <a:schemeClr val="tx1"/>
                </a:solidFill>
                <a:ea typeface="MS PGothic" panose="020B0600070205080204" pitchFamily="34" charset="-128"/>
                <a:sym typeface="+mn-ea"/>
              </a:rPr>
              <a:t> timeline (No change)</a:t>
            </a:r>
            <a:endParaRPr lang="en-US" altLang="en-US" sz="2400" dirty="0" smtClean="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Approval of Teleconference </a:t>
            </a:r>
            <a:r>
              <a:rPr lang="en-US" altLang="en-US" sz="2400" dirty="0">
                <a:solidFill>
                  <a:schemeClr val="tx1"/>
                </a:solidFill>
                <a:ea typeface="MS PGothic" panose="020B0600070205080204" pitchFamily="34" charset="-128"/>
                <a:sym typeface="+mn-ea"/>
              </a:rPr>
              <a:t>plan after Jan 2020</a:t>
            </a:r>
            <a:r>
              <a:rPr lang="en-US" altLang="en-US" sz="2400" dirty="0" smtClean="0">
                <a:solidFill>
                  <a:schemeClr val="tx1"/>
                </a:solidFill>
                <a:ea typeface="MS PGothic" panose="020B0600070205080204" pitchFamily="34" charset="-128"/>
                <a:sym typeface="+mn-ea"/>
              </a:rPr>
              <a:t> meeting</a:t>
            </a:r>
            <a:endParaRPr lang="en-US" altLang="en-US" sz="2400" dirty="0" smtClean="0">
              <a:solidFill>
                <a:schemeClr val="tx1"/>
              </a:solidFill>
              <a:ea typeface="MS PGothic" panose="020B0600070205080204" pitchFamily="34" charset="-128"/>
            </a:endParaRPr>
          </a:p>
          <a:p>
            <a:pPr>
              <a:spcBef>
                <a:spcPct val="20000"/>
              </a:spcBef>
              <a:spcAft>
                <a:spcPts val="600"/>
              </a:spcAft>
              <a:buClrTx/>
              <a:buSzTx/>
              <a:buFontTx/>
              <a:buChar char="-"/>
            </a:pPr>
            <a:r>
              <a:rPr lang="en-US" altLang="en-US" sz="2400" dirty="0" smtClean="0">
                <a:solidFill>
                  <a:schemeClr val="tx1"/>
                </a:solidFill>
                <a:ea typeface="MS PGothic" panose="020B0600070205080204" pitchFamily="34" charset="-128"/>
                <a:sym typeface="+mn-ea"/>
              </a:rPr>
              <a:t>Most tech submissions</a:t>
            </a:r>
            <a:r>
              <a:rPr lang="en-US" altLang="en-US" sz="2400" dirty="0">
                <a:solidFill>
                  <a:schemeClr val="tx1"/>
                </a:solidFill>
                <a:ea typeface="MS PGothic" panose="020B0600070205080204" pitchFamily="34" charset="-128"/>
                <a:sym typeface="+mn-ea"/>
              </a:rPr>
              <a:t> were presented </a:t>
            </a:r>
            <a:r>
              <a:rPr lang="en-US" altLang="en-US" sz="2400" dirty="0" smtClean="0">
                <a:solidFill>
                  <a:schemeClr val="tx1"/>
                </a:solidFill>
                <a:ea typeface="MS PGothic" panose="020B0600070205080204" pitchFamily="34" charset="-128"/>
                <a:sym typeface="+mn-ea"/>
              </a:rPr>
              <a:t>in this </a:t>
            </a:r>
            <a:r>
              <a:rPr lang="en-US" altLang="en-US" sz="2400" dirty="0">
                <a:solidFill>
                  <a:schemeClr val="tx1"/>
                </a:solidFill>
                <a:ea typeface="MS PGothic" panose="020B0600070205080204" pitchFamily="34" charset="-128"/>
                <a:sym typeface="+mn-ea"/>
              </a:rPr>
              <a:t>week. </a:t>
            </a:r>
            <a:endParaRPr lang="en-US" altLang="en-US" sz="2400" dirty="0">
              <a:solidFill>
                <a:schemeClr val="tx1"/>
              </a:solidFill>
              <a:ea typeface="MS PGothic" panose="020B0600070205080204" pitchFamily="34" charset="-128"/>
            </a:endParaRPr>
          </a:p>
          <a:p>
            <a:pPr lvl="1">
              <a:spcBef>
                <a:spcPct val="20000"/>
              </a:spcBef>
              <a:spcAft>
                <a:spcPts val="600"/>
              </a:spcAft>
              <a:buClrTx/>
              <a:buSzTx/>
              <a:buFontTx/>
              <a:buChar char="-"/>
            </a:pPr>
            <a:r>
              <a:rPr lang="en-US" sz="2400" b="1" dirty="0" smtClean="0">
                <a:solidFill>
                  <a:srgbClr val="FF0000"/>
                </a:solidFill>
                <a:ea typeface="MS PGothic" panose="020B0600070205080204" pitchFamily="34" charset="-128"/>
                <a:sym typeface="+mn-ea"/>
              </a:rPr>
              <a:t>18</a:t>
            </a:r>
            <a:r>
              <a:rPr lang="en-US" sz="2400" dirty="0" smtClean="0">
                <a:solidFill>
                  <a:schemeClr val="tx1"/>
                </a:solidFill>
                <a:ea typeface="MS PGothic" panose="020B0600070205080204" pitchFamily="34" charset="-128"/>
                <a:sym typeface="+mn-ea"/>
              </a:rPr>
              <a:t> </a:t>
            </a:r>
            <a:r>
              <a:rPr lang="en-US" sz="2400" dirty="0">
                <a:solidFill>
                  <a:schemeClr val="tx1"/>
                </a:solidFill>
                <a:ea typeface="MS PGothic" panose="020B0600070205080204" pitchFamily="34" charset="-128"/>
                <a:sym typeface="+mn-ea"/>
              </a:rPr>
              <a:t>motions passed for developing SFD</a:t>
            </a:r>
            <a:endParaRPr lang="zh-CN" altLang="en-US"/>
          </a:p>
        </p:txBody>
      </p:sp>
      <p:graphicFrame>
        <p:nvGraphicFramePr>
          <p:cNvPr id="7" name="Table 1"/>
          <p:cNvGraphicFramePr>
            <a:graphicFrameLocks noGrp="1"/>
          </p:cNvGraphicFramePr>
          <p:nvPr/>
        </p:nvGraphicFramePr>
        <p:xfrm>
          <a:off x="7264400" y="1751330"/>
          <a:ext cx="4537075" cy="1828392"/>
        </p:xfrm>
        <a:graphic>
          <a:graphicData uri="http://schemas.openxmlformats.org/drawingml/2006/table">
            <a:tbl>
              <a:tblPr firstRow="1" bandRow="1">
                <a:tableStyleId>{21E4AEA4-8DFA-4A89-87EB-49C32662AFE0}</a:tableStyleId>
              </a:tblPr>
              <a:tblGrid>
                <a:gridCol w="834390"/>
                <a:gridCol w="784860"/>
                <a:gridCol w="764540"/>
                <a:gridCol w="608965"/>
                <a:gridCol w="763905"/>
                <a:gridCol w="780415"/>
              </a:tblGrid>
              <a:tr h="274320">
                <a:tc>
                  <a:txBody>
                    <a:bodyPr/>
                    <a:lstStyle/>
                    <a:p>
                      <a:endParaRPr lang="en-US" sz="1400" dirty="0"/>
                    </a:p>
                  </a:txBody>
                  <a:tcPr marT="45686" marB="45686"/>
                </a:tc>
                <a:tc>
                  <a:txBody>
                    <a:bodyPr/>
                    <a:lstStyle/>
                    <a:p>
                      <a:pPr algn="ctr"/>
                      <a:r>
                        <a:rPr lang="en-US" sz="1400" dirty="0"/>
                        <a:t>MON</a:t>
                      </a:r>
                    </a:p>
                  </a:txBody>
                  <a:tcPr marT="45686" marB="45686"/>
                </a:tc>
                <a:tc gridSpan="2">
                  <a:txBody>
                    <a:bodyPr/>
                    <a:lstStyle/>
                    <a:p>
                      <a:pPr algn="ctr"/>
                      <a:r>
                        <a:rPr lang="en-US" sz="1400" dirty="0"/>
                        <a:t>TUE</a:t>
                      </a:r>
                    </a:p>
                  </a:txBody>
                  <a:tcPr marT="45686" marB="45686"/>
                </a:tc>
                <a:tc hMerge="1">
                  <a:txBody>
                    <a:bodyPr/>
                    <a:lstStyle/>
                    <a:p>
                      <a:endParaRPr lang="en-US"/>
                    </a:p>
                  </a:txBody>
                  <a:tcPr marT="45686" marB="45686"/>
                </a:tc>
                <a:tc>
                  <a:txBody>
                    <a:bodyPr/>
                    <a:lstStyle/>
                    <a:p>
                      <a:pPr algn="ctr"/>
                      <a:r>
                        <a:rPr lang="en-US" sz="1400" dirty="0"/>
                        <a:t>WED</a:t>
                      </a:r>
                    </a:p>
                  </a:txBody>
                  <a:tcPr marT="45686" marB="45686"/>
                </a:tc>
                <a:tc>
                  <a:txBody>
                    <a:bodyPr/>
                    <a:lstStyle/>
                    <a:p>
                      <a:pPr algn="ctr"/>
                      <a:r>
                        <a:rPr lang="en-US" sz="1400" dirty="0"/>
                        <a:t>THU</a:t>
                      </a:r>
                    </a:p>
                  </a:txBody>
                  <a:tcPr marT="45686" marB="45686"/>
                </a:tc>
              </a:tr>
              <a:tr h="274320">
                <a:tc>
                  <a:txBody>
                    <a:bodyPr/>
                    <a:lstStyle/>
                    <a:p>
                      <a:pPr algn="ctr"/>
                      <a:r>
                        <a:rPr lang="en-US" sz="1400" dirty="0"/>
                        <a:t>AM1</a:t>
                      </a:r>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gridSpan="2">
                  <a:txBody>
                    <a:bodyPr/>
                    <a:lstStyle/>
                    <a:p>
                      <a:pPr algn="ctr"/>
                      <a:endParaRPr lang="en-US" sz="1400" dirty="0"/>
                    </a:p>
                  </a:txBody>
                  <a:tcPr marT="45686" marB="45686" anchor="ctr"/>
                </a:tc>
                <a:tc hMerge="1">
                  <a:txBody>
                    <a:bodyPr/>
                    <a:lstStyle/>
                    <a:p>
                      <a:endParaRPr lang="en-US"/>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b="0" dirty="0">
                        <a:solidFill>
                          <a:schemeClr val="tx1"/>
                        </a:solidFill>
                      </a:endParaRPr>
                    </a:p>
                  </a:txBody>
                  <a:tcPr marT="45686" marB="45686" anchor="ctr"/>
                </a:tc>
              </a:tr>
              <a:tr h="274320">
                <a:tc>
                  <a:txBody>
                    <a:bodyPr/>
                    <a:lstStyle/>
                    <a:p>
                      <a:pPr algn="ctr"/>
                      <a:r>
                        <a:rPr lang="en-US" sz="1400" dirty="0"/>
                        <a:t>AM2</a:t>
                      </a:r>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hMerge="1">
                  <a:txBody>
                    <a:bodyPr/>
                    <a:lstStyle/>
                    <a:p>
                      <a:endParaRPr lang="en-US"/>
                    </a:p>
                  </a:txBody>
                  <a:tcPr marT="45686" marB="45686" anchor="ctr"/>
                </a:tc>
                <a:tc>
                  <a:txBody>
                    <a:bodyPr/>
                    <a:lstStyle/>
                    <a:p>
                      <a:pPr algn="ctr"/>
                      <a:endParaRPr lang="en-US" sz="14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dirty="0"/>
                        <a:t>TGbd</a:t>
                      </a:r>
                    </a:p>
                  </a:txBody>
                  <a:tcPr marT="45686" marB="45686" anchor="ctr"/>
                </a:tc>
              </a:tr>
              <a:tr h="274320">
                <a:tc>
                  <a:txBody>
                    <a:bodyPr/>
                    <a:lstStyle/>
                    <a:p>
                      <a:pPr algn="ctr"/>
                      <a:r>
                        <a:rPr lang="en-US" sz="1400" dirty="0"/>
                        <a:t>PM1</a:t>
                      </a:r>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TGbd</a:t>
                      </a:r>
                    </a:p>
                  </a:txBody>
                  <a:tcPr marT="45686" marB="45686" anchor="ctr"/>
                </a:tc>
                <a:tc gridSpan="2">
                  <a:txBody>
                    <a:bodyPr/>
                    <a:lstStyle/>
                    <a:p>
                      <a:pPr algn="ctr"/>
                      <a:endParaRPr lang="en-US" sz="1400" dirty="0"/>
                    </a:p>
                  </a:txBody>
                  <a:tcPr marT="45686" marB="45686" anchor="ctr"/>
                </a:tc>
                <a:tc hMerge="1">
                  <a:txBody>
                    <a:bodyPr/>
                    <a:lstStyle/>
                    <a:p>
                      <a:endParaRPr lang="en-US"/>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dirty="0" smtClean="0"/>
                        <a:t>TGbd</a:t>
                      </a:r>
                      <a:endParaRPr lang="en-US" sz="1400" strike="sngStrike" dirty="0" smtClean="0">
                        <a:solidFill>
                          <a:schemeClr val="accent4"/>
                        </a:solidFill>
                        <a:uFillTx/>
                      </a:endParaRPr>
                    </a:p>
                  </a:txBody>
                  <a:tcPr marT="45686" marB="45686" anchor="ctr"/>
                </a:tc>
                <a:tc>
                  <a:txBody>
                    <a:bodyPr/>
                    <a:lstStyle/>
                    <a:p>
                      <a:pPr algn="ctr"/>
                      <a:endParaRPr lang="en-US" sz="1400" dirty="0"/>
                    </a:p>
                  </a:txBody>
                  <a:tcPr marT="45686" marB="45686" anchor="ctr"/>
                </a:tc>
              </a:tr>
              <a:tr h="274320">
                <a:tc>
                  <a:txBody>
                    <a:bodyPr/>
                    <a:lstStyle/>
                    <a:p>
                      <a:pPr algn="ctr"/>
                      <a:r>
                        <a:rPr lang="en-US" sz="1400" dirty="0"/>
                        <a:t>PM2</a:t>
                      </a:r>
                    </a:p>
                  </a:txBody>
                  <a:tcPr marT="45686" marB="45686"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400" dirty="0"/>
                        <a:t>MAC</a:t>
                      </a:r>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en-US" sz="1400" dirty="0"/>
                        <a:t>PHY</a:t>
                      </a:r>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solidFill>
                          <a:schemeClr val="tx1"/>
                        </a:solidFill>
                      </a:endParaRPr>
                    </a:p>
                  </a:txBody>
                  <a:tcPr marT="45686" marB="45686" anchor="ctr"/>
                </a:tc>
              </a:tr>
              <a:tr h="274320">
                <a:tc>
                  <a:txBody>
                    <a:bodyPr/>
                    <a:lstStyle/>
                    <a:p>
                      <a:pPr algn="ctr"/>
                      <a:r>
                        <a:rPr lang="en-US" sz="1400" dirty="0" smtClean="0"/>
                        <a:t>EVE</a:t>
                      </a:r>
                    </a:p>
                  </a:txBody>
                  <a:tcPr marT="45686" marB="45686" anchor="ctr"/>
                </a:tc>
                <a:tc>
                  <a:txBody>
                    <a:bodyPr/>
                    <a:lstStyle/>
                    <a:p>
                      <a:pPr algn="ctr"/>
                      <a:r>
                        <a:rPr lang="en-US" sz="1400" dirty="0"/>
                        <a:t>TGbd</a:t>
                      </a:r>
                    </a:p>
                  </a:txBody>
                  <a:tcPr marT="45686" marB="45686"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sz="1400" dirty="0"/>
                    </a:p>
                  </a:txBody>
                  <a:tcPr marT="45686" marB="45686" anchor="ctr"/>
                </a:tc>
                <a:tc hMerge="1">
                  <a:txBody>
                    <a:bodyPr/>
                    <a:lstStyle/>
                    <a:p>
                      <a:endParaRPr lang="en-US"/>
                    </a:p>
                  </a:txBody>
                  <a:tcPr marT="45686" marB="45686" anchor="ctr"/>
                </a:tc>
                <a:tc>
                  <a:txBody>
                    <a:bodyPr/>
                    <a:lstStyle/>
                    <a:p>
                      <a:pPr algn="ctr"/>
                      <a:endParaRPr lang="en-US" sz="1400" dirty="0"/>
                    </a:p>
                  </a:txBody>
                  <a:tcPr marT="45686" marB="45686" anchor="ctr"/>
                </a:tc>
                <a:tc>
                  <a:txBody>
                    <a:bodyPr/>
                    <a:lstStyle/>
                    <a:p>
                      <a:pPr algn="ctr"/>
                      <a:endParaRPr lang="en-US" sz="1400" dirty="0"/>
                    </a:p>
                  </a:txBody>
                  <a:tcPr marT="45686" marB="45686" anchor="ctr"/>
                </a:tc>
              </a:tr>
            </a:tbl>
          </a:graphicData>
        </a:graphic>
      </p:graphicFrame>
      <p:sp>
        <p:nvSpPr>
          <p:cNvPr id="8" name="Footer Placeholder 7"/>
          <p:cNvSpPr>
            <a:spLocks noGrp="1"/>
          </p:cNvSpPr>
          <p:nvPr>
            <p:ph type="ftr" sz="quarter" idx="11"/>
          </p:nvPr>
        </p:nvSpPr>
        <p:spPr/>
        <p:txBody>
          <a:bodyPr/>
          <a:lstStyle/>
          <a:p>
            <a:r>
              <a:rPr lang="en-GB" smtClean="0"/>
              <a:t>Bo Sun, ZTE Corporation</a:t>
            </a:r>
            <a:endParaRPr lang="en-GB" dirty="0"/>
          </a:p>
        </p:txBody>
      </p:sp>
      <p:sp>
        <p:nvSpPr>
          <p:cNvPr id="9" name="Slide Number Placeholder 8"/>
          <p:cNvSpPr>
            <a:spLocks noGrp="1"/>
          </p:cNvSpPr>
          <p:nvPr>
            <p:ph type="sldNum" sz="quarter" idx="12"/>
          </p:nvPr>
        </p:nvSpPr>
        <p:spPr/>
        <p:txBody>
          <a:bodyPr/>
          <a:lstStyle/>
          <a:p>
            <a:r>
              <a:rPr lang="en-GB" smtClean="0"/>
              <a:t>Slide </a:t>
            </a:r>
            <a:fld id="{D09C756B-EB39-4236-ADBB-73052B179AE4}" type="slidenum">
              <a:rPr lang="en-GB" smtClean="0"/>
              <a:t>70</a:t>
            </a:fld>
            <a:endParaRPr lang="en-GB"/>
          </a:p>
        </p:txBody>
      </p:sp>
      <p:sp>
        <p:nvSpPr>
          <p:cNvPr id="10" name="Date Placeholder 9"/>
          <p:cNvSpPr>
            <a:spLocks noGrp="1"/>
          </p:cNvSpPr>
          <p:nvPr>
            <p:ph type="dt" sz="half" idx="10"/>
          </p:nvPr>
        </p:nvSpPr>
        <p:spPr/>
        <p:txBody>
          <a:bodyPr/>
          <a:lstStyle/>
          <a:p>
            <a:r>
              <a:rPr lang="en-US" smtClean="0"/>
              <a:t>January 2020</a:t>
            </a:r>
            <a:endParaRPr lang="en-GB"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600" dirty="0">
                <a:sym typeface="+mn-ea"/>
              </a:rPr>
              <a:t>Motion for developing comments on FCC NPRM on 5.9 GHz band</a:t>
            </a:r>
            <a:endParaRPr lang="zh-CN" altLang="en-US" sz="3600"/>
          </a:p>
        </p:txBody>
      </p:sp>
      <p:sp>
        <p:nvSpPr>
          <p:cNvPr id="3" name="文本占位符 2"/>
          <p:cNvSpPr>
            <a:spLocks noGrp="1"/>
          </p:cNvSpPr>
          <p:nvPr>
            <p:ph type="body" idx="1"/>
          </p:nvPr>
        </p:nvSpPr>
        <p:spPr>
          <a:xfrm>
            <a:off x="914400" y="1830070"/>
            <a:ext cx="10361930" cy="4566285"/>
          </a:xfrm>
        </p:spPr>
        <p:txBody>
          <a:bodyPr/>
          <a:lstStyle/>
          <a:p>
            <a:r>
              <a:rPr lang="en-US" altLang="zh-CN" sz="2400" b="0" dirty="0">
                <a:sym typeface="+mn-ea"/>
              </a:rPr>
              <a:t>Approve TGbd to develop comment document responding to FCC NPRM on 5.9 GHz band </a:t>
            </a:r>
          </a:p>
          <a:p>
            <a:pPr lvl="1"/>
            <a:r>
              <a:rPr lang="en-US" altLang="zh-CN" sz="2000" b="0" dirty="0">
                <a:sym typeface="+mn-ea"/>
              </a:rPr>
              <a:t>- Joseph Levy leads the developing of comments with 11-20/0104 as the comment document.</a:t>
            </a:r>
          </a:p>
          <a:p>
            <a:endParaRPr lang="en-US" altLang="zh-CN" sz="2400" b="0" dirty="0">
              <a:sym typeface="+mn-ea"/>
            </a:endParaRPr>
          </a:p>
          <a:p>
            <a:r>
              <a:rPr lang="en-US" altLang="zh-CN" sz="2400" b="0" dirty="0">
                <a:sym typeface="+mn-ea"/>
              </a:rPr>
              <a:t>and run a WG ballot to approve the completed comment document and for the WG Chair to decide to send to FCC after EC review or forward to 802.18 for LMSC process</a:t>
            </a:r>
            <a:endParaRPr lang="en-US" altLang="zh-CN" b="0" dirty="0"/>
          </a:p>
          <a:p>
            <a:endParaRPr lang="en-US" altLang="zh-CN" b="0" dirty="0"/>
          </a:p>
          <a:p>
            <a:r>
              <a:rPr lang="en-US" altLang="zh-CN" sz="2400" b="0" dirty="0">
                <a:sym typeface="+mn-ea"/>
              </a:rPr>
              <a:t>Moved: Joseph Levy</a:t>
            </a:r>
            <a:endParaRPr lang="en-US" altLang="zh-CN" sz="2400" b="0" dirty="0"/>
          </a:p>
          <a:p>
            <a:r>
              <a:rPr lang="en-US" altLang="zh-CN" sz="2400" b="0" dirty="0">
                <a:sym typeface="+mn-ea"/>
              </a:rPr>
              <a:t>Seconded: Stuart Kerry</a:t>
            </a:r>
            <a:endParaRPr lang="en-US" altLang="zh-CN" sz="2400" b="0" dirty="0"/>
          </a:p>
          <a:p>
            <a:r>
              <a:rPr lang="en-US" altLang="zh-CN" sz="2400" b="0" dirty="0">
                <a:sym typeface="+mn-ea"/>
              </a:rPr>
              <a:t>Result: </a:t>
            </a:r>
            <a:r>
              <a:rPr lang="en-US" altLang="zh-CN" sz="2400" b="0" dirty="0">
                <a:solidFill>
                  <a:srgbClr val="00B050"/>
                </a:solidFill>
                <a:sym typeface="+mn-ea"/>
              </a:rPr>
              <a:t>23Y/1N/3A</a:t>
            </a:r>
            <a:r>
              <a:rPr lang="en-US" altLang="zh-CN" sz="2400" b="0" dirty="0">
                <a:sym typeface="+mn-ea"/>
              </a:rPr>
              <a:t>, PASSED</a:t>
            </a:r>
            <a:endParaRPr lang="zh-CN" altLang="en-US" sz="2400"/>
          </a:p>
        </p:txBody>
      </p:sp>
      <p:sp>
        <p:nvSpPr>
          <p:cNvPr id="5" name="Footer Placeholder 4"/>
          <p:cNvSpPr>
            <a:spLocks noGrp="1"/>
          </p:cNvSpPr>
          <p:nvPr>
            <p:ph type="ftr" sz="quarter" idx="11"/>
          </p:nvPr>
        </p:nvSpPr>
        <p:spPr/>
        <p:txBody>
          <a:bodyPr/>
          <a:lstStyle/>
          <a:p>
            <a:r>
              <a:rPr lang="en-GB" smtClean="0"/>
              <a:t>Bo Sun, ZTE Corporation</a:t>
            </a:r>
            <a:endParaRPr lang="en-GB" dirty="0"/>
          </a:p>
        </p:txBody>
      </p:sp>
      <p:sp>
        <p:nvSpPr>
          <p:cNvPr id="6" name="Slide Number Placeholder 5"/>
          <p:cNvSpPr>
            <a:spLocks noGrp="1"/>
          </p:cNvSpPr>
          <p:nvPr>
            <p:ph type="sldNum" sz="quarter" idx="12"/>
          </p:nvPr>
        </p:nvSpPr>
        <p:spPr/>
        <p:txBody>
          <a:bodyPr/>
          <a:lstStyle/>
          <a:p>
            <a:r>
              <a:rPr lang="en-GB" smtClean="0"/>
              <a:t>Slide </a:t>
            </a:r>
            <a:fld id="{D09C756B-EB39-4236-ADBB-73052B179AE4}" type="slidenum">
              <a:rPr lang="en-GB" smtClean="0"/>
              <a:t>71</a:t>
            </a:fld>
            <a:endParaRPr lang="en-GB"/>
          </a:p>
        </p:txBody>
      </p:sp>
      <p:sp>
        <p:nvSpPr>
          <p:cNvPr id="7" name="Date Placeholder 6"/>
          <p:cNvSpPr>
            <a:spLocks noGrp="1"/>
          </p:cNvSpPr>
          <p:nvPr>
            <p:ph type="dt" sz="half" idx="10"/>
          </p:nvPr>
        </p:nvSpPr>
        <p:spPr/>
        <p:txBody>
          <a:bodyPr/>
          <a:lstStyle/>
          <a:p>
            <a:r>
              <a:rPr lang="en-US" smtClean="0"/>
              <a:t>January 2020</a:t>
            </a:r>
            <a:endParaRPr lang="en-GB"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914400" y="670560"/>
            <a:ext cx="10361613" cy="1065213"/>
          </a:xfrm>
          <a:prstGeom prst="rect">
            <a:avLst/>
          </a:prstGeom>
        </p:spPr>
        <p:txBody>
          <a:bodyPr/>
          <a:lst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a:lstStyle>
          <a:p>
            <a:r>
              <a:rPr lang="en-US" altLang="zh-CN" kern="0" smtClean="0"/>
              <a:t>Motion for creating spec draft</a:t>
            </a:r>
            <a:endParaRPr lang="zh-CN" altLang="en-US" kern="0" dirty="0"/>
          </a:p>
        </p:txBody>
      </p:sp>
      <p:sp>
        <p:nvSpPr>
          <p:cNvPr id="6" name="内容占位符 2"/>
          <p:cNvSpPr txBox="1"/>
          <p:nvPr/>
        </p:nvSpPr>
        <p:spPr>
          <a:xfrm>
            <a:off x="914400" y="1981200"/>
            <a:ext cx="10361613" cy="4113213"/>
          </a:xfrm>
          <a:prstGeom prst="rect">
            <a:avLst/>
          </a:prstGeom>
        </p:spPr>
        <p:txBody>
          <a:bodyPr>
            <a:normAutofit lnSpcReduction="10000"/>
          </a:bodyPr>
          <a:lst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a:lstStyle>
          <a:p>
            <a:r>
              <a:rPr lang="en-US" altLang="zh-CN" b="0" kern="0" dirty="0" smtClean="0"/>
              <a:t>Instruct the editor to create 802.11bd draft 0.2 based on draft 0.1 and the latest revisions of the following member contributions on mentor:</a:t>
            </a:r>
            <a:br>
              <a:rPr lang="en-US" altLang="zh-CN" b="0" kern="0" dirty="0" smtClean="0"/>
            </a:br>
            <a:endParaRPr lang="en-US" altLang="zh-CN" b="0" kern="0" dirty="0" smtClean="0"/>
          </a:p>
          <a:p>
            <a:r>
              <a:rPr lang="en-US" altLang="zh-CN" dirty="0">
                <a:sym typeface="+mn-ea"/>
              </a:rPr>
              <a:t> DCNs 11-19/1848, 1982, 1894 and 11-20/96, 97, 79, 113, 51, 50</a:t>
            </a:r>
            <a:endParaRPr lang="en-US" altLang="zh-CN" b="0" dirty="0"/>
          </a:p>
          <a:p>
            <a:r>
              <a:rPr lang="en-US" altLang="zh-CN" b="0" kern="0" dirty="0" smtClean="0"/>
              <a:t> </a:t>
            </a:r>
          </a:p>
          <a:p>
            <a:r>
              <a:rPr lang="en-US" altLang="zh-CN" b="0" kern="0" dirty="0" smtClean="0"/>
              <a:t>And place the draft in the members area for review.</a:t>
            </a:r>
          </a:p>
          <a:p>
            <a:endParaRPr lang="en-US" altLang="zh-CN" b="0" kern="0" dirty="0" smtClean="0"/>
          </a:p>
          <a:p>
            <a:r>
              <a:rPr lang="en-US" altLang="zh-CN" b="0" dirty="0">
                <a:sym typeface="+mn-ea"/>
              </a:rPr>
              <a:t>Moved: Bahar Sadeghi</a:t>
            </a:r>
            <a:endParaRPr lang="en-US" altLang="zh-CN" b="0" dirty="0"/>
          </a:p>
          <a:p>
            <a:r>
              <a:rPr lang="en-US" altLang="zh-CN" b="0" dirty="0">
                <a:sym typeface="+mn-ea"/>
              </a:rPr>
              <a:t>Seconded: Rui Cao</a:t>
            </a:r>
            <a:endParaRPr lang="en-US" altLang="zh-CN" b="0" dirty="0"/>
          </a:p>
          <a:p>
            <a:r>
              <a:rPr lang="en-US" altLang="zh-CN" b="0" dirty="0">
                <a:sym typeface="+mn-ea"/>
              </a:rPr>
              <a:t>Result: Accepted unanimously</a:t>
            </a:r>
            <a:endParaRPr lang="zh-CN" altLang="en-US"/>
          </a:p>
          <a:p>
            <a:endParaRPr lang="en-US" altLang="zh-CN" b="0" kern="0" dirty="0" smtClean="0"/>
          </a:p>
          <a:p>
            <a:endParaRPr lang="zh-CN" altLang="en-US" kern="0" dirty="0"/>
          </a:p>
        </p:txBody>
      </p:sp>
      <p:sp>
        <p:nvSpPr>
          <p:cNvPr id="7" name="Footer Placeholder 6"/>
          <p:cNvSpPr>
            <a:spLocks noGrp="1"/>
          </p:cNvSpPr>
          <p:nvPr>
            <p:ph type="ftr" idx="11"/>
          </p:nvPr>
        </p:nvSpPr>
        <p:spPr/>
        <p:txBody>
          <a:bodyPr/>
          <a:lstStyle/>
          <a:p>
            <a:r>
              <a:rPr lang="en-GB" smtClean="0"/>
              <a:t>Bo Sun, ZTE Corporation</a:t>
            </a:r>
            <a:endParaRPr lang="en-GB"/>
          </a:p>
        </p:txBody>
      </p:sp>
      <p:sp>
        <p:nvSpPr>
          <p:cNvPr id="8" name="Slide Number Placeholder 7"/>
          <p:cNvSpPr>
            <a:spLocks noGrp="1"/>
          </p:cNvSpPr>
          <p:nvPr>
            <p:ph type="sldNum" idx="12"/>
          </p:nvPr>
        </p:nvSpPr>
        <p:spPr/>
        <p:txBody>
          <a:bodyPr/>
          <a:lstStyle/>
          <a:p>
            <a:r>
              <a:rPr lang="en-GB" smtClean="0"/>
              <a:t>Slide </a:t>
            </a:r>
            <a:fld id="{F5D8E26B-7BCF-4D25-9C89-0168A6618F18}" type="slidenum">
              <a:rPr lang="en-GB" smtClean="0"/>
              <a:pPr/>
              <a:t>72</a:t>
            </a:fld>
            <a:endParaRPr lang="en-GB"/>
          </a:p>
        </p:txBody>
      </p:sp>
      <p:sp>
        <p:nvSpPr>
          <p:cNvPr id="9" name="Date Placeholder 8"/>
          <p:cNvSpPr>
            <a:spLocks noGrp="1"/>
          </p:cNvSpPr>
          <p:nvPr>
            <p:ph type="dt" idx="10"/>
          </p:nvPr>
        </p:nvSpPr>
        <p:spPr/>
        <p:txBody>
          <a:bodyPr/>
          <a:lstStyle/>
          <a:p>
            <a:r>
              <a:rPr lang="en-US" smtClean="0"/>
              <a:t>January 2020</a:t>
            </a:r>
            <a:endParaRPr lang="en-GB"/>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Approved TG Document</a:t>
            </a:r>
            <a:endParaRPr lang="zh-CN" altLang="en-US" dirty="0"/>
          </a:p>
        </p:txBody>
      </p:sp>
      <p:graphicFrame>
        <p:nvGraphicFramePr>
          <p:cNvPr id="7" name="表格 6"/>
          <p:cNvGraphicFramePr>
            <a:graphicFrameLocks noGrp="1"/>
          </p:cNvGraphicFramePr>
          <p:nvPr/>
        </p:nvGraphicFramePr>
        <p:xfrm>
          <a:off x="2124075" y="2209800"/>
          <a:ext cx="7856538" cy="3977640"/>
        </p:xfrm>
        <a:graphic>
          <a:graphicData uri="http://schemas.openxmlformats.org/drawingml/2006/table">
            <a:tbl>
              <a:tblPr firstRow="1" bandRow="1">
                <a:tableStyleId>{5C22544A-7EE6-4342-B048-85BDC9FD1C3A}</a:tableStyleId>
              </a:tblPr>
              <a:tblGrid>
                <a:gridCol w="4495800"/>
                <a:gridCol w="1676400"/>
                <a:gridCol w="1684338"/>
              </a:tblGrid>
              <a:tr h="370840">
                <a:tc>
                  <a:txBody>
                    <a:bodyPr/>
                    <a:lstStyle/>
                    <a:p>
                      <a:r>
                        <a:rPr lang="en-US" altLang="zh-CN" dirty="0" smtClean="0"/>
                        <a:t>TG Document</a:t>
                      </a:r>
                      <a:endParaRPr lang="zh-CN" altLang="en-US" dirty="0"/>
                    </a:p>
                  </a:txBody>
                  <a:tcPr/>
                </a:tc>
                <a:tc>
                  <a:txBody>
                    <a:bodyPr/>
                    <a:lstStyle/>
                    <a:p>
                      <a:r>
                        <a:rPr lang="en-US" altLang="zh-CN" dirty="0" smtClean="0"/>
                        <a:t>Baseline Version</a:t>
                      </a:r>
                      <a:endParaRPr lang="zh-CN" altLang="en-US" dirty="0"/>
                    </a:p>
                  </a:txBody>
                  <a:tcPr/>
                </a:tc>
                <a:tc>
                  <a:txBody>
                    <a:bodyPr/>
                    <a:lstStyle/>
                    <a:p>
                      <a:r>
                        <a:rPr lang="en-US" altLang="zh-CN" dirty="0" smtClean="0"/>
                        <a:t>Latest</a:t>
                      </a:r>
                      <a:r>
                        <a:rPr lang="en-US" altLang="zh-CN" baseline="0" dirty="0" smtClean="0"/>
                        <a:t> Revision</a:t>
                      </a:r>
                      <a:endParaRPr lang="zh-CN" altLang="en-US" dirty="0"/>
                    </a:p>
                  </a:txBody>
                  <a:tcPr/>
                </a:tc>
              </a:tr>
              <a:tr h="370840">
                <a:tc>
                  <a:txBody>
                    <a:bodyPr/>
                    <a:lstStyle/>
                    <a:p>
                      <a:r>
                        <a:rPr lang="en-US" altLang="zh-CN" dirty="0" smtClean="0"/>
                        <a:t>Definition and requirements</a:t>
                      </a:r>
                      <a:endParaRPr lang="zh-CN" altLang="en-US" dirty="0"/>
                    </a:p>
                  </a:txBody>
                  <a:tcPr/>
                </a:tc>
                <a:tc>
                  <a:txBody>
                    <a:bodyPr/>
                    <a:lstStyle/>
                    <a:p>
                      <a:r>
                        <a:rPr lang="en-US" altLang="zh-CN" dirty="0" smtClean="0"/>
                        <a:t>11-19/0202r1</a:t>
                      </a:r>
                      <a:endParaRPr lang="zh-CN" altLang="en-US" dirty="0"/>
                    </a:p>
                  </a:txBody>
                  <a:tcPr/>
                </a:tc>
                <a:tc>
                  <a:txBody>
                    <a:bodyPr/>
                    <a:lstStyle/>
                    <a:p>
                      <a:r>
                        <a:rPr lang="en-US" altLang="zh-CN" dirty="0" smtClean="0"/>
                        <a:t>11-19/0202r1</a:t>
                      </a:r>
                      <a:endParaRPr lang="zh-CN" altLang="en-US" dirty="0"/>
                    </a:p>
                  </a:txBody>
                  <a:tcPr/>
                </a:tc>
              </a:tr>
              <a:tr h="370840">
                <a:tc>
                  <a:txBody>
                    <a:bodyPr/>
                    <a:lstStyle/>
                    <a:p>
                      <a:r>
                        <a:rPr lang="en-US" altLang="zh-CN" dirty="0" smtClean="0"/>
                        <a:t>Selection Procedure document</a:t>
                      </a:r>
                      <a:endParaRPr lang="zh-CN" altLang="en-US" dirty="0"/>
                    </a:p>
                  </a:txBody>
                  <a:tcPr/>
                </a:tc>
                <a:tc>
                  <a:txBody>
                    <a:bodyPr/>
                    <a:lstStyle/>
                    <a:p>
                      <a:r>
                        <a:rPr lang="en-US" altLang="zh-CN" dirty="0" smtClean="0">
                          <a:solidFill>
                            <a:schemeClr val="tx1"/>
                          </a:solidFill>
                        </a:rPr>
                        <a:t>11-19/0030r6</a:t>
                      </a:r>
                      <a:endParaRPr lang="zh-CN" altLang="en-US" dirty="0">
                        <a:solidFill>
                          <a:schemeClr val="tx1"/>
                        </a:solidFill>
                      </a:endParaRPr>
                    </a:p>
                  </a:txBody>
                  <a:tcPr/>
                </a:tc>
                <a:tc>
                  <a:txBody>
                    <a:bodyPr/>
                    <a:lstStyle/>
                    <a:p>
                      <a:r>
                        <a:rPr lang="en-US" altLang="zh-CN" dirty="0" smtClean="0">
                          <a:solidFill>
                            <a:schemeClr val="tx1"/>
                          </a:solidFill>
                        </a:rPr>
                        <a:t>11-19/0030r6</a:t>
                      </a:r>
                      <a:endParaRPr lang="zh-CN" altLang="en-US" dirty="0">
                        <a:solidFill>
                          <a:schemeClr val="tx1"/>
                        </a:solidFill>
                      </a:endParaRPr>
                    </a:p>
                  </a:txBody>
                  <a:tcPr/>
                </a:tc>
              </a:tr>
              <a:tr h="370840">
                <a:tc>
                  <a:txBody>
                    <a:bodyPr/>
                    <a:lstStyle/>
                    <a:p>
                      <a:r>
                        <a:rPr lang="en-US" altLang="zh-CN" dirty="0" smtClean="0"/>
                        <a:t>Functional Requirement document</a:t>
                      </a:r>
                      <a:endParaRPr lang="zh-CN" altLang="en-US" dirty="0"/>
                    </a:p>
                  </a:txBody>
                  <a:tcPr/>
                </a:tc>
                <a:tc>
                  <a:txBody>
                    <a:bodyPr/>
                    <a:lstStyle/>
                    <a:p>
                      <a:r>
                        <a:rPr lang="en-US" altLang="zh-CN" dirty="0" smtClean="0">
                          <a:solidFill>
                            <a:schemeClr val="tx1"/>
                          </a:solidFill>
                        </a:rPr>
                        <a:t>11-19/0495r0</a:t>
                      </a:r>
                      <a:endParaRPr lang="zh-CN" altLang="en-US" dirty="0">
                        <a:solidFill>
                          <a:schemeClr val="tx1"/>
                        </a:solidFill>
                      </a:endParaRPr>
                    </a:p>
                  </a:txBody>
                  <a:tcPr/>
                </a:tc>
                <a:tc>
                  <a:txBody>
                    <a:bodyPr/>
                    <a:lstStyle/>
                    <a:p>
                      <a:r>
                        <a:rPr lang="en-US" altLang="zh-CN" dirty="0" smtClean="0">
                          <a:solidFill>
                            <a:schemeClr val="tx1"/>
                          </a:solidFill>
                        </a:rPr>
                        <a:t>11-19/0495r3</a:t>
                      </a:r>
                    </a:p>
                  </a:txBody>
                  <a:tcPr/>
                </a:tc>
              </a:tr>
              <a:tr h="370840">
                <a:tc>
                  <a:txBody>
                    <a:bodyPr/>
                    <a:lstStyle/>
                    <a:p>
                      <a:r>
                        <a:rPr lang="en-US" altLang="zh-CN" dirty="0" smtClean="0"/>
                        <a:t>Spec Framework document</a:t>
                      </a:r>
                      <a:endParaRPr lang="zh-CN" altLang="en-US" dirty="0"/>
                    </a:p>
                  </a:txBody>
                  <a:tcPr/>
                </a:tc>
                <a:tc>
                  <a:txBody>
                    <a:bodyPr/>
                    <a:lstStyle/>
                    <a:p>
                      <a:r>
                        <a:rPr lang="en-US" altLang="zh-CN" dirty="0" smtClean="0">
                          <a:solidFill>
                            <a:schemeClr val="tx1"/>
                          </a:solidFill>
                        </a:rPr>
                        <a:t>11-19/0497r0</a:t>
                      </a:r>
                      <a:endParaRPr lang="zh-CN" altLang="en-US" dirty="0">
                        <a:solidFill>
                          <a:schemeClr val="tx1"/>
                        </a:solidFill>
                      </a:endParaRPr>
                    </a:p>
                  </a:txBody>
                  <a:tcPr/>
                </a:tc>
                <a:tc>
                  <a:txBody>
                    <a:bodyPr/>
                    <a:lstStyle/>
                    <a:p>
                      <a:r>
                        <a:rPr lang="en-US" altLang="zh-CN" dirty="0" smtClean="0">
                          <a:solidFill>
                            <a:srgbClr val="0070C0"/>
                          </a:solidFill>
                        </a:rPr>
                        <a:t>11-19/0497r5</a:t>
                      </a:r>
                      <a:endParaRPr lang="zh-CN" altLang="en-US" dirty="0">
                        <a:solidFill>
                          <a:srgbClr val="0070C0"/>
                        </a:solidFill>
                      </a:endParaRPr>
                    </a:p>
                  </a:txBody>
                  <a:tcPr/>
                </a:tc>
              </a:tr>
              <a:tr h="370840">
                <a:tc>
                  <a:txBody>
                    <a:bodyPr/>
                    <a:lstStyle/>
                    <a:p>
                      <a:r>
                        <a:rPr lang="en-US" altLang="zh-CN" dirty="0" smtClean="0"/>
                        <a:t>Liaison response to IEEE VT/ITS</a:t>
                      </a:r>
                      <a:r>
                        <a:rPr lang="en-US" altLang="zh-CN" baseline="0" dirty="0" smtClean="0"/>
                        <a:t> 1609 WG</a:t>
                      </a:r>
                      <a:endParaRPr lang="zh-CN" altLang="en-US" dirty="0"/>
                    </a:p>
                  </a:txBody>
                  <a:tcPr/>
                </a:tc>
                <a:tc>
                  <a:txBody>
                    <a:bodyPr/>
                    <a:lstStyle/>
                    <a:p>
                      <a:r>
                        <a:rPr lang="en-US" altLang="zh-CN" dirty="0" smtClean="0">
                          <a:solidFill>
                            <a:schemeClr val="tx1"/>
                          </a:solidFill>
                        </a:rPr>
                        <a:t>11-19/0437r3</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solidFill>
                            <a:schemeClr val="tx1"/>
                          </a:solidFill>
                        </a:rPr>
                        <a:t>11-19/0437r3</a:t>
                      </a:r>
                      <a:endParaRPr lang="zh-CN" altLang="en-US" dirty="0" smtClean="0">
                        <a:solidFill>
                          <a:schemeClr val="tx1"/>
                        </a:solidFill>
                      </a:endParaRPr>
                    </a:p>
                  </a:txBody>
                  <a:tcPr/>
                </a:tc>
              </a:tr>
              <a:tr h="370840">
                <a:tc>
                  <a:txBody>
                    <a:bodyPr/>
                    <a:lstStyle/>
                    <a:p>
                      <a:r>
                        <a:rPr lang="en-US" altLang="zh-CN" dirty="0" smtClean="0"/>
                        <a:t>Liaison response</a:t>
                      </a:r>
                      <a:r>
                        <a:rPr lang="en-US" altLang="zh-CN" baseline="0" dirty="0" smtClean="0"/>
                        <a:t> to ITU-T CITS</a:t>
                      </a:r>
                      <a:endParaRPr lang="zh-CN" altLang="en-US" dirty="0"/>
                    </a:p>
                  </a:txBody>
                  <a:tcPr/>
                </a:tc>
                <a:tc>
                  <a:txBody>
                    <a:bodyPr/>
                    <a:lstStyle/>
                    <a:p>
                      <a:r>
                        <a:rPr lang="en-US" altLang="zh-CN" dirty="0" smtClean="0">
                          <a:solidFill>
                            <a:schemeClr val="tx1"/>
                          </a:solidFill>
                        </a:rPr>
                        <a:t>11-19/0843r0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solidFill>
                            <a:schemeClr val="tx1"/>
                          </a:solidFill>
                        </a:rPr>
                        <a:t>11-19/0843r0</a:t>
                      </a:r>
                      <a:endParaRPr lang="zh-CN" altLang="en-US" dirty="0" smtClean="0">
                        <a:solidFill>
                          <a:schemeClr val="tx1"/>
                        </a:solidFill>
                      </a:endParaRPr>
                    </a:p>
                  </a:txBody>
                  <a:tcPr/>
                </a:tc>
              </a:tr>
              <a:tr h="370840">
                <a:tc>
                  <a:txBody>
                    <a:bodyPr/>
                    <a:lstStyle/>
                    <a:p>
                      <a:r>
                        <a:rPr lang="en-US" altLang="zh-CN" dirty="0" err="1" smtClean="0"/>
                        <a:t>TBbd</a:t>
                      </a:r>
                      <a:r>
                        <a:rPr lang="en-US" altLang="zh-CN" baseline="0" dirty="0" smtClean="0"/>
                        <a:t> FRD/SFD Motion Booklet</a:t>
                      </a:r>
                      <a:endParaRPr lang="zh-CN" altLang="en-US" dirty="0"/>
                    </a:p>
                  </a:txBody>
                  <a:tcPr/>
                </a:tc>
                <a:tc>
                  <a:txBody>
                    <a:bodyPr/>
                    <a:lstStyle/>
                    <a:p>
                      <a:r>
                        <a:rPr lang="en-US" altLang="zh-CN" dirty="0" smtClean="0">
                          <a:solidFill>
                            <a:schemeClr val="tx1"/>
                          </a:solidFill>
                        </a:rPr>
                        <a:t>11-19/0514r0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solidFill>
                            <a:srgbClr val="0070C0"/>
                          </a:solidFill>
                        </a:rPr>
                        <a:t>11-19/0514r14</a:t>
                      </a:r>
                      <a:endParaRPr lang="zh-CN" altLang="en-US" dirty="0" smtClean="0">
                        <a:solidFill>
                          <a:srgbClr val="0070C0"/>
                        </a:solidFill>
                      </a:endParaRPr>
                    </a:p>
                  </a:txBody>
                  <a:tcPr/>
                </a:tc>
              </a:tr>
              <a:tr h="370840">
                <a:tc>
                  <a:txBody>
                    <a:bodyPr/>
                    <a:lstStyle/>
                    <a:p>
                      <a:r>
                        <a:rPr lang="en-US" altLang="zh-CN" dirty="0" err="1" smtClean="0"/>
                        <a:t>TGbd</a:t>
                      </a:r>
                      <a:r>
                        <a:rPr lang="en-US" altLang="zh-CN" dirty="0" smtClean="0"/>
                        <a:t> Use Case</a:t>
                      </a:r>
                      <a:r>
                        <a:rPr lang="en-US" altLang="zh-CN" baseline="0" dirty="0" smtClean="0"/>
                        <a:t> document</a:t>
                      </a:r>
                      <a:endParaRPr lang="zh-CN" altLang="en-US" dirty="0"/>
                    </a:p>
                  </a:txBody>
                  <a:tcPr/>
                </a:tc>
                <a:tc>
                  <a:txBody>
                    <a:bodyPr/>
                    <a:lstStyle/>
                    <a:p>
                      <a:r>
                        <a:rPr lang="en-US" altLang="zh-CN" dirty="0" smtClean="0">
                          <a:solidFill>
                            <a:schemeClr val="tx1"/>
                          </a:solidFill>
                        </a:rPr>
                        <a:t>11-19/1342r0</a:t>
                      </a:r>
                      <a:endParaRPr lang="zh-CN" altLang="en-US"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dirty="0" smtClean="0">
                          <a:solidFill>
                            <a:schemeClr val="tx1"/>
                          </a:solidFill>
                        </a:rPr>
                        <a:t>11-19/1342r1</a:t>
                      </a:r>
                      <a:endParaRPr lang="zh-CN" altLang="en-US" dirty="0" smtClean="0">
                        <a:solidFill>
                          <a:schemeClr val="tx1"/>
                        </a:solidFill>
                      </a:endParaRPr>
                    </a:p>
                  </a:txBody>
                  <a:tcPr/>
                </a:tc>
              </a:tr>
              <a:tr h="370840">
                <a:tc>
                  <a:txBody>
                    <a:bodyPr/>
                    <a:lstStyle/>
                    <a:p>
                      <a:endParaRPr lang="zh-CN" altLang="en-US" dirty="0"/>
                    </a:p>
                  </a:txBody>
                  <a:tcPr/>
                </a:tc>
                <a:tc>
                  <a:txBody>
                    <a:bodyPr/>
                    <a:lstStyle/>
                    <a:p>
                      <a:endParaRPr lang="zh-CN" altLang="en-US" dirty="0">
                        <a:solidFill>
                          <a:srgbClr val="0070C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zh-CN" altLang="en-US" dirty="0" smtClean="0">
                        <a:solidFill>
                          <a:schemeClr val="tx1"/>
                        </a:solidFill>
                      </a:endParaRPr>
                    </a:p>
                  </a:txBody>
                  <a:tcPr/>
                </a:tc>
              </a:tr>
            </a:tbl>
          </a:graphicData>
        </a:graphic>
      </p:graphicFrame>
      <p:sp>
        <p:nvSpPr>
          <p:cNvPr id="3" name="Footer Placeholder 2"/>
          <p:cNvSpPr>
            <a:spLocks noGrp="1"/>
          </p:cNvSpPr>
          <p:nvPr>
            <p:ph type="ftr" idx="14"/>
          </p:nvPr>
        </p:nvSpPr>
        <p:spPr/>
        <p:txBody>
          <a:bodyPr/>
          <a:lstStyle/>
          <a:p>
            <a:r>
              <a:rPr lang="en-GB" smtClean="0"/>
              <a:t>Bo Sun, ZTE Corporation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Timeline (unchanged)</a:t>
            </a:r>
            <a:endParaRPr lang="zh-CN" altLang="en-US" dirty="0"/>
          </a:p>
        </p:txBody>
      </p:sp>
      <p:sp>
        <p:nvSpPr>
          <p:cNvPr id="9" name="内容占位符 2"/>
          <p:cNvSpPr>
            <a:spLocks noGrp="1"/>
          </p:cNvSpPr>
          <p:nvPr>
            <p:ph idx="1"/>
          </p:nvPr>
        </p:nvSpPr>
        <p:spPr>
          <a:xfrm>
            <a:off x="2667000" y="1981200"/>
            <a:ext cx="7620000" cy="4114800"/>
          </a:xfrm>
        </p:spPr>
        <p:txBody>
          <a:bodyPr>
            <a:normAutofit fontScale="85000" lnSpcReduction="20000"/>
          </a:bodyPr>
          <a:lstStyle/>
          <a:p>
            <a:pPr defTabSz="337185">
              <a:buFont typeface="Arial" panose="020B0604020202020204" pitchFamily="34" charset="0"/>
              <a:buChar char="•"/>
              <a:defRPr/>
            </a:pPr>
            <a:r>
              <a:rPr lang="en-US" altLang="en-US" dirty="0">
                <a:solidFill>
                  <a:srgbClr val="00B050"/>
                </a:solidFill>
              </a:rPr>
              <a:t>PAR approved						</a:t>
            </a:r>
            <a:r>
              <a:rPr lang="en-US" altLang="en-US" dirty="0" smtClean="0">
                <a:solidFill>
                  <a:srgbClr val="00B050"/>
                </a:solidFill>
              </a:rPr>
              <a:t>	Dec </a:t>
            </a:r>
            <a:r>
              <a:rPr lang="en-US" altLang="en-US" dirty="0">
                <a:solidFill>
                  <a:srgbClr val="00B050"/>
                </a:solidFill>
              </a:rPr>
              <a:t>2018</a:t>
            </a:r>
          </a:p>
          <a:p>
            <a:pPr defTabSz="337185">
              <a:buFont typeface="Arial" panose="020B0604020202020204" pitchFamily="34" charset="0"/>
              <a:buChar char="•"/>
              <a:defRPr/>
            </a:pPr>
            <a:r>
              <a:rPr lang="en-US" altLang="en-US" dirty="0">
                <a:solidFill>
                  <a:srgbClr val="00B050"/>
                </a:solidFill>
              </a:rPr>
              <a:t>First TG meeting					</a:t>
            </a:r>
            <a:r>
              <a:rPr lang="en-US" altLang="en-US" dirty="0" smtClean="0">
                <a:solidFill>
                  <a:srgbClr val="00B050"/>
                </a:solidFill>
              </a:rPr>
              <a:t>	Jan </a:t>
            </a:r>
            <a:r>
              <a:rPr lang="en-US" altLang="en-US" dirty="0">
                <a:solidFill>
                  <a:srgbClr val="00B050"/>
                </a:solidFill>
              </a:rPr>
              <a:t>2019</a:t>
            </a:r>
          </a:p>
          <a:p>
            <a:pPr defTabSz="337185">
              <a:buFont typeface="Arial" panose="020B0604020202020204" pitchFamily="34" charset="0"/>
              <a:buChar char="•"/>
              <a:defRPr/>
            </a:pPr>
            <a:r>
              <a:rPr lang="en-US" altLang="en-US" dirty="0">
                <a:solidFill>
                  <a:srgbClr val="00B050"/>
                </a:solidFill>
              </a:rPr>
              <a:t>D0.1 								</a:t>
            </a:r>
            <a:r>
              <a:rPr lang="en-US" altLang="en-US" dirty="0" smtClean="0">
                <a:solidFill>
                  <a:srgbClr val="00B050"/>
                </a:solidFill>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defTabSz="337185">
              <a:buFont typeface="Arial" panose="020B0604020202020204" pitchFamily="34" charset="0"/>
              <a:buChar char="•"/>
              <a:defRPr/>
            </a:pPr>
            <a:r>
              <a:rPr lang="en-US" altLang="en-US" dirty="0"/>
              <a:t>D1.0 Letter Ballot					</a:t>
            </a:r>
            <a:r>
              <a:rPr lang="en-US" altLang="en-US" dirty="0" smtClean="0"/>
              <a:t>	</a:t>
            </a:r>
            <a:r>
              <a:rPr lang="en-US" altLang="en-US" dirty="0" smtClean="0">
                <a:sym typeface="Wingdings" panose="05000000000000000000" pitchFamily="2" charset="2"/>
              </a:rPr>
              <a:t>Mar </a:t>
            </a:r>
            <a:r>
              <a:rPr lang="en-US" altLang="en-US" dirty="0">
                <a:sym typeface="Wingdings" panose="05000000000000000000" pitchFamily="2" charset="2"/>
              </a:rPr>
              <a:t>2020</a:t>
            </a:r>
            <a:endParaRPr lang="en-US" altLang="en-US" dirty="0"/>
          </a:p>
          <a:p>
            <a:pPr defTabSz="337185">
              <a:buFont typeface="Arial" panose="020B0604020202020204" pitchFamily="34" charset="0"/>
              <a:buChar char="•"/>
              <a:defRPr/>
            </a:pPr>
            <a:r>
              <a:rPr lang="en-US" altLang="en-US" dirty="0"/>
              <a:t>D2.0 LB recirculation				</a:t>
            </a:r>
            <a:r>
              <a:rPr lang="en-US" altLang="en-US" dirty="0">
                <a:sym typeface="Wingdings" panose="05000000000000000000" pitchFamily="2" charset="2"/>
              </a:rPr>
              <a:t>Jul 2020</a:t>
            </a:r>
            <a:endParaRPr lang="en-US" altLang="en-US" dirty="0"/>
          </a:p>
          <a:p>
            <a:pPr defTabSz="337185">
              <a:buFont typeface="Arial" panose="020B0604020202020204" pitchFamily="34" charset="0"/>
              <a:buChar char="•"/>
              <a:defRPr/>
            </a:pPr>
            <a:r>
              <a:rPr lang="en-US" altLang="en-US" dirty="0"/>
              <a:t>Form Sponsor Ballot Pool			</a:t>
            </a:r>
            <a:r>
              <a:rPr lang="en-US" altLang="en-US" dirty="0">
                <a:sym typeface="Wingdings" panose="05000000000000000000" pitchFamily="2" charset="2"/>
              </a:rPr>
              <a:t>Sep 2020</a:t>
            </a:r>
            <a:endParaRPr lang="en-US" altLang="en-US" dirty="0"/>
          </a:p>
          <a:p>
            <a:pPr defTabSz="337185">
              <a:buFont typeface="Arial" panose="020B0604020202020204" pitchFamily="34" charset="0"/>
              <a:buChar char="•"/>
              <a:defRPr/>
            </a:pPr>
            <a:r>
              <a:rPr lang="en-US" altLang="en-US" dirty="0"/>
              <a:t>D3.0 LB recirculation				</a:t>
            </a:r>
            <a:r>
              <a:rPr lang="en-US" altLang="en-US" dirty="0">
                <a:sym typeface="Wingdings" panose="05000000000000000000" pitchFamily="2" charset="2"/>
              </a:rPr>
              <a:t>Sep 2020</a:t>
            </a:r>
            <a:endParaRPr lang="en-US" altLang="en-US" dirty="0"/>
          </a:p>
          <a:p>
            <a:pPr defTabSz="337185">
              <a:buFont typeface="Arial" panose="020B0604020202020204" pitchFamily="34" charset="0"/>
              <a:buChar char="•"/>
              <a:defRPr/>
            </a:pPr>
            <a:r>
              <a:rPr lang="en-US" altLang="en-US" dirty="0"/>
              <a:t>D3.0 unchanged recirculation 	</a:t>
            </a:r>
            <a:r>
              <a:rPr lang="en-US" altLang="en-US" dirty="0" smtClean="0"/>
              <a:t>	</a:t>
            </a:r>
            <a:r>
              <a:rPr lang="en-US" altLang="en-US" dirty="0" smtClean="0">
                <a:sym typeface="Wingdings" panose="05000000000000000000" pitchFamily="2" charset="2"/>
              </a:rPr>
              <a:t>Nov </a:t>
            </a:r>
            <a:r>
              <a:rPr lang="en-US" altLang="en-US" dirty="0">
                <a:sym typeface="Wingdings" panose="05000000000000000000" pitchFamily="2" charset="2"/>
              </a:rPr>
              <a:t>2020</a:t>
            </a:r>
            <a:endParaRPr lang="en-US" altLang="en-US" dirty="0"/>
          </a:p>
          <a:p>
            <a:pPr defTabSz="337185">
              <a:buFont typeface="Arial" panose="020B0604020202020204" pitchFamily="34" charset="0"/>
              <a:buChar char="•"/>
              <a:defRPr/>
            </a:pPr>
            <a:r>
              <a:rPr lang="en-US" altLang="en-US" dirty="0"/>
              <a:t>Initial Sponsor Ballot (D4.0)		</a:t>
            </a:r>
            <a:r>
              <a:rPr lang="en-US" altLang="en-US" dirty="0">
                <a:sym typeface="Wingdings" panose="05000000000000000000" pitchFamily="2" charset="2"/>
              </a:rPr>
              <a:t>Jan 2021</a:t>
            </a:r>
            <a:endParaRPr lang="en-US" altLang="en-US" dirty="0"/>
          </a:p>
          <a:p>
            <a:pPr defTabSz="337185">
              <a:buFont typeface="Arial" panose="020B0604020202020204" pitchFamily="34" charset="0"/>
              <a:buChar char="•"/>
              <a:defRPr/>
            </a:pPr>
            <a:r>
              <a:rPr lang="en-US" altLang="en-US" dirty="0"/>
              <a:t>Final 802.11 WG approval		</a:t>
            </a:r>
            <a:r>
              <a:rPr lang="en-US" altLang="en-US" dirty="0" smtClean="0"/>
              <a:t>	</a:t>
            </a:r>
            <a:r>
              <a:rPr lang="en-US" altLang="en-US" dirty="0" smtClean="0">
                <a:sym typeface="Wingdings" panose="05000000000000000000" pitchFamily="2" charset="2"/>
              </a:rPr>
              <a:t>Nov </a:t>
            </a:r>
            <a:r>
              <a:rPr lang="en-US" altLang="en-US" dirty="0">
                <a:sym typeface="Wingdings" panose="05000000000000000000" pitchFamily="2" charset="2"/>
              </a:rPr>
              <a:t>2021</a:t>
            </a:r>
            <a:endParaRPr lang="en-US" altLang="en-US" dirty="0"/>
          </a:p>
          <a:p>
            <a:pPr defTabSz="337185">
              <a:buFont typeface="Arial" panose="020B0604020202020204" pitchFamily="34" charset="0"/>
              <a:buChar char="•"/>
              <a:defRPr/>
            </a:pPr>
            <a:r>
              <a:rPr lang="en-US" altLang="en-US" dirty="0"/>
              <a:t>802 EC approval					</a:t>
            </a:r>
            <a:r>
              <a:rPr lang="en-US" altLang="en-US" dirty="0" smtClean="0"/>
              <a:t>	</a:t>
            </a:r>
            <a:r>
              <a:rPr lang="en-US" altLang="en-US" dirty="0" smtClean="0">
                <a:sym typeface="Wingdings" panose="05000000000000000000" pitchFamily="2" charset="2"/>
              </a:rPr>
              <a:t>Nov </a:t>
            </a:r>
            <a:r>
              <a:rPr lang="en-US" altLang="en-US" dirty="0">
                <a:sym typeface="Wingdings" panose="05000000000000000000" pitchFamily="2" charset="2"/>
              </a:rPr>
              <a:t>2021</a:t>
            </a:r>
            <a:endParaRPr lang="en-US" altLang="en-US" dirty="0"/>
          </a:p>
          <a:p>
            <a:pPr defTabSz="337185">
              <a:buFont typeface="Arial" panose="020B0604020202020204" pitchFamily="34" charset="0"/>
              <a:buChar char="•"/>
              <a:defRPr/>
            </a:pPr>
            <a:r>
              <a:rPr lang="en-US" altLang="en-US" dirty="0" err="1"/>
              <a:t>RevCom</a:t>
            </a:r>
            <a:r>
              <a:rPr lang="en-US" altLang="en-US" dirty="0"/>
              <a:t> and SASB approval		</a:t>
            </a:r>
            <a:r>
              <a:rPr lang="en-US" altLang="en-US" dirty="0">
                <a:sym typeface="Wingdings" panose="05000000000000000000" pitchFamily="2" charset="2"/>
              </a:rPr>
              <a:t>Dec 2021</a:t>
            </a:r>
            <a:endParaRPr lang="en-US" altLang="en-US" dirty="0"/>
          </a:p>
          <a:p>
            <a:pPr marL="0" indent="0">
              <a:defRPr/>
            </a:pPr>
            <a:endParaRPr lang="en-US" altLang="zh-CN" dirty="0" smtClean="0"/>
          </a:p>
          <a:p>
            <a:pPr>
              <a:defRPr/>
            </a:pPr>
            <a:endParaRPr lang="zh-CN" altLang="en-US" dirty="0"/>
          </a:p>
        </p:txBody>
      </p:sp>
      <p:sp>
        <p:nvSpPr>
          <p:cNvPr id="3" name="Footer Placeholder 2"/>
          <p:cNvSpPr>
            <a:spLocks noGrp="1"/>
          </p:cNvSpPr>
          <p:nvPr>
            <p:ph type="ftr" idx="14"/>
          </p:nvPr>
        </p:nvSpPr>
        <p:spPr/>
        <p:txBody>
          <a:bodyPr/>
          <a:lstStyle/>
          <a:p>
            <a:r>
              <a:rPr lang="en-GB" smtClean="0"/>
              <a:t>Bo Sun, ZTE Corporation</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sym typeface="+mn-ea"/>
              </a:rPr>
              <a:t>Teleconferences and Goal for Mar meeting</a:t>
            </a:r>
            <a:endParaRPr lang="zh-CN" altLang="en-US"/>
          </a:p>
        </p:txBody>
      </p:sp>
      <p:sp>
        <p:nvSpPr>
          <p:cNvPr id="3" name="文本占位符 2"/>
          <p:cNvSpPr>
            <a:spLocks noGrp="1"/>
          </p:cNvSpPr>
          <p:nvPr>
            <p:ph type="body" idx="1"/>
          </p:nvPr>
        </p:nvSpPr>
        <p:spPr/>
        <p:txBody>
          <a:bodyPr/>
          <a:lstStyle/>
          <a:p>
            <a:pPr eaLnBrk="1" hangingPunct="1"/>
            <a:r>
              <a:rPr lang="en-US" altLang="zh-CN" sz="2400" dirty="0">
                <a:sym typeface="+mn-ea"/>
              </a:rPr>
              <a:t>New TC plan proposal:</a:t>
            </a:r>
            <a:endParaRPr lang="en-US" altLang="zh-CN" sz="2400" dirty="0"/>
          </a:p>
          <a:p>
            <a:pPr lvl="1" eaLnBrk="1" hangingPunct="1"/>
            <a:r>
              <a:rPr lang="en-US" altLang="zh-CN" sz="2400" dirty="0">
                <a:sym typeface="+mn-ea"/>
              </a:rPr>
              <a:t>Data: 	Feb 4, 18; Mar 3, 31, 2020</a:t>
            </a:r>
            <a:endParaRPr lang="en-US" altLang="zh-CN" sz="2400" dirty="0"/>
          </a:p>
          <a:p>
            <a:pPr lvl="1" eaLnBrk="1" hangingPunct="1"/>
            <a:r>
              <a:rPr lang="en-US" altLang="zh-CN" sz="2400" dirty="0">
                <a:sym typeface="+mn-ea"/>
              </a:rPr>
              <a:t>Time: 	9:00am ~ 11:00am, EST</a:t>
            </a:r>
            <a:endParaRPr lang="en-US" altLang="zh-CN" sz="2400" dirty="0"/>
          </a:p>
          <a:p>
            <a:pPr lvl="1" eaLnBrk="1" hangingPunct="1"/>
            <a:r>
              <a:rPr lang="en-US" altLang="zh-CN" sz="2400" dirty="0">
                <a:sym typeface="+mn-ea"/>
              </a:rPr>
              <a:t>Platform: Webex</a:t>
            </a:r>
          </a:p>
          <a:p>
            <a:pPr lvl="1" eaLnBrk="1" hangingPunct="1"/>
            <a:endParaRPr lang="zh-CN" altLang="en-US"/>
          </a:p>
          <a:p>
            <a:pPr lvl="0" eaLnBrk="1" hangingPunct="1"/>
            <a:r>
              <a:rPr lang="en-US" altLang="zh-CN" dirty="0" smtClean="0">
                <a:sym typeface="+mn-ea"/>
              </a:rPr>
              <a:t>Goal for March 2020 meeting</a:t>
            </a:r>
            <a:endParaRPr lang="en-US" altLang="zh-CN" dirty="0"/>
          </a:p>
          <a:p>
            <a:pPr marL="342900" lvl="0" indent="-342900">
              <a:buFontTx/>
              <a:buChar char="-"/>
            </a:pPr>
            <a:r>
              <a:rPr lang="en-US" altLang="zh-CN" dirty="0" smtClean="0">
                <a:sym typeface="+mn-ea"/>
              </a:rPr>
              <a:t>Develop FRD and SFD</a:t>
            </a:r>
            <a:endParaRPr lang="en-US" altLang="zh-CN" dirty="0" smtClean="0"/>
          </a:p>
          <a:p>
            <a:pPr marL="342900" lvl="0" indent="-342900">
              <a:buFontTx/>
              <a:buChar char="-"/>
            </a:pPr>
            <a:r>
              <a:rPr lang="en-US" altLang="zh-CN" dirty="0" smtClean="0">
                <a:sym typeface="+mn-ea"/>
              </a:rPr>
              <a:t>Develop spec draft</a:t>
            </a:r>
            <a:endParaRPr lang="en-US" altLang="zh-CN" dirty="0" smtClean="0"/>
          </a:p>
          <a:p>
            <a:pPr lvl="1" eaLnBrk="1" hangingPunct="1"/>
            <a:endParaRPr lang="zh-CN" altLang="en-US"/>
          </a:p>
        </p:txBody>
      </p:sp>
      <p:sp>
        <p:nvSpPr>
          <p:cNvPr id="7" name="Footer Placeholder 6"/>
          <p:cNvSpPr>
            <a:spLocks noGrp="1"/>
          </p:cNvSpPr>
          <p:nvPr>
            <p:ph type="ftr" sz="quarter" idx="11"/>
          </p:nvPr>
        </p:nvSpPr>
        <p:spPr/>
        <p:txBody>
          <a:bodyPr/>
          <a:lstStyle/>
          <a:p>
            <a:r>
              <a:rPr lang="en-GB" smtClean="0"/>
              <a:t>Bo Sun, ZTE Corporation</a:t>
            </a:r>
            <a:endParaRPr lang="en-GB" dirty="0"/>
          </a:p>
        </p:txBody>
      </p:sp>
      <p:sp>
        <p:nvSpPr>
          <p:cNvPr id="8" name="Slide Number Placeholder 7"/>
          <p:cNvSpPr>
            <a:spLocks noGrp="1"/>
          </p:cNvSpPr>
          <p:nvPr>
            <p:ph type="sldNum" sz="quarter" idx="12"/>
          </p:nvPr>
        </p:nvSpPr>
        <p:spPr/>
        <p:txBody>
          <a:bodyPr/>
          <a:lstStyle/>
          <a:p>
            <a:r>
              <a:rPr lang="en-GB" smtClean="0"/>
              <a:t>Slide </a:t>
            </a:r>
            <a:fld id="{D09C756B-EB39-4236-ADBB-73052B179AE4}" type="slidenum">
              <a:rPr lang="en-GB" smtClean="0"/>
              <a:t>75</a:t>
            </a:fld>
            <a:endParaRPr lang="en-GB"/>
          </a:p>
        </p:txBody>
      </p:sp>
      <p:sp>
        <p:nvSpPr>
          <p:cNvPr id="9" name="Date Placeholder 8"/>
          <p:cNvSpPr>
            <a:spLocks noGrp="1"/>
          </p:cNvSpPr>
          <p:nvPr>
            <p:ph type="dt" sz="half" idx="10"/>
          </p:nvPr>
        </p:nvSpPr>
        <p:spPr/>
        <p:txBody>
          <a:bodyPr/>
          <a:lstStyle/>
          <a:p>
            <a:r>
              <a:rPr lang="en-US" smtClean="0"/>
              <a:t>January 2020</a:t>
            </a:r>
            <a:endParaRPr lang="en-GB"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smtClean="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76</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Closing Report</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2020-01-16</a:t>
            </a:r>
          </a:p>
        </p:txBody>
      </p:sp>
      <p:graphicFrame>
        <p:nvGraphicFramePr>
          <p:cNvPr id="3075" name="Object 3"/>
          <p:cNvGraphicFramePr>
            <a:graphicFrameLocks noChangeAspect="1"/>
          </p:cNvGraphicFramePr>
          <p:nvPr>
            <p:extLst/>
          </p:nvPr>
        </p:nvGraphicFramePr>
        <p:xfrm>
          <a:off x="1985963" y="2486025"/>
          <a:ext cx="8540750" cy="2503488"/>
        </p:xfrm>
        <a:graphic>
          <a:graphicData uri="http://schemas.openxmlformats.org/presentationml/2006/ole">
            <mc:AlternateContent xmlns:mc="http://schemas.openxmlformats.org/markup-compatibility/2006">
              <mc:Choice xmlns:v="urn:schemas-microsoft-com:vml" Requires="v">
                <p:oleObj spid="_x0000_s21510" name="Document" r:id="rId4" imgW="8552553" imgH="2514074" progId="Word.Document.8">
                  <p:embed/>
                </p:oleObj>
              </mc:Choice>
              <mc:Fallback>
                <p:oleObj name="Document" r:id="rId4" imgW="8552553" imgH="2514074" progId="Word.Document.8">
                  <p:embed/>
                  <p:pic>
                    <p:nvPicPr>
                      <p:cNvPr id="0" name=""/>
                      <p:cNvPicPr>
                        <a:picLocks noChangeAspect="1" noChangeArrowheads="1"/>
                      </p:cNvPicPr>
                      <p:nvPr/>
                    </p:nvPicPr>
                    <p:blipFill>
                      <a:blip r:embed="rId5"/>
                      <a:srcRect/>
                      <a:stretch>
                        <a:fillRect/>
                      </a:stretch>
                    </p:blipFill>
                    <p:spPr bwMode="auto">
                      <a:xfrm>
                        <a:off x="1985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7471515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A66B01F-F457-4ED6-AA77-75163E55EA8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 xmlns:a16="http://schemas.microsoft.com/office/drawing/2014/main" id="{AD0CB229-88D9-4F75-A164-20AD092ED2DB}"/>
              </a:ext>
            </a:extLst>
          </p:cNvPr>
          <p:cNvSpPr>
            <a:spLocks noGrp="1"/>
          </p:cNvSpPr>
          <p:nvPr>
            <p:ph idx="1"/>
          </p:nvPr>
        </p:nvSpPr>
        <p:spPr/>
        <p:txBody>
          <a:bodyPr/>
          <a:lstStyle/>
          <a:p>
            <a:pPr>
              <a:buFont typeface="Arial" panose="020B0604020202020204" pitchFamily="34" charset="0"/>
              <a:buChar char="•"/>
            </a:pPr>
            <a:r>
              <a:rPr lang="en-US" altLang="en-US" dirty="0"/>
              <a:t>This document is the closing report for TGbe for the January 2020 session.</a:t>
            </a:r>
          </a:p>
          <a:p>
            <a:pPr>
              <a:buFont typeface="Arial" panose="020B0604020202020204" pitchFamily="34" charset="0"/>
              <a:buChar char="•"/>
            </a:pPr>
            <a:endParaRPr lang="en-US" dirty="0"/>
          </a:p>
        </p:txBody>
      </p:sp>
      <p:sp>
        <p:nvSpPr>
          <p:cNvPr id="4" name="Slide Number Placeholder 3">
            <a:extLst>
              <a:ext uri="{FF2B5EF4-FFF2-40B4-BE49-F238E27FC236}">
                <a16:creationId xmlns="" xmlns:a16="http://schemas.microsoft.com/office/drawing/2014/main" id="{3C762D4F-D387-4894-8506-BFD458558F70}"/>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 xmlns:a16="http://schemas.microsoft.com/office/drawing/2014/main" id="{3A308887-AF61-4965-A91F-866299DEE56C}"/>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 xmlns:a16="http://schemas.microsoft.com/office/drawing/2014/main" id="{E8803B1E-6120-413C-AEE2-90F14262F0FD}"/>
              </a:ext>
            </a:extLst>
          </p:cNvPr>
          <p:cNvSpPr>
            <a:spLocks noGrp="1"/>
          </p:cNvSpPr>
          <p:nvPr>
            <p:ph type="dt" idx="15"/>
          </p:nvPr>
        </p:nvSpPr>
        <p:spPr>
          <a:xfrm>
            <a:off x="914400" y="333375"/>
            <a:ext cx="2303451" cy="273050"/>
          </a:xfrm>
        </p:spPr>
        <p:txBody>
          <a:bodyPr/>
          <a:lstStyle/>
          <a:p>
            <a:r>
              <a:rPr lang="en-US" dirty="0" smtClean="0"/>
              <a:t>January 2020</a:t>
            </a:r>
            <a:endParaRPr lang="en-GB" dirty="0"/>
          </a:p>
        </p:txBody>
      </p:sp>
    </p:spTree>
    <p:extLst>
      <p:ext uri="{BB962C8B-B14F-4D97-AF65-F5344CB8AC3E}">
        <p14:creationId xmlns:p14="http://schemas.microsoft.com/office/powerpoint/2010/main" val="10517383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AF491C-3E29-4F6D-9A04-A66625BD6778}"/>
              </a:ext>
            </a:extLst>
          </p:cNvPr>
          <p:cNvSpPr>
            <a:spLocks noGrp="1"/>
          </p:cNvSpPr>
          <p:nvPr>
            <p:ph type="title"/>
          </p:nvPr>
        </p:nvSpPr>
        <p:spPr/>
        <p:txBody>
          <a:bodyPr/>
          <a:lstStyle/>
          <a:p>
            <a:r>
              <a:rPr lang="en-US"/>
              <a:t>Work Completed</a:t>
            </a:r>
            <a:endParaRPr lang="en-US" dirty="0"/>
          </a:p>
        </p:txBody>
      </p:sp>
      <p:sp>
        <p:nvSpPr>
          <p:cNvPr id="3" name="Content Placeholder 2">
            <a:extLst>
              <a:ext uri="{FF2B5EF4-FFF2-40B4-BE49-F238E27FC236}">
                <a16:creationId xmlns="" xmlns:a16="http://schemas.microsoft.com/office/drawing/2014/main" id="{81F97B3B-6A7A-437A-AD64-93C735F073F2}"/>
              </a:ext>
            </a:extLst>
          </p:cNvPr>
          <p:cNvSpPr>
            <a:spLocks noGrp="1"/>
          </p:cNvSpPr>
          <p:nvPr>
            <p:ph idx="1"/>
          </p:nvPr>
        </p:nvSpPr>
        <p:spPr/>
        <p:txBody>
          <a:bodyPr/>
          <a:lstStyle/>
          <a:p>
            <a:pPr marL="400050">
              <a:buFont typeface="Arial" panose="020B0604020202020204" pitchFamily="34" charset="0"/>
              <a:buChar char="•"/>
            </a:pPr>
            <a:r>
              <a:rPr lang="en-US" sz="1800" dirty="0"/>
              <a:t>Discussed ~80 technical submissions covering a range of topics</a:t>
            </a:r>
          </a:p>
          <a:p>
            <a:pPr marL="800100" lvl="1">
              <a:buFont typeface="Arial" panose="020B0604020202020204" pitchFamily="34" charset="0"/>
              <a:buChar char="•"/>
            </a:pPr>
            <a:r>
              <a:rPr lang="en-US" sz="1600" dirty="0"/>
              <a:t>PHY, MIMO, Multi-AP coordination, </a:t>
            </a:r>
          </a:p>
          <a:p>
            <a:pPr marL="800100" lvl="1">
              <a:buFont typeface="Arial" panose="020B0604020202020204" pitchFamily="34" charset="0"/>
              <a:buChar char="•"/>
            </a:pPr>
            <a:r>
              <a:rPr lang="en-US" sz="1600" dirty="0"/>
              <a:t>Multi-link, low latency, power save, MAC, etc.</a:t>
            </a:r>
          </a:p>
          <a:p>
            <a:pPr marL="1200150" lvl="2">
              <a:buFont typeface="Arial" panose="020B0604020202020204" pitchFamily="34" charset="0"/>
              <a:buChar char="•"/>
            </a:pPr>
            <a:endParaRPr lang="en-US" sz="1400" dirty="0"/>
          </a:p>
          <a:p>
            <a:pPr marL="400050">
              <a:buFont typeface="Arial" panose="020B0604020202020204" pitchFamily="34" charset="0"/>
              <a:buChar char="•"/>
            </a:pPr>
            <a:r>
              <a:rPr lang="en-US" sz="2000" dirty="0"/>
              <a:t>Agreed to define release of features, and to prioritize contributions and decisions based on the release</a:t>
            </a:r>
          </a:p>
          <a:p>
            <a:pPr marL="1200150" lvl="2">
              <a:buFont typeface="Arial" panose="020B0604020202020204" pitchFamily="34" charset="0"/>
              <a:buChar char="•"/>
            </a:pPr>
            <a:endParaRPr lang="en-US" sz="1400" dirty="0"/>
          </a:p>
          <a:p>
            <a:pPr marL="400050">
              <a:buFont typeface="Arial" panose="020B0604020202020204" pitchFamily="34" charset="0"/>
              <a:buChar char="•"/>
            </a:pPr>
            <a:r>
              <a:rPr lang="en-US" sz="2000" dirty="0"/>
              <a:t>Approved ~60 motions for inclusion of design concepts to the TGbe SFD</a:t>
            </a:r>
          </a:p>
          <a:p>
            <a:pPr marL="800100" lvl="1">
              <a:buFont typeface="Arial" panose="020B0604020202020204" pitchFamily="34" charset="0"/>
              <a:buChar char="•"/>
            </a:pPr>
            <a:r>
              <a:rPr lang="en-US" sz="1600" dirty="0"/>
              <a:t>Tone plan, PHY preamble design, SIG field(s) content, multi-link operation, power save, low latency, preamble puncturing/multi-RU, MAC functionalities, etc.</a:t>
            </a:r>
          </a:p>
        </p:txBody>
      </p:sp>
      <p:sp>
        <p:nvSpPr>
          <p:cNvPr id="4" name="Slide Number Placeholder 3">
            <a:extLst>
              <a:ext uri="{FF2B5EF4-FFF2-40B4-BE49-F238E27FC236}">
                <a16:creationId xmlns="" xmlns:a16="http://schemas.microsoft.com/office/drawing/2014/main" id="{C5019A9D-774D-4EF1-99C7-D0E9308E29A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 xmlns:a16="http://schemas.microsoft.com/office/drawing/2014/main" id="{D3B5F63B-87D3-492B-ACCD-D2DF9A0B3683}"/>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 xmlns:a16="http://schemas.microsoft.com/office/drawing/2014/main" id="{A7F7E326-E038-4638-BDE0-CD6CB326CC5F}"/>
              </a:ext>
            </a:extLst>
          </p:cNvPr>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11232286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Continue presentations of submissions in:</a:t>
            </a:r>
          </a:p>
          <a:p>
            <a:pPr lvl="1">
              <a:buFont typeface="Arial" panose="020B0604020202020204" pitchFamily="34" charset="0"/>
              <a:buChar char="•"/>
            </a:pPr>
            <a:r>
              <a:rPr lang="en-US" dirty="0"/>
              <a:t>Joint TG sessions and separate ad-hoc sessions (MAC and PHY)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 xmlns:a16="http://schemas.microsoft.com/office/drawing/2014/main" id="{027D2F3B-8ABA-442B-9BE0-FF653200B693}"/>
              </a:ext>
            </a:extLst>
          </p:cNvPr>
          <p:cNvSpPr>
            <a:spLocks noGrp="1"/>
          </p:cNvSpPr>
          <p:nvPr>
            <p:ph type="dt" idx="15"/>
          </p:nvPr>
        </p:nvSpPr>
        <p:spPr>
          <a:xfrm>
            <a:off x="914401" y="336550"/>
            <a:ext cx="2303451" cy="273050"/>
          </a:xfrm>
        </p:spPr>
        <p:txBody>
          <a:bodyPr/>
          <a:lstStyle/>
          <a:p>
            <a:r>
              <a:rPr lang="en-US" dirty="0" smtClean="0"/>
              <a:t>January 2020</a:t>
            </a:r>
            <a:endParaRPr lang="en-GB" dirty="0"/>
          </a:p>
        </p:txBody>
      </p:sp>
    </p:spTree>
    <p:extLst>
      <p:ext uri="{BB962C8B-B14F-4D97-AF65-F5344CB8AC3E}">
        <p14:creationId xmlns:p14="http://schemas.microsoft.com/office/powerpoint/2010/main" val="390385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nvPr>
        </p:nvGraphicFramePr>
        <p:xfrm>
          <a:off x="737392" y="1374227"/>
          <a:ext cx="9832832" cy="5009379"/>
        </p:xfrm>
        <a:graphic>
          <a:graphicData uri="http://schemas.openxmlformats.org/drawingml/2006/table">
            <a:tbl>
              <a:tblPr firstRow="1">
                <a:tableStyleId>{073A0DAA-6AF3-43AB-8588-CEC1D06C72B9}</a:tableStyleId>
              </a:tblPr>
              <a:tblGrid>
                <a:gridCol w="647601">
                  <a:extLst>
                    <a:ext uri="{9D8B030D-6E8A-4147-A177-3AD203B41FA5}">
                      <a16:colId xmlns="" xmlns:a16="http://schemas.microsoft.com/office/drawing/2014/main" val="4261970102"/>
                    </a:ext>
                  </a:extLst>
                </a:gridCol>
                <a:gridCol w="422231">
                  <a:extLst>
                    <a:ext uri="{9D8B030D-6E8A-4147-A177-3AD203B41FA5}">
                      <a16:colId xmlns="" xmlns:a16="http://schemas.microsoft.com/office/drawing/2014/main" val="78877518"/>
                    </a:ext>
                  </a:extLst>
                </a:gridCol>
                <a:gridCol w="457200">
                  <a:extLst>
                    <a:ext uri="{9D8B030D-6E8A-4147-A177-3AD203B41FA5}">
                      <a16:colId xmlns="" xmlns:a16="http://schemas.microsoft.com/office/drawing/2014/main" val="145119986"/>
                    </a:ext>
                  </a:extLst>
                </a:gridCol>
                <a:gridCol w="609600">
                  <a:extLst>
                    <a:ext uri="{9D8B030D-6E8A-4147-A177-3AD203B41FA5}">
                      <a16:colId xmlns="" xmlns:a16="http://schemas.microsoft.com/office/drawing/2014/main" val="3029749347"/>
                    </a:ext>
                  </a:extLst>
                </a:gridCol>
                <a:gridCol w="533400">
                  <a:extLst>
                    <a:ext uri="{9D8B030D-6E8A-4147-A177-3AD203B41FA5}">
                      <a16:colId xmlns="" xmlns:a16="http://schemas.microsoft.com/office/drawing/2014/main" val="948022760"/>
                    </a:ext>
                  </a:extLst>
                </a:gridCol>
                <a:gridCol w="381000">
                  <a:extLst>
                    <a:ext uri="{9D8B030D-6E8A-4147-A177-3AD203B41FA5}">
                      <a16:colId xmlns="" xmlns:a16="http://schemas.microsoft.com/office/drawing/2014/main" val="1543342895"/>
                    </a:ext>
                  </a:extLst>
                </a:gridCol>
                <a:gridCol w="609600">
                  <a:extLst>
                    <a:ext uri="{9D8B030D-6E8A-4147-A177-3AD203B41FA5}">
                      <a16:colId xmlns="" xmlns:a16="http://schemas.microsoft.com/office/drawing/2014/main" val="3821760127"/>
                    </a:ext>
                  </a:extLst>
                </a:gridCol>
                <a:gridCol w="533400">
                  <a:extLst>
                    <a:ext uri="{9D8B030D-6E8A-4147-A177-3AD203B41FA5}">
                      <a16:colId xmlns="" xmlns:a16="http://schemas.microsoft.com/office/drawing/2014/main" val="1625024730"/>
                    </a:ext>
                  </a:extLst>
                </a:gridCol>
                <a:gridCol w="457200">
                  <a:extLst>
                    <a:ext uri="{9D8B030D-6E8A-4147-A177-3AD203B41FA5}">
                      <a16:colId xmlns="" xmlns:a16="http://schemas.microsoft.com/office/drawing/2014/main" val="2849464904"/>
                    </a:ext>
                  </a:extLst>
                </a:gridCol>
                <a:gridCol w="457200">
                  <a:extLst>
                    <a:ext uri="{9D8B030D-6E8A-4147-A177-3AD203B41FA5}">
                      <a16:colId xmlns="" xmlns:a16="http://schemas.microsoft.com/office/drawing/2014/main" val="3784159027"/>
                    </a:ext>
                  </a:extLst>
                </a:gridCol>
                <a:gridCol w="1143000">
                  <a:extLst>
                    <a:ext uri="{9D8B030D-6E8A-4147-A177-3AD203B41FA5}">
                      <a16:colId xmlns="" xmlns:a16="http://schemas.microsoft.com/office/drawing/2014/main" val="309422106"/>
                    </a:ext>
                  </a:extLst>
                </a:gridCol>
                <a:gridCol w="457200">
                  <a:extLst>
                    <a:ext uri="{9D8B030D-6E8A-4147-A177-3AD203B41FA5}">
                      <a16:colId xmlns="" xmlns:a16="http://schemas.microsoft.com/office/drawing/2014/main" val="2746800865"/>
                    </a:ext>
                  </a:extLst>
                </a:gridCol>
                <a:gridCol w="1938583">
                  <a:extLst>
                    <a:ext uri="{9D8B030D-6E8A-4147-A177-3AD203B41FA5}">
                      <a16:colId xmlns="" xmlns:a16="http://schemas.microsoft.com/office/drawing/2014/main" val="664609411"/>
                    </a:ext>
                  </a:extLst>
                </a:gridCol>
                <a:gridCol w="1185617">
                  <a:extLst>
                    <a:ext uri="{9D8B030D-6E8A-4147-A177-3AD203B41FA5}">
                      <a16:colId xmlns=""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Documents</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md</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err="1" smtClean="0">
                          <a:ln>
                            <a:noFill/>
                          </a:ln>
                          <a:solidFill>
                            <a:schemeClr val="dk1"/>
                          </a:solidFill>
                          <a:effectLst/>
                          <a:latin typeface="+mn-l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err="1" smtClean="0">
                          <a:ln>
                            <a:noFill/>
                          </a:ln>
                          <a:solidFill>
                            <a:schemeClr val="dk1"/>
                          </a:solidFill>
                          <a:effectLst/>
                          <a:latin typeface="+mn-l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Frame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Emily Qi,</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02217997"/>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solidFill>
                          <a:effectLst/>
                          <a:latin typeface="+mn-lt"/>
                          <a:ea typeface="+mn-ea"/>
                          <a:cs typeface="+mn-cs"/>
                        </a:rPr>
                        <a:t>Framemaker</a:t>
                      </a:r>
                      <a:r>
                        <a:rPr lang="en-US" sz="1400" kern="1200" dirty="0">
                          <a:solidFill>
                            <a:schemeClr val="tx1"/>
                          </a:solidFill>
                          <a:effectLst/>
                          <a:latin typeface="+mn-lt"/>
                          <a:ea typeface="+mn-ea"/>
                          <a:cs typeface="+mn-cs"/>
                        </a:rPr>
                        <a:t> 2017 release</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solidFill>
                          <a:effectLst/>
                          <a:latin typeface="+mn-lt"/>
                          <a:ea typeface="+mn-ea"/>
                          <a:cs typeface="+mn-cs"/>
                        </a:rPr>
                        <a:t>Word</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Carlos </a:t>
                      </a:r>
                      <a:r>
                        <a:rPr kumimoji="0" lang="en-US" sz="1600" b="0" i="0" u="none" strike="noStrike" cap="none" normalizeH="0" baseline="0" dirty="0" err="1">
                          <a:ln>
                            <a:noFill/>
                          </a:ln>
                          <a:solidFill>
                            <a:schemeClr val="tx1"/>
                          </a:solidFill>
                          <a:effectLst/>
                          <a:latin typeface="Times New Roman" pitchFamily="18" charset="0"/>
                        </a:rPr>
                        <a:t>Cordeiro</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5.0</a:t>
                      </a:r>
                      <a:endParaRPr kumimoji="0" lang="en-US" sz="1200" b="0" i="0" u="none" strike="noStrike" cap="none" normalizeH="0" baseline="0" dirty="0" smtClean="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400" kern="1200" dirty="0" err="1" smtClean="0">
                          <a:solidFill>
                            <a:schemeClr val="tx1"/>
                          </a:solidFill>
                          <a:effectLst/>
                          <a:latin typeface="+mn-lt"/>
                          <a:ea typeface="+mn-ea"/>
                          <a:cs typeface="+mn-cs"/>
                        </a:rPr>
                        <a:t>Framemaker</a:t>
                      </a:r>
                      <a:r>
                        <a:rPr lang="en-US" sz="1400" kern="1200" dirty="0" smtClean="0">
                          <a:solidFill>
                            <a:schemeClr val="tx1"/>
                          </a:solidFill>
                          <a:effectLst/>
                          <a:latin typeface="+mn-lt"/>
                          <a:ea typeface="+mn-ea"/>
                          <a:cs typeface="+mn-cs"/>
                        </a:rPr>
                        <a:t> 2017 release</a:t>
                      </a:r>
                      <a:endParaRPr lang="en-US" sz="1400" dirty="0" smtClean="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600" dirty="0" smtClean="0">
                          <a:solidFill>
                            <a:schemeClr val="tx1"/>
                          </a:solidFill>
                        </a:rPr>
                        <a:t>Po-Kai Huang</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00206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5.0</a:t>
                      </a:r>
                      <a:endParaRPr kumimoji="0" lang="en-US" sz="1200" b="0" i="0" u="none" strike="noStrike" cap="none" normalizeH="0" baseline="0" dirty="0" smtClean="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400" b="0" i="0" u="none" strike="noStrike" cap="none" normalizeH="0" baseline="0" dirty="0" smtClean="0">
                          <a:ln>
                            <a:noFill/>
                          </a:ln>
                          <a:solidFill>
                            <a:schemeClr val="tx1"/>
                          </a:solidFill>
                          <a:effectLst/>
                          <a:latin typeface="Times New Roman" pitchFamily="18" charset="0"/>
                        </a:rPr>
                        <a:t>Word</a:t>
                      </a:r>
                      <a:endParaRPr lang="en-US" sz="14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smtClean="0">
                          <a:ln>
                            <a:noFill/>
                          </a:ln>
                          <a:solidFill>
                            <a:schemeClr val="tx1"/>
                          </a:solidFill>
                          <a:effectLst/>
                          <a:latin typeface="Times New Roman" pitchFamily="18" charset="0"/>
                        </a:rPr>
                        <a:t>Chao Chun Wang, Roy Want</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Volker </a:t>
                      </a:r>
                      <a:r>
                        <a:rPr lang="en-US" sz="1600" dirty="0" err="1"/>
                        <a:t>Jungnickel</a:t>
                      </a:r>
                      <a:r>
                        <a:rPr lang="en-US" sz="1600" dirty="0"/>
                        <a:t>, </a:t>
                      </a:r>
                      <a:r>
                        <a:rPr lang="en-US" sz="1600" dirty="0">
                          <a:solidFill>
                            <a:srgbClr val="FF0000"/>
                          </a:solidFill>
                        </a:rPr>
                        <a:t>Harry </a:t>
                      </a:r>
                      <a:r>
                        <a:rPr lang="en-US" sz="1600" dirty="0" err="1">
                          <a:solidFill>
                            <a:srgbClr val="FF0000"/>
                          </a:solidFill>
                        </a:rPr>
                        <a:t>Bims</a:t>
                      </a:r>
                      <a:endParaRPr lang="en-US" sz="1600" dirty="0">
                        <a:solidFill>
                          <a:srgbClr val="FF000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14-Jan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00CC"/>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00CC"/>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FF0000"/>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15-Jan</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solidFill>
                            <a:srgbClr val="FF0000"/>
                          </a:solidFill>
                          <a:latin typeface="+mn-lt"/>
                        </a:rPr>
                        <a:t>5.0</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smtClean="0">
                          <a:solidFill>
                            <a:srgbClr val="FF0000"/>
                          </a:solidFill>
                          <a:latin typeface="+mn-lt"/>
                        </a:rPr>
                        <a:t>2.0</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err="1">
                          <a:solidFill>
                            <a:srgbClr val="FF0000"/>
                          </a:solidFill>
                        </a:rPr>
                        <a:t>Framemaker</a:t>
                      </a:r>
                      <a:r>
                        <a:rPr lang="en-US" sz="1200" dirty="0">
                          <a:solidFill>
                            <a:srgbClr val="FF0000"/>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t>Bahar</a:t>
                      </a:r>
                      <a:r>
                        <a:rPr lang="en-US" sz="1600" dirty="0"/>
                        <a:t>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85866631"/>
                  </a:ext>
                </a:extLst>
              </a:tr>
              <a:tr h="410503">
                <a:tc>
                  <a:txBody>
                    <a:bodyPr/>
                    <a:lstStyle/>
                    <a:p>
                      <a:pPr algn="ctr"/>
                      <a:r>
                        <a:rPr lang="en-US" sz="1600" dirty="0">
                          <a:solidFill>
                            <a:srgbClr val="FF0000"/>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FF000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14-Jan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548918916"/>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January 2020</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Jan2020</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71694436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93002A-89C8-4CF5-8660-46EAC04533E2}"/>
              </a:ext>
            </a:extLst>
          </p:cNvPr>
          <p:cNvSpPr>
            <a:spLocks noGrp="1"/>
          </p:cNvSpPr>
          <p:nvPr>
            <p:ph type="title"/>
          </p:nvPr>
        </p:nvSpPr>
        <p:spPr/>
        <p:txBody>
          <a:bodyPr/>
          <a:lstStyle/>
          <a:p>
            <a:r>
              <a:rPr lang="en-US" dirty="0"/>
              <a:t>Teleconference and Ad-Hoc Plan</a:t>
            </a:r>
          </a:p>
        </p:txBody>
      </p:sp>
      <p:sp>
        <p:nvSpPr>
          <p:cNvPr id="3" name="Content Placeholder 2">
            <a:extLst>
              <a:ext uri="{FF2B5EF4-FFF2-40B4-BE49-F238E27FC236}">
                <a16:creationId xmlns="" xmlns:a16="http://schemas.microsoft.com/office/drawing/2014/main" id="{63BED9BB-9C24-405D-B7F7-7A8EAA0C29DC}"/>
              </a:ext>
            </a:extLst>
          </p:cNvPr>
          <p:cNvSpPr>
            <a:spLocks noGrp="1"/>
          </p:cNvSpPr>
          <p:nvPr>
            <p:ph idx="1"/>
          </p:nvPr>
        </p:nvSpPr>
        <p:spPr/>
        <p:txBody>
          <a:bodyPr/>
          <a:lstStyle/>
          <a:p>
            <a:pPr>
              <a:buFont typeface="Arial" panose="020B0604020202020204" pitchFamily="34" charset="0"/>
              <a:buChar char="•"/>
            </a:pPr>
            <a:r>
              <a:rPr lang="en-US" sz="2000" dirty="0"/>
              <a:t>January 30		 (Thursday)-MAC/PHY 			19:00-22:00 ET</a:t>
            </a:r>
          </a:p>
          <a:p>
            <a:pPr>
              <a:buFont typeface="Arial" panose="020B0604020202020204" pitchFamily="34" charset="0"/>
              <a:buChar char="•"/>
            </a:pPr>
            <a:r>
              <a:rPr lang="en-US" sz="2000" dirty="0"/>
              <a:t>February 6      	(Thursday)-Joint 				10:00-12:00 ET </a:t>
            </a:r>
          </a:p>
          <a:p>
            <a:pPr>
              <a:buFont typeface="Arial" panose="020B0604020202020204" pitchFamily="34" charset="0"/>
              <a:buChar char="•"/>
            </a:pPr>
            <a:r>
              <a:rPr lang="en-US" sz="2000" dirty="0"/>
              <a:t>February 13 	 	(Thursday)-Joint				19:00-22:00 ET </a:t>
            </a:r>
          </a:p>
          <a:p>
            <a:pPr>
              <a:buFont typeface="Arial" panose="020B0604020202020204" pitchFamily="34" charset="0"/>
              <a:buChar char="•"/>
            </a:pPr>
            <a:r>
              <a:rPr lang="en-US" sz="2000" dirty="0"/>
              <a:t>February 20 	 	(Thursday)-MAC/PHY  			10:00-12:00 ET</a:t>
            </a:r>
          </a:p>
          <a:p>
            <a:pPr>
              <a:buFont typeface="Arial" panose="020B0604020202020204" pitchFamily="34" charset="0"/>
              <a:buChar char="•"/>
            </a:pPr>
            <a:r>
              <a:rPr lang="en-US" sz="2000" dirty="0"/>
              <a:t>February 27 	 	(Thursday)-Joint				19:00-22:00 ET</a:t>
            </a:r>
          </a:p>
          <a:p>
            <a:pPr>
              <a:buFont typeface="Arial" panose="020B0604020202020204" pitchFamily="34" charset="0"/>
              <a:buChar char="•"/>
            </a:pPr>
            <a:r>
              <a:rPr lang="en-US" sz="2000" dirty="0"/>
              <a:t>March 5 		 	(Thursday)-MAC/PHY 			10:00-12:00 ET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Approved to hold a MAC ad-hoc meeting in San Jose, California, USA for the purpose of discussing technical contributions on March 13</a:t>
            </a:r>
            <a:r>
              <a:rPr lang="en-US" sz="2000" baseline="30000" dirty="0"/>
              <a:t>th</a:t>
            </a:r>
            <a:r>
              <a:rPr lang="en-US" sz="2000" dirty="0"/>
              <a:t> 2020.</a:t>
            </a:r>
          </a:p>
          <a:p>
            <a:pPr>
              <a:buFont typeface="Arial" panose="020B0604020202020204" pitchFamily="34" charset="0"/>
              <a:buChar char="•"/>
            </a:pPr>
            <a:endParaRPr lang="en-US" sz="2000" dirty="0"/>
          </a:p>
        </p:txBody>
      </p:sp>
      <p:sp>
        <p:nvSpPr>
          <p:cNvPr id="4" name="Slide Number Placeholder 3">
            <a:extLst>
              <a:ext uri="{FF2B5EF4-FFF2-40B4-BE49-F238E27FC236}">
                <a16:creationId xmlns="" xmlns:a16="http://schemas.microsoft.com/office/drawing/2014/main" id="{43E9B8DA-3D11-4963-9B61-5BDDD5FCFE9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 xmlns:a16="http://schemas.microsoft.com/office/drawing/2014/main" id="{26F736DD-9FAA-46B9-9461-F34E33142262}"/>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 xmlns:a16="http://schemas.microsoft.com/office/drawing/2014/main" id="{F5D9C140-447F-4365-BFEC-F19783C09BFB}"/>
              </a:ext>
            </a:extLst>
          </p:cNvPr>
          <p:cNvSpPr>
            <a:spLocks noGrp="1"/>
          </p:cNvSpPr>
          <p:nvPr>
            <p:ph type="dt" idx="15"/>
          </p:nvPr>
        </p:nvSpPr>
        <p:spPr>
          <a:xfrm>
            <a:off x="914400" y="333375"/>
            <a:ext cx="2303451" cy="273050"/>
          </a:xfrm>
        </p:spPr>
        <p:txBody>
          <a:bodyPr/>
          <a:lstStyle/>
          <a:p>
            <a:r>
              <a:rPr lang="en-US" dirty="0" smtClean="0"/>
              <a:t>January 2020</a:t>
            </a:r>
            <a:endParaRPr lang="en-GB" dirty="0"/>
          </a:p>
        </p:txBody>
      </p:sp>
    </p:spTree>
    <p:extLst>
      <p:ext uri="{BB962C8B-B14F-4D97-AF65-F5344CB8AC3E}">
        <p14:creationId xmlns:p14="http://schemas.microsoft.com/office/powerpoint/2010/main" val="341001459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2209800" y="1132538"/>
            <a:ext cx="7772400" cy="1153462"/>
          </a:xfrm>
          <a:noFill/>
        </p:spPr>
        <p:txBody>
          <a:bodyPr/>
          <a:lstStyle/>
          <a:p>
            <a:r>
              <a:rPr lang="en-US" altLang="zh-CN" sz="2800" dirty="0"/>
              <a:t>WLAN sensing SG</a:t>
            </a:r>
            <a:r>
              <a:rPr lang="en-US" altLang="en-US" sz="2800" dirty="0"/>
              <a:t/>
            </a:r>
            <a:br>
              <a:rPr lang="en-US" altLang="en-US" sz="2800" dirty="0"/>
            </a:br>
            <a:r>
              <a:rPr lang="en-US" altLang="en-US" sz="2800" dirty="0"/>
              <a:t>January 2020 Closing Report</a:t>
            </a:r>
            <a:endParaRPr lang="en-US" sz="2800" strike="sngStrike" dirty="0">
              <a:solidFill>
                <a:srgbClr val="FF0000"/>
              </a:solidFill>
            </a:endParaRPr>
          </a:p>
        </p:txBody>
      </p:sp>
      <p:sp>
        <p:nvSpPr>
          <p:cNvPr id="7173" name="Rectangle 6"/>
          <p:cNvSpPr>
            <a:spLocks noGrp="1" noChangeArrowheads="1"/>
          </p:cNvSpPr>
          <p:nvPr>
            <p:ph idx="1"/>
          </p:nvPr>
        </p:nvSpPr>
        <p:spPr>
          <a:xfrm>
            <a:off x="2209800" y="2515232"/>
            <a:ext cx="7772400" cy="532769"/>
          </a:xfrm>
          <a:noFill/>
        </p:spPr>
        <p:txBody>
          <a:bodyPr/>
          <a:lstStyle/>
          <a:p>
            <a:pPr algn="ctr">
              <a:buFontTx/>
              <a:buNone/>
            </a:pPr>
            <a:r>
              <a:rPr lang="en-US" sz="2000" dirty="0"/>
              <a:t>Date:</a:t>
            </a:r>
            <a:r>
              <a:rPr lang="en-US" sz="2000" b="0" dirty="0"/>
              <a:t> 2020-01-16</a:t>
            </a:r>
          </a:p>
        </p:txBody>
      </p:sp>
      <p:sp>
        <p:nvSpPr>
          <p:cNvPr id="8" name="Rectangle 12"/>
          <p:cNvSpPr>
            <a:spLocks noChangeArrowheads="1"/>
          </p:cNvSpPr>
          <p:nvPr/>
        </p:nvSpPr>
        <p:spPr bwMode="auto">
          <a:xfrm>
            <a:off x="2209801" y="2614489"/>
            <a:ext cx="1368339" cy="250021"/>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2220705771"/>
              </p:ext>
            </p:extLst>
          </p:nvPr>
        </p:nvGraphicFramePr>
        <p:xfrm>
          <a:off x="2362200" y="3443108"/>
          <a:ext cx="7620000" cy="824092"/>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45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Footer Placeholder 1"/>
          <p:cNvSpPr>
            <a:spLocks noGrp="1"/>
          </p:cNvSpPr>
          <p:nvPr>
            <p:ph type="ftr" idx="14"/>
          </p:nvPr>
        </p:nvSpPr>
        <p:spPr/>
        <p:txBody>
          <a:bodyPr/>
          <a:lstStyle/>
          <a:p>
            <a:r>
              <a:rPr lang="en-GB" smtClean="0"/>
              <a:t>Tony Xiao Han,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2209801" y="685801"/>
            <a:ext cx="7770813" cy="457200"/>
          </a:xfrm>
        </p:spPr>
        <p:txBody>
          <a:bodyPr/>
          <a:lstStyle/>
          <a:p>
            <a:r>
              <a:rPr lang="en-US" sz="2800" dirty="0"/>
              <a:t>Abstract</a:t>
            </a:r>
          </a:p>
        </p:txBody>
      </p:sp>
      <p:sp>
        <p:nvSpPr>
          <p:cNvPr id="7" name="Content Placeholder 2"/>
          <p:cNvSpPr txBox="1">
            <a:spLocks noChangeArrowheads="1"/>
          </p:cNvSpPr>
          <p:nvPr/>
        </p:nvSpPr>
        <p:spPr bwMode="auto">
          <a:xfrm>
            <a:off x="2209800" y="1325058"/>
            <a:ext cx="7770813"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indent="-342900" algn="just">
              <a:spcBef>
                <a:spcPct val="20000"/>
              </a:spcBef>
            </a:pPr>
            <a:r>
              <a:rPr lang="en-US" altLang="en-US" b="1" kern="0" dirty="0">
                <a:solidFill>
                  <a:srgbClr val="000000"/>
                </a:solidFill>
                <a:latin typeface="Times New Roman"/>
                <a:ea typeface="MS PGothic" pitchFamily="34" charset="-128"/>
              </a:rPr>
              <a:t>This document is the closing report for </a:t>
            </a:r>
            <a:r>
              <a:rPr lang="en-US" altLang="zh-CN" b="1" kern="0" dirty="0">
                <a:solidFill>
                  <a:srgbClr val="000000"/>
                </a:solidFill>
                <a:latin typeface="Times New Roman"/>
                <a:ea typeface="MS PGothic" pitchFamily="34" charset="-128"/>
              </a:rPr>
              <a:t>WLAN sensing SG </a:t>
            </a:r>
            <a:r>
              <a:rPr lang="en-US" altLang="en-US" b="1" kern="0" dirty="0">
                <a:solidFill>
                  <a:srgbClr val="000000"/>
                </a:solidFill>
                <a:latin typeface="Times New Roman"/>
                <a:ea typeface="MS PGothic" pitchFamily="34" charset="-128"/>
              </a:rPr>
              <a:t>for the </a:t>
            </a:r>
            <a:r>
              <a:rPr lang="en-US" altLang="zh-CN" b="1" kern="0" dirty="0">
                <a:solidFill>
                  <a:srgbClr val="000000"/>
                </a:solidFill>
                <a:latin typeface="Times New Roman"/>
                <a:ea typeface="MS PGothic" pitchFamily="34" charset="-128"/>
              </a:rPr>
              <a:t>January 2020 </a:t>
            </a:r>
            <a:r>
              <a:rPr lang="en-US" altLang="en-US" b="1" kern="0" dirty="0">
                <a:solidFill>
                  <a:srgbClr val="000000"/>
                </a:solidFill>
                <a:latin typeface="Times New Roman"/>
                <a:ea typeface="MS PGothic" pitchFamily="34" charset="-128"/>
              </a:rPr>
              <a:t>session.</a:t>
            </a:r>
          </a:p>
        </p:txBody>
      </p:sp>
      <p:sp>
        <p:nvSpPr>
          <p:cNvPr id="2" name="Footer Placeholder 1"/>
          <p:cNvSpPr>
            <a:spLocks noGrp="1"/>
          </p:cNvSpPr>
          <p:nvPr>
            <p:ph type="ftr" idx="14"/>
          </p:nvPr>
        </p:nvSpPr>
        <p:spPr/>
        <p:txBody>
          <a:bodyPr/>
          <a:lstStyle/>
          <a:p>
            <a:r>
              <a:rPr lang="en-GB" smtClean="0"/>
              <a:t>Tony Xiao Han,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8" name="Date Placeholder 7"/>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98525524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1" y="685801"/>
            <a:ext cx="7770813" cy="457200"/>
          </a:xfrm>
        </p:spPr>
        <p:txBody>
          <a:bodyPr/>
          <a:lstStyle/>
          <a:p>
            <a:r>
              <a:rPr lang="en-US" altLang="en-US" sz="2800" dirty="0"/>
              <a:t>Work Completed</a:t>
            </a:r>
          </a:p>
        </p:txBody>
      </p:sp>
      <p:sp>
        <p:nvSpPr>
          <p:cNvPr id="8" name="Content Placeholder 2"/>
          <p:cNvSpPr txBox="1">
            <a:spLocks noChangeArrowheads="1"/>
          </p:cNvSpPr>
          <p:nvPr/>
        </p:nvSpPr>
        <p:spPr bwMode="auto">
          <a:xfrm>
            <a:off x="2209800" y="1325058"/>
            <a:ext cx="8001001"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algn="just">
              <a:spcBef>
                <a:spcPts val="0"/>
              </a:spcBef>
              <a:spcAft>
                <a:spcPts val="600"/>
              </a:spcAft>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Finished the development of PAR and CSD </a:t>
            </a:r>
          </a:p>
          <a:p>
            <a:pPr marL="228600" lvl="1" algn="just">
              <a:spcBef>
                <a:spcPts val="0"/>
              </a:spcBef>
              <a:spcAft>
                <a:spcPts val="600"/>
              </a:spcAft>
              <a:buFont typeface="Arial" panose="020B0604020202020204" pitchFamily="34" charset="0"/>
              <a:buChar char="•"/>
            </a:pPr>
            <a:endParaRPr lang="en-US" altLang="en-US" sz="2000" b="1" dirty="0">
              <a:latin typeface="Times New Roman" panose="02020603050405020304" pitchFamily="18" charset="0"/>
              <a:cs typeface="Times New Roman" panose="02020603050405020304" pitchFamily="18" charset="0"/>
            </a:endParaRPr>
          </a:p>
          <a:p>
            <a:pPr marL="228600" lvl="1" algn="just">
              <a:spcBef>
                <a:spcPts val="0"/>
              </a:spcBef>
              <a:spcAft>
                <a:spcPts val="600"/>
              </a:spcAft>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Motion to approve the PAR (19/2103r4) is passed within the SENS SG</a:t>
            </a:r>
          </a:p>
          <a:p>
            <a:pPr marL="800100" lvl="2" indent="-342900" algn="just">
              <a:spcBef>
                <a:spcPts val="0"/>
              </a:spcBef>
              <a:spcAft>
                <a:spcPts val="600"/>
              </a:spcAft>
              <a:buFont typeface="宋体" panose="02010600030101010101" pitchFamily="2" charset="-122"/>
              <a:buChar char="－"/>
              <a:defRPr/>
            </a:pPr>
            <a:r>
              <a:rPr lang="pt-BR" altLang="zh-CN" sz="1800" dirty="0">
                <a:latin typeface="Times New Roman" panose="02020603050405020304" pitchFamily="18" charset="0"/>
                <a:cs typeface="Times New Roman" panose="02020603050405020304" pitchFamily="18" charset="0"/>
              </a:rPr>
              <a:t>SENS SG vote: 39y-0n-2a	WG vote: </a:t>
            </a:r>
          </a:p>
          <a:p>
            <a:pPr marL="228600" lvl="1" algn="just">
              <a:spcBef>
                <a:spcPts val="0"/>
              </a:spcBef>
              <a:spcAft>
                <a:spcPts val="600"/>
              </a:spcAft>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Motion to approve the CSD (20/0042r1) is passed within the SENS SG</a:t>
            </a:r>
          </a:p>
          <a:p>
            <a:pPr marL="800100" lvl="2" indent="-342900" algn="just">
              <a:spcBef>
                <a:spcPts val="0"/>
              </a:spcBef>
              <a:spcAft>
                <a:spcPts val="600"/>
              </a:spcAft>
              <a:buFont typeface="宋体" panose="02010600030101010101" pitchFamily="2" charset="-122"/>
              <a:buChar char="－"/>
              <a:defRPr/>
            </a:pPr>
            <a:r>
              <a:rPr lang="pt-BR" altLang="zh-CN" sz="1800" dirty="0">
                <a:latin typeface="Times New Roman" panose="02020603050405020304" pitchFamily="18" charset="0"/>
                <a:cs typeface="Times New Roman" panose="02020603050405020304" pitchFamily="18" charset="0"/>
              </a:rPr>
              <a:t>SENS SG vote: 37y-3n-3a	WG vote: </a:t>
            </a:r>
          </a:p>
          <a:p>
            <a:pPr marL="228600" lvl="1" algn="just">
              <a:spcBef>
                <a:spcPts val="0"/>
              </a:spcBef>
              <a:spcAft>
                <a:spcPts val="600"/>
              </a:spcAft>
              <a:buFont typeface="Arial" panose="020B0604020202020204" pitchFamily="34" charset="0"/>
              <a:buChar char="•"/>
            </a:pPr>
            <a:endParaRPr lang="en-US" altLang="en-US" sz="2000" b="1" dirty="0">
              <a:latin typeface="Times New Roman" panose="02020603050405020304" pitchFamily="18" charset="0"/>
              <a:cs typeface="Times New Roman" panose="02020603050405020304" pitchFamily="18" charset="0"/>
            </a:endParaRPr>
          </a:p>
          <a:p>
            <a:pPr marL="228600" lvl="1" algn="just">
              <a:spcBef>
                <a:spcPts val="0"/>
              </a:spcBef>
              <a:spcAft>
                <a:spcPts val="600"/>
              </a:spcAft>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Some modifications were made for PAR and CSD, since some concerns were raised, after the motions were passed and after the SENS SG was adjourned. </a:t>
            </a:r>
          </a:p>
          <a:p>
            <a:pPr marL="228600" lvl="1" algn="just">
              <a:spcBef>
                <a:spcPts val="0"/>
              </a:spcBef>
              <a:spcAft>
                <a:spcPts val="600"/>
              </a:spcAft>
              <a:buFont typeface="Arial" panose="020B0604020202020204" pitchFamily="34" charset="0"/>
              <a:buChar char="•"/>
            </a:pPr>
            <a:r>
              <a:rPr lang="en-US" altLang="en-US" sz="2000" b="1" dirty="0">
                <a:latin typeface="Times New Roman" panose="02020603050405020304" pitchFamily="18" charset="0"/>
                <a:cs typeface="Times New Roman" panose="02020603050405020304" pitchFamily="18" charset="0"/>
              </a:rPr>
              <a:t>Hence, the motion with newly revised PAR (19/2103r5) and CSD (20/0042r2) will be run during Friday closing plenary</a:t>
            </a:r>
            <a:r>
              <a:rPr lang="en-US" altLang="en-US" sz="2000" b="1">
                <a:latin typeface="Times New Roman" panose="02020603050405020304" pitchFamily="18" charset="0"/>
                <a:cs typeface="Times New Roman" panose="02020603050405020304" pitchFamily="18" charset="0"/>
              </a:rPr>
              <a:t>.  </a:t>
            </a:r>
            <a:endParaRPr lang="en-US" altLang="en-US" sz="2000" b="1"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idx="14"/>
          </p:nvPr>
        </p:nvSpPr>
        <p:spPr/>
        <p:txBody>
          <a:bodyPr/>
          <a:lstStyle/>
          <a:p>
            <a:r>
              <a:rPr lang="en-GB" smtClean="0"/>
              <a:t>Tony Xiao Han,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62311673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1" y="685801"/>
            <a:ext cx="7770813" cy="457200"/>
          </a:xfrm>
        </p:spPr>
        <p:txBody>
          <a:bodyPr/>
          <a:lstStyle/>
          <a:p>
            <a:r>
              <a:rPr lang="en-US" altLang="en-US" sz="2800" dirty="0"/>
              <a:t>Goals for March 2020</a:t>
            </a:r>
          </a:p>
        </p:txBody>
      </p:sp>
      <p:sp>
        <p:nvSpPr>
          <p:cNvPr id="8" name="Content Placeholder 2"/>
          <p:cNvSpPr txBox="1">
            <a:spLocks noChangeArrowheads="1"/>
          </p:cNvSpPr>
          <p:nvPr/>
        </p:nvSpPr>
        <p:spPr bwMode="auto">
          <a:xfrm>
            <a:off x="2209800" y="1325058"/>
            <a:ext cx="7770813"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algn="just">
              <a:spcBef>
                <a:spcPts val="0"/>
              </a:spcBef>
              <a:spcAft>
                <a:spcPts val="600"/>
              </a:spcAft>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Resolve comments for the PAR and CSD from EC members and other IEEE 802 WGs </a:t>
            </a:r>
          </a:p>
          <a:p>
            <a:pPr marL="0" lvl="1" indent="0" algn="just">
              <a:spcBef>
                <a:spcPts val="0"/>
              </a:spcBef>
              <a:spcAft>
                <a:spcPts val="600"/>
              </a:spcAft>
            </a:pPr>
            <a:r>
              <a:rPr lang="en-US" altLang="en-US" b="1" dirty="0">
                <a:latin typeface="Times New Roman" panose="02020603050405020304" pitchFamily="18" charset="0"/>
                <a:cs typeface="Times New Roman" panose="02020603050405020304" pitchFamily="18" charset="0"/>
              </a:rPr>
              <a:t>	</a:t>
            </a:r>
            <a:r>
              <a:rPr lang="en-US" altLang="en-US" dirty="0">
                <a:latin typeface="Times New Roman" panose="02020603050405020304" pitchFamily="18" charset="0"/>
                <a:cs typeface="Times New Roman" panose="02020603050405020304" pitchFamily="18" charset="0"/>
              </a:rPr>
              <a:t>(If the Working Group approve the PAR and CSD)</a:t>
            </a:r>
          </a:p>
          <a:p>
            <a:pPr marL="228600" lvl="1" algn="just">
              <a:spcBef>
                <a:spcPts val="0"/>
              </a:spcBef>
              <a:spcAft>
                <a:spcPts val="600"/>
              </a:spcAft>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Be ready to get Executive Committee (EC) approval on PAR and CSD</a:t>
            </a:r>
          </a:p>
          <a:p>
            <a:pPr marL="228600" lvl="1" algn="just">
              <a:spcBef>
                <a:spcPts val="0"/>
              </a:spcBef>
              <a:spcAft>
                <a:spcPts val="600"/>
              </a:spcAft>
              <a:buFont typeface="Arial" panose="020B0604020202020204" pitchFamily="34" charset="0"/>
              <a:buChar char="•"/>
            </a:pPr>
            <a:endParaRPr lang="en-US" altLang="en-US" b="1" dirty="0">
              <a:latin typeface="Times New Roman" panose="02020603050405020304" pitchFamily="18" charset="0"/>
              <a:cs typeface="Times New Roman" panose="02020603050405020304" pitchFamily="18" charset="0"/>
            </a:endParaRPr>
          </a:p>
          <a:p>
            <a:pPr marL="228600" lvl="1" algn="just">
              <a:spcBef>
                <a:spcPts val="0"/>
              </a:spcBef>
              <a:spcAft>
                <a:spcPts val="600"/>
              </a:spcAft>
              <a:buFont typeface="Arial" panose="020B0604020202020204" pitchFamily="34" charset="0"/>
              <a:buChar char="•"/>
            </a:pPr>
            <a:r>
              <a:rPr lang="en-US" altLang="en-US" b="1" dirty="0">
                <a:latin typeface="Times New Roman" panose="02020603050405020304" pitchFamily="18" charset="0"/>
                <a:cs typeface="Times New Roman" panose="02020603050405020304" pitchFamily="18" charset="0"/>
              </a:rPr>
              <a:t>Presentation of technical submissions</a:t>
            </a:r>
          </a:p>
          <a:p>
            <a:pPr marL="228600" lvl="1" algn="just">
              <a:spcBef>
                <a:spcPts val="0"/>
              </a:spcBef>
              <a:spcAft>
                <a:spcPts val="600"/>
              </a:spcAft>
              <a:buFont typeface="Arial" panose="020B0604020202020204" pitchFamily="34" charset="0"/>
              <a:buChar char="•"/>
            </a:pPr>
            <a:endParaRPr lang="en-US" altLang="en-US" b="1"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idx="14"/>
          </p:nvPr>
        </p:nvSpPr>
        <p:spPr/>
        <p:txBody>
          <a:bodyPr/>
          <a:lstStyle/>
          <a:p>
            <a:r>
              <a:rPr lang="en-GB" smtClean="0"/>
              <a:t>Tony Xiao Han,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13473188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1" y="685801"/>
            <a:ext cx="7770813" cy="457200"/>
          </a:xfrm>
        </p:spPr>
        <p:txBody>
          <a:bodyPr/>
          <a:lstStyle/>
          <a:p>
            <a:r>
              <a:rPr lang="en-US" altLang="en-US" sz="2800" dirty="0"/>
              <a:t>Teleconference Schedule</a:t>
            </a:r>
          </a:p>
        </p:txBody>
      </p:sp>
      <p:sp>
        <p:nvSpPr>
          <p:cNvPr id="8" name="Content Placeholder 2"/>
          <p:cNvSpPr txBox="1">
            <a:spLocks noChangeArrowheads="1"/>
          </p:cNvSpPr>
          <p:nvPr/>
        </p:nvSpPr>
        <p:spPr bwMode="auto">
          <a:xfrm>
            <a:off x="2209800" y="1325058"/>
            <a:ext cx="7770813" cy="4999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228600" lvl="1" algn="just">
              <a:spcBef>
                <a:spcPts val="0"/>
              </a:spcBef>
              <a:spcAft>
                <a:spcPts val="600"/>
              </a:spcAft>
              <a:buFont typeface="Arial" panose="020B0604020202020204" pitchFamily="34" charset="0"/>
              <a:buChar char="•"/>
            </a:pPr>
            <a:endParaRPr lang="en-US" altLang="zh-CN" b="1" dirty="0">
              <a:latin typeface="Times New Roman" panose="02020603050405020304" pitchFamily="18" charset="0"/>
              <a:cs typeface="Times New Roman" panose="02020603050405020304" pitchFamily="18" charset="0"/>
            </a:endParaRPr>
          </a:p>
          <a:p>
            <a:pPr marL="228600" lvl="1" algn="just">
              <a:spcBef>
                <a:spcPts val="0"/>
              </a:spcBef>
              <a:spcAft>
                <a:spcPts val="600"/>
              </a:spcAft>
              <a:buFont typeface="Arial" panose="020B0604020202020204" pitchFamily="34" charset="0"/>
              <a:buChar char="•"/>
            </a:pPr>
            <a:r>
              <a:rPr lang="en-US" altLang="zh-CN" b="1" dirty="0">
                <a:latin typeface="Times New Roman" panose="02020603050405020304" pitchFamily="18" charset="0"/>
                <a:cs typeface="Times New Roman" panose="02020603050405020304" pitchFamily="18" charset="0"/>
              </a:rPr>
              <a:t>February 18 (Tuesday), 10:00am ET – 11:30am ET</a:t>
            </a:r>
          </a:p>
          <a:p>
            <a:pPr marL="228600" lvl="1" algn="just">
              <a:spcBef>
                <a:spcPts val="0"/>
              </a:spcBef>
              <a:spcAft>
                <a:spcPts val="600"/>
              </a:spcAft>
              <a:buFont typeface="Arial" panose="020B0604020202020204" pitchFamily="34" charset="0"/>
              <a:buChar char="•"/>
            </a:pPr>
            <a:endParaRPr lang="en-US" altLang="zh-CN" b="1" dirty="0">
              <a:latin typeface="Times New Roman" panose="02020603050405020304" pitchFamily="18" charset="0"/>
              <a:cs typeface="Times New Roman" panose="02020603050405020304" pitchFamily="18" charset="0"/>
            </a:endParaRPr>
          </a:p>
          <a:p>
            <a:pPr marL="228600" lvl="1" algn="just">
              <a:spcBef>
                <a:spcPts val="0"/>
              </a:spcBef>
              <a:spcAft>
                <a:spcPts val="600"/>
              </a:spcAft>
              <a:buFont typeface="Arial" panose="020B0604020202020204" pitchFamily="34" charset="0"/>
              <a:buChar char="•"/>
            </a:pPr>
            <a:r>
              <a:rPr lang="en-US" altLang="zh-CN" b="1" dirty="0">
                <a:latin typeface="Times New Roman" panose="02020603050405020304" pitchFamily="18" charset="0"/>
                <a:cs typeface="Times New Roman" panose="02020603050405020304" pitchFamily="18" charset="0"/>
              </a:rPr>
              <a:t>March      10 (Tuesday), 10:00am ET – 11:30am ET</a:t>
            </a:r>
          </a:p>
        </p:txBody>
      </p:sp>
      <p:sp>
        <p:nvSpPr>
          <p:cNvPr id="2" name="Footer Placeholder 1"/>
          <p:cNvSpPr>
            <a:spLocks noGrp="1"/>
          </p:cNvSpPr>
          <p:nvPr>
            <p:ph type="ftr" idx="14"/>
          </p:nvPr>
        </p:nvSpPr>
        <p:spPr/>
        <p:txBody>
          <a:bodyPr/>
          <a:lstStyle/>
          <a:p>
            <a:r>
              <a:rPr lang="en-GB" smtClean="0"/>
              <a:t>Tony Xiao Han, Huawei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36653375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685800"/>
            <a:ext cx="7770960" cy="10652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dirty="0">
                <a:solidFill>
                  <a:srgbClr val="000000"/>
                </a:solidFill>
                <a:latin typeface="Times New Roman"/>
                <a:ea typeface="DejaVu Sans"/>
              </a:rPr>
              <a:t>RCM ad hoc Closing Report</a:t>
            </a:r>
            <a:endParaRPr lang="sv-SE" sz="3200" spc="-1" dirty="0">
              <a:latin typeface="DejaVu Sans"/>
            </a:endParaRPr>
          </a:p>
        </p:txBody>
      </p:sp>
      <p:sp>
        <p:nvSpPr>
          <p:cNvPr id="52" name="CustomShape 5"/>
          <p:cNvSpPr/>
          <p:nvPr/>
        </p:nvSpPr>
        <p:spPr>
          <a:xfrm>
            <a:off x="2209800" y="1523880"/>
            <a:ext cx="7770960" cy="3794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1640" algn="ctr">
              <a:spcBef>
                <a:spcPts val="400"/>
              </a:spcBef>
            </a:pPr>
            <a:r>
              <a:rPr lang="sv-SE" sz="2000" b="1" spc="-1" dirty="0">
                <a:solidFill>
                  <a:srgbClr val="000000"/>
                </a:solidFill>
                <a:latin typeface="Times New Roman"/>
                <a:ea typeface="DejaVu Sans"/>
              </a:rPr>
              <a:t>Date:</a:t>
            </a:r>
            <a:r>
              <a:rPr lang="sv-SE" sz="2000" spc="-1" dirty="0">
                <a:solidFill>
                  <a:srgbClr val="000000"/>
                </a:solidFill>
                <a:latin typeface="Times New Roman"/>
                <a:ea typeface="DejaVu Sans"/>
              </a:rPr>
              <a:t> 2020-01-16</a:t>
            </a:r>
            <a:endParaRPr lang="sv-SE" sz="2000" spc="-1" dirty="0">
              <a:latin typeface="DejaVu Sans"/>
            </a:endParaRPr>
          </a:p>
        </p:txBody>
      </p:sp>
      <p:sp>
        <p:nvSpPr>
          <p:cNvPr id="53" name="CustomShape 6"/>
          <p:cNvSpPr/>
          <p:nvPr/>
        </p:nvSpPr>
        <p:spPr>
          <a:xfrm>
            <a:off x="2057520" y="1940040"/>
            <a:ext cx="1446480" cy="3794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marL="343080" indent="-341640">
              <a:spcBef>
                <a:spcPts val="400"/>
              </a:spcBef>
            </a:pPr>
            <a:r>
              <a:rPr lang="sv-SE" sz="2000" b="1" spc="-1">
                <a:solidFill>
                  <a:srgbClr val="000000"/>
                </a:solidFill>
                <a:latin typeface="Times New Roman"/>
                <a:ea typeface="DejaVu Sans"/>
              </a:rPr>
              <a:t>Authors:</a:t>
            </a:r>
            <a:endParaRPr lang="sv-SE" sz="2000" spc="-1">
              <a:latin typeface="DejaVu Sans"/>
            </a:endParaRPr>
          </a:p>
        </p:txBody>
      </p:sp>
      <p:graphicFrame>
        <p:nvGraphicFramePr>
          <p:cNvPr id="54" name="Table 7"/>
          <p:cNvGraphicFramePr/>
          <p:nvPr>
            <p:extLst>
              <p:ext uri="{D42A27DB-BD31-4B8C-83A1-F6EECF244321}">
                <p14:modId xmlns:p14="http://schemas.microsoft.com/office/powerpoint/2010/main" val="2959595148"/>
              </p:ext>
            </p:extLst>
          </p:nvPr>
        </p:nvGraphicFramePr>
        <p:xfrm>
          <a:off x="2241840" y="2509920"/>
          <a:ext cx="7430040" cy="1529640"/>
        </p:xfrm>
        <a:graphic>
          <a:graphicData uri="http://schemas.openxmlformats.org/drawingml/2006/table">
            <a:tbl>
              <a:tblPr/>
              <a:tblGrid>
                <a:gridCol w="3004920">
                  <a:extLst>
                    <a:ext uri="{9D8B030D-6E8A-4147-A177-3AD203B41FA5}">
                      <a16:colId xmlns="" xmlns:a16="http://schemas.microsoft.com/office/drawing/2014/main" val="20000"/>
                    </a:ext>
                  </a:extLst>
                </a:gridCol>
                <a:gridCol w="1562400">
                  <a:extLst>
                    <a:ext uri="{9D8B030D-6E8A-4147-A177-3AD203B41FA5}">
                      <a16:colId xmlns="" xmlns:a16="http://schemas.microsoft.com/office/drawing/2014/main" val="20001"/>
                    </a:ext>
                  </a:extLst>
                </a:gridCol>
                <a:gridCol w="2862720">
                  <a:extLst>
                    <a:ext uri="{9D8B030D-6E8A-4147-A177-3AD203B41FA5}">
                      <a16:colId xmlns="" xmlns:a16="http://schemas.microsoft.com/office/drawing/2014/main" val="20002"/>
                    </a:ext>
                  </a:extLst>
                </a:gridCol>
              </a:tblGrid>
              <a:tr h="361080">
                <a:tc>
                  <a:txBody>
                    <a:bodyPr/>
                    <a:lstStyle/>
                    <a:p>
                      <a:pPr>
                        <a:lnSpc>
                          <a:spcPct val="100000"/>
                        </a:lnSpc>
                      </a:pPr>
                      <a:r>
                        <a:rPr lang="sv-SE" sz="1400" b="1" strike="noStrike" spc="-1">
                          <a:solidFill>
                            <a:srgbClr val="000000"/>
                          </a:solidFill>
                          <a:latin typeface="DejaVu Sans"/>
                          <a:ea typeface="DejaVu Sans"/>
                        </a:rPr>
                        <a:t>Name</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Affiliation</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a:lstStyle/>
                    <a:p>
                      <a:pPr>
                        <a:lnSpc>
                          <a:spcPct val="100000"/>
                        </a:lnSpc>
                      </a:pPr>
                      <a:r>
                        <a:rPr lang="sv-SE" sz="1400" b="1" strike="noStrike" spc="-1">
                          <a:solidFill>
                            <a:srgbClr val="000000"/>
                          </a:solidFill>
                          <a:latin typeface="DejaVu Sans"/>
                          <a:ea typeface="DejaVu Sans"/>
                        </a:rPr>
                        <a:t>Contact</a:t>
                      </a:r>
                      <a:endParaRPr lang="sv-SE" sz="1400" b="0" strike="noStrike" spc="-1">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 xmlns:a16="http://schemas.microsoft.com/office/drawing/2014/main" val="10000"/>
                  </a:ext>
                </a:extLst>
              </a:tr>
              <a:tr h="584280">
                <a:tc>
                  <a:txBody>
                    <a:bodyPr/>
                    <a:lstStyle/>
                    <a:p>
                      <a:pPr>
                        <a:lnSpc>
                          <a:spcPct val="100000"/>
                        </a:lnSpc>
                      </a:pPr>
                      <a:r>
                        <a:rPr lang="sv-SE" sz="1400" b="0" strike="noStrike" spc="-1" dirty="0">
                          <a:solidFill>
                            <a:srgbClr val="000000"/>
                          </a:solidFill>
                          <a:latin typeface="DejaVu Sans"/>
                          <a:ea typeface="DejaVu Sans"/>
                        </a:rPr>
                        <a:t>Mark Hamilton</a:t>
                      </a:r>
                      <a:endParaRPr lang="sv-SE" sz="1400" b="0" strike="noStrike" spc="-1" dirty="0">
                        <a:latin typeface="DejaVu Sans"/>
                      </a:endParaRPr>
                    </a:p>
                  </a:txBody>
                  <a:tcPr marL="90000" marR="90000">
                    <a:lnL w="10800">
                      <a:solidFill>
                        <a:srgbClr val="000000"/>
                      </a:solidFill>
                    </a:lnL>
                    <a:lnR w="10800">
                      <a:solidFill>
                        <a:srgbClr val="000000"/>
                      </a:solidFill>
                    </a:lnR>
                    <a:lnT w="10800">
                      <a:solidFill>
                        <a:srgbClr val="000000"/>
                      </a:solidFill>
                    </a:lnT>
                    <a:lnB w="108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r>
                        <a:rPr lang="sv-SE" sz="1400" b="0" strike="noStrike" spc="-1" dirty="0">
                          <a:solidFill>
                            <a:srgbClr val="000000"/>
                          </a:solidFill>
                          <a:latin typeface="DejaVu Sans"/>
                          <a:ea typeface="DejaVu Sans"/>
                        </a:rPr>
                        <a:t>Ruckus/CommScope</a:t>
                      </a:r>
                      <a:endParaRPr lang="sv-SE" sz="1400" b="0" strike="noStrike" spc="-1" dirty="0">
                        <a:latin typeface="DejaVu Sans"/>
                      </a:endParaRPr>
                    </a:p>
                  </a:txBody>
                  <a:tcPr marL="90000" marR="90000">
                    <a:lnL w="10800">
                      <a:solidFill>
                        <a:srgbClr val="000000"/>
                      </a:solidFill>
                    </a:lnL>
                    <a:lnR w="10800">
                      <a:solidFill>
                        <a:srgbClr val="000000"/>
                      </a:solidFill>
                    </a:lnR>
                    <a:lnT w="10800">
                      <a:solidFill>
                        <a:srgbClr val="000000"/>
                      </a:solidFill>
                    </a:lnT>
                    <a:lnB w="10800" cap="flat" cmpd="sng" algn="ctr">
                      <a:solidFill>
                        <a:srgbClr val="000000"/>
                      </a:solidFill>
                      <a:prstDash val="solid"/>
                      <a:round/>
                      <a:headEnd type="none" w="med" len="med"/>
                      <a:tailEnd type="none" w="med" len="med"/>
                    </a:lnB>
                    <a:solidFill>
                      <a:srgbClr val="FFFFFF"/>
                    </a:solidFill>
                  </a:tcPr>
                </a:tc>
                <a:tc>
                  <a:txBody>
                    <a:bodyPr/>
                    <a:lstStyle/>
                    <a:p>
                      <a:pPr>
                        <a:lnSpc>
                          <a:spcPct val="100000"/>
                        </a:lnSpc>
                      </a:pPr>
                      <a:r>
                        <a:rPr lang="sv-SE" sz="1400" b="0" u="sng" strike="noStrike" spc="-1" dirty="0">
                          <a:solidFill>
                            <a:srgbClr val="0066FF"/>
                          </a:solidFill>
                          <a:uFillTx/>
                          <a:latin typeface="DejaVu Sans"/>
                          <a:ea typeface="DejaVu Sans"/>
                          <a:hlinkClick r:id="rId3"/>
                        </a:rPr>
                        <a:t>mark.hamilton2152@gmail.com</a:t>
                      </a:r>
                      <a:endParaRPr lang="sv-SE" sz="1400" b="0" strike="noStrike" spc="-1" dirty="0">
                        <a:latin typeface="DejaVu Sans"/>
                      </a:endParaRPr>
                    </a:p>
                  </a:txBody>
                  <a:tcPr marL="90000" marR="90000">
                    <a:lnL w="10800">
                      <a:solidFill>
                        <a:srgbClr val="000000"/>
                      </a:solidFill>
                    </a:lnL>
                    <a:lnR w="10800">
                      <a:solidFill>
                        <a:srgbClr val="000000"/>
                      </a:solidFill>
                    </a:lnR>
                    <a:lnT w="10800">
                      <a:solidFill>
                        <a:srgbClr val="000000"/>
                      </a:solidFill>
                    </a:lnT>
                    <a:lnB w="108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1"/>
                  </a:ext>
                </a:extLst>
              </a:tr>
              <a:tr h="584280">
                <a:tc>
                  <a:txBody>
                    <a:bodyPr/>
                    <a:lstStyle/>
                    <a:p>
                      <a:pPr>
                        <a:lnSpc>
                          <a:spcPct val="100000"/>
                        </a:lnSpc>
                      </a:pPr>
                      <a:r>
                        <a:rPr lang="sv-SE" sz="1400" b="0" strike="noStrike" spc="-1" dirty="0">
                          <a:latin typeface="DejaVu Sans"/>
                        </a:rPr>
                        <a:t> </a:t>
                      </a:r>
                    </a:p>
                  </a:txBody>
                  <a:tcPr marL="90000" marR="90000">
                    <a:lnL w="10800">
                      <a:solidFill>
                        <a:srgbClr val="000000"/>
                      </a:solidFill>
                    </a:lnL>
                    <a:lnR w="10800" cap="flat" cmpd="sng" algn="ctr">
                      <a:solidFill>
                        <a:srgbClr val="000000"/>
                      </a:solidFill>
                      <a:prstDash val="solid"/>
                      <a:round/>
                      <a:headEnd type="none" w="med" len="med"/>
                      <a:tailEnd type="none" w="med" len="med"/>
                    </a:lnR>
                    <a:lnT w="10800">
                      <a:solidFill>
                        <a:srgbClr val="000000"/>
                      </a:solidFill>
                    </a:lnT>
                    <a:lnB w="10800">
                      <a:solidFill>
                        <a:srgbClr val="000000"/>
                      </a:solidFill>
                    </a:lnB>
                    <a:solidFill>
                      <a:srgbClr val="FFFFFF"/>
                    </a:solidFill>
                  </a:tcPr>
                </a:tc>
                <a:tc>
                  <a:txBody>
                    <a:bodyPr/>
                    <a:lstStyle/>
                    <a:p>
                      <a:pPr>
                        <a:lnSpc>
                          <a:spcPct val="100000"/>
                        </a:lnSpc>
                      </a:pPr>
                      <a:endParaRPr lang="sv-SE" sz="1400" b="0" strike="noStrike" spc="-1" dirty="0">
                        <a:latin typeface="DejaVu Sans"/>
                      </a:endParaRPr>
                    </a:p>
                  </a:txBody>
                  <a:tcPr marL="90000" marR="90000">
                    <a:lnL w="10800" cap="flat" cmpd="sng" algn="ctr">
                      <a:solidFill>
                        <a:srgbClr val="000000"/>
                      </a:solidFill>
                      <a:prstDash val="solid"/>
                      <a:round/>
                      <a:headEnd type="none" w="med" len="med"/>
                      <a:tailEnd type="none" w="med" len="med"/>
                    </a:lnL>
                    <a:lnR w="10800" cap="flat" cmpd="sng" algn="ctr">
                      <a:solidFill>
                        <a:srgbClr val="000000"/>
                      </a:solidFill>
                      <a:prstDash val="solid"/>
                      <a:round/>
                      <a:headEnd type="none" w="med" len="med"/>
                      <a:tailEnd type="none" w="med" len="med"/>
                    </a:lnR>
                    <a:lnT w="10800">
                      <a:solidFill>
                        <a:srgbClr val="000000"/>
                      </a:solidFill>
                    </a:lnT>
                    <a:lnB w="10800">
                      <a:solidFill>
                        <a:srgbClr val="000000"/>
                      </a:solidFill>
                    </a:lnB>
                    <a:solidFill>
                      <a:srgbClr val="FFFFFF"/>
                    </a:solidFill>
                  </a:tcPr>
                </a:tc>
                <a:tc>
                  <a:txBody>
                    <a:bodyPr/>
                    <a:lstStyle/>
                    <a:p>
                      <a:pPr>
                        <a:lnSpc>
                          <a:spcPct val="100000"/>
                        </a:lnSpc>
                      </a:pPr>
                      <a:endParaRPr lang="sv-SE" sz="1400" b="0" strike="noStrike" spc="-1" dirty="0">
                        <a:latin typeface="DejaVu Sans"/>
                      </a:endParaRPr>
                    </a:p>
                  </a:txBody>
                  <a:tcPr marL="90000" marR="90000">
                    <a:lnL w="10800" cap="flat" cmpd="sng" algn="ctr">
                      <a:solidFill>
                        <a:srgbClr val="000000"/>
                      </a:solidFill>
                      <a:prstDash val="solid"/>
                      <a:round/>
                      <a:headEnd type="none" w="med" len="med"/>
                      <a:tailEnd type="none" w="med" len="med"/>
                    </a:lnL>
                    <a:lnR w="10800">
                      <a:solidFill>
                        <a:srgbClr val="000000"/>
                      </a:solidFill>
                    </a:lnR>
                    <a:lnT w="10800">
                      <a:solidFill>
                        <a:srgbClr val="000000"/>
                      </a:solidFill>
                    </a:lnT>
                    <a:lnB w="10800">
                      <a:solidFill>
                        <a:srgbClr val="000000"/>
                      </a:solidFill>
                    </a:lnB>
                    <a:solidFill>
                      <a:srgbClr val="FFFFFF"/>
                    </a:solidFill>
                  </a:tcPr>
                </a:tc>
                <a:extLst>
                  <a:ext uri="{0D108BD9-81ED-4DB2-BD59-A6C34878D82A}">
                    <a16:rowId xmlns="" xmlns:a16="http://schemas.microsoft.com/office/drawing/2014/main" val="693183341"/>
                  </a:ext>
                </a:extLst>
              </a:tr>
            </a:tbl>
          </a:graphicData>
        </a:graphic>
      </p:graphicFrame>
      <p:sp>
        <p:nvSpPr>
          <p:cNvPr id="2" name="Footer Placeholder 1"/>
          <p:cNvSpPr>
            <a:spLocks noGrp="1"/>
          </p:cNvSpPr>
          <p:nvPr>
            <p:ph type="ftr" idx="11"/>
          </p:nvPr>
        </p:nvSpPr>
        <p:spPr/>
        <p:txBody>
          <a:bodyPr/>
          <a:lstStyle/>
          <a:p>
            <a:r>
              <a:rPr lang="en-GB" smtClean="0"/>
              <a:t>Mark Hamilton, Ruckus/CommScope</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86</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4"/>
          <p:cNvSpPr/>
          <p:nvPr/>
        </p:nvSpPr>
        <p:spPr>
          <a:xfrm>
            <a:off x="2209800" y="685800"/>
            <a:ext cx="7770960" cy="106524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sv-SE" sz="3200" b="1" spc="-1">
                <a:solidFill>
                  <a:srgbClr val="000000"/>
                </a:solidFill>
                <a:latin typeface="Times New Roman"/>
                <a:ea typeface="DejaVu Sans"/>
              </a:rPr>
              <a:t>Abstract</a:t>
            </a:r>
            <a:endParaRPr lang="sv-SE" sz="3200" spc="-1">
              <a:latin typeface="DejaVu Sans"/>
            </a:endParaRPr>
          </a:p>
        </p:txBody>
      </p:sp>
      <p:sp>
        <p:nvSpPr>
          <p:cNvPr id="59" name="CustomShape 5"/>
          <p:cNvSpPr/>
          <p:nvPr/>
        </p:nvSpPr>
        <p:spPr>
          <a:xfrm>
            <a:off x="2966880" y="1752480"/>
            <a:ext cx="6333120" cy="411336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spcBef>
                <a:spcPts val="641"/>
              </a:spcBef>
            </a:pPr>
            <a:r>
              <a:rPr lang="sv-SE" sz="2000" spc="-1" dirty="0">
                <a:solidFill>
                  <a:srgbClr val="000000"/>
                </a:solidFill>
                <a:latin typeface="Times New Roman"/>
                <a:ea typeface="DejaVu Sans"/>
              </a:rPr>
              <a:t>This presentation contains the closing report for Randomized and changing MAC adress (RCM) ad hoc group from the Irvine, CA IEEE 802 Interim meeting on 13-16 January, 2020.</a:t>
            </a:r>
            <a:endParaRPr lang="sv-SE" sz="2000" spc="-1" dirty="0">
              <a:latin typeface="DejaVu Sans"/>
            </a:endParaRPr>
          </a:p>
        </p:txBody>
      </p:sp>
      <p:sp>
        <p:nvSpPr>
          <p:cNvPr id="2" name="Footer Placeholder 1"/>
          <p:cNvSpPr>
            <a:spLocks noGrp="1"/>
          </p:cNvSpPr>
          <p:nvPr>
            <p:ph type="ftr" idx="11"/>
          </p:nvPr>
        </p:nvSpPr>
        <p:spPr/>
        <p:txBody>
          <a:bodyPr/>
          <a:lstStyle/>
          <a:p>
            <a:r>
              <a:rPr lang="en-GB" smtClean="0"/>
              <a:t>Mark Hamilton, Ruckus/CommScope</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87</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CustomShape 4"/>
          <p:cNvSpPr/>
          <p:nvPr/>
        </p:nvSpPr>
        <p:spPr>
          <a:xfrm>
            <a:off x="1775640" y="525240"/>
            <a:ext cx="8711640" cy="52783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oAutofit/>
          </a:bodyPr>
          <a:lstStyle/>
          <a:p>
            <a:pPr algn="ctr">
              <a:lnSpc>
                <a:spcPct val="100000"/>
              </a:lnSpc>
            </a:pPr>
            <a:r>
              <a:rPr lang="sv-SE" sz="2800" b="1" spc="-1" dirty="0">
                <a:solidFill>
                  <a:srgbClr val="000000"/>
                </a:solidFill>
                <a:latin typeface="Times New Roman"/>
                <a:ea typeface="DejaVu Sans"/>
              </a:rPr>
              <a:t>Summary</a:t>
            </a:r>
            <a:endParaRPr lang="sv-SE" sz="2800" spc="-1" dirty="0">
              <a:latin typeface="DejaVu Sans"/>
            </a:endParaRPr>
          </a:p>
          <a:p>
            <a:pPr>
              <a:lnSpc>
                <a:spcPct val="100000"/>
              </a:lnSpc>
            </a:pPr>
            <a:endParaRPr lang="sv-SE" sz="2800" spc="-1" dirty="0">
              <a:latin typeface="DejaVu Sans"/>
            </a:endParaRPr>
          </a:p>
          <a:p>
            <a:pPr>
              <a:lnSpc>
                <a:spcPct val="100000"/>
              </a:lnSpc>
            </a:pPr>
            <a:endParaRPr lang="sv-SE" sz="2800" spc="-1" dirty="0">
              <a:latin typeface="DejaVu Sans"/>
            </a:endParaRPr>
          </a:p>
          <a:p>
            <a:pPr>
              <a:lnSpc>
                <a:spcPct val="100000"/>
              </a:lnSpc>
            </a:pPr>
            <a:r>
              <a:rPr lang="sv-SE" sz="2200" b="1" spc="-1" dirty="0">
                <a:solidFill>
                  <a:srgbClr val="000000"/>
                </a:solidFill>
                <a:latin typeface="DejaVu Sans"/>
                <a:ea typeface="AR PL UMing CN"/>
              </a:rPr>
              <a:t>RCM ad hoc has completed its work.</a:t>
            </a:r>
            <a:endParaRPr lang="sv-SE" sz="2200" spc="-1" dirty="0">
              <a:latin typeface="DejaVu Sans"/>
            </a:endParaRPr>
          </a:p>
          <a:p>
            <a:pPr>
              <a:lnSpc>
                <a:spcPct val="100000"/>
              </a:lnSpc>
            </a:pPr>
            <a:endParaRPr lang="sv-SE" sz="2200" spc="-1" dirty="0">
              <a:latin typeface="DejaVu Sans"/>
            </a:endParaRPr>
          </a:p>
          <a:p>
            <a:pPr marL="216000" indent="-216000">
              <a:buFont typeface="Wingdings" charset="2"/>
              <a:buChar char=""/>
            </a:pPr>
            <a:r>
              <a:rPr lang="sv-SE" sz="1800" spc="-1" dirty="0">
                <a:solidFill>
                  <a:srgbClr val="000000"/>
                </a:solidFill>
                <a:latin typeface="DejaVu Sans"/>
                <a:ea typeface="DejaVu Sans"/>
              </a:rPr>
              <a:t>Recommendation is to form a Study Group to produce 2 PARs and CSDs</a:t>
            </a:r>
          </a:p>
          <a:p>
            <a:pPr marL="216000" indent="-216000">
              <a:buFont typeface="Wingdings" charset="2"/>
              <a:buChar char=""/>
            </a:pPr>
            <a:endParaRPr lang="sv-SE" spc="-1" dirty="0">
              <a:solidFill>
                <a:srgbClr val="000000"/>
              </a:solidFill>
              <a:latin typeface="DejaVu Sans"/>
              <a:ea typeface="DejaVu Sans"/>
            </a:endParaRPr>
          </a:p>
          <a:p>
            <a:pPr marL="216000" indent="-216000">
              <a:buFont typeface="Wingdings" charset="2"/>
              <a:buChar char=""/>
            </a:pPr>
            <a:r>
              <a:rPr lang="sv-SE" spc="-1" dirty="0">
                <a:solidFill>
                  <a:srgbClr val="000000"/>
                </a:solidFill>
                <a:latin typeface="DejaVu Sans"/>
                <a:ea typeface="DejaVu Sans"/>
              </a:rPr>
              <a:t>Intent is to work on both projects in one Task Group, to maintain easy coordination without overhead/confusion.  But, to produce independent outputs on very different timelines.</a:t>
            </a:r>
            <a:endParaRPr lang="sv-SE" sz="1800" spc="-1" dirty="0">
              <a:solidFill>
                <a:srgbClr val="000000"/>
              </a:solidFill>
              <a:latin typeface="DejaVu Sans"/>
              <a:ea typeface="DejaVu Sans"/>
            </a:endParaRPr>
          </a:p>
          <a:p>
            <a:pPr marL="216000" indent="-216000">
              <a:buFont typeface="Wingdings" charset="2"/>
              <a:buChar char=""/>
            </a:pPr>
            <a:endParaRPr lang="sv-SE" sz="1800" spc="-1" dirty="0">
              <a:solidFill>
                <a:srgbClr val="000000"/>
              </a:solidFill>
              <a:latin typeface="DejaVu Sans"/>
              <a:ea typeface="DejaVu Sans"/>
            </a:endParaRPr>
          </a:p>
          <a:p>
            <a:pPr marL="216000" indent="-216000">
              <a:buFont typeface="Wingdings" charset="2"/>
              <a:buChar char=""/>
            </a:pPr>
            <a:r>
              <a:rPr lang="sv-SE" sz="1800" spc="-1" dirty="0">
                <a:solidFill>
                  <a:srgbClr val="000000"/>
                </a:solidFill>
                <a:latin typeface="DejaVu Sans"/>
                <a:ea typeface="DejaVu Sans"/>
              </a:rPr>
              <a:t>Details of Study Group formation can be found here</a:t>
            </a:r>
            <a:r>
              <a:rPr lang="sv-SE" spc="-1" dirty="0">
                <a:solidFill>
                  <a:srgbClr val="000000"/>
                </a:solidFill>
                <a:latin typeface="DejaVu Sans"/>
              </a:rPr>
              <a:t>: </a:t>
            </a:r>
            <a:r>
              <a:rPr lang="sv-SE" spc="-1" dirty="0">
                <a:solidFill>
                  <a:srgbClr val="000000"/>
                </a:solidFill>
                <a:latin typeface="DejaVu Sans"/>
                <a:hlinkClick r:id="rId3"/>
              </a:rPr>
              <a:t>11-20/0192r2</a:t>
            </a:r>
            <a:r>
              <a:rPr lang="sv-SE" spc="-1" dirty="0">
                <a:solidFill>
                  <a:srgbClr val="000000"/>
                </a:solidFill>
                <a:latin typeface="DejaVu Sans"/>
              </a:rPr>
              <a:t> </a:t>
            </a:r>
          </a:p>
          <a:p>
            <a:pPr marL="216000" indent="-216000">
              <a:buFont typeface="Wingdings" charset="2"/>
              <a:buChar char=""/>
            </a:pPr>
            <a:endParaRPr lang="sv-SE" sz="1800" spc="-1" dirty="0">
              <a:solidFill>
                <a:srgbClr val="000000"/>
              </a:solidFill>
              <a:latin typeface="DejaVu Sans"/>
            </a:endParaRPr>
          </a:p>
          <a:p>
            <a:pPr marL="216000" indent="-216000">
              <a:buFont typeface="Wingdings" charset="2"/>
              <a:buChar char=""/>
            </a:pPr>
            <a:r>
              <a:rPr lang="sv-SE" spc="-1" dirty="0">
                <a:solidFill>
                  <a:srgbClr val="000000"/>
                </a:solidFill>
                <a:latin typeface="DejaVu Sans"/>
              </a:rPr>
              <a:t>Motion to be considered shortly...</a:t>
            </a:r>
            <a:endParaRPr lang="sv-SE" sz="1800" spc="-1" dirty="0">
              <a:latin typeface="DejaVu Sans"/>
            </a:endParaRPr>
          </a:p>
          <a:p>
            <a:pPr>
              <a:lnSpc>
                <a:spcPct val="100000"/>
              </a:lnSpc>
            </a:pPr>
            <a:endParaRPr lang="sv-SE" sz="1800" spc="-1" dirty="0">
              <a:latin typeface="DejaVu Sans"/>
            </a:endParaRPr>
          </a:p>
          <a:p>
            <a:pPr>
              <a:lnSpc>
                <a:spcPct val="100000"/>
              </a:lnSpc>
            </a:pPr>
            <a:endParaRPr lang="sv-SE" sz="1600" spc="-1" dirty="0">
              <a:latin typeface="DejaVu Sans"/>
            </a:endParaRPr>
          </a:p>
          <a:p>
            <a:pPr marL="216000" indent="-215280">
              <a:buSzPct val="45000"/>
              <a:buFont typeface="Wingdings" charset="2"/>
              <a:buChar char=""/>
            </a:pPr>
            <a:endParaRPr lang="sv-SE" sz="1600" spc="-1" dirty="0">
              <a:latin typeface="DejaVu Sans"/>
            </a:endParaRPr>
          </a:p>
          <a:p>
            <a:pPr>
              <a:lnSpc>
                <a:spcPct val="100000"/>
              </a:lnSpc>
            </a:pPr>
            <a:endParaRPr lang="sv-SE" sz="1600" spc="-1" dirty="0">
              <a:latin typeface="DejaVu Sans"/>
            </a:endParaRPr>
          </a:p>
          <a:p>
            <a:pPr>
              <a:lnSpc>
                <a:spcPct val="100000"/>
              </a:lnSpc>
            </a:pPr>
            <a:endParaRPr lang="sv-SE" sz="1600" spc="-1" dirty="0">
              <a:latin typeface="DejaVu Sans"/>
            </a:endParaRPr>
          </a:p>
        </p:txBody>
      </p:sp>
      <p:sp>
        <p:nvSpPr>
          <p:cNvPr id="2" name="Footer Placeholder 1"/>
          <p:cNvSpPr>
            <a:spLocks noGrp="1"/>
          </p:cNvSpPr>
          <p:nvPr>
            <p:ph type="ftr" idx="11"/>
          </p:nvPr>
        </p:nvSpPr>
        <p:spPr/>
        <p:txBody>
          <a:bodyPr/>
          <a:lstStyle/>
          <a:p>
            <a:r>
              <a:rPr lang="en-GB" smtClean="0"/>
              <a:t>Mark Hamilton, Ruckus/CommScope</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88</a:t>
            </a:fld>
            <a:endParaRPr lang="en-GB"/>
          </a:p>
        </p:txBody>
      </p:sp>
      <p:sp>
        <p:nvSpPr>
          <p:cNvPr id="4" name="Date Placeholder 3"/>
          <p:cNvSpPr>
            <a:spLocks noGrp="1"/>
          </p:cNvSpPr>
          <p:nvPr>
            <p:ph type="dt" idx="10"/>
          </p:nvPr>
        </p:nvSpPr>
        <p:spPr/>
        <p:txBody>
          <a:bodyPr/>
          <a:lstStyle/>
          <a:p>
            <a:r>
              <a:rPr lang="en-US" smtClean="0"/>
              <a:t>January 2020</a:t>
            </a:r>
            <a:endParaRPr lang="en-GB"/>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noFill/>
        </p:spPr>
        <p:txBody>
          <a:bodyPr/>
          <a:lstStyle/>
          <a:p>
            <a:r>
              <a:rPr lang="en-GB" altLang="en-US" dirty="0" smtClean="0"/>
              <a:t>ITU AHG Closing Report for January 2020 Meeting</a:t>
            </a:r>
            <a:endParaRPr lang="en-GB" altLang="en-US" dirty="0"/>
          </a:p>
        </p:txBody>
      </p:sp>
      <p:sp>
        <p:nvSpPr>
          <p:cNvPr id="13318" name="Rectangle 4"/>
          <p:cNvSpPr>
            <a:spLocks noGrp="1" noChangeArrowheads="1"/>
          </p:cNvSpPr>
          <p:nvPr>
            <p:ph type="body" idx="1"/>
          </p:nvPr>
        </p:nvSpPr>
        <p:spPr>
          <a:xfrm>
            <a:off x="2209800" y="178395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2020-01-16</a:t>
            </a:r>
            <a:endParaRPr lang="en-GB" altLang="en-US" sz="2000" b="0" dirty="0"/>
          </a:p>
        </p:txBody>
      </p:sp>
      <p:sp>
        <p:nvSpPr>
          <p:cNvPr id="13320" name="Rectangle 6"/>
          <p:cNvSpPr>
            <a:spLocks noChangeArrowheads="1"/>
          </p:cNvSpPr>
          <p:nvPr/>
        </p:nvSpPr>
        <p:spPr bwMode="auto">
          <a:xfrm>
            <a:off x="2057400" y="2676289"/>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dirty="0"/>
              <a:t>Authors:</a:t>
            </a:r>
            <a:endParaRPr lang="en-GB" altLang="en-US" sz="2000" b="0" dirty="0"/>
          </a:p>
        </p:txBody>
      </p:sp>
      <p:graphicFrame>
        <p:nvGraphicFramePr>
          <p:cNvPr id="9" name="Object 11"/>
          <p:cNvGraphicFramePr>
            <a:graphicFrameLocks noChangeAspect="1"/>
          </p:cNvGraphicFramePr>
          <p:nvPr>
            <p:extLst>
              <p:ext uri="{D42A27DB-BD31-4B8C-83A1-F6EECF244321}">
                <p14:modId xmlns:p14="http://schemas.microsoft.com/office/powerpoint/2010/main" val="676046237"/>
              </p:ext>
            </p:extLst>
          </p:nvPr>
        </p:nvGraphicFramePr>
        <p:xfrm>
          <a:off x="2057400" y="3501008"/>
          <a:ext cx="9579666" cy="1050826"/>
        </p:xfrm>
        <a:graphic>
          <a:graphicData uri="http://schemas.openxmlformats.org/presentationml/2006/ole">
            <mc:AlternateContent xmlns:mc="http://schemas.openxmlformats.org/markup-compatibility/2006">
              <mc:Choice xmlns:v="urn:schemas-microsoft-com:vml" Requires="v">
                <p:oleObj spid="_x0000_s17416" name="Document" r:id="rId4" imgW="8512217" imgH="1023866" progId="Word.Document.8">
                  <p:embed/>
                </p:oleObj>
              </mc:Choice>
              <mc:Fallback>
                <p:oleObj name="Document" r:id="rId4" imgW="8512217" imgH="1023866" progId="Word.Document.8">
                  <p:embed/>
                  <p:pic>
                    <p:nvPicPr>
                      <p:cNvPr id="0" name=""/>
                      <p:cNvPicPr>
                        <a:picLocks noChangeAspect="1" noChangeArrowheads="1"/>
                      </p:cNvPicPr>
                      <p:nvPr/>
                    </p:nvPicPr>
                    <p:blipFill>
                      <a:blip r:embed="rId5"/>
                      <a:srcRect/>
                      <a:stretch>
                        <a:fillRect/>
                      </a:stretch>
                    </p:blipFill>
                    <p:spPr bwMode="auto">
                      <a:xfrm>
                        <a:off x="2057400" y="3501008"/>
                        <a:ext cx="9579666" cy="1050826"/>
                      </a:xfrm>
                      <a:prstGeom prst="rect">
                        <a:avLst/>
                      </a:prstGeom>
                      <a:noFill/>
                      <a:ln>
                        <a:noFill/>
                      </a:ln>
                      <a:effectLst/>
                      <a:extLst/>
                    </p:spPr>
                  </p:pic>
                </p:oleObj>
              </mc:Fallback>
            </mc:AlternateContent>
          </a:graphicData>
        </a:graphic>
      </p:graphicFrame>
      <p:sp>
        <p:nvSpPr>
          <p:cNvPr id="2" name="Footer Placeholder 1"/>
          <p:cNvSpPr>
            <a:spLocks noGrp="1"/>
          </p:cNvSpPr>
          <p:nvPr>
            <p:ph type="ftr" idx="14"/>
          </p:nvPr>
        </p:nvSpPr>
        <p:spPr/>
        <p:txBody>
          <a:bodyPr/>
          <a:lstStyle/>
          <a:p>
            <a:r>
              <a:rPr lang="en-GB" smtClean="0"/>
              <a:t>Hassan Yaghoobi,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4" name="Date Placeholder 3"/>
          <p:cNvSpPr>
            <a:spLocks noGrp="1"/>
          </p:cNvSpPr>
          <p:nvPr>
            <p:ph type="dt" idx="15"/>
          </p:nvPr>
        </p:nvSpPr>
        <p:spPr/>
        <p:txBody>
          <a:bodyPr/>
          <a:lstStyle/>
          <a:p>
            <a:r>
              <a:rPr lang="en-US" smtClean="0"/>
              <a:t>January 2020</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714500" y="838199"/>
            <a:ext cx="8724900" cy="685801"/>
          </a:xfrm>
          <a:prstGeom prst="rect">
            <a:avLst/>
          </a:prstGeom>
          <a:noFill/>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800" kern="0" dirty="0"/>
              <a:t>AANI SC Closing Report  January 2020</a:t>
            </a:r>
          </a:p>
        </p:txBody>
      </p:sp>
      <p:sp>
        <p:nvSpPr>
          <p:cNvPr id="6" name="Rectangle 6"/>
          <p:cNvSpPr txBox="1">
            <a:spLocks noChangeArrowheads="1"/>
          </p:cNvSpPr>
          <p:nvPr/>
        </p:nvSpPr>
        <p:spPr bwMode="auto">
          <a:xfrm>
            <a:off x="2209800" y="1524000"/>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Tx/>
              <a:buNone/>
            </a:pPr>
            <a:r>
              <a:rPr lang="en-US" altLang="en-US" sz="2000" kern="0" dirty="0"/>
              <a:t>Date:</a:t>
            </a:r>
            <a:r>
              <a:rPr lang="en-US" altLang="en-US" sz="2000" b="0" kern="0" dirty="0"/>
              <a:t> 2020-01-16</a:t>
            </a:r>
          </a:p>
        </p:txBody>
      </p:sp>
      <p:sp>
        <p:nvSpPr>
          <p:cNvPr id="7"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graphicFrame>
        <p:nvGraphicFramePr>
          <p:cNvPr id="8" name="Object 3"/>
          <p:cNvGraphicFramePr>
            <a:graphicFrameLocks noChangeAspect="1"/>
          </p:cNvGraphicFramePr>
          <p:nvPr>
            <p:extLst/>
          </p:nvPr>
        </p:nvGraphicFramePr>
        <p:xfrm>
          <a:off x="2039938" y="2359025"/>
          <a:ext cx="8037512" cy="2463800"/>
        </p:xfrm>
        <a:graphic>
          <a:graphicData uri="http://schemas.openxmlformats.org/presentationml/2006/ole">
            <mc:AlternateContent xmlns:mc="http://schemas.openxmlformats.org/markup-compatibility/2006">
              <mc:Choice xmlns:v="urn:schemas-microsoft-com:vml" Requires="v">
                <p:oleObj spid="_x0000_s5127" name="Document" r:id="rId4" imgW="8253286" imgH="2534496" progId="Word.Document.8">
                  <p:embed/>
                </p:oleObj>
              </mc:Choice>
              <mc:Fallback>
                <p:oleObj name="Document" r:id="rId4" imgW="8253286" imgH="2534496" progId="Word.Document.8">
                  <p:embed/>
                  <p:pic>
                    <p:nvPicPr>
                      <p:cNvPr id="0" name=""/>
                      <p:cNvPicPr>
                        <a:picLocks noChangeAspect="1" noChangeArrowheads="1"/>
                      </p:cNvPicPr>
                      <p:nvPr/>
                    </p:nvPicPr>
                    <p:blipFill>
                      <a:blip r:embed="rId5"/>
                      <a:srcRect/>
                      <a:stretch>
                        <a:fillRect/>
                      </a:stretch>
                    </p:blipFill>
                    <p:spPr bwMode="auto">
                      <a:xfrm>
                        <a:off x="2039938" y="2359025"/>
                        <a:ext cx="8037512" cy="24638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Footer Placeholder 8"/>
          <p:cNvSpPr>
            <a:spLocks noGrp="1"/>
          </p:cNvSpPr>
          <p:nvPr>
            <p:ph type="ftr" idx="11"/>
          </p:nvPr>
        </p:nvSpPr>
        <p:spPr/>
        <p:txBody>
          <a:bodyPr/>
          <a:lstStyle/>
          <a:p>
            <a:r>
              <a:rPr lang="en-GB" smtClean="0"/>
              <a:t>Joseph Levy, Interdigital</a:t>
            </a:r>
            <a:endParaRPr lang="en-GB"/>
          </a:p>
        </p:txBody>
      </p:sp>
      <p:sp>
        <p:nvSpPr>
          <p:cNvPr id="10" name="Slide Number Placeholder 9"/>
          <p:cNvSpPr>
            <a:spLocks noGrp="1"/>
          </p:cNvSpPr>
          <p:nvPr>
            <p:ph type="sldNum" idx="12"/>
          </p:nvPr>
        </p:nvSpPr>
        <p:spPr/>
        <p:txBody>
          <a:bodyPr/>
          <a:lstStyle/>
          <a:p>
            <a:r>
              <a:rPr lang="en-GB" smtClean="0"/>
              <a:t>Slide </a:t>
            </a:r>
            <a:fld id="{F5D8E26B-7BCF-4D25-9C89-0168A6618F18}" type="slidenum">
              <a:rPr lang="en-GB" smtClean="0"/>
              <a:pPr/>
              <a:t>9</a:t>
            </a:fld>
            <a:endParaRPr lang="en-GB"/>
          </a:p>
        </p:txBody>
      </p:sp>
      <p:sp>
        <p:nvSpPr>
          <p:cNvPr id="11" name="Date Placeholder 10"/>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40912667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399" y="469232"/>
            <a:ext cx="10363200" cy="1066800"/>
          </a:xfrm>
        </p:spPr>
        <p:txBody>
          <a:bodyPr/>
          <a:lstStyle/>
          <a:p>
            <a:r>
              <a:rPr lang="en-US" altLang="en-US" dirty="0" smtClean="0"/>
              <a:t>Meeting Results</a:t>
            </a:r>
            <a:endParaRPr lang="en-US" altLang="en-US" dirty="0"/>
          </a:p>
        </p:txBody>
      </p:sp>
      <p:sp>
        <p:nvSpPr>
          <p:cNvPr id="6147" name="Content Placeholder 2"/>
          <p:cNvSpPr>
            <a:spLocks noGrp="1"/>
          </p:cNvSpPr>
          <p:nvPr>
            <p:ph idx="1"/>
          </p:nvPr>
        </p:nvSpPr>
        <p:spPr>
          <a:xfrm>
            <a:off x="1409699" y="1340768"/>
            <a:ext cx="9372599" cy="4875213"/>
          </a:xfrm>
        </p:spPr>
        <p:txBody>
          <a:bodyPr/>
          <a:lstStyle/>
          <a:p>
            <a:pPr marL="342900" lvl="2" indent="-342900">
              <a:spcBef>
                <a:spcPts val="300"/>
              </a:spcBef>
              <a:spcAft>
                <a:spcPts val="0"/>
              </a:spcAft>
              <a:defRPr/>
            </a:pPr>
            <a:r>
              <a:rPr lang="en-US" altLang="en-US" sz="2000" b="1" dirty="0" smtClean="0"/>
              <a:t>Had Two Sessions: Tue </a:t>
            </a:r>
            <a:r>
              <a:rPr lang="en-US" altLang="en-US" sz="2000" b="1" dirty="0"/>
              <a:t>1/14 AM1 and Wed 1/15 </a:t>
            </a:r>
            <a:r>
              <a:rPr lang="en-US" altLang="en-US" sz="2000" b="1" dirty="0" smtClean="0"/>
              <a:t>PM2</a:t>
            </a:r>
            <a:endParaRPr lang="en-US" altLang="en-US" sz="2000" b="1" dirty="0"/>
          </a:p>
          <a:p>
            <a:pPr marL="342900" lvl="2" indent="-342900">
              <a:spcBef>
                <a:spcPts val="300"/>
              </a:spcBef>
              <a:spcAft>
                <a:spcPts val="0"/>
              </a:spcAft>
              <a:defRPr/>
            </a:pPr>
            <a:r>
              <a:rPr lang="en-US" altLang="en-US" sz="2000" b="1" dirty="0" smtClean="0"/>
              <a:t>Presentations Discussed</a:t>
            </a:r>
            <a:endParaRPr lang="en-US" altLang="en-US" sz="2000" b="1" dirty="0"/>
          </a:p>
          <a:p>
            <a:pPr marL="685800" lvl="3" indent="-342900">
              <a:spcBef>
                <a:spcPts val="300"/>
              </a:spcBef>
              <a:spcAft>
                <a:spcPts val="0"/>
              </a:spcAft>
              <a:buFont typeface="Arial" panose="020B0604020202020204" pitchFamily="34" charset="0"/>
              <a:buChar char="•"/>
              <a:defRPr/>
            </a:pPr>
            <a:r>
              <a:rPr lang="en-US" sz="1800" b="1" dirty="0"/>
              <a:t>Introduction Presentation (</a:t>
            </a:r>
            <a:r>
              <a:rPr lang="en-US" sz="1800" b="1" dirty="0" smtClean="0">
                <a:hlinkClick r:id="rId2"/>
              </a:rPr>
              <a:t>11-20-0158-01-0itu-ITU </a:t>
            </a:r>
            <a:r>
              <a:rPr lang="en-US" sz="1800" b="1" dirty="0">
                <a:hlinkClick r:id="rId2"/>
              </a:rPr>
              <a:t>AHG Introduction </a:t>
            </a:r>
            <a:r>
              <a:rPr lang="en-US" sz="1800" b="1" dirty="0" smtClean="0">
                <a:hlinkClick r:id="rId2"/>
              </a:rPr>
              <a:t>Presentation</a:t>
            </a:r>
            <a:r>
              <a:rPr lang="en-US" sz="1800" b="1" dirty="0" smtClean="0"/>
              <a:t>): Scope</a:t>
            </a:r>
            <a:r>
              <a:rPr lang="en-US" sz="1800" b="1" dirty="0"/>
              <a:t>, Timelines, Background, </a:t>
            </a:r>
            <a:r>
              <a:rPr lang="en-US" sz="1800" b="1" dirty="0" smtClean="0"/>
              <a:t>ITU Process, Proposed </a:t>
            </a:r>
            <a:r>
              <a:rPr lang="en-US" sz="1800" b="1" dirty="0"/>
              <a:t>Work Plan</a:t>
            </a:r>
          </a:p>
          <a:p>
            <a:pPr marL="685800" lvl="3" indent="-342900">
              <a:spcBef>
                <a:spcPts val="300"/>
              </a:spcBef>
              <a:spcAft>
                <a:spcPts val="0"/>
              </a:spcAft>
              <a:buFont typeface="Arial" panose="020B0604020202020204" pitchFamily="34" charset="0"/>
              <a:buChar char="•"/>
              <a:defRPr/>
            </a:pPr>
            <a:r>
              <a:rPr lang="en-US" sz="1800" b="1" dirty="0"/>
              <a:t>Overview of Target ITU Recommendations and Outline of Required Updates (</a:t>
            </a:r>
            <a:r>
              <a:rPr lang="en-US" sz="1800" b="1" dirty="0">
                <a:hlinkClick r:id="rId3"/>
              </a:rPr>
              <a:t>11-20-0184-01-0itu-ITU AHG ITU Recommendations Update </a:t>
            </a:r>
            <a:r>
              <a:rPr lang="en-US" sz="1800" b="1" dirty="0" smtClean="0">
                <a:hlinkClick r:id="rId3"/>
              </a:rPr>
              <a:t>Areas</a:t>
            </a:r>
            <a:r>
              <a:rPr lang="en-US" sz="1800" b="1" dirty="0" smtClean="0"/>
              <a:t>)</a:t>
            </a:r>
            <a:endParaRPr lang="en-US" sz="1800" b="1" dirty="0"/>
          </a:p>
          <a:p>
            <a:pPr marL="1143000" lvl="4" indent="-342900">
              <a:spcBef>
                <a:spcPts val="300"/>
              </a:spcBef>
              <a:spcAft>
                <a:spcPts val="0"/>
              </a:spcAft>
              <a:buFont typeface="Arial" panose="020B0604020202020204" pitchFamily="34" charset="0"/>
              <a:buChar char="•"/>
              <a:defRPr/>
            </a:pPr>
            <a:r>
              <a:rPr lang="en-US" sz="1800" b="1" dirty="0"/>
              <a:t>ITU-R M.1450-5 (R-REC-M.1450-5-201404-I!!PDF-E): Characteristics of broadband radio local area networks, (02/2014) </a:t>
            </a:r>
          </a:p>
          <a:p>
            <a:pPr marL="1143000" lvl="4" indent="-342900">
              <a:spcBef>
                <a:spcPts val="300"/>
              </a:spcBef>
              <a:spcAft>
                <a:spcPts val="0"/>
              </a:spcAft>
              <a:buFont typeface="Arial" panose="020B0604020202020204" pitchFamily="34" charset="0"/>
              <a:buChar char="•"/>
              <a:defRPr/>
            </a:pPr>
            <a:r>
              <a:rPr lang="en-US" sz="1800" b="1" dirty="0"/>
              <a:t>ITU-R M.1801-2 (R-REC-M.1801-2-201302-I!!PDF-E): Radio interface standards for broadband wireless access systems, including mobile and nomadic applications, in the mobile service operating below 6 GHz, (02/2013)</a:t>
            </a:r>
          </a:p>
          <a:p>
            <a:pPr marL="685800" lvl="3" indent="-342900">
              <a:spcBef>
                <a:spcPts val="300"/>
              </a:spcBef>
              <a:spcAft>
                <a:spcPts val="0"/>
              </a:spcAft>
              <a:buFont typeface="Arial" panose="020B0604020202020204" pitchFamily="34" charset="0"/>
              <a:buChar char="•"/>
              <a:defRPr/>
            </a:pPr>
            <a:r>
              <a:rPr lang="en-US" sz="1800" b="1" dirty="0"/>
              <a:t>Meeting Minutes (</a:t>
            </a:r>
            <a:r>
              <a:rPr lang="en-US" sz="1800" b="1" dirty="0" smtClean="0">
                <a:hlinkClick r:id="rId4"/>
              </a:rPr>
              <a:t>11-20-0199-00-0itu-ITU-AHG-meeting-minutes-2020-january-Irvine</a:t>
            </a:r>
            <a:r>
              <a:rPr lang="en-US" sz="1800" b="1" dirty="0" smtClean="0"/>
              <a:t>)</a:t>
            </a:r>
            <a:endParaRPr lang="en-US" sz="1800" b="1" dirty="0"/>
          </a:p>
          <a:p>
            <a:pPr marL="0" indent="0">
              <a:buNone/>
            </a:pPr>
            <a:endParaRPr lang="en-US" altLang="en-US" sz="2000" dirty="0"/>
          </a:p>
          <a:p>
            <a:endParaRPr lang="en-US" altLang="en-US" sz="2000" dirty="0"/>
          </a:p>
        </p:txBody>
      </p:sp>
      <p:sp>
        <p:nvSpPr>
          <p:cNvPr id="2" name="Footer Placeholder 1"/>
          <p:cNvSpPr>
            <a:spLocks noGrp="1"/>
          </p:cNvSpPr>
          <p:nvPr>
            <p:ph type="ftr" idx="14"/>
          </p:nvPr>
        </p:nvSpPr>
        <p:spPr/>
        <p:txBody>
          <a:bodyPr/>
          <a:lstStyle/>
          <a:p>
            <a:r>
              <a:rPr lang="en-GB" smtClean="0"/>
              <a:t>Hassan Yaghoobi,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321209418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a:t>Next Steps</a:t>
            </a:r>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Feb – Mar 2020: Four conference calls reserved on Jan 28, Feb 11, Feb 25, Mar 10 Noon EST (9AM PST); to be announced</a:t>
            </a:r>
          </a:p>
          <a:p>
            <a:pPr marL="342900" lvl="2" indent="-342900">
              <a:spcBef>
                <a:spcPts val="300"/>
              </a:spcBef>
              <a:spcAft>
                <a:spcPts val="0"/>
              </a:spcAft>
              <a:buFont typeface="Arial" panose="020B0604020202020204" pitchFamily="34" charset="0"/>
              <a:buChar char="•"/>
              <a:defRPr/>
            </a:pPr>
            <a:r>
              <a:rPr lang="en-US" sz="2200" b="1" dirty="0" smtClean="0"/>
              <a:t>Chair </a:t>
            </a:r>
            <a:r>
              <a:rPr lang="en-US" sz="2200" b="1" dirty="0"/>
              <a:t>will upload a first draft for revisions to Rec M.1540-5 and M.1801-2 for the Jan 28th call; contributions and comments to the drafts are invited.</a:t>
            </a:r>
          </a:p>
          <a:p>
            <a:pPr marL="342900" lvl="2" indent="-342900">
              <a:spcBef>
                <a:spcPts val="300"/>
              </a:spcBef>
              <a:spcAft>
                <a:spcPts val="0"/>
              </a:spcAft>
              <a:buFont typeface="Arial" panose="020B0604020202020204" pitchFamily="34" charset="0"/>
              <a:buChar char="•"/>
              <a:defRPr/>
            </a:pPr>
            <a:r>
              <a:rPr lang="en-US" sz="2200" b="1" dirty="0" smtClean="0"/>
              <a:t>Mar </a:t>
            </a:r>
            <a:r>
              <a:rPr lang="en-US" sz="2200" b="1" dirty="0"/>
              <a:t>2020 Plenary: Recommendation to 802.11 for approval and notification to 802.18</a:t>
            </a:r>
          </a:p>
          <a:p>
            <a:pPr marL="342900" lvl="2" indent="-342900">
              <a:spcBef>
                <a:spcPts val="300"/>
              </a:spcBef>
              <a:spcAft>
                <a:spcPts val="0"/>
              </a:spcAft>
              <a:buFont typeface="Arial" panose="020B0604020202020204" pitchFamily="34" charset="0"/>
              <a:buChar char="•"/>
              <a:defRPr/>
            </a:pPr>
            <a:r>
              <a:rPr lang="en-US" sz="2200" b="1" dirty="0"/>
              <a:t>Apr 2020 and after: Maintenance as needed</a:t>
            </a:r>
          </a:p>
          <a:p>
            <a:pPr marL="0" lvl="2" indent="0">
              <a:spcBef>
                <a:spcPts val="300"/>
              </a:spcBef>
              <a:spcAft>
                <a:spcPts val="0"/>
              </a:spcAft>
              <a:buNone/>
              <a:defRPr/>
            </a:pPr>
            <a:endParaRPr lang="en-US" sz="2200" b="1" dirty="0"/>
          </a:p>
        </p:txBody>
      </p:sp>
      <p:sp>
        <p:nvSpPr>
          <p:cNvPr id="2" name="Footer Placeholder 1"/>
          <p:cNvSpPr>
            <a:spLocks noGrp="1"/>
          </p:cNvSpPr>
          <p:nvPr>
            <p:ph type="ftr" idx="14"/>
          </p:nvPr>
        </p:nvSpPr>
        <p:spPr/>
        <p:txBody>
          <a:bodyPr/>
          <a:lstStyle/>
          <a:p>
            <a:r>
              <a:rPr lang="en-GB" smtClean="0"/>
              <a:t>Hassan Yaghoobi,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6" name="Date Placeholder 5"/>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6034472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802.15 </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Clint Chaplin, Samsung Electronics</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92</a:t>
            </a:fld>
            <a:endParaRPr lang="en-GB"/>
          </a:p>
        </p:txBody>
      </p:sp>
      <p:sp>
        <p:nvSpPr>
          <p:cNvPr id="9" name="Date Placeholder 8"/>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355417591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
            <a:extLst>
              <a:ext uri="{FF2B5EF4-FFF2-40B4-BE49-F238E27FC236}">
                <a16:creationId xmlns="" xmlns:a16="http://schemas.microsoft.com/office/drawing/2014/main" id="{2473E782-B72C-4428-B60E-2195EFA1034A}"/>
              </a:ext>
            </a:extLst>
          </p:cNvPr>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t>IEEE 802.18 RR-TAG</a:t>
            </a:r>
            <a:br>
              <a:rPr lang="en-US" sz="2400" dirty="0"/>
            </a:br>
            <a:r>
              <a:rPr lang="en-US" sz="2400" dirty="0"/>
              <a:t>Irvine, CA Wireless Interim</a:t>
            </a:r>
            <a:br>
              <a:rPr lang="en-US" sz="2400" dirty="0"/>
            </a:br>
            <a:r>
              <a:rPr lang="en-GB" sz="2400" dirty="0"/>
              <a:t>Liaison  from 802.18 to 802.11</a:t>
            </a:r>
            <a:endParaRPr lang="en-GB" dirty="0"/>
          </a:p>
        </p:txBody>
      </p:sp>
      <p:sp>
        <p:nvSpPr>
          <p:cNvPr id="11" name="Rectangle 2">
            <a:extLst>
              <a:ext uri="{FF2B5EF4-FFF2-40B4-BE49-F238E27FC236}">
                <a16:creationId xmlns="" xmlns:a16="http://schemas.microsoft.com/office/drawing/2014/main" id="{922D0B4D-6157-453D-B582-E968662E5130}"/>
              </a:ext>
            </a:extLst>
          </p:cNvPr>
          <p:cNvSpPr txBox="1">
            <a:spLocks noChangeArrowheads="1"/>
          </p:cNvSpPr>
          <p:nvPr/>
        </p:nvSpPr>
        <p:spPr bwMode="auto">
          <a:xfrm>
            <a:off x="1982788" y="1793082"/>
            <a:ext cx="7772400" cy="771524"/>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algn="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Dates:</a:t>
            </a:r>
            <a:r>
              <a:rPr lang="en-GB" sz="2000" b="0" kern="0" dirty="0"/>
              <a:t> 17 Jan 20</a:t>
            </a:r>
          </a:p>
        </p:txBody>
      </p:sp>
      <p:graphicFrame>
        <p:nvGraphicFramePr>
          <p:cNvPr id="12" name="Object 3">
            <a:extLst>
              <a:ext uri="{FF2B5EF4-FFF2-40B4-BE49-F238E27FC236}">
                <a16:creationId xmlns="" xmlns:a16="http://schemas.microsoft.com/office/drawing/2014/main" id="{CBF8EF22-59AA-407B-9065-E5F02544E75B}"/>
              </a:ext>
            </a:extLst>
          </p:cNvPr>
          <p:cNvGraphicFramePr>
            <a:graphicFrameLocks noChangeAspect="1"/>
          </p:cNvGraphicFramePr>
          <p:nvPr>
            <p:extLst>
              <p:ext uri="{D42A27DB-BD31-4B8C-83A1-F6EECF244321}">
                <p14:modId xmlns:p14="http://schemas.microsoft.com/office/powerpoint/2010/main" val="730229955"/>
              </p:ext>
            </p:extLst>
          </p:nvPr>
        </p:nvGraphicFramePr>
        <p:xfrm>
          <a:off x="2070101" y="3600450"/>
          <a:ext cx="7834313" cy="2508250"/>
        </p:xfrm>
        <a:graphic>
          <a:graphicData uri="http://schemas.openxmlformats.org/presentationml/2006/ole">
            <mc:AlternateContent xmlns:mc="http://schemas.openxmlformats.org/markup-compatibility/2006">
              <mc:Choice xmlns:v="urn:schemas-microsoft-com:vml" Requires="v">
                <p:oleObj spid="_x0000_s18439" name="Document" r:id="rId4" imgW="8245941" imgH="2648712" progId="Word.Document.8">
                  <p:embed/>
                </p:oleObj>
              </mc:Choice>
              <mc:Fallback>
                <p:oleObj name="Document" r:id="rId4" imgW="8245941" imgH="2648712" progId="Word.Document.8">
                  <p:embed/>
                  <p:pic>
                    <p:nvPicPr>
                      <p:cNvPr id="0" name=""/>
                      <p:cNvPicPr>
                        <a:picLocks noChangeAspect="1" noChangeArrowheads="1"/>
                      </p:cNvPicPr>
                      <p:nvPr/>
                    </p:nvPicPr>
                    <p:blipFill>
                      <a:blip r:embed="rId5"/>
                      <a:srcRect/>
                      <a:stretch>
                        <a:fillRect/>
                      </a:stretch>
                    </p:blipFill>
                    <p:spPr bwMode="auto">
                      <a:xfrm>
                        <a:off x="2070101" y="3600450"/>
                        <a:ext cx="7834313" cy="2508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3" name="Rectangle 4">
            <a:extLst>
              <a:ext uri="{FF2B5EF4-FFF2-40B4-BE49-F238E27FC236}">
                <a16:creationId xmlns="" xmlns:a16="http://schemas.microsoft.com/office/drawing/2014/main" id="{6035F870-CB2C-47E7-AA77-80949CEE64F7}"/>
              </a:ext>
            </a:extLst>
          </p:cNvPr>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7" name="Date Placeholder 6"/>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15876470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Tuesday</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984847" y="940614"/>
            <a:ext cx="10222306" cy="5534799"/>
          </a:xfrm>
        </p:spPr>
        <p:txBody>
          <a:bodyPr/>
          <a:lstStyle/>
          <a:p>
            <a:pPr lvl="5">
              <a:spcBef>
                <a:spcPts val="0"/>
              </a:spcBef>
              <a:buFont typeface="Arial" panose="020B0604020202020204" pitchFamily="34" charset="0"/>
              <a:buChar char="•"/>
            </a:pPr>
            <a:endParaRPr lang="en-US" altLang="en-US" sz="1400" u="sng" dirty="0"/>
          </a:p>
          <a:p>
            <a:pPr lvl="1">
              <a:spcBef>
                <a:spcPts val="0"/>
              </a:spcBef>
              <a:buFont typeface="Arial" panose="020B0604020202020204" pitchFamily="34" charset="0"/>
              <a:buChar char="•"/>
            </a:pPr>
            <a:r>
              <a:rPr lang="en-US" altLang="en-US" dirty="0"/>
              <a:t>Announced elections coming up at the Plenary in March in Atlanta.</a:t>
            </a:r>
          </a:p>
          <a:p>
            <a:pPr lvl="1">
              <a:spcBef>
                <a:spcPts val="0"/>
              </a:spcBef>
              <a:buFont typeface="Arial" panose="020B0604020202020204" pitchFamily="34" charset="0"/>
              <a:buChar char="•"/>
            </a:pPr>
            <a:r>
              <a:rPr lang="en-US" altLang="en-US" dirty="0"/>
              <a:t>Discussed what members had to share on EU activities in ETSI, CEPT, etc. </a:t>
            </a:r>
          </a:p>
          <a:p>
            <a:pPr lvl="2">
              <a:spcBef>
                <a:spcPts val="0"/>
              </a:spcBef>
              <a:buFont typeface="Arial" panose="020B0604020202020204" pitchFamily="34" charset="0"/>
              <a:buChar char="•"/>
            </a:pPr>
            <a:r>
              <a:rPr lang="en-US" altLang="en-US" dirty="0"/>
              <a:t>BRAN is busy  with many standards .</a:t>
            </a:r>
          </a:p>
          <a:p>
            <a:pPr lvl="2">
              <a:spcBef>
                <a:spcPts val="0"/>
              </a:spcBef>
              <a:buFont typeface="Arial" panose="020B0604020202020204" pitchFamily="34" charset="0"/>
              <a:buChar char="•"/>
            </a:pPr>
            <a:r>
              <a:rPr lang="en-US" altLang="en-US" dirty="0"/>
              <a:t>As is SE45 that will be meeting for the last time next week, unless re-charted. </a:t>
            </a:r>
          </a:p>
          <a:p>
            <a:pPr lvl="2">
              <a:spcBef>
                <a:spcPts val="0"/>
              </a:spcBef>
              <a:buFont typeface="Arial" panose="020B0604020202020204" pitchFamily="34" charset="0"/>
              <a:buChar char="•"/>
            </a:pPr>
            <a:r>
              <a:rPr lang="en-US" altLang="en-US" dirty="0"/>
              <a:t>Please see the agenda file (link below) for more detail we discussed. </a:t>
            </a:r>
          </a:p>
          <a:p>
            <a:pPr lvl="1">
              <a:spcBef>
                <a:spcPts val="0"/>
              </a:spcBef>
              <a:buFont typeface="Arial" panose="020B0604020202020204" pitchFamily="34" charset="0"/>
              <a:buChar char="•"/>
            </a:pPr>
            <a:endParaRPr lang="en-US" altLang="en-US" dirty="0">
              <a:solidFill>
                <a:schemeClr val="bg1">
                  <a:lumMod val="75000"/>
                </a:schemeClr>
              </a:solidFill>
            </a:endParaRPr>
          </a:p>
          <a:p>
            <a:pPr lvl="1">
              <a:spcBef>
                <a:spcPts val="0"/>
              </a:spcBef>
              <a:buFont typeface="Arial" panose="020B0604020202020204" pitchFamily="34" charset="0"/>
              <a:buChar char="•"/>
            </a:pPr>
            <a:r>
              <a:rPr lang="en-US" dirty="0"/>
              <a:t>Main topic this week is the FCC 5.9 GHz NPRM to re-configure the 5.9 GHz band. </a:t>
            </a:r>
          </a:p>
          <a:p>
            <a:pPr lvl="2">
              <a:spcBef>
                <a:spcPts val="0"/>
              </a:spcBef>
              <a:buFont typeface="Arial" panose="020B0604020202020204" pitchFamily="34" charset="0"/>
              <a:buChar char="•"/>
            </a:pPr>
            <a:r>
              <a:rPr lang="en-US" dirty="0"/>
              <a:t>Thanks to 802.11bd, a working draft of comments was available. </a:t>
            </a:r>
          </a:p>
          <a:p>
            <a:pPr lvl="2">
              <a:spcBef>
                <a:spcPts val="0"/>
              </a:spcBef>
              <a:buFont typeface="Arial" panose="020B0604020202020204" pitchFamily="34" charset="0"/>
              <a:buChar char="•"/>
            </a:pPr>
            <a:r>
              <a:rPr lang="en-US" dirty="0"/>
              <a:t>The draft started with IEEE 802 comments that have been done before for the FCC on this band.</a:t>
            </a:r>
          </a:p>
          <a:p>
            <a:pPr lvl="2">
              <a:spcBef>
                <a:spcPts val="0"/>
              </a:spcBef>
              <a:buFont typeface="Arial" panose="020B0604020202020204" pitchFamily="34" charset="0"/>
              <a:buChar char="•"/>
            </a:pPr>
            <a:r>
              <a:rPr lang="en-US" dirty="0"/>
              <a:t>In the Tuesday session of 802.18 we walked through the working draft and focused on the updates and additional text added to our previous comments.  Had very good participation from many in the room and inputs to be considered as the comments continue to be developed. </a:t>
            </a:r>
          </a:p>
          <a:p>
            <a:pPr lvl="2">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r>
              <a:rPr lang="en-US" dirty="0"/>
              <a:t>Under general items: </a:t>
            </a:r>
          </a:p>
          <a:p>
            <a:pPr lvl="2">
              <a:spcBef>
                <a:spcPts val="0"/>
              </a:spcBef>
              <a:buFont typeface="Arial" panose="020B0604020202020204" pitchFamily="34" charset="0"/>
              <a:buChar char="•"/>
            </a:pPr>
            <a:r>
              <a:rPr lang="en-US" dirty="0"/>
              <a:t>National Body adoption of  IEEE standards, </a:t>
            </a:r>
          </a:p>
          <a:p>
            <a:pPr lvl="2">
              <a:spcBef>
                <a:spcPts val="0"/>
              </a:spcBef>
              <a:buFont typeface="Arial" panose="020B0604020202020204" pitchFamily="34" charset="0"/>
              <a:buChar char="•"/>
            </a:pPr>
            <a:r>
              <a:rPr lang="en-US" dirty="0"/>
              <a:t>Items discussed in teleconferences since Nov</a:t>
            </a:r>
          </a:p>
          <a:p>
            <a:pPr lvl="3">
              <a:spcBef>
                <a:spcPts val="0"/>
              </a:spcBef>
              <a:buFont typeface="Arial" panose="020B0604020202020204" pitchFamily="34" charset="0"/>
              <a:buChar char="•"/>
            </a:pPr>
            <a:r>
              <a:rPr lang="en-US" dirty="0"/>
              <a:t>E.g. , looking like March for 6GHz R&amp;O, maybe.  </a:t>
            </a:r>
            <a:endParaRPr lang="en-US" sz="2000" dirty="0"/>
          </a:p>
          <a:p>
            <a:pPr lvl="1">
              <a:spcBef>
                <a:spcPts val="0"/>
              </a:spcBef>
              <a:buFont typeface="Arial" panose="020B0604020202020204" pitchFamily="34" charset="0"/>
              <a:buChar char="•"/>
            </a:pPr>
            <a:r>
              <a:rPr lang="en-US" dirty="0"/>
              <a:t>More detail in 802.18 agenda: </a:t>
            </a:r>
            <a:r>
              <a:rPr lang="en-US" dirty="0">
                <a:hlinkClick r:id="rId2"/>
              </a:rPr>
              <a:t>https://mentor.ieee.org/802.18/dcn/20/18-20-0003</a:t>
            </a:r>
            <a:endParaRPr lang="en-US" altLang="en-US" sz="20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1611356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67EFEE-2340-439A-9906-78EF1022E61C}"/>
              </a:ext>
            </a:extLst>
          </p:cNvPr>
          <p:cNvSpPr>
            <a:spLocks noGrp="1"/>
          </p:cNvSpPr>
          <p:nvPr>
            <p:ph type="title"/>
          </p:nvPr>
        </p:nvSpPr>
        <p:spPr>
          <a:xfrm>
            <a:off x="2220913" y="609600"/>
            <a:ext cx="7772400" cy="533400"/>
          </a:xfrm>
        </p:spPr>
        <p:txBody>
          <a:bodyPr/>
          <a:lstStyle/>
          <a:p>
            <a:r>
              <a:rPr lang="en-US" sz="2800" dirty="0"/>
              <a:t>Items Discussed – Thursday</a:t>
            </a:r>
          </a:p>
        </p:txBody>
      </p:sp>
      <p:sp>
        <p:nvSpPr>
          <p:cNvPr id="3" name="Content Placeholder 2">
            <a:extLst>
              <a:ext uri="{FF2B5EF4-FFF2-40B4-BE49-F238E27FC236}">
                <a16:creationId xmlns="" xmlns:a16="http://schemas.microsoft.com/office/drawing/2014/main" id="{E688CBFF-6841-4A69-ACB6-C9861AE6A4B7}"/>
              </a:ext>
            </a:extLst>
          </p:cNvPr>
          <p:cNvSpPr>
            <a:spLocks noGrp="1"/>
          </p:cNvSpPr>
          <p:nvPr>
            <p:ph idx="1"/>
          </p:nvPr>
        </p:nvSpPr>
        <p:spPr>
          <a:xfrm>
            <a:off x="929218" y="1066801"/>
            <a:ext cx="10462682" cy="536919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Status from ad hoc on updates needed on  ITU-R M.1450 (Characteristics of broadband RLANs) and M.1801.</a:t>
            </a:r>
          </a:p>
          <a:p>
            <a:pPr lvl="1">
              <a:buFont typeface="Arial" panose="020B0604020202020204" pitchFamily="34" charset="0"/>
              <a:buChar char="•"/>
            </a:pPr>
            <a:r>
              <a:rPr lang="en-US" sz="1600" dirty="0">
                <a:hlinkClick r:id="rId2"/>
              </a:rPr>
              <a:t>https://mentor.ieee.org/802.11/dcn/20/11-20-0184-01-0itu-overview-of-target-itu-recommendations-and-outline-of-required-updates.pptx</a:t>
            </a:r>
            <a:r>
              <a:rPr lang="en-US" sz="1600" dirty="0"/>
              <a:t> </a:t>
            </a:r>
          </a:p>
          <a:p>
            <a:pPr lvl="1">
              <a:buFont typeface="Arial" panose="020B0604020202020204" pitchFamily="34" charset="0"/>
              <a:buChar char="•"/>
            </a:pPr>
            <a:r>
              <a:rPr lang="en-US" sz="1600" dirty="0"/>
              <a:t>Summary at end lists out specific areas and points that will be requested to be updated. </a:t>
            </a:r>
          </a:p>
          <a:p>
            <a:pPr>
              <a:buFont typeface="Arial" panose="020B0604020202020204" pitchFamily="34" charset="0"/>
              <a:buChar char="•"/>
            </a:pPr>
            <a:r>
              <a:rPr lang="en-US" altLang="en-US" sz="2000" dirty="0"/>
              <a:t>Continue on reviewing / helping to develop comments on FCC NPRM on 5.9 GHz</a:t>
            </a:r>
          </a:p>
          <a:p>
            <a:pPr lvl="1">
              <a:buFont typeface="Arial" panose="020B0604020202020204" pitchFamily="34" charset="0"/>
              <a:buChar char="•"/>
            </a:pPr>
            <a:r>
              <a:rPr lang="en-US" sz="1800" dirty="0"/>
              <a:t>We focused on how to get to comments, keeping in mind they need to be for IEEE 802 and IEEE 802.11 as a whole. </a:t>
            </a:r>
          </a:p>
          <a:p>
            <a:pPr lvl="1">
              <a:buFont typeface="Arial" panose="020B0604020202020204" pitchFamily="34" charset="0"/>
              <a:buChar char="•"/>
            </a:pPr>
            <a:r>
              <a:rPr lang="en-US" sz="1800" dirty="0"/>
              <a:t>Look to focus on topics we are all in agreement on and pass on areas there is different opinions on and focus on the seek comments in the NPRM.</a:t>
            </a:r>
          </a:p>
          <a:p>
            <a:pPr lvl="1">
              <a:buFont typeface="Arial" panose="020B0604020202020204" pitchFamily="34" charset="0"/>
              <a:buChar char="•"/>
            </a:pPr>
            <a:r>
              <a:rPr lang="en-US" sz="1800" dirty="0"/>
              <a:t>4 areas stood out this week, most are repeats from previous discussions. </a:t>
            </a:r>
          </a:p>
          <a:p>
            <a:pPr lvl="2">
              <a:buFont typeface="Arial" panose="020B0604020202020204" pitchFamily="34" charset="0"/>
              <a:buChar char="•"/>
            </a:pPr>
            <a:r>
              <a:rPr lang="en-US" sz="1600" dirty="0"/>
              <a:t>OOBE</a:t>
            </a:r>
          </a:p>
          <a:p>
            <a:pPr lvl="2">
              <a:buFont typeface="Arial" panose="020B0604020202020204" pitchFamily="34" charset="0"/>
              <a:buChar char="•"/>
            </a:pPr>
            <a:r>
              <a:rPr lang="en-US" sz="1600" dirty="0"/>
              <a:t>30 MHz for ITS (includes safety, advocate for DSRC …) </a:t>
            </a:r>
          </a:p>
          <a:p>
            <a:pPr lvl="2">
              <a:buFont typeface="Arial" panose="020B0604020202020204" pitchFamily="34" charset="0"/>
              <a:buChar char="•"/>
            </a:pPr>
            <a:r>
              <a:rPr lang="en-US" sz="1600" dirty="0"/>
              <a:t>Update the terminology used for standards.</a:t>
            </a:r>
          </a:p>
          <a:p>
            <a:pPr lvl="2">
              <a:buFont typeface="Arial" panose="020B0604020202020204" pitchFamily="34" charset="0"/>
              <a:buChar char="•"/>
            </a:pPr>
            <a:r>
              <a:rPr lang="en-US" sz="1600" dirty="0"/>
              <a:t>802.11-2016 is an open standard, and meets government  rules </a:t>
            </a:r>
          </a:p>
          <a:p>
            <a:pPr lvl="1">
              <a:buFont typeface="Arial" panose="020B0604020202020204" pitchFamily="34" charset="0"/>
              <a:buChar char="•"/>
            </a:pPr>
            <a:r>
              <a:rPr lang="en-US" dirty="0"/>
              <a:t>30 day time frame could start any time. </a:t>
            </a:r>
          </a:p>
          <a:p>
            <a:pPr lvl="2">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altLang="en-US" sz="2000" dirty="0"/>
          </a:p>
        </p:txBody>
      </p:sp>
      <p:sp>
        <p:nvSpPr>
          <p:cNvPr id="7" name="Footer Placeholder 6"/>
          <p:cNvSpPr>
            <a:spLocks noGrp="1"/>
          </p:cNvSpPr>
          <p:nvPr>
            <p:ph type="ftr" idx="14"/>
          </p:nvPr>
        </p:nvSpPr>
        <p:spPr/>
        <p:txBody>
          <a:bodyPr/>
          <a:lstStyle/>
          <a:p>
            <a:r>
              <a:rPr lang="en-GB" smtClean="0"/>
              <a:t>Jay Holcomb, Itron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679721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Approved</a:t>
            </a:r>
          </a:p>
        </p:txBody>
      </p:sp>
      <p:sp>
        <p:nvSpPr>
          <p:cNvPr id="8" name="Content Placeholder 2"/>
          <p:cNvSpPr>
            <a:spLocks noGrp="1"/>
          </p:cNvSpPr>
          <p:nvPr>
            <p:ph idx="1"/>
          </p:nvPr>
        </p:nvSpPr>
        <p:spPr>
          <a:xfrm>
            <a:off x="2220913" y="1175657"/>
            <a:ext cx="7772400" cy="5161757"/>
          </a:xfrm>
        </p:spPr>
        <p:txBody>
          <a:bodyPr/>
          <a:lstStyle/>
          <a:p>
            <a:r>
              <a:rPr lang="en-US" altLang="en-US" dirty="0"/>
              <a:t>Documents Approved this week</a:t>
            </a:r>
            <a:endParaRPr lang="en-US" altLang="en-US" sz="2000" dirty="0"/>
          </a:p>
          <a:p>
            <a:pPr lvl="1"/>
            <a:r>
              <a:rPr lang="en-US" altLang="en-US" sz="2400" dirty="0"/>
              <a:t>Agenda for the week, with more detail on topics discussed.</a:t>
            </a:r>
          </a:p>
          <a:p>
            <a:pPr lvl="2"/>
            <a:r>
              <a:rPr lang="en-US" dirty="0">
                <a:hlinkClick r:id="rId2"/>
              </a:rPr>
              <a:t>https://mentor.ieee.org/802.18/dcn/20/18-20-0003</a:t>
            </a:r>
            <a:r>
              <a:rPr lang="en-US" dirty="0"/>
              <a:t> </a:t>
            </a:r>
            <a:endParaRPr lang="en-US" altLang="en-US" sz="2000" dirty="0"/>
          </a:p>
          <a:p>
            <a:pPr lvl="1"/>
            <a:endParaRPr lang="en-US" altLang="en-US" sz="2400" dirty="0"/>
          </a:p>
          <a:p>
            <a:pPr lvl="1"/>
            <a:r>
              <a:rPr lang="en-US" altLang="en-US" sz="2400" dirty="0"/>
              <a:t>Nov Plenary minutes</a:t>
            </a:r>
            <a:endParaRPr lang="en-US" altLang="en-US" sz="1400" dirty="0">
              <a:hlinkClick r:id="rId3"/>
            </a:endParaRPr>
          </a:p>
          <a:p>
            <a:pPr lvl="2"/>
            <a:r>
              <a:rPr lang="en-US" altLang="en-US" dirty="0">
                <a:hlinkClick r:id="rId4"/>
              </a:rPr>
              <a:t>https://mentor.ieee.org/802.18/dcn/19/18-19-0143-00-0000-minutes-koa-plenary-10-15nov2019-rr-tag.docx</a:t>
            </a:r>
            <a:r>
              <a:rPr lang="en-US" altLang="en-US" dirty="0"/>
              <a:t>  </a:t>
            </a:r>
          </a:p>
          <a:p>
            <a:pPr marL="0" indent="0" algn="ctr">
              <a:buNone/>
            </a:pPr>
            <a:endParaRPr lang="en-US" altLang="en-US" sz="2800" dirty="0"/>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35517350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3" y="685800"/>
            <a:ext cx="7772400" cy="533400"/>
          </a:xfrm>
        </p:spPr>
        <p:txBody>
          <a:bodyPr/>
          <a:lstStyle/>
          <a:p>
            <a:r>
              <a:rPr lang="en-US" altLang="en-US" sz="2800" dirty="0"/>
              <a:t>Next</a:t>
            </a:r>
          </a:p>
        </p:txBody>
      </p:sp>
      <p:sp>
        <p:nvSpPr>
          <p:cNvPr id="8" name="Content Placeholder 2"/>
          <p:cNvSpPr>
            <a:spLocks noGrp="1"/>
          </p:cNvSpPr>
          <p:nvPr>
            <p:ph idx="1"/>
          </p:nvPr>
        </p:nvSpPr>
        <p:spPr>
          <a:xfrm>
            <a:off x="2220913" y="1175657"/>
            <a:ext cx="7772400" cy="5161757"/>
          </a:xfrm>
        </p:spPr>
        <p:txBody>
          <a:bodyPr/>
          <a:lstStyle/>
          <a:p>
            <a:pPr>
              <a:buFont typeface="Wingdings" panose="05000000000000000000" pitchFamily="2" charset="2"/>
              <a:buChar char="q"/>
            </a:pPr>
            <a:endParaRPr lang="en-US" sz="2000" b="0" dirty="0">
              <a:solidFill>
                <a:srgbClr val="00B0F0"/>
              </a:solidFill>
            </a:endParaRPr>
          </a:p>
          <a:p>
            <a:pPr>
              <a:buFont typeface="Wingdings" panose="05000000000000000000" pitchFamily="2" charset="2"/>
              <a:buChar char="q"/>
            </a:pPr>
            <a:r>
              <a:rPr lang="en-US" sz="2800" b="0" dirty="0">
                <a:solidFill>
                  <a:srgbClr val="00B0F0"/>
                </a:solidFill>
              </a:rPr>
              <a:t> </a:t>
            </a:r>
            <a:r>
              <a:rPr lang="en-US" altLang="en-US" sz="2800" dirty="0">
                <a:solidFill>
                  <a:srgbClr val="00B0F0"/>
                </a:solidFill>
              </a:rPr>
              <a:t>Continue on comments to FCC NPRM on 5.9 GHz re-configuration</a:t>
            </a:r>
          </a:p>
          <a:p>
            <a:pPr>
              <a:buFont typeface="Wingdings" panose="05000000000000000000" pitchFamily="2" charset="2"/>
              <a:buChar char="q"/>
            </a:pPr>
            <a:endParaRPr lang="en-US" altLang="en-US" sz="2800" dirty="0">
              <a:solidFill>
                <a:srgbClr val="00B0F0"/>
              </a:solidFill>
            </a:endParaRPr>
          </a:p>
          <a:p>
            <a:pPr>
              <a:buFont typeface="Wingdings" panose="05000000000000000000" pitchFamily="2" charset="2"/>
              <a:buChar char="q"/>
            </a:pPr>
            <a:r>
              <a:rPr lang="en-US" altLang="en-US" sz="2800" dirty="0">
                <a:solidFill>
                  <a:srgbClr val="00B0F0"/>
                </a:solidFill>
              </a:rPr>
              <a:t>Soon, Chair to setup start of IEEE 802 viewpoints for WRC-23 agenda items. </a:t>
            </a:r>
          </a:p>
          <a:p>
            <a:endParaRPr lang="en-US" sz="2000" b="0" dirty="0"/>
          </a:p>
          <a:p>
            <a:r>
              <a:rPr lang="en-US" b="0" dirty="0"/>
              <a:t>Also ITU-R THz submission for 802.15</a:t>
            </a:r>
          </a:p>
          <a:p>
            <a:endParaRPr lang="en-US" sz="1800" b="0" dirty="0"/>
          </a:p>
          <a:p>
            <a:endParaRPr lang="en-US" sz="1800" b="0" dirty="0"/>
          </a:p>
          <a:p>
            <a:endParaRPr lang="en-US" sz="1800" b="0" dirty="0"/>
          </a:p>
          <a:p>
            <a:r>
              <a:rPr lang="en-US" sz="1800" b="0" dirty="0"/>
              <a:t>Also, still looking for a RR-TAG vice-chair and secretary.  If any interest, please see the Chair. </a:t>
            </a:r>
          </a:p>
          <a:p>
            <a:pPr marL="0" indent="0" algn="ctr">
              <a:buNone/>
            </a:pPr>
            <a:endParaRPr lang="en-US" altLang="en-US" sz="2800" dirty="0"/>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23173188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60601" y="714703"/>
            <a:ext cx="7772400" cy="676878"/>
          </a:xfrm>
        </p:spPr>
        <p:txBody>
          <a:bodyPr/>
          <a:lstStyle/>
          <a:p>
            <a:r>
              <a:rPr lang="en-GB" sz="2800" dirty="0"/>
              <a:t>802.18 Meeting Close</a:t>
            </a:r>
            <a:endParaRPr lang="en-US" sz="2800" dirty="0"/>
          </a:p>
        </p:txBody>
      </p:sp>
      <p:sp>
        <p:nvSpPr>
          <p:cNvPr id="8" name="Content Placeholder 2"/>
          <p:cNvSpPr>
            <a:spLocks noGrp="1"/>
          </p:cNvSpPr>
          <p:nvPr>
            <p:ph idx="1"/>
          </p:nvPr>
        </p:nvSpPr>
        <p:spPr>
          <a:xfrm>
            <a:off x="990600" y="1723697"/>
            <a:ext cx="10402358" cy="4419600"/>
          </a:xfrm>
        </p:spPr>
        <p:txBody>
          <a:bodyPr/>
          <a:lstStyle/>
          <a:p>
            <a:r>
              <a:rPr lang="en-US" sz="2000" dirty="0"/>
              <a:t>The RR-TAG adjourned AM1 Thursday this week. </a:t>
            </a:r>
          </a:p>
          <a:p>
            <a:pPr lvl="1"/>
            <a:r>
              <a:rPr lang="en-US" dirty="0"/>
              <a:t>Will hold weekly, as needed, teleconferences, Thursdays 15:00-15:55et</a:t>
            </a:r>
          </a:p>
          <a:p>
            <a:pPr lvl="1"/>
            <a:endParaRPr lang="en-US" dirty="0"/>
          </a:p>
          <a:p>
            <a:r>
              <a:rPr lang="en-US" sz="2000" dirty="0"/>
              <a:t>Next teleconference planned for 23 Jan 20, 1500et/1200pt </a:t>
            </a:r>
          </a:p>
          <a:p>
            <a:pPr lvl="1"/>
            <a:r>
              <a:rPr lang="en-US" dirty="0"/>
              <a:t>Call in information: </a:t>
            </a:r>
            <a:r>
              <a:rPr lang="en-US" dirty="0">
                <a:hlinkClick r:id="rId2"/>
              </a:rPr>
              <a:t>https://mentor.ieee.org/802.18/dcn/16/18-16-0038</a:t>
            </a:r>
            <a:r>
              <a:rPr lang="en-US" dirty="0"/>
              <a:t> </a:t>
            </a:r>
            <a:r>
              <a:rPr lang="en-US" altLang="en-US" dirty="0"/>
              <a:t> </a:t>
            </a:r>
            <a:r>
              <a:rPr lang="en-US" altLang="en-US" b="1" dirty="0"/>
              <a:t>(r14 </a:t>
            </a:r>
            <a:r>
              <a:rPr lang="en-US" altLang="en-US" b="1" i="1" u="sng" dirty="0"/>
              <a:t>or latest</a:t>
            </a:r>
            <a:r>
              <a:rPr lang="en-US" altLang="en-US" b="1" dirty="0"/>
              <a:t>)</a:t>
            </a:r>
            <a:endParaRPr lang="en-US" b="1" dirty="0"/>
          </a:p>
          <a:p>
            <a:pPr lvl="1"/>
            <a:r>
              <a:rPr lang="en-US" dirty="0"/>
              <a:t>All notices are sent through the 802.18 list server reflector.  </a:t>
            </a:r>
          </a:p>
          <a:p>
            <a:pPr lvl="3">
              <a:buFont typeface="Arial" panose="020B0604020202020204" pitchFamily="34" charset="0"/>
              <a:buChar char="•"/>
            </a:pPr>
            <a:endParaRPr lang="en-US" sz="1000" dirty="0"/>
          </a:p>
          <a:p>
            <a:pPr>
              <a:buFont typeface="Arial" panose="020B0604020202020204" pitchFamily="34" charset="0"/>
              <a:buChar char="•"/>
            </a:pPr>
            <a:r>
              <a:rPr lang="en-US" sz="1800" b="0" dirty="0"/>
              <a:t>The next face to face meeting of the 802.18 RR-TAG will be at the IEEE 802, 15-20 March 2020 Plenary in Hilton Atlanta, Atlanta, GA, USA</a:t>
            </a:r>
          </a:p>
          <a:p>
            <a:pPr lvl="1">
              <a:buFont typeface="Arial" panose="020B0604020202020204" pitchFamily="34" charset="0"/>
              <a:buChar char="•"/>
            </a:pPr>
            <a:r>
              <a:rPr lang="en-US" sz="1800" dirty="0"/>
              <a:t>Normal time slots, Tuesday AM2 and Thursday AM1 (08:30 Start)</a:t>
            </a:r>
          </a:p>
          <a:p>
            <a:pPr lvl="3">
              <a:buFont typeface="Arial" panose="020B0604020202020204" pitchFamily="34" charset="0"/>
              <a:buChar char="•"/>
            </a:pPr>
            <a:endParaRPr lang="en-US" dirty="0"/>
          </a:p>
          <a:p>
            <a:pPr>
              <a:buFont typeface="Arial" panose="020B0604020202020204" pitchFamily="34" charset="0"/>
              <a:buChar char="•"/>
            </a:pPr>
            <a:r>
              <a:rPr lang="en-US" dirty="0"/>
              <a:t>Thank You and Safe Travels</a:t>
            </a:r>
          </a:p>
        </p:txBody>
      </p:sp>
      <p:sp>
        <p:nvSpPr>
          <p:cNvPr id="2" name="Footer Placeholder 1"/>
          <p:cNvSpPr>
            <a:spLocks noGrp="1"/>
          </p:cNvSpPr>
          <p:nvPr>
            <p:ph type="ftr" idx="14"/>
          </p:nvPr>
        </p:nvSpPr>
        <p:spPr/>
        <p:txBody>
          <a:bodyPr/>
          <a:lstStyle/>
          <a:p>
            <a:r>
              <a:rPr lang="en-GB" smtClean="0"/>
              <a:t>Jay Holcomb, Itron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9" name="Date Placeholder 8"/>
          <p:cNvSpPr>
            <a:spLocks noGrp="1"/>
          </p:cNvSpPr>
          <p:nvPr>
            <p:ph type="dt" idx="15"/>
          </p:nvPr>
        </p:nvSpPr>
        <p:spPr/>
        <p:txBody>
          <a:bodyPr/>
          <a:lstStyle/>
          <a:p>
            <a:r>
              <a:rPr lang="en-US" smtClean="0"/>
              <a:t>January 2020</a:t>
            </a:r>
            <a:endParaRPr lang="en-GB" dirty="0"/>
          </a:p>
        </p:txBody>
      </p:sp>
    </p:spTree>
    <p:extLst>
      <p:ext uri="{BB962C8B-B14F-4D97-AF65-F5344CB8AC3E}">
        <p14:creationId xmlns:p14="http://schemas.microsoft.com/office/powerpoint/2010/main" val="42596471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802.19 liaison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Tuncer Baykas, Vestel</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99</a:t>
            </a:fld>
            <a:endParaRPr lang="en-GB"/>
          </a:p>
        </p:txBody>
      </p:sp>
      <p:sp>
        <p:nvSpPr>
          <p:cNvPr id="9" name="Date Placeholder 8"/>
          <p:cNvSpPr>
            <a:spLocks noGrp="1"/>
          </p:cNvSpPr>
          <p:nvPr>
            <p:ph type="dt" idx="10"/>
          </p:nvPr>
        </p:nvSpPr>
        <p:spPr/>
        <p:txBody>
          <a:bodyPr/>
          <a:lstStyle/>
          <a:p>
            <a:r>
              <a:rPr lang="en-US" smtClean="0"/>
              <a:t>January 2020</a:t>
            </a:r>
            <a:endParaRPr lang="en-GB"/>
          </a:p>
        </p:txBody>
      </p:sp>
    </p:spTree>
    <p:extLst>
      <p:ext uri="{BB962C8B-B14F-4D97-AF65-F5344CB8AC3E}">
        <p14:creationId xmlns:p14="http://schemas.microsoft.com/office/powerpoint/2010/main" val="780805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3265</TotalTime>
  <Words>5787</Words>
  <Application>Microsoft Office PowerPoint</Application>
  <PresentationFormat>Widescreen</PresentationFormat>
  <Paragraphs>1423</Paragraphs>
  <Slides>103</Slides>
  <Notes>68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103</vt:i4>
      </vt:variant>
    </vt:vector>
  </HeadingPairs>
  <TitlesOfParts>
    <vt:vector size="117" baseType="lpstr">
      <vt:lpstr>Arial Unicode MS</vt:lpstr>
      <vt:lpstr>MS Gothic</vt:lpstr>
      <vt:lpstr>MS PGothic</vt:lpstr>
      <vt:lpstr>宋体</vt:lpstr>
      <vt:lpstr>AR PL UMing CN</vt:lpstr>
      <vt:lpstr>Arial</vt:lpstr>
      <vt:lpstr>Calibri</vt:lpstr>
      <vt:lpstr>DejaVu Sans</vt:lpstr>
      <vt:lpstr>Gulim</vt:lpstr>
      <vt:lpstr>Times New Roman</vt:lpstr>
      <vt:lpstr>Wingdings</vt:lpstr>
      <vt:lpstr>Office Theme</vt:lpstr>
      <vt:lpstr>Document</vt:lpstr>
      <vt:lpstr>Dokument</vt:lpstr>
      <vt:lpstr>802.11 WG January 2020 Closing Reports</vt:lpstr>
      <vt:lpstr>Abstract</vt:lpstr>
      <vt:lpstr>802.11 WG Editor’s Closing Report (Jan 2020)</vt:lpstr>
      <vt:lpstr>Agenda for 2020-01-14 meeting</vt:lpstr>
      <vt:lpstr>REVmd practice</vt:lpstr>
      <vt:lpstr>802.11 Style Guide</vt:lpstr>
      <vt:lpstr>Editor Amendment Ordering</vt:lpstr>
      <vt:lpstr>Draft Development Snapshot</vt:lpstr>
      <vt:lpstr>PowerPoint Presentation</vt:lpstr>
      <vt:lpstr>PowerPoint Presentation</vt:lpstr>
      <vt:lpstr>802.11 AANI SC – January 2020</vt:lpstr>
      <vt:lpstr>PowerPoint Presentation</vt:lpstr>
      <vt:lpstr>ARC Closing Report </vt:lpstr>
      <vt:lpstr>Abstract</vt:lpstr>
      <vt:lpstr>Work Completed</vt:lpstr>
      <vt:lpstr>Work Not Completed</vt:lpstr>
      <vt:lpstr>Work Not Completed (cont)</vt:lpstr>
      <vt:lpstr>Monitoring activities</vt:lpstr>
      <vt:lpstr>Monitoring activities (cont)</vt:lpstr>
      <vt:lpstr>Teleconference(s)</vt:lpstr>
      <vt:lpstr>March 2020 Plans</vt:lpstr>
      <vt:lpstr>IEEE 802.11 Coexistence SC Jan 2020 (Irvine) closing report</vt:lpstr>
      <vt:lpstr>IEEE 802.11 Coexistence SC achieved its goals as a discussion forum for coexistence issues</vt:lpstr>
      <vt:lpstr>IEEE 802.11 Coexistence SC will continue promoting good coexistence in Atlanta in Mar 2020</vt:lpstr>
      <vt:lpstr>WNG SC Closing Report</vt:lpstr>
      <vt:lpstr>Abstract</vt:lpstr>
      <vt:lpstr>PowerPoint Presentation</vt:lpstr>
      <vt:lpstr>IEEE 802 JTC1 Standing Committee Jan 2020 (Irvine) closing report</vt:lpstr>
      <vt:lpstr>The IEEE 802 JTC1 SC reviewed the PSDO process</vt:lpstr>
      <vt:lpstr>The IEEE 802 JTC1 SC prepared for the next SC6 meeting</vt:lpstr>
      <vt:lpstr>The IEEE 802 JTC1 SC will focus on executing the PSDO process in Atlanta in Mar 2020</vt:lpstr>
      <vt:lpstr>TGmd Closing Report January 2020</vt:lpstr>
      <vt:lpstr>Abstract</vt:lpstr>
      <vt:lpstr>Work Completed this week</vt:lpstr>
      <vt:lpstr>Request for input</vt:lpstr>
      <vt:lpstr>TGmd Schedule</vt:lpstr>
      <vt:lpstr>References</vt:lpstr>
      <vt:lpstr>TGax January 2020 Closing Report</vt:lpstr>
      <vt:lpstr>Abstract</vt:lpstr>
      <vt:lpstr>Work Completed</vt:lpstr>
      <vt:lpstr>March 2020 Goals</vt:lpstr>
      <vt:lpstr>Teleconference Schedule</vt:lpstr>
      <vt:lpstr>Task Group AY  January 2020 Closing Report</vt:lpstr>
      <vt:lpstr>Abstract</vt:lpstr>
      <vt:lpstr>PowerPoint Presentation</vt:lpstr>
      <vt:lpstr>PowerPoint Presentation</vt:lpstr>
      <vt:lpstr>PowerPoint Presentation</vt:lpstr>
      <vt:lpstr>TGaz Next Generation Positioning  Jan. Meeting Closing Report</vt:lpstr>
      <vt:lpstr>Abstract</vt:lpstr>
      <vt:lpstr>TG Status And Work Completed</vt:lpstr>
      <vt:lpstr>Goal Towards March Meeting and Beyond</vt:lpstr>
      <vt:lpstr>Teleconference Schedule till March meeting + 1</vt:lpstr>
      <vt:lpstr>2020 January TGba Closing Report</vt:lpstr>
      <vt:lpstr>Work Completed</vt:lpstr>
      <vt:lpstr>Goals for March 2020</vt:lpstr>
      <vt:lpstr>Teleconference Call Schedule</vt:lpstr>
      <vt:lpstr>Light Communications Task Group (TGbb)  January 2020 Closing Report</vt:lpstr>
      <vt:lpstr>Abstract</vt:lpstr>
      <vt:lpstr>TGbb activities at the January meeting</vt:lpstr>
      <vt:lpstr>TGbb plan for Mar. 2020 meeting</vt:lpstr>
      <vt:lpstr>TGbc Closing Report</vt:lpstr>
      <vt:lpstr>Abstract</vt:lpstr>
      <vt:lpstr>Meeting Goals &amp; Accomplishments of the week</vt:lpstr>
      <vt:lpstr>Plans for March 2020</vt:lpstr>
      <vt:lpstr>Future Session Planning</vt:lpstr>
      <vt:lpstr>TGbc schedule (unchanged)</vt:lpstr>
      <vt:lpstr>References</vt:lpstr>
      <vt:lpstr>TGbd Closing Report – Jan 2020, Irvine</vt:lpstr>
      <vt:lpstr>Abstract</vt:lpstr>
      <vt:lpstr>Completed work items in the week</vt:lpstr>
      <vt:lpstr>Motion for developing comments on FCC NPRM on 5.9 GHz band</vt:lpstr>
      <vt:lpstr>PowerPoint Presentation</vt:lpstr>
      <vt:lpstr>Approved TG Document</vt:lpstr>
      <vt:lpstr>Timeline (unchanged)</vt:lpstr>
      <vt:lpstr>Teleconferences and Goal for Mar meeting</vt:lpstr>
      <vt:lpstr>TGbe January 2020 Closing Report</vt:lpstr>
      <vt:lpstr>Abstract</vt:lpstr>
      <vt:lpstr>Work Completed</vt:lpstr>
      <vt:lpstr>Goals for March 2020</vt:lpstr>
      <vt:lpstr>Teleconference and Ad-Hoc Plan</vt:lpstr>
      <vt:lpstr>WLAN sensing SG January 2020 Closing Report</vt:lpstr>
      <vt:lpstr>Abstract</vt:lpstr>
      <vt:lpstr>Work Completed</vt:lpstr>
      <vt:lpstr>Goals for March 2020</vt:lpstr>
      <vt:lpstr>Teleconference Schedule</vt:lpstr>
      <vt:lpstr>PowerPoint Presentation</vt:lpstr>
      <vt:lpstr>PowerPoint Presentation</vt:lpstr>
      <vt:lpstr>PowerPoint Presentation</vt:lpstr>
      <vt:lpstr>ITU AHG Closing Report for January 2020 Meeting</vt:lpstr>
      <vt:lpstr>Meeting Results</vt:lpstr>
      <vt:lpstr>Next Steps</vt:lpstr>
      <vt:lpstr>802.15 </vt:lpstr>
      <vt:lpstr>IEEE 802.18 RR-TAG Irvine, CA Wireless Interim Liaison  from 802.18 to 802.11</vt:lpstr>
      <vt:lpstr>Items Discussed - Tuesday</vt:lpstr>
      <vt:lpstr>Items Discussed – Thursday</vt:lpstr>
      <vt:lpstr>Approved</vt:lpstr>
      <vt:lpstr>Next</vt:lpstr>
      <vt:lpstr>802.18 Meeting Close</vt:lpstr>
      <vt:lpstr>802.19 liaison</vt:lpstr>
      <vt:lpstr>802.21 liaison</vt:lpstr>
      <vt:lpstr>802.24 Vertical Applications Technical Advisory Group Liaison Report</vt:lpstr>
      <vt:lpstr>PowerPoint Presentation</vt:lpstr>
      <vt:lpstr>802.1CF (OmniRAN) liaison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157</cp:revision>
  <cp:lastPrinted>1601-01-01T00:00:00Z</cp:lastPrinted>
  <dcterms:created xsi:type="dcterms:W3CDTF">2018-05-10T15:59:06Z</dcterms:created>
  <dcterms:modified xsi:type="dcterms:W3CDTF">2020-01-17T04:22:40Z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2020-01-17 04:22:39Z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