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530" r:id="rId3"/>
    <p:sldId id="259" r:id="rId4"/>
    <p:sldId id="541" r:id="rId5"/>
    <p:sldId id="542" r:id="rId6"/>
    <p:sldId id="543" r:id="rId7"/>
    <p:sldId id="536" r:id="rId8"/>
    <p:sldId id="537" r:id="rId9"/>
    <p:sldId id="539" r:id="rId10"/>
    <p:sldId id="538" r:id="rId11"/>
    <p:sldId id="260" r:id="rId12"/>
    <p:sldId id="285" r:id="rId13"/>
    <p:sldId id="550" r:id="rId14"/>
    <p:sldId id="544" r:id="rId15"/>
    <p:sldId id="546" r:id="rId16"/>
    <p:sldId id="298" r:id="rId17"/>
    <p:sldId id="271" r:id="rId18"/>
    <p:sldId id="552" r:id="rId19"/>
    <p:sldId id="553" r:id="rId20"/>
    <p:sldId id="548" r:id="rId21"/>
    <p:sldId id="547" r:id="rId22"/>
    <p:sldId id="554" r:id="rId23"/>
    <p:sldId id="555" r:id="rId24"/>
    <p:sldId id="299" r:id="rId25"/>
    <p:sldId id="551" r:id="rId2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371" autoAdjust="0"/>
    <p:restoredTop sz="94601" autoAdjust="0"/>
  </p:normalViewPr>
  <p:slideViewPr>
    <p:cSldViewPr>
      <p:cViewPr varScale="1">
        <p:scale>
          <a:sx n="95" d="100"/>
          <a:sy n="95" d="100"/>
        </p:scale>
        <p:origin x="605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802.11-19/2143r3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January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802.11-19/2143r3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802.11-19/2143r3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802.11-19/2143r3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802.11-19/2143r3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802.11-19/2143r3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43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802.11-19/2143r3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54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802.11-19/2143r3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30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802.11-19/2143r4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0936-04-0wur-a-csd-proposal-for-wake-up-radio-wur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P802.11ba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January 2020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2020-01-17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777730"/>
              </p:ext>
            </p:extLst>
          </p:nvPr>
        </p:nvGraphicFramePr>
        <p:xfrm>
          <a:off x="995363" y="2411413"/>
          <a:ext cx="101282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1" name="Document" r:id="rId4" imgW="10459112" imgH="2538262" progId="Word.Document.8">
                  <p:embed/>
                </p:oleObj>
              </mc:Choice>
              <mc:Fallback>
                <p:oleObj name="Document" r:id="rId4" imgW="10459112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28250" cy="2462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Re-affirm P802.11ba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6254"/>
            <a:ext cx="11658600" cy="4494213"/>
          </a:xfrm>
        </p:spPr>
        <p:txBody>
          <a:bodyPr/>
          <a:lstStyle/>
          <a:p>
            <a:pPr lvl="0"/>
            <a:r>
              <a:rPr lang="en-GB" sz="2000" dirty="0"/>
              <a:t>Re-affirm the CSD in </a:t>
            </a:r>
            <a:r>
              <a:rPr lang="en-GB" sz="2000" dirty="0">
                <a:hlinkClick r:id="rId2"/>
              </a:rPr>
              <a:t>https://mentor.ieee.org/802.11/dcn/16/11-16-0936-04-0wur-a-csd-proposal-for-wake-up-radio-wur.docx</a:t>
            </a:r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r>
              <a:rPr lang="en-GB" sz="2000" dirty="0"/>
              <a:t>Moved by </a:t>
            </a:r>
            <a:r>
              <a:rPr lang="en-GB" sz="2000" dirty="0" err="1"/>
              <a:t>Minyoung</a:t>
            </a:r>
            <a:r>
              <a:rPr lang="en-GB" sz="2000" dirty="0"/>
              <a:t> Park</a:t>
            </a:r>
          </a:p>
          <a:p>
            <a:r>
              <a:rPr lang="en-US" sz="2000" dirty="0"/>
              <a:t>Second: Alfred Asterjadhi</a:t>
            </a:r>
          </a:p>
          <a:p>
            <a:r>
              <a:rPr lang="en-US" sz="2000" dirty="0"/>
              <a:t>Result</a:t>
            </a:r>
            <a:r>
              <a:rPr lang="en-US" sz="2000"/>
              <a:t>: </a:t>
            </a:r>
            <a:r>
              <a:rPr lang="en-US" sz="2000">
                <a:ea typeface="Microsoft YaHei" panose="020B0503020204020204" pitchFamily="34" charset="-122"/>
              </a:rPr>
              <a:t>104/0/0</a:t>
            </a:r>
            <a:endParaRPr lang="en-GB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20BC3C5A-860C-4BCA-A7F7-9E0800A8AD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1965909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Moved: </a:t>
            </a:r>
            <a:r>
              <a:rPr lang="en-US" sz="2000" b="1" dirty="0" smtClean="0">
                <a:solidFill>
                  <a:schemeClr val="tx1"/>
                </a:solidFill>
              </a:rPr>
              <a:t>Ian Sherlock,  </a:t>
            </a:r>
            <a:r>
              <a:rPr lang="en-US" sz="2000" b="1" dirty="0">
                <a:solidFill>
                  <a:schemeClr val="tx1"/>
                </a:solidFill>
              </a:rPr>
              <a:t>Seconded: </a:t>
            </a:r>
            <a:r>
              <a:rPr lang="en-US" sz="2000" b="1" dirty="0" smtClean="0">
                <a:solidFill>
                  <a:schemeClr val="tx1"/>
                </a:solidFill>
              </a:rPr>
              <a:t>Jonathan Segev,  </a:t>
            </a:r>
            <a:r>
              <a:rPr lang="en-US" sz="2000" b="1" dirty="0">
                <a:solidFill>
                  <a:schemeClr val="tx1"/>
                </a:solidFill>
              </a:rPr>
              <a:t>Result: </a:t>
            </a:r>
            <a:r>
              <a:rPr lang="en-US" sz="2000" b="1" dirty="0" smtClean="0">
                <a:solidFill>
                  <a:schemeClr val="tx1"/>
                </a:solidFill>
              </a:rPr>
              <a:t>unanimous</a:t>
            </a:r>
            <a:endParaRPr lang="en-US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7993541"/>
              </p:ext>
            </p:extLst>
          </p:nvPr>
        </p:nvGraphicFramePr>
        <p:xfrm>
          <a:off x="950388" y="1295400"/>
          <a:ext cx="10439396" cy="4689244"/>
        </p:xfrm>
        <a:graphic>
          <a:graphicData uri="http://schemas.openxmlformats.org/drawingml/2006/table">
            <a:tbl>
              <a:tblPr/>
              <a:tblGrid>
                <a:gridCol w="9250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298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35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35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87514">
                  <a:extLst>
                    <a:ext uri="{9D8B030D-6E8A-4147-A177-3AD203B41FA5}">
                      <a16:colId xmlns:a16="http://schemas.microsoft.com/office/drawing/2014/main" xmlns="" val="1833576020"/>
                    </a:ext>
                  </a:extLst>
                </a:gridCol>
              </a:tblGrid>
              <a:tr h="258509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Platform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63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</a:t>
                      </a:r>
                      <a:r>
                        <a:rPr lang="fr-FR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</a:t>
                      </a:r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10, March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974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January 31, February 7, 14, March 13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790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January 30, February 13, 27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February 6, 20, March 5 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620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January 29, February 5, 12, 19, 26, March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425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January 29, February 5, 12, 19, 26, March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9282128"/>
                  </a:ext>
                </a:extLst>
              </a:tr>
              <a:tr h="30740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723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11, 25, March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530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4, 18, March 3, 31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54259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6, February 20 (x2), March 5 (x2)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January 30 (x2), February 13,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Join.me/</a:t>
                      </a: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88546181"/>
                  </a:ext>
                </a:extLst>
              </a:tr>
              <a:tr h="391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18, March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74316005"/>
                  </a:ext>
                </a:extLst>
              </a:tr>
              <a:tr h="39128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January 28, February 11, 25, March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5241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Liaise IEEE 802.11ax/D6.0 to SC6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11201400" cy="4343399"/>
          </a:xfrm>
        </p:spPr>
        <p:txBody>
          <a:bodyPr/>
          <a:lstStyle/>
          <a:p>
            <a:pPr marL="0" indent="0"/>
            <a:r>
              <a:rPr lang="en-GB" dirty="0"/>
              <a:t>The IEEE 802.11 WG requests that IEEE 802 EC liaise Draft P802.11ax/D6.0 to ISO/IEC JTC1 SC6 for information.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by</a:t>
            </a:r>
            <a:r>
              <a:rPr lang="en-US" dirty="0" smtClean="0"/>
              <a:t>: Andrew Myles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Ian Sherlock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 smtClean="0"/>
              <a:t>59/0/0</a:t>
            </a:r>
            <a:endParaRPr lang="en-US" altLang="en-US" dirty="0">
              <a:ea typeface="Microsoft YaHei" panose="020B0503020204020204" pitchFamily="34" charset="-12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207CD8E-CD7E-4863-B028-B9BBAF0DDD2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C6183E3-3B87-4D41-944A-3DD6B94F9D5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2402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Liaise IEEE 802.11ay/D5.0 to SC6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11201400" cy="4343399"/>
          </a:xfrm>
        </p:spPr>
        <p:txBody>
          <a:bodyPr/>
          <a:lstStyle/>
          <a:p>
            <a:pPr marL="0" indent="0"/>
            <a:r>
              <a:rPr lang="en-GB" dirty="0"/>
              <a:t>The IEEE 802.11 WG requests that IEEE 802 EC liaise Draft P802.11ay/D5.0 to ISO/IEC JTC1 SC6 for information.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by</a:t>
            </a:r>
            <a:r>
              <a:rPr lang="en-US" dirty="0" smtClean="0"/>
              <a:t>: Andrew Myles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Joe Levy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 smtClean="0"/>
              <a:t>62/0/0</a:t>
            </a:r>
            <a:endParaRPr lang="en-US" altLang="en-US" dirty="0">
              <a:ea typeface="Microsoft YaHei" panose="020B0503020204020204" pitchFamily="34" charset="-12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207CD8E-CD7E-4863-B028-B9BBAF0DDD2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C6183E3-3B87-4D41-944A-3DD6B94F9D5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16921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TGaz</a:t>
            </a:r>
            <a:r>
              <a:rPr lang="en-US" dirty="0"/>
              <a:t>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81201"/>
            <a:ext cx="11353800" cy="4494213"/>
          </a:xfrm>
        </p:spPr>
        <p:txBody>
          <a:bodyPr/>
          <a:lstStyle/>
          <a:p>
            <a:pPr lvl="0"/>
            <a:r>
              <a:rPr lang="en-GB" dirty="0"/>
              <a:t>Authorize </a:t>
            </a:r>
            <a:r>
              <a:rPr lang="en-GB" dirty="0" err="1"/>
              <a:t>TGaz</a:t>
            </a:r>
            <a:r>
              <a:rPr lang="en-GB" dirty="0"/>
              <a:t> to hold a 3 day ad-hoc meeting on Mar. 9-11th  2020 in the SF bay area CA, USA, for the purpose of comment resolution.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/>
            <a:r>
              <a:rPr lang="en-US" dirty="0"/>
              <a:t>Moved by Jonathan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TGaz</a:t>
            </a:r>
            <a:endParaRPr lang="en-US" dirty="0"/>
          </a:p>
          <a:p>
            <a:pPr lvl="0"/>
            <a:r>
              <a:rPr lang="en-US" dirty="0" smtClean="0"/>
              <a:t>Result</a:t>
            </a:r>
            <a:r>
              <a:rPr lang="en-US" dirty="0"/>
              <a:t>: </a:t>
            </a:r>
            <a:r>
              <a:rPr lang="en-US" dirty="0" smtClean="0"/>
              <a:t>unanimous</a:t>
            </a:r>
            <a:endParaRPr lang="en-US" dirty="0"/>
          </a:p>
          <a:p>
            <a:r>
              <a:rPr lang="en-US" sz="2000" dirty="0"/>
              <a:t>[</a:t>
            </a:r>
            <a:r>
              <a:rPr lang="en-US" sz="2000" dirty="0" err="1"/>
              <a:t>TGaz</a:t>
            </a:r>
            <a:r>
              <a:rPr lang="en-US" sz="2000" dirty="0"/>
              <a:t> results (Y/N/A): 9/1/0]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84E4073B-7CFB-4BD7-99D5-8A880C0C3F96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543129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Liaise IEEE 802.11ba/D6.0 to SC6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11201400" cy="4343399"/>
          </a:xfrm>
        </p:spPr>
        <p:txBody>
          <a:bodyPr/>
          <a:lstStyle/>
          <a:p>
            <a:pPr marL="0"/>
            <a:r>
              <a:rPr lang="en-GB" dirty="0"/>
              <a:t>The IEEE 802.11 WG requests that IEEE 802 EC liaise Draft P802.11ba/D6.0 to ISO/IEC JTC1 SC6 for information, subject to meeting the conditions for moving to SA ballot.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by </a:t>
            </a:r>
            <a:r>
              <a:rPr lang="en-US" dirty="0" err="1"/>
              <a:t>Minyoung</a:t>
            </a:r>
            <a:r>
              <a:rPr lang="en-US" dirty="0"/>
              <a:t> Park</a:t>
            </a:r>
          </a:p>
          <a:p>
            <a:r>
              <a:rPr lang="en-US" dirty="0"/>
              <a:t>Seconded: </a:t>
            </a:r>
            <a:r>
              <a:rPr lang="en-US" dirty="0" smtClean="0"/>
              <a:t>Andrew Myles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 smtClean="0">
                <a:ea typeface="Microsoft YaHei" panose="020B0503020204020204" pitchFamily="34" charset="-122"/>
              </a:rPr>
              <a:t>64/0/0</a:t>
            </a:r>
            <a:endParaRPr lang="en-US" altLang="en-US" dirty="0">
              <a:ea typeface="Microsoft YaHei" panose="020B0503020204020204" pitchFamily="34" charset="-12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1369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t>17</a:t>
            </a:fld>
            <a:endParaRPr lang="en-GB"/>
          </a:p>
        </p:txBody>
      </p:sp>
      <p:sp>
        <p:nvSpPr>
          <p:cNvPr id="5" name="标题 1"/>
          <p:cNvSpPr txBox="1"/>
          <p:nvPr/>
        </p:nvSpPr>
        <p:spPr>
          <a:xfrm>
            <a:off x="907869" y="869269"/>
            <a:ext cx="10361613" cy="1065213"/>
          </a:xfrm>
          <a:prstGeom prst="rect">
            <a:avLst/>
          </a:prstGeom>
        </p:spPr>
        <p:txBody>
          <a:bodyPr/>
          <a:lstStyle>
            <a:lvl1pPr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2pPr>
            <a:lvl3pPr marL="11430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3pPr>
            <a:lvl4pPr marL="16002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4pPr>
            <a:lvl5pPr marL="20574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5pPr>
            <a:lvl6pPr marL="25146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6pPr>
            <a:lvl7pPr marL="29718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7pPr>
            <a:lvl8pPr marL="34290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8pPr>
            <a:lvl9pPr marL="38862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9pPr>
          </a:lstStyle>
          <a:p>
            <a:r>
              <a:rPr lang="en-US" altLang="zh-CN" kern="0" dirty="0" err="1"/>
              <a:t>TGbd</a:t>
            </a:r>
            <a:r>
              <a:rPr lang="en-US" altLang="zh-CN" kern="0" dirty="0"/>
              <a:t> FCC NPRM WG ballot</a:t>
            </a:r>
            <a:endParaRPr lang="zh-CN" altLang="en-US" kern="0" dirty="0"/>
          </a:p>
        </p:txBody>
      </p:sp>
      <p:sp>
        <p:nvSpPr>
          <p:cNvPr id="6" name="内容占位符 2"/>
          <p:cNvSpPr txBox="1"/>
          <p:nvPr/>
        </p:nvSpPr>
        <p:spPr>
          <a:xfrm>
            <a:off x="381000" y="1981200"/>
            <a:ext cx="11277600" cy="426720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defTabSz="449580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580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>
              <a:lnSpc>
                <a:spcPct val="120000"/>
              </a:lnSpc>
            </a:pPr>
            <a:r>
              <a:rPr lang="en-US" altLang="zh-CN" sz="2800" kern="0" dirty="0"/>
              <a:t>Move to conduct a 10-day WG ballot to approve the completed comment document responding to FCC NPRM on 5.9 GHz band and authorize the WG chair </a:t>
            </a:r>
            <a:r>
              <a:rPr lang="en-US" altLang="zh-CN" sz="2800" dirty="0">
                <a:sym typeface="+mn-ea"/>
              </a:rPr>
              <a:t>to send to the FCC after EC review and approval or to forward to 802.18 for consideration.</a:t>
            </a:r>
            <a:r>
              <a:rPr lang="en-US" altLang="zh-CN" b="0" kern="0" dirty="0"/>
              <a:t/>
            </a:r>
            <a:br>
              <a:rPr lang="en-US" altLang="zh-CN" b="0" kern="0" dirty="0"/>
            </a:br>
            <a:endParaRPr lang="en-US" altLang="zh-CN" b="0" kern="0" dirty="0"/>
          </a:p>
          <a:p>
            <a:r>
              <a:rPr lang="en-US" altLang="zh-CN" dirty="0">
                <a:sym typeface="+mn-ea"/>
              </a:rPr>
              <a:t> </a:t>
            </a:r>
            <a:endParaRPr lang="en-US" altLang="zh-CN" b="0" kern="0" dirty="0"/>
          </a:p>
          <a:p>
            <a:r>
              <a:rPr lang="en-US" altLang="zh-CN" sz="3100" dirty="0">
                <a:sym typeface="+mn-ea"/>
              </a:rPr>
              <a:t>Moved: Bo Sun, on behalf of TGbd</a:t>
            </a:r>
            <a:endParaRPr lang="en-US" altLang="zh-CN" sz="3100" dirty="0"/>
          </a:p>
          <a:p>
            <a:r>
              <a:rPr lang="en-US" altLang="zh-CN" sz="3100" dirty="0">
                <a:sym typeface="+mn-ea"/>
              </a:rPr>
              <a:t>Seconded: </a:t>
            </a:r>
            <a:r>
              <a:rPr lang="en-US" altLang="zh-CN" sz="3100" dirty="0" smtClean="0">
                <a:sym typeface="+mn-ea"/>
              </a:rPr>
              <a:t>Joe Levy</a:t>
            </a:r>
            <a:endParaRPr lang="en-US" altLang="zh-CN" sz="3100" dirty="0"/>
          </a:p>
          <a:p>
            <a:r>
              <a:rPr lang="en-US" altLang="zh-CN" sz="3100" dirty="0">
                <a:sym typeface="+mn-ea"/>
              </a:rPr>
              <a:t>Result: </a:t>
            </a:r>
            <a:endParaRPr lang="en-US" altLang="zh-CN" sz="3100" dirty="0" smtClean="0">
              <a:sym typeface="+mn-ea"/>
            </a:endParaRPr>
          </a:p>
          <a:p>
            <a:endParaRPr lang="en-US" altLang="zh-CN" sz="3100" kern="0" dirty="0"/>
          </a:p>
          <a:p>
            <a:r>
              <a:rPr lang="en-US" altLang="zh-CN" sz="3100" kern="0" dirty="0"/>
              <a:t>[</a:t>
            </a:r>
            <a:r>
              <a:rPr lang="en-US" altLang="zh-CN" sz="3100" kern="0" dirty="0" err="1"/>
              <a:t>TGbd</a:t>
            </a:r>
            <a:r>
              <a:rPr lang="en-US" altLang="zh-CN" sz="3100" kern="0" dirty="0"/>
              <a:t> result: </a:t>
            </a:r>
            <a:r>
              <a:rPr lang="en-GB" altLang="zh-CN" sz="3100" kern="0" dirty="0"/>
              <a:t>Moved: Joseph Levy, Seconded: Stuart Kerry, Result: 23Y/1N/3A]</a:t>
            </a:r>
            <a:endParaRPr lang="en-US" altLang="zh-CN" sz="3100" kern="0" dirty="0"/>
          </a:p>
          <a:p>
            <a:endParaRPr lang="zh-CN" altLang="en-US" kern="0" dirty="0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xmlns="" id="{95530844-DDD6-4696-99A9-74EE368F4B7D}"/>
              </a:ext>
            </a:extLst>
          </p:cNvPr>
          <p:cNvSpPr txBox="1">
            <a:spLocks/>
          </p:cNvSpPr>
          <p:nvPr/>
        </p:nvSpPr>
        <p:spPr>
          <a:xfrm>
            <a:off x="7239000" y="6440650"/>
            <a:ext cx="4246027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>
              <a:defRPr/>
            </a:pPr>
            <a:r>
              <a:rPr lang="en-US" sz="1200" dirty="0">
                <a:solidFill>
                  <a:schemeClr val="tx1"/>
                </a:solidFill>
              </a:rPr>
              <a:t>Stephen</a:t>
            </a:r>
            <a:r>
              <a:rPr lang="en-US" sz="1200" dirty="0"/>
              <a:t> </a:t>
            </a:r>
            <a:r>
              <a:rPr lang="en-US" sz="1200" dirty="0">
                <a:solidFill>
                  <a:schemeClr val="tx1"/>
                </a:solidFill>
              </a:rPr>
              <a:t>McCann, BlackBerry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t>18</a:t>
            </a:fld>
            <a:endParaRPr lang="en-GB"/>
          </a:p>
        </p:txBody>
      </p:sp>
      <p:sp>
        <p:nvSpPr>
          <p:cNvPr id="5" name="标题 1"/>
          <p:cNvSpPr txBox="1"/>
          <p:nvPr/>
        </p:nvSpPr>
        <p:spPr>
          <a:xfrm>
            <a:off x="907869" y="869269"/>
            <a:ext cx="10361613" cy="1065213"/>
          </a:xfrm>
          <a:prstGeom prst="rect">
            <a:avLst/>
          </a:prstGeom>
        </p:spPr>
        <p:txBody>
          <a:bodyPr/>
          <a:lstStyle>
            <a:lvl1pPr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2pPr>
            <a:lvl3pPr marL="11430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3pPr>
            <a:lvl4pPr marL="16002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4pPr>
            <a:lvl5pPr marL="20574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5pPr>
            <a:lvl6pPr marL="25146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6pPr>
            <a:lvl7pPr marL="29718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7pPr>
            <a:lvl8pPr marL="34290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8pPr>
            <a:lvl9pPr marL="38862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9pPr>
          </a:lstStyle>
          <a:p>
            <a:r>
              <a:rPr lang="en-US" altLang="zh-CN" kern="0" dirty="0" smtClean="0"/>
              <a:t>Motion to amend</a:t>
            </a:r>
            <a:endParaRPr lang="zh-CN" altLang="en-US" kern="0" dirty="0"/>
          </a:p>
        </p:txBody>
      </p:sp>
      <p:sp>
        <p:nvSpPr>
          <p:cNvPr id="6" name="内容占位符 2"/>
          <p:cNvSpPr txBox="1"/>
          <p:nvPr/>
        </p:nvSpPr>
        <p:spPr>
          <a:xfrm>
            <a:off x="381000" y="1981200"/>
            <a:ext cx="11277600" cy="4267200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342900" indent="-342900" algn="l" defTabSz="449580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580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>
              <a:lnSpc>
                <a:spcPct val="120000"/>
              </a:lnSpc>
            </a:pPr>
            <a:r>
              <a:rPr lang="en-US" altLang="zh-CN" sz="3800" kern="0" dirty="0"/>
              <a:t>Move to conduct a 10-day WG ballot to approve the completed comment document responding to FCC NPRM on 5.9 GHz band and authorize the WG chair </a:t>
            </a:r>
            <a:r>
              <a:rPr lang="en-US" altLang="zh-CN" sz="3800" dirty="0">
                <a:sym typeface="+mn-ea"/>
              </a:rPr>
              <a:t>to send to the FCC after EC review and approval or to forward to 802.18 for consideration.</a:t>
            </a:r>
            <a:r>
              <a:rPr lang="en-US" altLang="zh-CN" sz="3800" b="0" kern="0" dirty="0"/>
              <a:t/>
            </a:r>
            <a:br>
              <a:rPr lang="en-US" altLang="zh-CN" sz="3800" b="0" kern="0" dirty="0"/>
            </a:br>
            <a:endParaRPr lang="en-US" altLang="zh-CN" sz="3800" b="0" kern="0" dirty="0" smtClean="0"/>
          </a:p>
          <a:p>
            <a:pPr marL="0">
              <a:lnSpc>
                <a:spcPct val="120000"/>
              </a:lnSpc>
            </a:pPr>
            <a:r>
              <a:rPr lang="en-US" altLang="zh-CN" sz="3800" b="0" kern="0" dirty="0" smtClean="0"/>
              <a:t>To</a:t>
            </a:r>
          </a:p>
          <a:p>
            <a:pPr marL="0">
              <a:lnSpc>
                <a:spcPct val="120000"/>
              </a:lnSpc>
            </a:pPr>
            <a:endParaRPr lang="en-US" altLang="zh-CN" sz="3300" b="0" kern="0" dirty="0"/>
          </a:p>
          <a:p>
            <a:r>
              <a:rPr lang="en-US" altLang="zh-CN" dirty="0">
                <a:sym typeface="+mn-ea"/>
              </a:rPr>
              <a:t> </a:t>
            </a:r>
            <a:r>
              <a:rPr lang="en-US" altLang="zh-CN" sz="4400" kern="0" dirty="0"/>
              <a:t>Move to conduct a 10-day WG ballot to approve the completed comment document responding to FCC NPRM on 5.9 GHz band and authorize the WG chair </a:t>
            </a:r>
            <a:r>
              <a:rPr lang="en-US" altLang="zh-CN" sz="4400" dirty="0">
                <a:sym typeface="+mn-ea"/>
              </a:rPr>
              <a:t>to </a:t>
            </a:r>
            <a:r>
              <a:rPr lang="en-US" altLang="zh-CN" sz="4400" dirty="0" smtClean="0">
                <a:sym typeface="+mn-ea"/>
              </a:rPr>
              <a:t>forward </a:t>
            </a:r>
            <a:r>
              <a:rPr lang="en-US" altLang="zh-CN" sz="4400" dirty="0">
                <a:sym typeface="+mn-ea"/>
              </a:rPr>
              <a:t>to 802.18 for consideration.</a:t>
            </a:r>
            <a:r>
              <a:rPr lang="en-US" altLang="zh-CN" sz="4400" b="0" kern="0" dirty="0"/>
              <a:t/>
            </a:r>
            <a:br>
              <a:rPr lang="en-US" altLang="zh-CN" sz="4400" b="0" kern="0" dirty="0"/>
            </a:br>
            <a:endParaRPr lang="en-US" altLang="zh-CN" sz="4400" b="0" kern="0" dirty="0"/>
          </a:p>
          <a:p>
            <a:endParaRPr lang="en-US" altLang="zh-CN" b="0" kern="0" dirty="0"/>
          </a:p>
          <a:p>
            <a:endParaRPr lang="en-US" altLang="zh-CN" b="0" kern="0" dirty="0"/>
          </a:p>
          <a:p>
            <a:r>
              <a:rPr lang="en-US" altLang="zh-CN" sz="3100" dirty="0">
                <a:sym typeface="+mn-ea"/>
              </a:rPr>
              <a:t>Moved: </a:t>
            </a:r>
            <a:r>
              <a:rPr lang="en-US" altLang="zh-CN" sz="3100" dirty="0" smtClean="0">
                <a:sym typeface="+mn-ea"/>
              </a:rPr>
              <a:t>Hassan Yaghoobi</a:t>
            </a:r>
            <a:endParaRPr lang="en-US" altLang="zh-CN" sz="3100" dirty="0"/>
          </a:p>
          <a:p>
            <a:r>
              <a:rPr lang="en-US" altLang="zh-CN" sz="3100" dirty="0">
                <a:sym typeface="+mn-ea"/>
              </a:rPr>
              <a:t>Seconded: </a:t>
            </a:r>
            <a:r>
              <a:rPr lang="en-US" altLang="zh-CN" sz="3100" dirty="0" smtClean="0">
                <a:sym typeface="+mn-ea"/>
              </a:rPr>
              <a:t>Jonathan Segev</a:t>
            </a:r>
            <a:endParaRPr lang="en-US" altLang="zh-CN" sz="3100" dirty="0"/>
          </a:p>
          <a:p>
            <a:r>
              <a:rPr lang="en-US" altLang="zh-CN" sz="3100" dirty="0">
                <a:sym typeface="+mn-ea"/>
              </a:rPr>
              <a:t>Result: </a:t>
            </a:r>
            <a:r>
              <a:rPr lang="en-US" altLang="zh-CN" sz="3100" dirty="0" smtClean="0">
                <a:sym typeface="+mn-ea"/>
              </a:rPr>
              <a:t>23/15/14</a:t>
            </a:r>
            <a:endParaRPr lang="en-US" altLang="zh-CN" sz="3100" kern="0" dirty="0"/>
          </a:p>
          <a:p>
            <a:endParaRPr lang="zh-CN" altLang="en-US" kern="0" dirty="0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xmlns="" id="{95530844-DDD6-4696-99A9-74EE368F4B7D}"/>
              </a:ext>
            </a:extLst>
          </p:cNvPr>
          <p:cNvSpPr txBox="1">
            <a:spLocks/>
          </p:cNvSpPr>
          <p:nvPr/>
        </p:nvSpPr>
        <p:spPr>
          <a:xfrm>
            <a:off x="7239000" y="6440650"/>
            <a:ext cx="4246027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>
              <a:defRPr/>
            </a:pPr>
            <a:r>
              <a:rPr lang="en-US" sz="1200" dirty="0">
                <a:solidFill>
                  <a:schemeClr val="tx1"/>
                </a:solidFill>
              </a:rPr>
              <a:t>Stephen</a:t>
            </a:r>
            <a:r>
              <a:rPr lang="en-US" sz="1200" dirty="0"/>
              <a:t> </a:t>
            </a:r>
            <a:r>
              <a:rPr lang="en-US" sz="1200" dirty="0">
                <a:solidFill>
                  <a:schemeClr val="tx1"/>
                </a:solidFill>
              </a:rPr>
              <a:t>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2057376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t>19</a:t>
            </a:fld>
            <a:endParaRPr lang="en-GB"/>
          </a:p>
        </p:txBody>
      </p:sp>
      <p:sp>
        <p:nvSpPr>
          <p:cNvPr id="5" name="标题 1"/>
          <p:cNvSpPr txBox="1"/>
          <p:nvPr/>
        </p:nvSpPr>
        <p:spPr>
          <a:xfrm>
            <a:off x="907869" y="869269"/>
            <a:ext cx="10361613" cy="1065213"/>
          </a:xfrm>
          <a:prstGeom prst="rect">
            <a:avLst/>
          </a:prstGeom>
        </p:spPr>
        <p:txBody>
          <a:bodyPr/>
          <a:lstStyle>
            <a:lvl1pPr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2pPr>
            <a:lvl3pPr marL="11430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3pPr>
            <a:lvl4pPr marL="16002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4pPr>
            <a:lvl5pPr marL="20574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5pPr>
            <a:lvl6pPr marL="25146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6pPr>
            <a:lvl7pPr marL="29718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7pPr>
            <a:lvl8pPr marL="34290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8pPr>
            <a:lvl9pPr marL="3886200" indent="-228600" algn="ctr" defTabSz="449580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3200" b="1">
                <a:solidFill>
                  <a:srgbClr val="000000"/>
                </a:solidFill>
                <a:latin typeface="Times New Roman" panose="02020603050405020304" pitchFamily="16" charset="0"/>
                <a:ea typeface="MS Gothic" panose="020B0609070205080204" charset="-128"/>
              </a:defRPr>
            </a:lvl9pPr>
          </a:lstStyle>
          <a:p>
            <a:r>
              <a:rPr lang="en-US" altLang="zh-CN" kern="0" dirty="0" err="1"/>
              <a:t>TGbd</a:t>
            </a:r>
            <a:r>
              <a:rPr lang="en-US" altLang="zh-CN" kern="0" dirty="0"/>
              <a:t> FCC NPRM WG ballot</a:t>
            </a:r>
            <a:endParaRPr lang="zh-CN" altLang="en-US" kern="0" dirty="0"/>
          </a:p>
        </p:txBody>
      </p:sp>
      <p:sp>
        <p:nvSpPr>
          <p:cNvPr id="6" name="内容占位符 2"/>
          <p:cNvSpPr txBox="1"/>
          <p:nvPr/>
        </p:nvSpPr>
        <p:spPr>
          <a:xfrm>
            <a:off x="381000" y="1981200"/>
            <a:ext cx="11277600" cy="426720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defTabSz="449580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580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dirty="0" smtClean="0">
                <a:sym typeface="+mn-ea"/>
              </a:rPr>
              <a:t> </a:t>
            </a:r>
            <a:r>
              <a:rPr lang="en-US" altLang="zh-CN" sz="4100" kern="0" dirty="0"/>
              <a:t>Move to conduct a 10-day WG ballot to approve the completed comment document responding to FCC NPRM on 5.9 GHz band and authorize the WG chair </a:t>
            </a:r>
            <a:r>
              <a:rPr lang="en-US" altLang="zh-CN" sz="4100" dirty="0">
                <a:sym typeface="+mn-ea"/>
              </a:rPr>
              <a:t>to </a:t>
            </a:r>
            <a:r>
              <a:rPr lang="en-US" altLang="zh-CN" sz="4100" dirty="0" smtClean="0">
                <a:sym typeface="+mn-ea"/>
              </a:rPr>
              <a:t>forward </a:t>
            </a:r>
            <a:r>
              <a:rPr lang="en-US" altLang="zh-CN" sz="4100" dirty="0">
                <a:sym typeface="+mn-ea"/>
              </a:rPr>
              <a:t>to 802.18 for consideration.</a:t>
            </a:r>
            <a:r>
              <a:rPr lang="en-US" altLang="zh-CN" sz="4100" b="0" kern="0" dirty="0"/>
              <a:t/>
            </a:r>
            <a:br>
              <a:rPr lang="en-US" altLang="zh-CN" sz="4100" b="0" kern="0" dirty="0"/>
            </a:br>
            <a:endParaRPr lang="en-US" altLang="zh-CN" sz="4100" b="0" kern="0" dirty="0"/>
          </a:p>
          <a:p>
            <a:endParaRPr lang="en-US" altLang="zh-CN" b="0" kern="0" dirty="0"/>
          </a:p>
          <a:p>
            <a:endParaRPr lang="en-US" altLang="zh-CN" b="0" kern="0" dirty="0"/>
          </a:p>
          <a:p>
            <a:r>
              <a:rPr lang="en-US" altLang="zh-CN" sz="3100" dirty="0">
                <a:sym typeface="+mn-ea"/>
              </a:rPr>
              <a:t>Moved: Bo Sun, on behalf of TGbd</a:t>
            </a:r>
            <a:endParaRPr lang="en-US" altLang="zh-CN" sz="3100" dirty="0"/>
          </a:p>
          <a:p>
            <a:r>
              <a:rPr lang="en-US" altLang="zh-CN" sz="3100" dirty="0">
                <a:sym typeface="+mn-ea"/>
              </a:rPr>
              <a:t>Seconded: </a:t>
            </a:r>
            <a:r>
              <a:rPr lang="en-US" altLang="zh-CN" sz="3100" dirty="0" smtClean="0">
                <a:sym typeface="+mn-ea"/>
              </a:rPr>
              <a:t>Joe Levy</a:t>
            </a:r>
            <a:endParaRPr lang="en-US" altLang="zh-CN" sz="3100" dirty="0"/>
          </a:p>
          <a:p>
            <a:r>
              <a:rPr lang="en-US" altLang="zh-CN" sz="3100" dirty="0">
                <a:sym typeface="+mn-ea"/>
              </a:rPr>
              <a:t>Result: </a:t>
            </a:r>
            <a:r>
              <a:rPr lang="en-US" altLang="zh-CN" sz="3100" dirty="0" smtClean="0">
                <a:sym typeface="+mn-ea"/>
              </a:rPr>
              <a:t>31/9/11</a:t>
            </a:r>
            <a:endParaRPr lang="en-US" altLang="zh-CN" sz="3100" kern="0" dirty="0"/>
          </a:p>
          <a:p>
            <a:endParaRPr lang="zh-CN" altLang="en-US" kern="0" dirty="0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xmlns="" id="{95530844-DDD6-4696-99A9-74EE368F4B7D}"/>
              </a:ext>
            </a:extLst>
          </p:cNvPr>
          <p:cNvSpPr txBox="1">
            <a:spLocks/>
          </p:cNvSpPr>
          <p:nvPr/>
        </p:nvSpPr>
        <p:spPr>
          <a:xfrm>
            <a:off x="7239000" y="6440650"/>
            <a:ext cx="4246027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>
              <a:defRPr/>
            </a:pPr>
            <a:r>
              <a:rPr lang="en-US" sz="1200" dirty="0">
                <a:solidFill>
                  <a:schemeClr val="tx1"/>
                </a:solidFill>
              </a:rPr>
              <a:t>Stephen</a:t>
            </a:r>
            <a:r>
              <a:rPr lang="en-US" sz="1200" dirty="0"/>
              <a:t> </a:t>
            </a:r>
            <a:r>
              <a:rPr lang="en-US" sz="1200" dirty="0">
                <a:solidFill>
                  <a:schemeClr val="tx1"/>
                </a:solidFill>
              </a:rPr>
              <a:t>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1384874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January 2020 802.11 WG interim meetings and EC meetings.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r>
              <a:rPr lang="en-US" b="0" dirty="0"/>
              <a:t>R1 &amp; 2 Additional motions for Wed plenary</a:t>
            </a:r>
          </a:p>
          <a:p>
            <a:r>
              <a:rPr lang="en-US" b="0" dirty="0"/>
              <a:t>R3 Updates for Friday </a:t>
            </a:r>
            <a:r>
              <a:rPr lang="en-US" b="0" dirty="0" smtClean="0"/>
              <a:t>plenary</a:t>
            </a:r>
          </a:p>
          <a:p>
            <a:r>
              <a:rPr lang="en-US" b="0" dirty="0" smtClean="0"/>
              <a:t>R4 Updates after Friday plenary</a:t>
            </a: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TGbe</a:t>
            </a:r>
            <a:r>
              <a:rPr lang="en-US" dirty="0"/>
              <a:t>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81201"/>
            <a:ext cx="11353800" cy="4494213"/>
          </a:xfrm>
        </p:spPr>
        <p:txBody>
          <a:bodyPr/>
          <a:lstStyle/>
          <a:p>
            <a:pPr lvl="0"/>
            <a:r>
              <a:rPr lang="en-GB" dirty="0"/>
              <a:t>Authorize </a:t>
            </a:r>
            <a:r>
              <a:rPr lang="en-GB" dirty="0" err="1"/>
              <a:t>TGbe</a:t>
            </a:r>
            <a:r>
              <a:rPr lang="en-GB" dirty="0"/>
              <a:t> to hold a MAC ad-hoc meeting in San Jose, California, USA, hosted by Intel Corp., for the purpose of discussing technical contributions on Friday 13th of March 2020.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/>
            <a:r>
              <a:rPr lang="en-US" dirty="0"/>
              <a:t>Moved by Osama </a:t>
            </a:r>
            <a:r>
              <a:rPr lang="en-US" dirty="0" err="1"/>
              <a:t>Aboul-Magd</a:t>
            </a:r>
            <a:endParaRPr lang="en-US" dirty="0"/>
          </a:p>
          <a:p>
            <a:pPr lvl="0"/>
            <a:r>
              <a:rPr lang="en-US" dirty="0"/>
              <a:t>Second</a:t>
            </a:r>
            <a:r>
              <a:rPr lang="en-US" dirty="0" smtClean="0"/>
              <a:t>: Lei Wang</a:t>
            </a:r>
            <a:endParaRPr lang="en-US" dirty="0"/>
          </a:p>
          <a:p>
            <a:pPr lvl="0"/>
            <a:r>
              <a:rPr lang="en-US" dirty="0"/>
              <a:t>Result: </a:t>
            </a:r>
            <a:r>
              <a:rPr lang="en-US" dirty="0" smtClean="0"/>
              <a:t>unanimous</a:t>
            </a:r>
            <a:endParaRPr lang="en-US" dirty="0"/>
          </a:p>
          <a:p>
            <a:pPr lvl="0"/>
            <a:r>
              <a:rPr lang="en-US" sz="2000" dirty="0"/>
              <a:t>[</a:t>
            </a:r>
            <a:r>
              <a:rPr lang="en-GB" sz="2000" dirty="0" err="1"/>
              <a:t>TGbe</a:t>
            </a:r>
            <a:r>
              <a:rPr lang="en-GB" sz="2000" dirty="0"/>
              <a:t> vote: Moved: Laurent </a:t>
            </a:r>
            <a:r>
              <a:rPr lang="en-GB" sz="2000" dirty="0" err="1"/>
              <a:t>Cariou</a:t>
            </a:r>
            <a:r>
              <a:rPr lang="en-GB" sz="2000" dirty="0"/>
              <a:t>,  Seconded: Po-Kai Huang, Result: 28Y-19N-11A]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84E4073B-7CFB-4BD7-99D5-8A880C0C3F96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11900024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 for SENS SG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11201400" cy="4343399"/>
          </a:xfrm>
        </p:spPr>
        <p:txBody>
          <a:bodyPr/>
          <a:lstStyle/>
          <a:p>
            <a:pPr algn="just">
              <a:defRPr/>
            </a:pPr>
            <a:r>
              <a:rPr lang="en-GB" altLang="zh-CN" dirty="0"/>
              <a:t>Believing that the PAR contained in the document referenced below meets IEEE-SA guidelines,</a:t>
            </a:r>
            <a:endParaRPr lang="zh-CN" altLang="zh-CN" dirty="0"/>
          </a:p>
          <a:p>
            <a:pPr algn="just">
              <a:defRPr/>
            </a:pPr>
            <a:r>
              <a:rPr lang="en-GB" altLang="zh-CN" dirty="0"/>
              <a:t>Request that the PAR contained in 19/2103r5 be posted to the IEEE 802 Executive Committee (EC) agenda for WG 802 preview and EC approval to submit to </a:t>
            </a:r>
            <a:r>
              <a:rPr lang="en-GB" altLang="zh-CN" dirty="0" err="1"/>
              <a:t>NesCom</a:t>
            </a:r>
            <a:r>
              <a:rPr lang="en-GB" altLang="zh-CN" dirty="0"/>
              <a:t>. </a:t>
            </a:r>
            <a:endParaRPr lang="zh-CN" altLang="zh-CN" dirty="0"/>
          </a:p>
          <a:p>
            <a:pPr algn="just">
              <a:defRPr/>
            </a:pPr>
            <a:endParaRPr lang="en-GB" altLang="zh-CN" dirty="0"/>
          </a:p>
          <a:p>
            <a:pPr algn="just">
              <a:defRPr/>
            </a:pPr>
            <a:r>
              <a:rPr lang="en-GB" altLang="zh-CN" dirty="0" smtClean="0"/>
              <a:t>Moved </a:t>
            </a:r>
            <a:r>
              <a:rPr lang="en-GB" altLang="zh-CN" dirty="0"/>
              <a:t>by Tony Xiao Han</a:t>
            </a:r>
          </a:p>
          <a:p>
            <a:r>
              <a:rPr lang="en-GB" altLang="zh-CN" dirty="0"/>
              <a:t>Seconded: </a:t>
            </a:r>
            <a:r>
              <a:rPr lang="en-GB" altLang="zh-CN" dirty="0" smtClean="0"/>
              <a:t>Claudio da Silva</a:t>
            </a:r>
          </a:p>
          <a:p>
            <a:endParaRPr lang="en-US" dirty="0"/>
          </a:p>
          <a:p>
            <a:pPr algn="just">
              <a:defRPr/>
            </a:pPr>
            <a:r>
              <a:rPr lang="en-GB" altLang="zh-CN" sz="2000" dirty="0" smtClean="0"/>
              <a:t>[</a:t>
            </a:r>
            <a:r>
              <a:rPr lang="en-GB" altLang="zh-CN" sz="2000" dirty="0"/>
              <a:t>SENS SG vote on PAR contained in 19/2103r4: Moved: </a:t>
            </a:r>
            <a:r>
              <a:rPr lang="en-US" altLang="zh-CN" sz="2000" dirty="0" err="1"/>
              <a:t>Debashis</a:t>
            </a:r>
            <a:r>
              <a:rPr lang="en-US" altLang="zh-CN" sz="2000" dirty="0"/>
              <a:t> Dash</a:t>
            </a:r>
            <a:r>
              <a:rPr lang="en-GB" altLang="zh-CN" sz="2000" dirty="0"/>
              <a:t>,  Seconded: Oscar Au, Result: 39y-0n-2a]</a:t>
            </a:r>
            <a:endParaRPr lang="zh-CN" altLang="zh-CN" sz="2000" dirty="0"/>
          </a:p>
          <a:p>
            <a:pPr marL="0" indent="0" algn="just">
              <a:buFontTx/>
              <a:buNone/>
              <a:defRPr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BBBB922E-D02B-4C9C-9E24-EE537196847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xmlns="" id="{7AB7A8E7-58EF-4B45-B413-EACBAE395F2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9288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Motion to amend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0391"/>
            <a:ext cx="11201400" cy="4494210"/>
          </a:xfrm>
        </p:spPr>
        <p:txBody>
          <a:bodyPr/>
          <a:lstStyle/>
          <a:p>
            <a:pPr algn="just">
              <a:defRPr/>
            </a:pPr>
            <a:r>
              <a:rPr lang="en-GB" altLang="zh-CN" dirty="0" smtClean="0"/>
              <a:t>Change previous motion to:</a:t>
            </a:r>
          </a:p>
          <a:p>
            <a:pPr algn="just">
              <a:defRPr/>
            </a:pPr>
            <a:r>
              <a:rPr lang="en-GB" altLang="zh-CN" dirty="0" smtClean="0"/>
              <a:t>Believing </a:t>
            </a:r>
            <a:r>
              <a:rPr lang="en-GB" altLang="zh-CN" dirty="0"/>
              <a:t>that the PAR contained in the document referenced below meets IEEE-SA guidelines,</a:t>
            </a:r>
            <a:endParaRPr lang="zh-CN" altLang="zh-CN" dirty="0"/>
          </a:p>
          <a:p>
            <a:pPr algn="just">
              <a:defRPr/>
            </a:pPr>
            <a:r>
              <a:rPr lang="en-GB" altLang="zh-CN" dirty="0"/>
              <a:t>Request that the PAR contained in </a:t>
            </a:r>
            <a:r>
              <a:rPr lang="en-GB" altLang="zh-CN" dirty="0" smtClean="0"/>
              <a:t>11-19/2103r6 </a:t>
            </a:r>
            <a:r>
              <a:rPr lang="en-GB" altLang="zh-CN" dirty="0"/>
              <a:t>be posted to the IEEE 802 Executive Committee (EC) agenda for WG 802 preview and EC approval to submit to </a:t>
            </a:r>
            <a:r>
              <a:rPr lang="en-GB" altLang="zh-CN" dirty="0" err="1"/>
              <a:t>NesCom</a:t>
            </a:r>
            <a:r>
              <a:rPr lang="en-GB" altLang="zh-CN" dirty="0"/>
              <a:t>. </a:t>
            </a:r>
            <a:endParaRPr lang="en-GB" altLang="zh-CN" dirty="0" smtClean="0"/>
          </a:p>
          <a:p>
            <a:pPr algn="just">
              <a:defRPr/>
            </a:pPr>
            <a:r>
              <a:rPr lang="en-GB" altLang="zh-CN" dirty="0" smtClean="0"/>
              <a:t>Granting the WG chair editorial license.</a:t>
            </a:r>
          </a:p>
          <a:p>
            <a:pPr algn="just">
              <a:defRPr/>
            </a:pPr>
            <a:endParaRPr lang="zh-CN" altLang="zh-CN" dirty="0"/>
          </a:p>
          <a:p>
            <a:pPr algn="just">
              <a:defRPr/>
            </a:pPr>
            <a:r>
              <a:rPr lang="en-GB" altLang="zh-CN" dirty="0" smtClean="0"/>
              <a:t>Moved: Jon Rosdahl</a:t>
            </a:r>
            <a:endParaRPr lang="en-GB" altLang="zh-CN" dirty="0"/>
          </a:p>
          <a:p>
            <a:r>
              <a:rPr lang="en-GB" altLang="zh-CN" dirty="0"/>
              <a:t>Seconded</a:t>
            </a:r>
            <a:r>
              <a:rPr lang="en-GB" altLang="zh-CN" dirty="0" smtClean="0"/>
              <a:t>: Harry Bims</a:t>
            </a:r>
          </a:p>
          <a:p>
            <a:r>
              <a:rPr lang="en-GB" altLang="zh-CN" dirty="0" smtClean="0"/>
              <a:t>Result: 41/10/9</a:t>
            </a:r>
            <a:endParaRPr lang="zh-CN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BBBB922E-D02B-4C9C-9E24-EE537196847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xmlns="" id="{7AB7A8E7-58EF-4B45-B413-EACBAE395F2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018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 for SENS SG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11201400" cy="4343399"/>
          </a:xfrm>
        </p:spPr>
        <p:txBody>
          <a:bodyPr/>
          <a:lstStyle/>
          <a:p>
            <a:pPr algn="just">
              <a:defRPr/>
            </a:pPr>
            <a:r>
              <a:rPr lang="en-GB" altLang="zh-CN" sz="2000" dirty="0"/>
              <a:t>Believing that the PAR contained in the document referenced below meets IEEE-SA guidelines,</a:t>
            </a:r>
            <a:endParaRPr lang="zh-CN" altLang="zh-CN" sz="2000" dirty="0"/>
          </a:p>
          <a:p>
            <a:pPr algn="just">
              <a:defRPr/>
            </a:pPr>
            <a:r>
              <a:rPr lang="en-GB" altLang="zh-CN" sz="2000" dirty="0"/>
              <a:t>Request that the PAR contained in 11-19/2103r6 be posted to the IEEE 802 Executive Committee (EC) agenda for WG 802 preview and EC approval to submit to </a:t>
            </a:r>
            <a:r>
              <a:rPr lang="en-GB" altLang="zh-CN" sz="2000" dirty="0" err="1"/>
              <a:t>NesCom</a:t>
            </a:r>
            <a:r>
              <a:rPr lang="en-GB" altLang="zh-CN" sz="2000" dirty="0"/>
              <a:t>. </a:t>
            </a:r>
          </a:p>
          <a:p>
            <a:pPr algn="just">
              <a:defRPr/>
            </a:pPr>
            <a:r>
              <a:rPr lang="en-GB" altLang="zh-CN" sz="2000" dirty="0"/>
              <a:t>Granting the WG chair editorial license.</a:t>
            </a:r>
          </a:p>
          <a:p>
            <a:pPr algn="just">
              <a:defRPr/>
            </a:pPr>
            <a:endParaRPr lang="en-GB" altLang="zh-CN" sz="2000" dirty="0" smtClean="0"/>
          </a:p>
          <a:p>
            <a:pPr algn="just">
              <a:defRPr/>
            </a:pPr>
            <a:endParaRPr lang="en-GB" altLang="zh-CN" sz="2000" dirty="0" smtClean="0"/>
          </a:p>
          <a:p>
            <a:pPr algn="just">
              <a:defRPr/>
            </a:pPr>
            <a:r>
              <a:rPr lang="en-GB" altLang="zh-CN" sz="2000" dirty="0" smtClean="0"/>
              <a:t>Moved </a:t>
            </a:r>
            <a:r>
              <a:rPr lang="en-GB" altLang="zh-CN" sz="2000" dirty="0"/>
              <a:t>by Tony Xiao Han</a:t>
            </a:r>
          </a:p>
          <a:p>
            <a:r>
              <a:rPr lang="en-GB" altLang="zh-CN" sz="2000" dirty="0"/>
              <a:t>Seconded: </a:t>
            </a:r>
            <a:r>
              <a:rPr lang="en-GB" altLang="zh-CN" sz="2000" dirty="0" smtClean="0"/>
              <a:t>Claudio da Silva</a:t>
            </a:r>
          </a:p>
          <a:p>
            <a:r>
              <a:rPr lang="en-GB" sz="2000" dirty="0" smtClean="0"/>
              <a:t>Result: 36/15/10</a:t>
            </a:r>
          </a:p>
          <a:p>
            <a:endParaRPr lang="en-US" sz="2000" dirty="0"/>
          </a:p>
          <a:p>
            <a:pPr algn="just">
              <a:defRPr/>
            </a:pPr>
            <a:r>
              <a:rPr lang="en-GB" altLang="zh-CN" sz="1800" dirty="0" smtClean="0"/>
              <a:t>[</a:t>
            </a:r>
            <a:r>
              <a:rPr lang="en-GB" altLang="zh-CN" sz="1800" dirty="0"/>
              <a:t>SENS SG vote on PAR contained in 19/2103r4: Moved: </a:t>
            </a:r>
            <a:r>
              <a:rPr lang="en-US" altLang="zh-CN" sz="1800" dirty="0" err="1"/>
              <a:t>Debashis</a:t>
            </a:r>
            <a:r>
              <a:rPr lang="en-US" altLang="zh-CN" sz="1800" dirty="0"/>
              <a:t> Dash</a:t>
            </a:r>
            <a:r>
              <a:rPr lang="en-GB" altLang="zh-CN" sz="1800" dirty="0"/>
              <a:t>,  Seconded: Oscar Au, Result: 39y-0n-2a]</a:t>
            </a:r>
            <a:endParaRPr lang="zh-CN" altLang="zh-CN" sz="1800" dirty="0"/>
          </a:p>
          <a:p>
            <a:pPr marL="0" indent="0" algn="just">
              <a:buFontTx/>
              <a:buNone/>
              <a:defRPr/>
            </a:pPr>
            <a:endParaRPr lang="en-US" altLang="zh-CN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BBBB922E-D02B-4C9C-9E24-EE537196847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xmlns="" id="{7AB7A8E7-58EF-4B45-B413-EACBAE395F2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42014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CSD for SENS SG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11201400" cy="4343399"/>
          </a:xfrm>
        </p:spPr>
        <p:txBody>
          <a:bodyPr/>
          <a:lstStyle/>
          <a:p>
            <a:pPr algn="just"/>
            <a:r>
              <a:rPr lang="en-US" altLang="zh-CN" dirty="0"/>
              <a:t>Believing that the CSD contained in the document referenced below meets IEEE 802 guidelines,</a:t>
            </a:r>
            <a:endParaRPr lang="zh-CN" altLang="zh-CN" dirty="0"/>
          </a:p>
          <a:p>
            <a:pPr algn="just"/>
            <a:r>
              <a:rPr lang="en-US" altLang="zh-CN" dirty="0"/>
              <a:t>Request that the CSD contained in 20/0042r2 be posted to the IEEE 802 Executive Committee (EC) agenda for WG 802 preview and EC approval.</a:t>
            </a:r>
            <a:endParaRPr lang="zh-CN" altLang="zh-CN" dirty="0"/>
          </a:p>
          <a:p>
            <a:pPr algn="just"/>
            <a:endParaRPr lang="en-GB" altLang="zh-CN" dirty="0"/>
          </a:p>
          <a:p>
            <a:pPr algn="just"/>
            <a:endParaRPr lang="en-GB" altLang="zh-CN" dirty="0"/>
          </a:p>
          <a:p>
            <a:pPr algn="just"/>
            <a:endParaRPr lang="zh-CN" altLang="zh-CN" dirty="0"/>
          </a:p>
          <a:p>
            <a:pPr algn="just"/>
            <a:r>
              <a:rPr lang="en-US" altLang="zh-CN" dirty="0"/>
              <a:t>Moved by </a:t>
            </a:r>
            <a:r>
              <a:rPr lang="en-GB" altLang="zh-CN" dirty="0"/>
              <a:t>Tony Xiao Han</a:t>
            </a:r>
          </a:p>
          <a:p>
            <a:pPr algn="just"/>
            <a:r>
              <a:rPr lang="en-US" altLang="zh-CN" dirty="0"/>
              <a:t>Seconded:</a:t>
            </a:r>
          </a:p>
          <a:p>
            <a:pPr algn="just"/>
            <a:r>
              <a:rPr lang="en-US" altLang="zh-CN" sz="2000" dirty="0"/>
              <a:t>[SENS SG vote on 20/0042r1: Moved: </a:t>
            </a:r>
            <a:r>
              <a:rPr lang="en-US" altLang="zh-CN" sz="2000" dirty="0">
                <a:solidFill>
                  <a:schemeClr val="tx1"/>
                </a:solidFill>
              </a:rPr>
              <a:t>Claudio da Silva</a:t>
            </a:r>
            <a:r>
              <a:rPr lang="en-US" altLang="zh-CN" sz="2000" dirty="0"/>
              <a:t>,  Seconded: Oscar Au, Result: 37y-3n-3a]</a:t>
            </a:r>
            <a:endParaRPr lang="zh-CN" altLang="zh-CN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F3E74F1-DB3E-4C4F-8F16-57BD636EA1B6}"/>
              </a:ext>
            </a:extLst>
          </p:cNvPr>
          <p:cNvSpPr/>
          <p:nvPr/>
        </p:nvSpPr>
        <p:spPr>
          <a:xfrm>
            <a:off x="5793318" y="4267200"/>
            <a:ext cx="58652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dirty="0"/>
              <a:t>SENS SG vote on 20/0042r1: </a:t>
            </a:r>
            <a:endParaRPr lang="zh-CN" altLang="zh-CN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1EA76187-4CB6-451C-A4E3-D80A6DAFD73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Date Placeholder 5">
            <a:extLst>
              <a:ext uri="{FF2B5EF4-FFF2-40B4-BE49-F238E27FC236}">
                <a16:creationId xmlns:a16="http://schemas.microsoft.com/office/drawing/2014/main" xmlns="" id="{2764F420-4D8C-4844-AC55-4560D4985F3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09206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Random and Changing MAC addresses (RCM) </a:t>
            </a:r>
            <a:r>
              <a:rPr lang="en-US" dirty="0"/>
              <a:t>Study Group Formation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3151"/>
            <a:ext cx="11201400" cy="3370660"/>
          </a:xfrm>
        </p:spPr>
        <p:txBody>
          <a:bodyPr/>
          <a:lstStyle/>
          <a:p>
            <a:r>
              <a:rPr lang="en-GB" dirty="0"/>
              <a:t>Request approval by IEEE 802 EC to form an 802.11 Study Group to investigate the topic of Random and Changing MAC addresses and other privacy topics, as described in 11-20-0192r2 with the intent of creating 2 PARs and CSDs.</a:t>
            </a:r>
            <a:endParaRPr lang="en-US" dirty="0"/>
          </a:p>
          <a:p>
            <a:pPr lvl="0"/>
            <a:endParaRPr lang="en-US" dirty="0"/>
          </a:p>
          <a:p>
            <a:endParaRPr lang="en-US" i="1" dirty="0"/>
          </a:p>
          <a:p>
            <a:pPr lvl="0"/>
            <a:r>
              <a:rPr lang="en-US" dirty="0"/>
              <a:t>Moved: </a:t>
            </a:r>
            <a:r>
              <a:rPr lang="en-US" dirty="0" smtClean="0"/>
              <a:t>Mark Hamilton</a:t>
            </a:r>
            <a:endParaRPr lang="en-US" dirty="0"/>
          </a:p>
          <a:p>
            <a:pPr lvl="0"/>
            <a:r>
              <a:rPr lang="en-US" dirty="0"/>
              <a:t>Second</a:t>
            </a:r>
            <a:r>
              <a:rPr lang="en-US" dirty="0" smtClean="0"/>
              <a:t>: Joe Levy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40/6/9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ED0FDF3-AA2D-4FFB-9B35-89C927110FE1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8667759" y="6475415"/>
            <a:ext cx="2686042" cy="1539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2248039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58303D57-DA43-46FC-9EA7-989C49F56395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Stephen McCann, BlackBerry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</a:t>
            </a:r>
            <a:r>
              <a:rPr lang="en-US" dirty="0"/>
              <a:t>ENS SG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Tony Han as SENS SG 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Sang Kim</a:t>
            </a:r>
          </a:p>
          <a:p>
            <a:r>
              <a:rPr lang="en-US" dirty="0"/>
              <a:t>Seconded: Assaf Kasher</a:t>
            </a:r>
          </a:p>
          <a:p>
            <a:r>
              <a:rPr lang="en-US" dirty="0"/>
              <a:t>Result: 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797407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ITU Ad-Hoc</a:t>
            </a:r>
            <a:r>
              <a:rPr lang="en-US" dirty="0"/>
              <a:t>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Hassan Yaghoobi as ITU Ad-Hoc 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Joe Levy</a:t>
            </a:r>
          </a:p>
          <a:p>
            <a:r>
              <a:rPr lang="en-US" dirty="0"/>
              <a:t>Seconded: Stuart Kerry</a:t>
            </a:r>
          </a:p>
          <a:p>
            <a:r>
              <a:rPr lang="en-US" dirty="0"/>
              <a:t>Result: 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2391620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RCM Ad-Hoc</a:t>
            </a:r>
            <a:r>
              <a:rPr lang="en-US" dirty="0"/>
              <a:t>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Mark Hamilton as RCM Ad-Hoc 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Stuart Kerry</a:t>
            </a:r>
          </a:p>
          <a:p>
            <a:r>
              <a:rPr lang="en-US" dirty="0"/>
              <a:t>Seconded: Graham Smith</a:t>
            </a:r>
          </a:p>
          <a:p>
            <a:r>
              <a:rPr lang="en-US" dirty="0"/>
              <a:t>Result: 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816044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TGba</a:t>
            </a:r>
            <a:r>
              <a:rPr lang="en-GB" dirty="0"/>
              <a:t> Recirculation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1"/>
            <a:ext cx="11658600" cy="4494213"/>
          </a:xfrm>
        </p:spPr>
        <p:txBody>
          <a:bodyPr/>
          <a:lstStyle/>
          <a:p>
            <a:pPr lvl="0"/>
            <a:r>
              <a:rPr lang="en-GB" sz="2000" dirty="0"/>
              <a:t>Having approved comment resolutions for all of the comments received from LB 248 on P802.11ba D5.0 as contained in document 11-19/2162r2,</a:t>
            </a:r>
          </a:p>
          <a:p>
            <a:pPr lvl="0"/>
            <a:r>
              <a:rPr lang="en-GB" sz="2000" dirty="0"/>
              <a:t>Instruct the editor to prepare Draft 6.0 incorporating these resolutions and,</a:t>
            </a:r>
          </a:p>
          <a:p>
            <a:pPr lvl="0"/>
            <a:r>
              <a:rPr lang="en-GB" sz="2000" dirty="0"/>
              <a:t>Approve a 15 day Working Group Recirculation Ballot asking the question “Should P802.11ba D6.0 be forwarded to SA Ballot?”</a:t>
            </a:r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r>
              <a:rPr lang="en-GB" sz="2000" dirty="0"/>
              <a:t>Moved by </a:t>
            </a:r>
            <a:r>
              <a:rPr lang="en-GB" sz="2000" dirty="0" err="1"/>
              <a:t>Minyoung</a:t>
            </a:r>
            <a:r>
              <a:rPr lang="en-GB" sz="2000" dirty="0"/>
              <a:t> Park on behalf of </a:t>
            </a:r>
            <a:r>
              <a:rPr lang="en-GB" sz="2000" dirty="0" err="1"/>
              <a:t>TGba</a:t>
            </a:r>
            <a:endParaRPr lang="en-GB" sz="2000" dirty="0"/>
          </a:p>
          <a:p>
            <a:r>
              <a:rPr lang="en-US" sz="2000" dirty="0"/>
              <a:t>Result: 115/0/3</a:t>
            </a:r>
          </a:p>
          <a:p>
            <a:r>
              <a:rPr lang="en-US" sz="2000" dirty="0"/>
              <a:t>[</a:t>
            </a:r>
            <a:r>
              <a:rPr lang="en-GB" sz="2000" dirty="0" err="1"/>
              <a:t>TGba</a:t>
            </a:r>
            <a:r>
              <a:rPr lang="en-GB" sz="2000" dirty="0"/>
              <a:t> vote: Moved: Po-Kai Huang ,  Seconded: </a:t>
            </a:r>
            <a:r>
              <a:rPr lang="en-GB" sz="2000" dirty="0" err="1"/>
              <a:t>Eunsung</a:t>
            </a:r>
            <a:r>
              <a:rPr lang="en-GB" sz="2000" dirty="0"/>
              <a:t> Park , Result: 5-0-0]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0B5BAF1-899A-468C-89B0-4927A4B0BDF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834757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TGba</a:t>
            </a:r>
            <a:r>
              <a:rPr lang="en-GB" dirty="0"/>
              <a:t> Approve Report to 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6254"/>
            <a:ext cx="11658600" cy="4494213"/>
          </a:xfrm>
        </p:spPr>
        <p:txBody>
          <a:bodyPr/>
          <a:lstStyle/>
          <a:p>
            <a:pPr lvl="0"/>
            <a:r>
              <a:rPr lang="en-GB" sz="2000" dirty="0"/>
              <a:t>Approve document 11-20/0130r1 as the report to the IEEE 802 Executive Committee on the requirements for conditional approval to forward P802.11ba to SA Ballot,</a:t>
            </a:r>
          </a:p>
          <a:p>
            <a:pPr lvl="0"/>
            <a:r>
              <a:rPr lang="en-GB" sz="2000" dirty="0"/>
              <a:t>Request the IEEE 802 Executive Committee to conditionally approve forwarding P802.11ba to SA ballot.</a:t>
            </a:r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r>
              <a:rPr lang="en-GB" sz="2000" dirty="0"/>
              <a:t>Moved by </a:t>
            </a:r>
            <a:r>
              <a:rPr lang="en-GB" sz="2000" dirty="0" err="1"/>
              <a:t>Minyoung</a:t>
            </a:r>
            <a:r>
              <a:rPr lang="en-GB" sz="2000" dirty="0"/>
              <a:t> Park on behalf of </a:t>
            </a:r>
            <a:r>
              <a:rPr lang="en-GB" sz="2000" dirty="0" err="1"/>
              <a:t>TGba</a:t>
            </a:r>
            <a:endParaRPr lang="en-GB" sz="2000" dirty="0"/>
          </a:p>
          <a:p>
            <a:r>
              <a:rPr lang="en-US" sz="2000" dirty="0"/>
              <a:t>Second: Alfred Asterjadhi</a:t>
            </a:r>
          </a:p>
          <a:p>
            <a:r>
              <a:rPr lang="en-US" sz="2000" dirty="0"/>
              <a:t>Result: </a:t>
            </a:r>
            <a:r>
              <a:rPr lang="en-US" sz="2000" dirty="0">
                <a:ea typeface="Microsoft YaHei" panose="020B0503020204020204" pitchFamily="34" charset="-122"/>
              </a:rPr>
              <a:t>109/0/2</a:t>
            </a:r>
          </a:p>
          <a:p>
            <a:r>
              <a:rPr lang="en-US" sz="2000" dirty="0"/>
              <a:t>[</a:t>
            </a:r>
            <a:r>
              <a:rPr lang="en-GB" sz="2000" dirty="0" err="1"/>
              <a:t>TGba</a:t>
            </a:r>
            <a:r>
              <a:rPr lang="en-GB" sz="2000" dirty="0"/>
              <a:t> vote: Moved: </a:t>
            </a:r>
            <a:r>
              <a:rPr lang="en-GB" sz="2000" dirty="0" err="1"/>
              <a:t>Eunsung</a:t>
            </a:r>
            <a:r>
              <a:rPr lang="en-GB" sz="2000" dirty="0"/>
              <a:t> Park,  Seconded: Steve </a:t>
            </a:r>
            <a:r>
              <a:rPr lang="en-GB" sz="2000" dirty="0" err="1"/>
              <a:t>Shellhammer</a:t>
            </a:r>
            <a:r>
              <a:rPr lang="en-GB" sz="2000" dirty="0"/>
              <a:t>, Result: 5-0-0]</a:t>
            </a:r>
          </a:p>
          <a:p>
            <a:endParaRPr lang="en-GB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20BC3C5A-860C-4BCA-A7F7-9E0800A8AD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654072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Re-affirm P802.11ba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6254"/>
            <a:ext cx="11658600" cy="4494213"/>
          </a:xfrm>
        </p:spPr>
        <p:txBody>
          <a:bodyPr/>
          <a:lstStyle/>
          <a:p>
            <a:pPr lvl="0"/>
            <a:r>
              <a:rPr lang="en-GB" sz="2000" dirty="0"/>
              <a:t>Re-affirm the PAR in </a:t>
            </a:r>
            <a:r>
              <a:rPr lang="en-GB" sz="2000" dirty="0">
                <a:hlinkClick r:id="rId2"/>
              </a:rPr>
              <a:t>http://www.ieee802.org/11/PARs/P802.11ba.pdf</a:t>
            </a:r>
            <a:r>
              <a:rPr lang="en-GB" sz="2000" dirty="0"/>
              <a:t> </a:t>
            </a:r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r>
              <a:rPr lang="en-GB" sz="2000" dirty="0"/>
              <a:t>Moved by </a:t>
            </a:r>
            <a:r>
              <a:rPr lang="en-GB" sz="2000" dirty="0" err="1"/>
              <a:t>Minyoung</a:t>
            </a:r>
            <a:r>
              <a:rPr lang="en-GB" sz="2000" dirty="0"/>
              <a:t> Park</a:t>
            </a:r>
          </a:p>
          <a:p>
            <a:r>
              <a:rPr lang="en-US" sz="2000" dirty="0"/>
              <a:t>Second: Harry Bims</a:t>
            </a:r>
          </a:p>
          <a:p>
            <a:r>
              <a:rPr lang="en-US" sz="2000" dirty="0"/>
              <a:t>Result: 104/0/0</a:t>
            </a:r>
            <a:endParaRPr lang="en-GB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20BC3C5A-860C-4BCA-A7F7-9E0800A8AD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1465080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18752</TotalTime>
  <Words>1545</Words>
  <Application>Microsoft Office PowerPoint</Application>
  <PresentationFormat>Widescreen</PresentationFormat>
  <Paragraphs>368</Paragraphs>
  <Slides>25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 Unicode MS</vt:lpstr>
      <vt:lpstr>Microsoft YaHei</vt:lpstr>
      <vt:lpstr>MS Gothic</vt:lpstr>
      <vt:lpstr>Calibri</vt:lpstr>
      <vt:lpstr>Times New Roman</vt:lpstr>
      <vt:lpstr>Office Theme</vt:lpstr>
      <vt:lpstr>Document</vt:lpstr>
      <vt:lpstr>802.11 January 2020 WG Motions</vt:lpstr>
      <vt:lpstr>Abstract</vt:lpstr>
      <vt:lpstr>Wednesday</vt:lpstr>
      <vt:lpstr>SENS SG Chair</vt:lpstr>
      <vt:lpstr>ITU Ad-Hoc Chair</vt:lpstr>
      <vt:lpstr>RCM Ad-Hoc Chair</vt:lpstr>
      <vt:lpstr>TGba Recirculation Letter Ballot</vt:lpstr>
      <vt:lpstr>TGba Approve Report to EC</vt:lpstr>
      <vt:lpstr>Re-affirm P802.11ba PAR</vt:lpstr>
      <vt:lpstr>Re-affirm P802.11ba CSD</vt:lpstr>
      <vt:lpstr>Friday</vt:lpstr>
      <vt:lpstr>Teleconferences</vt:lpstr>
      <vt:lpstr>Liaise IEEE 802.11ax/D6.0 to SC6</vt:lpstr>
      <vt:lpstr>Liaise IEEE 802.11ay/D5.0 to SC6</vt:lpstr>
      <vt:lpstr>TGaz ad-hoc</vt:lpstr>
      <vt:lpstr>Liaise IEEE 802.11ba/D6.0 to SC6</vt:lpstr>
      <vt:lpstr>PowerPoint Presentation</vt:lpstr>
      <vt:lpstr>PowerPoint Presentation</vt:lpstr>
      <vt:lpstr>PowerPoint Presentation</vt:lpstr>
      <vt:lpstr>TGbe ad-hoc</vt:lpstr>
      <vt:lpstr>PAR for SENS SG</vt:lpstr>
      <vt:lpstr>Motion to amend</vt:lpstr>
      <vt:lpstr>PAR for SENS SG</vt:lpstr>
      <vt:lpstr>CSD for SENS SG</vt:lpstr>
      <vt:lpstr>Random and Changing MAC addresses (RCM) Study Group Formation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2019 WG Motions</dc:title>
  <dc:creator>Stephen McCan</dc:creator>
  <cp:keywords>CTPClassification=CTP_NT</cp:keywords>
  <cp:lastModifiedBy>Stacey, Robert</cp:lastModifiedBy>
  <cp:revision>577</cp:revision>
  <cp:lastPrinted>1601-01-01T00:00:00Z</cp:lastPrinted>
  <dcterms:created xsi:type="dcterms:W3CDTF">2018-05-10T16:45:22Z</dcterms:created>
  <dcterms:modified xsi:type="dcterms:W3CDTF">2020-01-17T18:33:45Z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