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530" r:id="rId3"/>
    <p:sldId id="259" r:id="rId4"/>
    <p:sldId id="541" r:id="rId5"/>
    <p:sldId id="542" r:id="rId6"/>
    <p:sldId id="543" r:id="rId7"/>
    <p:sldId id="536" r:id="rId8"/>
    <p:sldId id="537" r:id="rId9"/>
    <p:sldId id="539" r:id="rId10"/>
    <p:sldId id="538" r:id="rId11"/>
    <p:sldId id="260" r:id="rId12"/>
    <p:sldId id="285" r:id="rId13"/>
    <p:sldId id="550" r:id="rId14"/>
    <p:sldId id="544" r:id="rId15"/>
    <p:sldId id="546" r:id="rId16"/>
    <p:sldId id="298" r:id="rId17"/>
    <p:sldId id="271" r:id="rId18"/>
    <p:sldId id="548" r:id="rId19"/>
    <p:sldId id="547" r:id="rId20"/>
    <p:sldId id="299" r:id="rId21"/>
    <p:sldId id="551" r:id="rId2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371" autoAdjust="0"/>
    <p:restoredTop sz="94601" autoAdjust="0"/>
  </p:normalViewPr>
  <p:slideViewPr>
    <p:cSldViewPr>
      <p:cViewPr varScale="1">
        <p:scale>
          <a:sx n="75" d="100"/>
          <a:sy n="75" d="100"/>
        </p:scale>
        <p:origin x="628" y="5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802.11-19/2143r3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January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802.11-19/2143r3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2020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802.11-19/2143r3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January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BlackBerry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802.11-19/2143r3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802.11-19/2143r3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802.11-19/2143r3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443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802.11-19/2143r3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6/11-16-0936-04-0wur-a-csd-proposal-for-wake-up-radio-wur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P802.11ba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January 2020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2020-01-16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9777730"/>
              </p:ext>
            </p:extLst>
          </p:nvPr>
        </p:nvGraphicFramePr>
        <p:xfrm>
          <a:off x="995363" y="2411413"/>
          <a:ext cx="10128250" cy="246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7" name="Document" r:id="rId4" imgW="10459112" imgH="2538262" progId="Word.Document.8">
                  <p:embed/>
                </p:oleObj>
              </mc:Choice>
              <mc:Fallback>
                <p:oleObj name="Document" r:id="rId4" imgW="10459112" imgH="253826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1413"/>
                        <a:ext cx="10128250" cy="24622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Re-affirm P802.11ba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66254"/>
            <a:ext cx="11658600" cy="4494213"/>
          </a:xfrm>
        </p:spPr>
        <p:txBody>
          <a:bodyPr/>
          <a:lstStyle/>
          <a:p>
            <a:pPr lvl="0"/>
            <a:r>
              <a:rPr lang="en-GB" sz="2000" dirty="0"/>
              <a:t>Re-affirm the CSD in </a:t>
            </a:r>
            <a:r>
              <a:rPr lang="en-GB" sz="2000" dirty="0">
                <a:hlinkClick r:id="rId2"/>
              </a:rPr>
              <a:t>https://mentor.ieee.org/802.11/dcn/16/11-16-0936-04-0wur-a-csd-proposal-for-wake-up-radio-wur.docx</a:t>
            </a:r>
            <a:endParaRPr lang="en-GB" sz="2000" dirty="0"/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r>
              <a:rPr lang="en-GB" sz="2000" dirty="0"/>
              <a:t>Moved by </a:t>
            </a:r>
            <a:r>
              <a:rPr lang="en-GB" sz="2000" dirty="0" err="1"/>
              <a:t>Minyoung</a:t>
            </a:r>
            <a:r>
              <a:rPr lang="en-GB" sz="2000" dirty="0"/>
              <a:t> Park</a:t>
            </a:r>
          </a:p>
          <a:p>
            <a:r>
              <a:rPr lang="en-US" sz="2000" dirty="0"/>
              <a:t>Second: Alfred Asterjadhi</a:t>
            </a:r>
          </a:p>
          <a:p>
            <a:r>
              <a:rPr lang="en-US" sz="2000" dirty="0"/>
              <a:t>Result</a:t>
            </a:r>
            <a:r>
              <a:rPr lang="en-US" sz="2000"/>
              <a:t>: </a:t>
            </a:r>
            <a:r>
              <a:rPr lang="en-US" sz="2000">
                <a:ea typeface="Microsoft YaHei" panose="020B0503020204020204" pitchFamily="34" charset="-122"/>
              </a:rPr>
              <a:t>104/0/0</a:t>
            </a:r>
            <a:endParaRPr lang="en-GB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0BC3C5A-860C-4BCA-A7F7-9E0800A8ADB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19659096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Friday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7698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6668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January 2020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38200" y="6076890"/>
            <a:ext cx="975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Moved: xxx,  Seconded: </a:t>
            </a:r>
            <a:r>
              <a:rPr lang="en-US" sz="2000" b="1" dirty="0" err="1">
                <a:solidFill>
                  <a:schemeClr val="tx1"/>
                </a:solidFill>
              </a:rPr>
              <a:t>xxxx</a:t>
            </a:r>
            <a:r>
              <a:rPr lang="en-US" sz="2000" b="1" dirty="0">
                <a:solidFill>
                  <a:schemeClr val="tx1"/>
                </a:solidFill>
              </a:rPr>
              <a:t>,  Result: xxx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7993541"/>
              </p:ext>
            </p:extLst>
          </p:nvPr>
        </p:nvGraphicFramePr>
        <p:xfrm>
          <a:off x="950388" y="1295400"/>
          <a:ext cx="10439396" cy="4689244"/>
        </p:xfrm>
        <a:graphic>
          <a:graphicData uri="http://schemas.openxmlformats.org/drawingml/2006/table">
            <a:tbl>
              <a:tblPr/>
              <a:tblGrid>
                <a:gridCol w="9250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298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3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3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7514">
                  <a:extLst>
                    <a:ext uri="{9D8B030D-6E8A-4147-A177-3AD203B41FA5}">
                      <a16:colId xmlns:a16="http://schemas.microsoft.com/office/drawing/2014/main" val="1833576020"/>
                    </a:ext>
                  </a:extLst>
                </a:gridCol>
              </a:tblGrid>
              <a:tr h="258509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Platform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63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</a:t>
                      </a:r>
                      <a:r>
                        <a:rPr lang="fr-FR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February</a:t>
                      </a:r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10, March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74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January 31, February 7, 14, March 13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790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Thursday: January 30, February 13, 27</a:t>
                      </a: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Thursday: February 6, 20, March 5 </a:t>
                      </a:r>
                      <a:endParaRPr lang="en-US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20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January 29, February 5, 12, 19, 26, March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425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January 29, February 5, 12, 19, 26, March 11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  <a:tr h="30740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23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February 11, 25, March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306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February 4, 18, March 3, 31 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4259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6, February 20 (x2), March 5 (x2)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January 30 (x2), February 13,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Join.me/</a:t>
                      </a: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3912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February 18, March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9128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January 28, February 11, 25, March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2410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Liaise IEEE 802.11ax/D6.0 to SC6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1"/>
            <a:ext cx="11201400" cy="4343399"/>
          </a:xfrm>
        </p:spPr>
        <p:txBody>
          <a:bodyPr/>
          <a:lstStyle/>
          <a:p>
            <a:pPr marL="0" indent="0"/>
            <a:r>
              <a:rPr lang="en-GB" dirty="0"/>
              <a:t>The IEEE 802.11 WG requests that IEEE 802 EC liaise Draft P802.11ax/D6.0 to ISO/IEC JTC1 SC6 for information.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 by:</a:t>
            </a:r>
          </a:p>
          <a:p>
            <a:r>
              <a:rPr lang="en-US" dirty="0"/>
              <a:t>Seconded:</a:t>
            </a:r>
          </a:p>
          <a:p>
            <a:r>
              <a:rPr lang="en-US" dirty="0"/>
              <a:t>Result: X-X-X</a:t>
            </a:r>
            <a:endParaRPr lang="en-US" altLang="en-US" dirty="0">
              <a:ea typeface="Microsoft YaHei" panose="020B0503020204020204" pitchFamily="34" charset="-122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07CD8E-CD7E-4863-B028-B9BBAF0DDD2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C6183E3-3B87-4D41-944A-3DD6B94F9D59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24023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Liaise IEEE 802.11ay/D5.0 to SC6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1"/>
            <a:ext cx="11201400" cy="4343399"/>
          </a:xfrm>
        </p:spPr>
        <p:txBody>
          <a:bodyPr/>
          <a:lstStyle/>
          <a:p>
            <a:pPr marL="0" indent="0"/>
            <a:r>
              <a:rPr lang="en-GB" dirty="0"/>
              <a:t>The IEEE 802.11 WG requests that IEEE 802 EC liaise Draft P802.11ay/D5.0 to ISO/IEC JTC1 SC6 for information.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 by:</a:t>
            </a:r>
          </a:p>
          <a:p>
            <a:r>
              <a:rPr lang="en-US" dirty="0"/>
              <a:t>Seconded:</a:t>
            </a:r>
          </a:p>
          <a:p>
            <a:r>
              <a:rPr lang="en-US" dirty="0"/>
              <a:t>Result: X-X-X</a:t>
            </a:r>
            <a:endParaRPr lang="en-US" altLang="en-US" dirty="0">
              <a:ea typeface="Microsoft YaHei" panose="020B0503020204020204" pitchFamily="34" charset="-122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07CD8E-CD7E-4863-B028-B9BBAF0DDD2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C6183E3-3B87-4D41-944A-3DD6B94F9D59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16921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TGaz</a:t>
            </a:r>
            <a:r>
              <a:rPr lang="en-US" dirty="0"/>
              <a:t> ad-hoc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981201"/>
            <a:ext cx="11353800" cy="4494213"/>
          </a:xfrm>
        </p:spPr>
        <p:txBody>
          <a:bodyPr/>
          <a:lstStyle/>
          <a:p>
            <a:pPr lvl="0"/>
            <a:r>
              <a:rPr lang="en-GB" dirty="0"/>
              <a:t>Authorize </a:t>
            </a:r>
            <a:r>
              <a:rPr lang="en-GB" dirty="0" err="1"/>
              <a:t>TGaz</a:t>
            </a:r>
            <a:r>
              <a:rPr lang="en-GB" dirty="0"/>
              <a:t> to hold a 3 day ad-hoc meeting on Mar. 9-11th  2020 in the SF bay area CA, USA, for the purpose of comment resolution.</a:t>
            </a:r>
            <a:endParaRPr lang="en-US" dirty="0"/>
          </a:p>
          <a:p>
            <a:r>
              <a:rPr lang="en-US" dirty="0"/>
              <a:t> 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0"/>
            <a:r>
              <a:rPr lang="en-US" dirty="0"/>
              <a:t>Moved by Jonathan </a:t>
            </a:r>
            <a:r>
              <a:rPr lang="en-US" dirty="0" err="1"/>
              <a:t>Segev</a:t>
            </a:r>
            <a:r>
              <a:rPr lang="en-US" dirty="0"/>
              <a:t> on behalf of </a:t>
            </a:r>
            <a:r>
              <a:rPr lang="en-US" dirty="0" err="1"/>
              <a:t>TGaz</a:t>
            </a:r>
            <a:endParaRPr lang="en-US" dirty="0"/>
          </a:p>
          <a:p>
            <a:pPr lvl="0"/>
            <a:r>
              <a:rPr lang="en-US" dirty="0"/>
              <a:t>Second:</a:t>
            </a:r>
          </a:p>
          <a:p>
            <a:pPr lvl="0"/>
            <a:r>
              <a:rPr lang="en-US" dirty="0"/>
              <a:t>Result: x/x/x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TGaz</a:t>
            </a:r>
            <a:r>
              <a:rPr lang="en-US" sz="2000" dirty="0"/>
              <a:t> results (Y/N/A): 9/1/0]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4E4073B-7CFB-4BD7-99D5-8A880C0C3F96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3543129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Liaise IEEE 802.11ba/D6.0 to SC6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1"/>
            <a:ext cx="11201400" cy="4343399"/>
          </a:xfrm>
        </p:spPr>
        <p:txBody>
          <a:bodyPr/>
          <a:lstStyle/>
          <a:p>
            <a:pPr marL="0"/>
            <a:r>
              <a:rPr lang="en-GB" dirty="0"/>
              <a:t>The IEEE 802.11 WG requests that IEEE 802 EC liaise Draft P802.11ba/D6.0 to ISO/IEC JTC1 SC6 for information, subject to meeting the conditions for moving to SA ballot.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 by </a:t>
            </a:r>
            <a:r>
              <a:rPr lang="en-US" dirty="0" err="1"/>
              <a:t>Minyoung</a:t>
            </a:r>
            <a:r>
              <a:rPr lang="en-US" dirty="0"/>
              <a:t> Park</a:t>
            </a:r>
          </a:p>
          <a:p>
            <a:r>
              <a:rPr lang="en-US" dirty="0"/>
              <a:t>Seconded: </a:t>
            </a:r>
          </a:p>
          <a:p>
            <a:r>
              <a:rPr lang="en-US" dirty="0"/>
              <a:t>Result: </a:t>
            </a:r>
            <a:r>
              <a:rPr lang="en-US" dirty="0">
                <a:ea typeface="Microsoft YaHei" panose="020B0503020204020204" pitchFamily="34" charset="-122"/>
              </a:rPr>
              <a:t>x-x-x</a:t>
            </a:r>
            <a:endParaRPr lang="en-US" altLang="en-US" dirty="0">
              <a:ea typeface="Microsoft YaHei" panose="020B0503020204020204" pitchFamily="34" charset="-122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13690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t>17</a:t>
            </a:fld>
            <a:endParaRPr lang="en-GB"/>
          </a:p>
        </p:txBody>
      </p:sp>
      <p:sp>
        <p:nvSpPr>
          <p:cNvPr id="5" name="标题 1"/>
          <p:cNvSpPr txBox="1"/>
          <p:nvPr/>
        </p:nvSpPr>
        <p:spPr>
          <a:xfrm>
            <a:off x="907869" y="869269"/>
            <a:ext cx="10361613" cy="1065213"/>
          </a:xfrm>
          <a:prstGeom prst="rect">
            <a:avLst/>
          </a:prstGeom>
        </p:spPr>
        <p:txBody>
          <a:bodyPr/>
          <a:lstStyle>
            <a:lvl1pPr algn="ctr" defTabSz="44958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58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3200" b="1">
                <a:solidFill>
                  <a:srgbClr val="000000"/>
                </a:solidFill>
                <a:latin typeface="Times New Roman" panose="02020603050405020304" pitchFamily="16" charset="0"/>
                <a:ea typeface="MS Gothic" panose="020B0609070205080204" charset="-128"/>
              </a:defRPr>
            </a:lvl2pPr>
            <a:lvl3pPr marL="1143000" indent="-228600" algn="ctr" defTabSz="44958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3200" b="1">
                <a:solidFill>
                  <a:srgbClr val="000000"/>
                </a:solidFill>
                <a:latin typeface="Times New Roman" panose="02020603050405020304" pitchFamily="16" charset="0"/>
                <a:ea typeface="MS Gothic" panose="020B0609070205080204" charset="-128"/>
              </a:defRPr>
            </a:lvl3pPr>
            <a:lvl4pPr marL="1600200" indent="-228600" algn="ctr" defTabSz="44958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3200" b="1">
                <a:solidFill>
                  <a:srgbClr val="000000"/>
                </a:solidFill>
                <a:latin typeface="Times New Roman" panose="02020603050405020304" pitchFamily="16" charset="0"/>
                <a:ea typeface="MS Gothic" panose="020B0609070205080204" charset="-128"/>
              </a:defRPr>
            </a:lvl4pPr>
            <a:lvl5pPr marL="2057400" indent="-228600" algn="ctr" defTabSz="44958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3200" b="1">
                <a:solidFill>
                  <a:srgbClr val="000000"/>
                </a:solidFill>
                <a:latin typeface="Times New Roman" panose="02020603050405020304" pitchFamily="16" charset="0"/>
                <a:ea typeface="MS Gothic" panose="020B0609070205080204" charset="-128"/>
              </a:defRPr>
            </a:lvl5pPr>
            <a:lvl6pPr marL="2514600" indent="-228600" algn="ctr" defTabSz="44958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3200" b="1">
                <a:solidFill>
                  <a:srgbClr val="000000"/>
                </a:solidFill>
                <a:latin typeface="Times New Roman" panose="02020603050405020304" pitchFamily="16" charset="0"/>
                <a:ea typeface="MS Gothic" panose="020B0609070205080204" charset="-128"/>
              </a:defRPr>
            </a:lvl6pPr>
            <a:lvl7pPr marL="2971800" indent="-228600" algn="ctr" defTabSz="44958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3200" b="1">
                <a:solidFill>
                  <a:srgbClr val="000000"/>
                </a:solidFill>
                <a:latin typeface="Times New Roman" panose="02020603050405020304" pitchFamily="16" charset="0"/>
                <a:ea typeface="MS Gothic" panose="020B0609070205080204" charset="-128"/>
              </a:defRPr>
            </a:lvl7pPr>
            <a:lvl8pPr marL="3429000" indent="-228600" algn="ctr" defTabSz="44958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3200" b="1">
                <a:solidFill>
                  <a:srgbClr val="000000"/>
                </a:solidFill>
                <a:latin typeface="Times New Roman" panose="02020603050405020304" pitchFamily="16" charset="0"/>
                <a:ea typeface="MS Gothic" panose="020B0609070205080204" charset="-128"/>
              </a:defRPr>
            </a:lvl8pPr>
            <a:lvl9pPr marL="3886200" indent="-228600" algn="ctr" defTabSz="44958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3200" b="1">
                <a:solidFill>
                  <a:srgbClr val="000000"/>
                </a:solidFill>
                <a:latin typeface="Times New Roman" panose="02020603050405020304" pitchFamily="16" charset="0"/>
                <a:ea typeface="MS Gothic" panose="020B0609070205080204" charset="-128"/>
              </a:defRPr>
            </a:lvl9pPr>
          </a:lstStyle>
          <a:p>
            <a:r>
              <a:rPr lang="en-US" altLang="zh-CN" kern="0" dirty="0" err="1"/>
              <a:t>TGbd</a:t>
            </a:r>
            <a:r>
              <a:rPr lang="en-US" altLang="zh-CN" kern="0" dirty="0"/>
              <a:t> FCC NPRM WG ballot</a:t>
            </a:r>
            <a:endParaRPr lang="zh-CN" altLang="en-US" kern="0" dirty="0"/>
          </a:p>
        </p:txBody>
      </p:sp>
      <p:sp>
        <p:nvSpPr>
          <p:cNvPr id="6" name="内容占位符 2"/>
          <p:cNvSpPr txBox="1"/>
          <p:nvPr/>
        </p:nvSpPr>
        <p:spPr>
          <a:xfrm>
            <a:off x="381000" y="1981200"/>
            <a:ext cx="11277600" cy="4267200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342900" indent="-342900" algn="l" defTabSz="449580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580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>
              <a:lnSpc>
                <a:spcPct val="120000"/>
              </a:lnSpc>
            </a:pPr>
            <a:r>
              <a:rPr lang="en-US" altLang="zh-CN" sz="2800" kern="0" dirty="0"/>
              <a:t>Move to conduct a 10-day WG ballot to approve the completed comment document responding to FCC NPRM on 5.9 GHz band and authorize the WG chair </a:t>
            </a:r>
            <a:r>
              <a:rPr lang="en-US" altLang="zh-CN" sz="2800" dirty="0">
                <a:sym typeface="+mn-ea"/>
              </a:rPr>
              <a:t>to send to the FCC after EC review and approval or to forward to 802.18 for consideration.</a:t>
            </a:r>
            <a:br>
              <a:rPr lang="en-US" altLang="zh-CN" b="0" kern="0" dirty="0"/>
            </a:br>
            <a:endParaRPr lang="en-US" altLang="zh-CN" b="0" kern="0" dirty="0"/>
          </a:p>
          <a:p>
            <a:r>
              <a:rPr lang="en-US" altLang="zh-CN" dirty="0">
                <a:sym typeface="+mn-ea"/>
              </a:rPr>
              <a:t> </a:t>
            </a:r>
          </a:p>
          <a:p>
            <a:endParaRPr lang="en-US" altLang="zh-CN" dirty="0">
              <a:sym typeface="+mn-ea"/>
            </a:endParaRPr>
          </a:p>
          <a:p>
            <a:endParaRPr lang="en-US" altLang="zh-CN" b="0" kern="0" dirty="0"/>
          </a:p>
          <a:p>
            <a:endParaRPr lang="en-US" altLang="zh-CN" b="0" kern="0" dirty="0"/>
          </a:p>
          <a:p>
            <a:r>
              <a:rPr lang="en-US" altLang="zh-CN" sz="3100" dirty="0">
                <a:sym typeface="+mn-ea"/>
              </a:rPr>
              <a:t>Moved: Bo Sun, on behalf of TGbd</a:t>
            </a:r>
            <a:endParaRPr lang="en-US" altLang="zh-CN" sz="3100" dirty="0"/>
          </a:p>
          <a:p>
            <a:r>
              <a:rPr lang="en-US" altLang="zh-CN" sz="3100" dirty="0">
                <a:sym typeface="+mn-ea"/>
              </a:rPr>
              <a:t>Seconded: </a:t>
            </a:r>
            <a:endParaRPr lang="en-US" altLang="zh-CN" sz="3100" dirty="0"/>
          </a:p>
          <a:p>
            <a:r>
              <a:rPr lang="en-US" altLang="zh-CN" sz="3100" dirty="0">
                <a:sym typeface="+mn-ea"/>
              </a:rPr>
              <a:t>Result: </a:t>
            </a:r>
            <a:endParaRPr lang="en-US" altLang="zh-CN" sz="3100" kern="0" dirty="0"/>
          </a:p>
          <a:p>
            <a:r>
              <a:rPr lang="en-US" altLang="zh-CN" sz="3100" kern="0" dirty="0"/>
              <a:t>[</a:t>
            </a:r>
            <a:r>
              <a:rPr lang="en-US" altLang="zh-CN" sz="3100" kern="0" dirty="0" err="1"/>
              <a:t>TGbd</a:t>
            </a:r>
            <a:r>
              <a:rPr lang="en-US" altLang="zh-CN" sz="3100" kern="0" dirty="0"/>
              <a:t> result: </a:t>
            </a:r>
            <a:r>
              <a:rPr lang="en-GB" altLang="zh-CN" sz="3100" kern="0" dirty="0"/>
              <a:t>Moved: Joseph Levy, Seconded: Stuart Kerry, Result: 23Y/1N/3A]</a:t>
            </a:r>
            <a:endParaRPr lang="en-US" altLang="zh-CN" sz="3100" kern="0" dirty="0"/>
          </a:p>
          <a:p>
            <a:endParaRPr lang="zh-CN" altLang="en-US" kern="0" dirty="0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95530844-DDD6-4696-99A9-74EE368F4B7D}"/>
              </a:ext>
            </a:extLst>
          </p:cNvPr>
          <p:cNvSpPr txBox="1">
            <a:spLocks/>
          </p:cNvSpPr>
          <p:nvPr/>
        </p:nvSpPr>
        <p:spPr>
          <a:xfrm>
            <a:off x="7239000" y="6440650"/>
            <a:ext cx="4246027" cy="230186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>
              <a:defRPr/>
            </a:pPr>
            <a:r>
              <a:rPr lang="en-US" sz="1200" dirty="0">
                <a:solidFill>
                  <a:schemeClr val="tx1"/>
                </a:solidFill>
              </a:rPr>
              <a:t>Stephen</a:t>
            </a:r>
            <a:r>
              <a:rPr lang="en-US" sz="1200" dirty="0"/>
              <a:t> </a:t>
            </a:r>
            <a:r>
              <a:rPr lang="en-US" sz="1200" dirty="0">
                <a:solidFill>
                  <a:schemeClr val="tx1"/>
                </a:solidFill>
              </a:rPr>
              <a:t>McCann, BlackBerry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TGbe</a:t>
            </a:r>
            <a:r>
              <a:rPr lang="en-US" dirty="0"/>
              <a:t> ad-hoc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981201"/>
            <a:ext cx="11353800" cy="4494213"/>
          </a:xfrm>
        </p:spPr>
        <p:txBody>
          <a:bodyPr/>
          <a:lstStyle/>
          <a:p>
            <a:pPr lvl="0"/>
            <a:r>
              <a:rPr lang="en-GB" dirty="0"/>
              <a:t>Authorize </a:t>
            </a:r>
            <a:r>
              <a:rPr lang="en-GB" dirty="0" err="1"/>
              <a:t>TGbe</a:t>
            </a:r>
            <a:r>
              <a:rPr lang="en-GB" dirty="0"/>
              <a:t> to hold a MAC ad-hoc meeting in San Jose, California, USA, hosted by Intel Corp., for the purpose of discussing technical contributions on Friday 13th of March 2020.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0"/>
            <a:r>
              <a:rPr lang="en-US" dirty="0"/>
              <a:t>Moved by Osama </a:t>
            </a:r>
            <a:r>
              <a:rPr lang="en-US" dirty="0" err="1"/>
              <a:t>Aboul-Magd</a:t>
            </a:r>
            <a:endParaRPr lang="en-US" dirty="0"/>
          </a:p>
          <a:p>
            <a:pPr lvl="0"/>
            <a:r>
              <a:rPr lang="en-US" dirty="0"/>
              <a:t>Second:</a:t>
            </a:r>
          </a:p>
          <a:p>
            <a:pPr lvl="0"/>
            <a:r>
              <a:rPr lang="en-US" dirty="0"/>
              <a:t>Result: x/x/x</a:t>
            </a:r>
          </a:p>
          <a:p>
            <a:pPr lvl="0"/>
            <a:r>
              <a:rPr lang="en-US" sz="2000" dirty="0"/>
              <a:t>[</a:t>
            </a:r>
            <a:r>
              <a:rPr lang="en-GB" sz="2000" dirty="0" err="1"/>
              <a:t>TGbe</a:t>
            </a:r>
            <a:r>
              <a:rPr lang="en-GB" sz="2000" dirty="0"/>
              <a:t> vote: Moved: Laurent </a:t>
            </a:r>
            <a:r>
              <a:rPr lang="en-GB" sz="2000" dirty="0" err="1"/>
              <a:t>Cariou</a:t>
            </a:r>
            <a:r>
              <a:rPr lang="en-GB" sz="2000" dirty="0"/>
              <a:t>,  Seconded: Po-Kai Huang, Result: 28Y-19N-11A]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4E4073B-7CFB-4BD7-99D5-8A880C0C3F96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11900024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PAR for SENS SG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1"/>
            <a:ext cx="11201400" cy="4343399"/>
          </a:xfrm>
        </p:spPr>
        <p:txBody>
          <a:bodyPr/>
          <a:lstStyle/>
          <a:p>
            <a:pPr algn="just">
              <a:defRPr/>
            </a:pPr>
            <a:r>
              <a:rPr lang="en-GB" altLang="zh-CN" dirty="0"/>
              <a:t>Believing that the PAR contained in the document referenced below meets IEEE-SA guidelines,</a:t>
            </a:r>
            <a:endParaRPr lang="zh-CN" altLang="zh-CN" dirty="0"/>
          </a:p>
          <a:p>
            <a:pPr algn="just">
              <a:defRPr/>
            </a:pPr>
            <a:r>
              <a:rPr lang="en-GB" altLang="zh-CN" dirty="0"/>
              <a:t>Request that the PAR contained in 19/2103r5 be posted to the IEEE 802 Executive Committee (EC) agenda for WG 802 preview and EC approval to submit to </a:t>
            </a:r>
            <a:r>
              <a:rPr lang="en-GB" altLang="zh-CN" dirty="0" err="1"/>
              <a:t>NesCom</a:t>
            </a:r>
            <a:r>
              <a:rPr lang="en-GB" altLang="zh-CN" dirty="0"/>
              <a:t>. </a:t>
            </a:r>
            <a:endParaRPr lang="zh-CN" altLang="zh-CN" dirty="0"/>
          </a:p>
          <a:p>
            <a:pPr algn="just">
              <a:defRPr/>
            </a:pPr>
            <a:endParaRPr lang="en-GB" altLang="zh-CN" dirty="0"/>
          </a:p>
          <a:p>
            <a:pPr algn="just">
              <a:defRPr/>
            </a:pPr>
            <a:endParaRPr lang="zh-CN" altLang="zh-CN" dirty="0"/>
          </a:p>
          <a:p>
            <a:pPr algn="just">
              <a:defRPr/>
            </a:pPr>
            <a:r>
              <a:rPr lang="en-GB" altLang="zh-CN" dirty="0"/>
              <a:t>Moved by Tony Xiao Han</a:t>
            </a:r>
          </a:p>
          <a:p>
            <a:pPr algn="just">
              <a:defRPr/>
            </a:pPr>
            <a:r>
              <a:rPr lang="en-GB" altLang="zh-CN" dirty="0"/>
              <a:t>Seconded: </a:t>
            </a:r>
            <a:endParaRPr lang="zh-CN" altLang="zh-CN" dirty="0"/>
          </a:p>
          <a:p>
            <a:pPr algn="just">
              <a:defRPr/>
            </a:pPr>
            <a:r>
              <a:rPr lang="en-GB" altLang="zh-CN" sz="2000" dirty="0"/>
              <a:t>[SENS SG vote on PAR contained in 19/2103r4: Moved: </a:t>
            </a:r>
            <a:r>
              <a:rPr lang="en-US" altLang="zh-CN" sz="2000" dirty="0" err="1"/>
              <a:t>Debashis</a:t>
            </a:r>
            <a:r>
              <a:rPr lang="en-US" altLang="zh-CN" sz="2000" dirty="0"/>
              <a:t> Dash</a:t>
            </a:r>
            <a:r>
              <a:rPr lang="en-GB" altLang="zh-CN" sz="2000" dirty="0"/>
              <a:t>,  Seconded: Oscar Au, Result: 39y-0n-2a]</a:t>
            </a:r>
            <a:endParaRPr lang="zh-CN" altLang="zh-CN" sz="2000" dirty="0"/>
          </a:p>
          <a:p>
            <a:pPr marL="0" indent="0" algn="just">
              <a:buFontTx/>
              <a:buNone/>
              <a:defRPr/>
            </a:pP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BBB922E-D02B-4C9C-9E24-EE537196847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7AB7A8E7-58EF-4B45-B413-EACBAE395F29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8928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sub-group motions that are brought to the January 2020 802.11 WG interim meetings and EC meetings.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Initial</a:t>
            </a:r>
          </a:p>
          <a:p>
            <a:r>
              <a:rPr lang="en-US" b="0" dirty="0"/>
              <a:t>R1 &amp; 2 Additional motions for Wed plenary</a:t>
            </a:r>
          </a:p>
          <a:p>
            <a:r>
              <a:rPr lang="en-US" b="0" dirty="0"/>
              <a:t>R3 Updates for Friday plenary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CSD for SENS SG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1"/>
            <a:ext cx="11201400" cy="4343399"/>
          </a:xfrm>
        </p:spPr>
        <p:txBody>
          <a:bodyPr/>
          <a:lstStyle/>
          <a:p>
            <a:pPr algn="just"/>
            <a:r>
              <a:rPr lang="en-US" altLang="zh-CN" dirty="0"/>
              <a:t>Believing that the CSD contained in the document referenced below meets IEEE 802 guidelines,</a:t>
            </a:r>
            <a:endParaRPr lang="zh-CN" altLang="zh-CN" dirty="0"/>
          </a:p>
          <a:p>
            <a:pPr algn="just"/>
            <a:r>
              <a:rPr lang="en-US" altLang="zh-CN" dirty="0"/>
              <a:t>Request that the CSD contained in 20/0042r2 be posted to the IEEE 802 Executive Committee (EC) agenda for WG 802 preview and EC approval.</a:t>
            </a:r>
            <a:endParaRPr lang="zh-CN" altLang="zh-CN" dirty="0"/>
          </a:p>
          <a:p>
            <a:pPr algn="just"/>
            <a:endParaRPr lang="en-GB" altLang="zh-CN" dirty="0"/>
          </a:p>
          <a:p>
            <a:pPr algn="just"/>
            <a:endParaRPr lang="en-GB" altLang="zh-CN" dirty="0"/>
          </a:p>
          <a:p>
            <a:pPr algn="just"/>
            <a:endParaRPr lang="zh-CN" altLang="zh-CN" dirty="0"/>
          </a:p>
          <a:p>
            <a:pPr algn="just"/>
            <a:r>
              <a:rPr lang="en-US" altLang="zh-CN" dirty="0"/>
              <a:t>Moved by </a:t>
            </a:r>
            <a:r>
              <a:rPr lang="en-GB" altLang="zh-CN" dirty="0"/>
              <a:t>Tony Xiao Han</a:t>
            </a:r>
          </a:p>
          <a:p>
            <a:pPr algn="just"/>
            <a:r>
              <a:rPr lang="en-US" altLang="zh-CN" dirty="0"/>
              <a:t>Seconded:</a:t>
            </a:r>
          </a:p>
          <a:p>
            <a:pPr algn="just"/>
            <a:r>
              <a:rPr lang="en-US" altLang="zh-CN" sz="2000" dirty="0"/>
              <a:t>[SENS SG vote on 20/0042r1: Moved: </a:t>
            </a:r>
            <a:r>
              <a:rPr lang="en-US" altLang="zh-CN" sz="2000" dirty="0">
                <a:solidFill>
                  <a:schemeClr val="tx1"/>
                </a:solidFill>
              </a:rPr>
              <a:t>Claudio da Silva</a:t>
            </a:r>
            <a:r>
              <a:rPr lang="en-US" altLang="zh-CN" sz="2000" dirty="0"/>
              <a:t>,  Seconded: Oscar Au, Result: 37y-3n-3a]</a:t>
            </a:r>
            <a:endParaRPr lang="zh-CN" altLang="zh-CN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F3E74F1-DB3E-4C4F-8F16-57BD636EA1B6}"/>
              </a:ext>
            </a:extLst>
          </p:cNvPr>
          <p:cNvSpPr/>
          <p:nvPr/>
        </p:nvSpPr>
        <p:spPr>
          <a:xfrm>
            <a:off x="5793318" y="4267200"/>
            <a:ext cx="58652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dirty="0"/>
              <a:t>SENS SG vote on 20/0042r1: </a:t>
            </a:r>
            <a:endParaRPr lang="zh-CN" altLang="zh-CN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EA76187-4CB6-451C-A4E3-D80A6DAFD735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8" name="Date Placeholder 5">
            <a:extLst>
              <a:ext uri="{FF2B5EF4-FFF2-40B4-BE49-F238E27FC236}">
                <a16:creationId xmlns:a16="http://schemas.microsoft.com/office/drawing/2014/main" id="{2764F420-4D8C-4844-AC55-4560D4985F32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09206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Random and Changing MAC addresses (RCM) </a:t>
            </a:r>
            <a:r>
              <a:rPr lang="en-US" dirty="0"/>
              <a:t>Study Group Formation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43151"/>
            <a:ext cx="11201400" cy="3370660"/>
          </a:xfrm>
        </p:spPr>
        <p:txBody>
          <a:bodyPr/>
          <a:lstStyle/>
          <a:p>
            <a:r>
              <a:rPr lang="en-GB" dirty="0"/>
              <a:t>Request approval by IEEE 802 EC to form an 802.11 Study Group to investigate the topic of Random and Changing MAC addresses and other privacy topics, as described in 11-20-0192r2 with the intent of creating 2 PARs and CSDs.</a:t>
            </a:r>
            <a:endParaRPr lang="en-US" dirty="0"/>
          </a:p>
          <a:p>
            <a:pPr lvl="0"/>
            <a:endParaRPr lang="en-US" dirty="0"/>
          </a:p>
          <a:p>
            <a:endParaRPr lang="en-US" i="1" dirty="0"/>
          </a:p>
          <a:p>
            <a:pPr lvl="0"/>
            <a:r>
              <a:rPr lang="en-US" dirty="0"/>
              <a:t>Moved: </a:t>
            </a:r>
          </a:p>
          <a:p>
            <a:pPr lvl="0"/>
            <a:r>
              <a:rPr lang="en-US" dirty="0"/>
              <a:t>Second:</a:t>
            </a:r>
          </a:p>
          <a:p>
            <a:r>
              <a:rPr lang="en-US" dirty="0"/>
              <a:t>Result: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D0FDF3-AA2D-4FFB-9B35-89C927110FE1}"/>
              </a:ext>
            </a:extLst>
          </p:cNvPr>
          <p:cNvSpPr>
            <a:spLocks noGrp="1"/>
          </p:cNvSpPr>
          <p:nvPr>
            <p:ph type="ftr" idx="14"/>
          </p:nvPr>
        </p:nvSpPr>
        <p:spPr bwMode="auto">
          <a:xfrm>
            <a:off x="8667758" y="6475415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Stephen McCann, BlackBerry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8039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Wednesday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8303D57-DA43-46FC-9EA7-989C49F56395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Stephen McCann, BlackBerry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5777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</a:t>
            </a:r>
            <a:r>
              <a:rPr lang="en-US" dirty="0"/>
              <a:t>ENS SG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Confirm Tony Han as SENS SG chair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Sang Kim</a:t>
            </a:r>
          </a:p>
          <a:p>
            <a:r>
              <a:rPr lang="en-US" dirty="0"/>
              <a:t>Seconded: Assaf Kasher</a:t>
            </a:r>
          </a:p>
          <a:p>
            <a:r>
              <a:rPr lang="en-US" dirty="0"/>
              <a:t>Result: unanimous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3797407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ITU Ad-Hoc</a:t>
            </a:r>
            <a:r>
              <a:rPr lang="en-US" dirty="0"/>
              <a:t>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Confirm Hassan Yaghoobi as ITU Ad-Hoc chair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Joe Levy</a:t>
            </a:r>
          </a:p>
          <a:p>
            <a:r>
              <a:rPr lang="en-US" dirty="0"/>
              <a:t>Seconded: Stuart Kerry</a:t>
            </a:r>
          </a:p>
          <a:p>
            <a:r>
              <a:rPr lang="en-US" dirty="0"/>
              <a:t>Result: unanimous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2391620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RCM Ad-Hoc</a:t>
            </a:r>
            <a:r>
              <a:rPr lang="en-US" dirty="0"/>
              <a:t>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Confirm Mark Hamilton as RCM Ad-Hoc chair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Stuart Kerry</a:t>
            </a:r>
          </a:p>
          <a:p>
            <a:r>
              <a:rPr lang="en-US" dirty="0"/>
              <a:t>Seconded: Graham Smith</a:t>
            </a:r>
          </a:p>
          <a:p>
            <a:r>
              <a:rPr lang="en-US" dirty="0"/>
              <a:t>Result: unanimous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3816044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TGba</a:t>
            </a:r>
            <a:r>
              <a:rPr lang="en-GB" dirty="0"/>
              <a:t> Recirculation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1"/>
            <a:ext cx="11658600" cy="4494213"/>
          </a:xfrm>
        </p:spPr>
        <p:txBody>
          <a:bodyPr/>
          <a:lstStyle/>
          <a:p>
            <a:pPr lvl="0"/>
            <a:r>
              <a:rPr lang="en-GB" sz="2000" dirty="0"/>
              <a:t>Having approved comment resolutions for all of the comments received from LB 248 on P802.11ba D5.0 as contained in document 11-19/2162r2,</a:t>
            </a:r>
          </a:p>
          <a:p>
            <a:pPr lvl="0"/>
            <a:r>
              <a:rPr lang="en-GB" sz="2000" dirty="0"/>
              <a:t>Instruct the editor to prepare Draft 6.0 incorporating these resolutions and,</a:t>
            </a:r>
          </a:p>
          <a:p>
            <a:pPr lvl="0"/>
            <a:r>
              <a:rPr lang="en-GB" sz="2000" dirty="0"/>
              <a:t>Approve a 15 day Working Group Recirculation Ballot asking the question “Should P802.11ba D6.0 be forwarded to SA Ballot?”</a:t>
            </a:r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r>
              <a:rPr lang="en-GB" sz="2000" dirty="0"/>
              <a:t>Moved by </a:t>
            </a:r>
            <a:r>
              <a:rPr lang="en-GB" sz="2000" dirty="0" err="1"/>
              <a:t>Minyoung</a:t>
            </a:r>
            <a:r>
              <a:rPr lang="en-GB" sz="2000" dirty="0"/>
              <a:t> Park on behalf of </a:t>
            </a:r>
            <a:r>
              <a:rPr lang="en-GB" sz="2000" dirty="0" err="1"/>
              <a:t>TGba</a:t>
            </a:r>
            <a:endParaRPr lang="en-GB" sz="2000" dirty="0"/>
          </a:p>
          <a:p>
            <a:r>
              <a:rPr lang="en-US" sz="2000" dirty="0"/>
              <a:t>Result: 115/0/3</a:t>
            </a:r>
          </a:p>
          <a:p>
            <a:r>
              <a:rPr lang="en-US" sz="2000" dirty="0"/>
              <a:t>[</a:t>
            </a:r>
            <a:r>
              <a:rPr lang="en-GB" sz="2000" dirty="0" err="1"/>
              <a:t>TGba</a:t>
            </a:r>
            <a:r>
              <a:rPr lang="en-GB" sz="2000" dirty="0"/>
              <a:t> vote: Moved: Po-Kai Huang ,  Seconded: </a:t>
            </a:r>
            <a:r>
              <a:rPr lang="en-GB" sz="2000" dirty="0" err="1"/>
              <a:t>Eunsung</a:t>
            </a:r>
            <a:r>
              <a:rPr lang="en-GB" sz="2000" dirty="0"/>
              <a:t> Park , Result: 5-0-0]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0B5BAF1-899A-468C-89B0-4927A4B0BDF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834757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TGba</a:t>
            </a:r>
            <a:r>
              <a:rPr lang="en-GB" dirty="0"/>
              <a:t> Approve Report to EC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66254"/>
            <a:ext cx="11658600" cy="4494213"/>
          </a:xfrm>
        </p:spPr>
        <p:txBody>
          <a:bodyPr/>
          <a:lstStyle/>
          <a:p>
            <a:pPr lvl="0"/>
            <a:r>
              <a:rPr lang="en-GB" sz="2000" dirty="0"/>
              <a:t>Approve document 11-20/0130r1 as the report to the IEEE 802 Executive Committee on the requirements for conditional approval to forward P802.11ba to SA Ballot,</a:t>
            </a:r>
          </a:p>
          <a:p>
            <a:pPr lvl="0"/>
            <a:r>
              <a:rPr lang="en-GB" sz="2000" dirty="0"/>
              <a:t>Request the IEEE 802 Executive Committee to conditionally approve forwarding P802.11ba to SA ballot.</a:t>
            </a:r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r>
              <a:rPr lang="en-GB" sz="2000" dirty="0"/>
              <a:t>Moved by </a:t>
            </a:r>
            <a:r>
              <a:rPr lang="en-GB" sz="2000" dirty="0" err="1"/>
              <a:t>Minyoung</a:t>
            </a:r>
            <a:r>
              <a:rPr lang="en-GB" sz="2000" dirty="0"/>
              <a:t> Park on behalf of </a:t>
            </a:r>
            <a:r>
              <a:rPr lang="en-GB" sz="2000" dirty="0" err="1"/>
              <a:t>TGba</a:t>
            </a:r>
            <a:endParaRPr lang="en-GB" sz="2000" dirty="0"/>
          </a:p>
          <a:p>
            <a:r>
              <a:rPr lang="en-US" sz="2000" dirty="0"/>
              <a:t>Second: Alfred Asterjadhi</a:t>
            </a:r>
          </a:p>
          <a:p>
            <a:r>
              <a:rPr lang="en-US" sz="2000" dirty="0"/>
              <a:t>Result: </a:t>
            </a:r>
            <a:r>
              <a:rPr lang="en-US" sz="2000" dirty="0">
                <a:ea typeface="Microsoft YaHei" panose="020B0503020204020204" pitchFamily="34" charset="-122"/>
              </a:rPr>
              <a:t>109/0/2</a:t>
            </a:r>
          </a:p>
          <a:p>
            <a:r>
              <a:rPr lang="en-US" sz="2000" dirty="0"/>
              <a:t>[</a:t>
            </a:r>
            <a:r>
              <a:rPr lang="en-GB" sz="2000" dirty="0" err="1"/>
              <a:t>TGba</a:t>
            </a:r>
            <a:r>
              <a:rPr lang="en-GB" sz="2000" dirty="0"/>
              <a:t> vote: Moved: </a:t>
            </a:r>
            <a:r>
              <a:rPr lang="en-GB" sz="2000" dirty="0" err="1"/>
              <a:t>Eunsung</a:t>
            </a:r>
            <a:r>
              <a:rPr lang="en-GB" sz="2000" dirty="0"/>
              <a:t> Park,  Seconded: Steve </a:t>
            </a:r>
            <a:r>
              <a:rPr lang="en-GB" sz="2000" dirty="0" err="1"/>
              <a:t>Shellhammer</a:t>
            </a:r>
            <a:r>
              <a:rPr lang="en-GB" sz="2000" dirty="0"/>
              <a:t>, Result: 5-0-0]</a:t>
            </a:r>
          </a:p>
          <a:p>
            <a:endParaRPr lang="en-GB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0BC3C5A-860C-4BCA-A7F7-9E0800A8ADB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3654072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Re-affirm P802.11ba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66254"/>
            <a:ext cx="11658600" cy="4494213"/>
          </a:xfrm>
        </p:spPr>
        <p:txBody>
          <a:bodyPr/>
          <a:lstStyle/>
          <a:p>
            <a:pPr lvl="0"/>
            <a:r>
              <a:rPr lang="en-GB" sz="2000" dirty="0"/>
              <a:t>Re-affirm the PAR in </a:t>
            </a:r>
            <a:r>
              <a:rPr lang="en-GB" sz="2000" dirty="0">
                <a:hlinkClick r:id="rId2"/>
              </a:rPr>
              <a:t>http://www.ieee802.org/11/PARs/P802.11ba.pdf</a:t>
            </a:r>
            <a:r>
              <a:rPr lang="en-GB" sz="2000" dirty="0"/>
              <a:t> </a:t>
            </a:r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r>
              <a:rPr lang="en-GB" sz="2000" dirty="0"/>
              <a:t>Moved by </a:t>
            </a:r>
            <a:r>
              <a:rPr lang="en-GB" sz="2000" dirty="0" err="1"/>
              <a:t>Minyoung</a:t>
            </a:r>
            <a:r>
              <a:rPr lang="en-GB" sz="2000" dirty="0"/>
              <a:t> Park</a:t>
            </a:r>
          </a:p>
          <a:p>
            <a:r>
              <a:rPr lang="en-US" sz="2000" dirty="0"/>
              <a:t>Second: Harry Bims</a:t>
            </a:r>
          </a:p>
          <a:p>
            <a:r>
              <a:rPr lang="en-US" sz="2000" dirty="0"/>
              <a:t>Result: 104/0/0</a:t>
            </a:r>
            <a:endParaRPr lang="en-GB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0BC3C5A-860C-4BCA-A7F7-9E0800A8ADB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14650800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18596</TotalTime>
  <Words>1277</Words>
  <Application>Microsoft Office PowerPoint</Application>
  <PresentationFormat>Widescreen</PresentationFormat>
  <Paragraphs>315</Paragraphs>
  <Slides>21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Calibri</vt:lpstr>
      <vt:lpstr>Times New Roman</vt:lpstr>
      <vt:lpstr>Office Theme</vt:lpstr>
      <vt:lpstr>Document</vt:lpstr>
      <vt:lpstr>802.11 January 2020 WG Motions</vt:lpstr>
      <vt:lpstr>Abstract</vt:lpstr>
      <vt:lpstr>Wednesday</vt:lpstr>
      <vt:lpstr>SENS SG Chair</vt:lpstr>
      <vt:lpstr>ITU Ad-Hoc Chair</vt:lpstr>
      <vt:lpstr>RCM Ad-Hoc Chair</vt:lpstr>
      <vt:lpstr>TGba Recirculation Letter Ballot</vt:lpstr>
      <vt:lpstr>TGba Approve Report to EC</vt:lpstr>
      <vt:lpstr>Re-affirm P802.11ba PAR</vt:lpstr>
      <vt:lpstr>Re-affirm P802.11ba CSD</vt:lpstr>
      <vt:lpstr>Friday</vt:lpstr>
      <vt:lpstr>Teleconferences</vt:lpstr>
      <vt:lpstr>Liaise IEEE 802.11ax/D6.0 to SC6</vt:lpstr>
      <vt:lpstr>Liaise IEEE 802.11ay/D5.0 to SC6</vt:lpstr>
      <vt:lpstr>TGaz ad-hoc</vt:lpstr>
      <vt:lpstr>Liaise IEEE 802.11ba/D6.0 to SC6</vt:lpstr>
      <vt:lpstr>PowerPoint Presentation</vt:lpstr>
      <vt:lpstr>TGbe ad-hoc</vt:lpstr>
      <vt:lpstr>PAR for SENS SG</vt:lpstr>
      <vt:lpstr>CSD for SENS SG</vt:lpstr>
      <vt:lpstr>Random and Changing MAC addresses (RCM) Study Group Formation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2019 WG Motions</dc:title>
  <dc:creator>Stephen McCan</dc:creator>
  <cp:keywords>CTPClassification=CTP_NT</cp:keywords>
  <cp:lastModifiedBy>Stephen McCann</cp:lastModifiedBy>
  <cp:revision>564</cp:revision>
  <cp:lastPrinted>1601-01-01T00:00:00Z</cp:lastPrinted>
  <dcterms:created xsi:type="dcterms:W3CDTF">2018-05-10T16:45:22Z</dcterms:created>
  <dcterms:modified xsi:type="dcterms:W3CDTF">2020-01-17T05:10:20Z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2020-01-15 19:44:53Z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