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1" r:id="rId24"/>
    <p:sldId id="282" r:id="rId25"/>
    <p:sldId id="280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2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76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2A84FC0-B2EE-43D7-BAE6-EEE5DFF5977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13606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359953A-41FE-4535-B166-F80724C422D8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24932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85DFE2F-EAE4-4245-A6F9-B5A0CA9FAB8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0081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0F648A84-E05C-44B4-931D-5A41CC336AE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43754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802.11-19/2142r1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48-01-00ax-comments-on-d6-0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18-00-00ax-tgax-january-2020-meeting-agend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16-00-00bd-tgbd-dec-2019-teleconference-minutes.docxx" TargetMode="External"/><Relationship Id="rId2" Type="http://schemas.openxmlformats.org/officeDocument/2006/relationships/hyperlink" Target="https://mentor.ieee.org/802.11/dcn/19/11-19-0825-01-00bd-tgbd-sept-2019-meeting-minutes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27-AANI-aani-sc-agenda-january-2020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-web.cisco.com/18v-8__0w1rjXGlTWwbIoNMA1phXnuC0-v6ku91Ui_CIlifOB9vZYzRDGYVmr7PlBTLb9HIRk4RWZLBEyeQqJE89HDXmasA_GVJBXFZoHW19t9FyvCwbLNjzhwOyjA2F23tFoqxRZkbMuj4b8ZYqkJJRUietc4WklQov9dCt6qGyN2-m_NO2CAxgaDoJ95T_-EfZOzu4y2vRPazSLMWyDQF7M3teZ0Wih7TcNmumCtOGdZBbwlZig2sudDJ78Z3tTHAAZnh6Nao_a4Qn9FuPyXx2dD4wB_HzYnBMWp4IPRU6BFgFuLMIFnaLzJg3HrjO9mYORSZX5soy2DiFpNdhSlw/https:/datatracker.ietf.org/doc/draft-ietf-6lo-ap-n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7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WG11 Opening Report Snapshot Slides January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 2020-01-12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– January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xmlns="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133600"/>
            <a:ext cx="8382000" cy="3733801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TBD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March 2020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11-19/2129r0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14 January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Jim Lansford,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only once in Irvine in Jan 2020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xmlns="" id="{E920C2DC-1EAF-4C42-A18C-C107120B1E0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(11-19-2102) addressed this week</a:t>
            </a:r>
            <a:br>
              <a:rPr lang="en-AU" altLang="en-US" dirty="0"/>
            </a:br>
            <a:r>
              <a:rPr lang="en-AU" altLang="en-US" dirty="0"/>
              <a:t>(Tue PM1) will include “the usual”:</a:t>
            </a:r>
          </a:p>
          <a:p>
            <a:pPr>
              <a:defRPr/>
            </a:pPr>
            <a:r>
              <a:rPr lang="en-AU" dirty="0"/>
              <a:t>Review status of PSDO process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1">
              <a:defRPr/>
            </a:pPr>
            <a:r>
              <a:rPr lang="en-AU" dirty="0"/>
              <a:t>Note: the required work is relatively light due to a (now hopefully resolved) process issue at ISO</a:t>
            </a:r>
          </a:p>
          <a:p>
            <a:pPr>
              <a:defRPr/>
            </a:pPr>
            <a:r>
              <a:rPr lang="en-AU" dirty="0"/>
              <a:t>Prepare for SC6 meeting in London in early 2020 </a:t>
            </a:r>
          </a:p>
          <a:p>
            <a:pPr lvl="1">
              <a:defRPr/>
            </a:pPr>
            <a:r>
              <a:rPr lang="en-AU" dirty="0"/>
              <a:t>Korea NB WUR proposal (overlapping with 802.11ba?)</a:t>
            </a:r>
          </a:p>
          <a:p>
            <a:pPr lvl="1">
              <a:defRPr/>
            </a:pPr>
            <a:r>
              <a:rPr lang="en-AU" dirty="0"/>
              <a:t>China NB WLAN access control &amp; trustworthiness proposals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submitted 98 standards into or through the PSDO pipeline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D4B6A9C-385C-428F-95C9-C3D1A3039C33}"/>
              </a:ext>
            </a:extLst>
          </p:cNvPr>
          <p:cNvSpPr/>
          <p:nvPr/>
        </p:nvSpPr>
        <p:spPr bwMode="auto">
          <a:xfrm>
            <a:off x="7848600" y="2574926"/>
            <a:ext cx="2209800" cy="12350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</a:t>
            </a: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31845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xmlns="" id="{6DE24204-45E5-403C-9571-0E8EE13827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9050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xmlns="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xmlns="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:a16="http://schemas.microsoft.com/office/drawing/2014/main" xmlns="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3024263602"/>
                  </a:ext>
                </a:extLst>
              </a:tr>
            </a:tbl>
          </a:graphicData>
        </a:graphic>
      </p:graphicFrame>
      <p:sp>
        <p:nvSpPr>
          <p:cNvPr id="17457" name="Rectangle 6"/>
          <p:cNvSpPr>
            <a:spLocks noChangeArrowheads="1"/>
          </p:cNvSpPr>
          <p:nvPr/>
        </p:nvSpPr>
        <p:spPr bwMode="auto">
          <a:xfrm>
            <a:off x="1828800" y="5394326"/>
            <a:ext cx="5791200" cy="9302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All ballots have been delayed by a problem at ISO</a:t>
            </a:r>
          </a:p>
          <a:p>
            <a:pPr>
              <a:spcBef>
                <a:spcPts val="3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IEEE-SA reports that the problem has been resolved and that the ballots will restart soon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Result: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D3.0 incorporates all approved amendments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November </a:t>
            </a:r>
            <a:r>
              <a:rPr lang="en-US" altLang="zh-CN" dirty="0"/>
              <a:t>2019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Two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Progress initial SA ballot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January – March 2020: teleconferences, February 18-20 ad-hoc meeting for continued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11-19-2134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– January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 LB 247 on draft </a:t>
            </a:r>
            <a:r>
              <a:rPr lang="en-US" dirty="0" smtClean="0"/>
              <a:t>6.0 closed on December 11, 2019 and </a:t>
            </a:r>
            <a:r>
              <a:rPr lang="en-US" dirty="0"/>
              <a:t>achieved 97% approval ratio.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 comments were received and were resolved during the </a:t>
            </a:r>
            <a:r>
              <a:rPr lang="en-US" dirty="0" err="1"/>
              <a:t>TGax</a:t>
            </a:r>
            <a:r>
              <a:rPr lang="en-US" dirty="0"/>
              <a:t> teleconference on December 13, 2019.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https://mentor.ieee.org/802.11/dcn/19/11-19-2148-01-00ax-comments-on-d6-0.xlsx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changes to draft 6.0 as result of comment resolution.</a:t>
            </a:r>
          </a:p>
          <a:p>
            <a:r>
              <a:rPr lang="en-US" sz="2200" dirty="0"/>
              <a:t>The first SA ballot started on Dec. 17, 2019 and closes on January 24, 2020.</a:t>
            </a:r>
            <a:endParaRPr lang="en-US" sz="2000" dirty="0"/>
          </a:p>
          <a:p>
            <a:r>
              <a:rPr lang="en-US" sz="2000" dirty="0"/>
              <a:t>Agenda of the meeting is available at: </a:t>
            </a:r>
            <a:r>
              <a:rPr lang="en-US" sz="2000" dirty="0">
                <a:hlinkClick r:id="rId4"/>
              </a:rPr>
              <a:t>https://mentor.ieee.org/802.11/dcn/19/11-19-2118-00-00ax-tgax-january-2020-meeting-agenda.pptx</a:t>
            </a:r>
            <a:r>
              <a:rPr lang="en-US" sz="2000" dirty="0"/>
              <a:t> </a:t>
            </a: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– January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Initial Standards Association ballot starts on December 2, and ends on January 9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Result:  89% approved;  135 comments received – 79 of which must be satisfied</a:t>
            </a:r>
            <a:endParaRPr lang="en-US" altLang="zh-CN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Meeting goals this week: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Comment assignment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Comment resolution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Liaise P802.11ay Draft 5.0 to ISO/IEC JTC1 SC6</a:t>
            </a:r>
            <a:endParaRPr lang="en-US" altLang="zh-CN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Plan for teleconferences between January and March 2020 for continued comment resolution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Agenda slide deck:  19/2101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Jan. 2020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Recirculation ballot LB 249 run for 3 weeks, ballot results: 219 approval, 33 disapprove (86.9% approval</a:t>
            </a:r>
            <a:r>
              <a:rPr lang="en-US" dirty="0" smtClean="0"/>
              <a:t>).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coming from LB 249: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460 Technical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540 Editorial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16 general. 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Commence comment </a:t>
            </a:r>
            <a:r>
              <a:rPr lang="en-US" dirty="0" smtClean="0"/>
              <a:t>resolution </a:t>
            </a:r>
            <a:r>
              <a:rPr lang="en-US" dirty="0"/>
              <a:t>for LB </a:t>
            </a:r>
            <a:r>
              <a:rPr lang="en-US" dirty="0" smtClean="0"/>
              <a:t>249.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NGP TG AZ – Jan. 2020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Refer </a:t>
            </a:r>
            <a:r>
              <a:rPr lang="en-US" dirty="0"/>
              <a:t>to submission 11-19/2121.</a:t>
            </a:r>
          </a:p>
          <a:p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xmlns="" id="{FE4B0254-D59E-43A0-A2C5-268D1404A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998277"/>
              </p:ext>
            </p:extLst>
          </p:nvPr>
        </p:nvGraphicFramePr>
        <p:xfrm>
          <a:off x="5591944" y="3286104"/>
          <a:ext cx="5904655" cy="2808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210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66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841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782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MON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TUE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WED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THU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FRI</a:t>
                      </a:r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AM1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AM2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9195">
                <a:tc>
                  <a:txBody>
                    <a:bodyPr/>
                    <a:lstStyle/>
                    <a:p>
                      <a:r>
                        <a:rPr lang="en-US" sz="2000" dirty="0"/>
                        <a:t>PM1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AZ</a:t>
                      </a:r>
                      <a:endParaRPr lang="en-US" sz="2000" dirty="0"/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PM2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Eve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10744200" cy="4646615"/>
          </a:xfrm>
        </p:spPr>
        <p:txBody>
          <a:bodyPr/>
          <a:lstStyle/>
          <a:p>
            <a:pPr marL="0" indent="0"/>
            <a:r>
              <a:rPr lang="en-US" altLang="en-US" sz="2000" dirty="0"/>
              <a:t>In November meeting:</a:t>
            </a:r>
          </a:p>
          <a:p>
            <a:pPr marL="400050" lvl="1" indent="0"/>
            <a:r>
              <a:rPr lang="en-US" altLang="en-US" sz="1800" dirty="0"/>
              <a:t>Completed comment resolution on D4.0 (LB243); Approved 15-day WG recirculation letter ballot on D5.0 (LB248); Agenda: doc:11-19/1743r11</a:t>
            </a:r>
          </a:p>
          <a:p>
            <a:pPr marL="0" indent="0"/>
            <a:r>
              <a:rPr lang="en-US" altLang="en-US" sz="2000" dirty="0"/>
              <a:t>LB 248 results (closed on December 17)</a:t>
            </a:r>
          </a:p>
          <a:p>
            <a:pPr marL="400050" lvl="1" indent="0"/>
            <a:r>
              <a:rPr lang="en-US" altLang="en-US" sz="1800" b="1" dirty="0"/>
              <a:t>Results:</a:t>
            </a:r>
            <a:r>
              <a:rPr lang="en-US" altLang="en-US" sz="1800" dirty="0"/>
              <a:t> 258 Approve, 12 Disapprove, 22 Abstain; </a:t>
            </a:r>
            <a:r>
              <a:rPr lang="en-US" altLang="en-US" sz="1800" b="1" dirty="0"/>
              <a:t>Approval rate: 96%</a:t>
            </a:r>
          </a:p>
          <a:p>
            <a:pPr marL="400050" lvl="1" indent="0"/>
            <a:r>
              <a:rPr lang="en-US" altLang="en-US" sz="1800" dirty="0"/>
              <a:t>1 member changed vote to approve after the LB (updated disapprove votes = 11)</a:t>
            </a:r>
          </a:p>
          <a:p>
            <a:pPr marL="400050" lvl="1" indent="0"/>
            <a:r>
              <a:rPr lang="en-US" altLang="en-US" sz="1800" b="1" dirty="0"/>
              <a:t>Total 22 comments received: 19 technical, 2 general, 1 editorial </a:t>
            </a:r>
          </a:p>
          <a:p>
            <a:pPr marL="0" indent="0"/>
            <a:r>
              <a:rPr lang="en-US" altLang="en-US" sz="2000" dirty="0"/>
              <a:t>1 teleconference call</a:t>
            </a:r>
            <a:endParaRPr lang="en-US" altLang="en-US" sz="2000" b="0" dirty="0"/>
          </a:p>
          <a:p>
            <a:pPr marL="0" indent="0"/>
            <a:r>
              <a:rPr lang="en-US" altLang="en-US" sz="2000" dirty="0"/>
              <a:t>Plan for this meeting</a:t>
            </a:r>
          </a:p>
          <a:p>
            <a:pPr marL="0" indent="0"/>
            <a:r>
              <a:rPr lang="en-US" altLang="en-US" sz="2000" dirty="0"/>
              <a:t>	</a:t>
            </a:r>
            <a:r>
              <a:rPr lang="en-US" altLang="en-US" sz="1800" b="0" dirty="0"/>
              <a:t>Complete comment resolution on D5.0</a:t>
            </a:r>
          </a:p>
          <a:p>
            <a:pPr marL="0" indent="0"/>
            <a:r>
              <a:rPr lang="en-US" altLang="en-US" sz="1800" b="0" dirty="0"/>
              <a:t>	Approve 4</a:t>
            </a:r>
            <a:r>
              <a:rPr lang="en-US" altLang="en-US" sz="1800" b="0" baseline="30000" dirty="0"/>
              <a:t>th</a:t>
            </a:r>
            <a:r>
              <a:rPr lang="en-US" altLang="en-US" sz="1800" b="0" dirty="0"/>
              <a:t> WG recirculation letter ballot on D6.0</a:t>
            </a:r>
          </a:p>
          <a:p>
            <a:pPr marL="0" indent="0"/>
            <a:r>
              <a:rPr lang="en-US" altLang="en-US" sz="1800" b="0" dirty="0"/>
              <a:t>	Request conditional approval from EC to proceed to SB</a:t>
            </a:r>
          </a:p>
          <a:p>
            <a:pPr marL="0" indent="0"/>
            <a:r>
              <a:rPr lang="en-US" altLang="en-US" sz="1800" b="0" dirty="0"/>
              <a:t>	Review timeline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</a:t>
            </a:r>
            <a:r>
              <a:rPr lang="en-GB" dirty="0" err="1"/>
              <a:t>TGbb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TGbb</a:t>
            </a:r>
            <a:r>
              <a:rPr lang="en-GB" dirty="0"/>
              <a:t> will discuss: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Draft D0.1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Evaluation Framework document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Hear PHY text proposals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Conference call schedule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Timeline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Four (4) meeting slots for the Jan. 2020 session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b="1" dirty="0"/>
              <a:t>Mon</a:t>
            </a:r>
            <a:r>
              <a:rPr lang="en-GB" altLang="en-US" dirty="0"/>
              <a:t> – AM2 </a:t>
            </a:r>
            <a:r>
              <a:rPr lang="en-GB" altLang="en-US" dirty="0" smtClean="0"/>
              <a:t>; </a:t>
            </a:r>
            <a:r>
              <a:rPr lang="en-GB" altLang="en-US" b="1" dirty="0" err="1"/>
              <a:t>Thur</a:t>
            </a:r>
            <a:r>
              <a:rPr lang="en-GB" altLang="en-US" dirty="0"/>
              <a:t> – AM2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Proposed Agenda in doc. 11-19/2135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94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Editors Meeting
ANA
AANI SC
ARC SC (Architecture)
</a:t>
            </a:r>
            <a:r>
              <a:rPr lang="en-US" altLang="en-US" sz="1800" dirty="0" err="1" smtClean="0"/>
              <a:t>Coex</a:t>
            </a:r>
            <a:r>
              <a:rPr lang="en-US" altLang="en-US" sz="1800" dirty="0" smtClean="0"/>
              <a:t> SC
PAR Review SC
WNG SC (Wireless Next Generation)
JTC1 802 SC
</a:t>
            </a:r>
            <a:r>
              <a:rPr lang="en-US" altLang="en-US" sz="1800" dirty="0" err="1" smtClean="0"/>
              <a:t>TGmd</a:t>
            </a:r>
            <a:r>
              <a:rPr lang="en-US" altLang="en-US" sz="1800" dirty="0" smtClean="0"/>
              <a:t> (Maintenance)
TGax (High Efficiency WLAN)
</a:t>
            </a:r>
            <a:r>
              <a:rPr lang="en-US" altLang="en-US" sz="1800" dirty="0" err="1" smtClean="0"/>
              <a:t>TGay</a:t>
            </a:r>
            <a:r>
              <a:rPr lang="en-US" altLang="en-US" sz="1800" dirty="0" smtClean="0"/>
              <a:t> (Next Generation 60 GHz)
</a:t>
            </a:r>
            <a:r>
              <a:rPr lang="en-US" altLang="en-US" sz="1800" dirty="0" err="1" smtClean="0"/>
              <a:t>TGaz</a:t>
            </a:r>
            <a:r>
              <a:rPr lang="en-US" altLang="en-US" sz="1800" dirty="0" smtClean="0"/>
              <a:t> (Next Generation Positioning)
</a:t>
            </a:r>
            <a:r>
              <a:rPr lang="en-US" altLang="en-US" sz="1800" dirty="0" err="1" smtClean="0"/>
              <a:t>TGba</a:t>
            </a:r>
            <a:r>
              <a:rPr lang="en-US" altLang="en-US" sz="1800" dirty="0" smtClean="0"/>
              <a:t> (Wake-Up Radio)
</a:t>
            </a:r>
            <a:r>
              <a:rPr lang="en-US" altLang="en-US" sz="1800" dirty="0" err="1" smtClean="0"/>
              <a:t>TGbb</a:t>
            </a:r>
            <a:r>
              <a:rPr lang="en-US" altLang="en-US" sz="1800" dirty="0" smtClean="0"/>
              <a:t> (Light Communication)
</a:t>
            </a:r>
            <a:r>
              <a:rPr lang="en-US" altLang="en-US" sz="1800" dirty="0" err="1" smtClean="0"/>
              <a:t>TGbc</a:t>
            </a:r>
            <a:r>
              <a:rPr lang="en-US" altLang="en-US" sz="1800" dirty="0" smtClean="0"/>
              <a:t> (Broadcast Services)
</a:t>
            </a:r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(Next Gen V2X)
</a:t>
            </a:r>
            <a:r>
              <a:rPr lang="en-US" altLang="en-US" sz="1800" dirty="0" err="1" smtClean="0"/>
              <a:t>TGbe</a:t>
            </a:r>
            <a:r>
              <a:rPr lang="en-US" altLang="en-US" sz="1800" dirty="0" smtClean="0"/>
              <a:t> (Extremely High Throughput)
</a:t>
            </a:r>
            <a:r>
              <a:rPr lang="en-US" altLang="en-US" sz="1800" dirty="0"/>
              <a:t>SENS SG (WLAN Sensing</a:t>
            </a:r>
            <a:r>
              <a:rPr lang="en-US" altLang="en-US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ITU AHG (ITU Liaison)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RCM AHG (Random and Changing MAC addresses)</a:t>
            </a:r>
            <a:endParaRPr lang="en-US" altLang="en-US" sz="1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smtClean="0"/>
              <a:t>This presentation contains the IEEE 802.11 WG snapshot slides for the January 2020 session:</a:t>
            </a: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November 2019: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2 telephone conference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SFD and assignment of SFD-Section numbers to volunteers who will suggest final draft amending text for the sections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OCB and its suitability discussion for </a:t>
            </a:r>
            <a:r>
              <a:rPr lang="en-US" dirty="0" err="1">
                <a:solidFill>
                  <a:schemeClr val="tx1"/>
                </a:solidFill>
              </a:rPr>
              <a:t>eBCS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January Goals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first draft amending text related to SFD clauses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Meeting slots:  Mon PM2; Tue AM2 &amp; PM2; Thu PM2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11-19/2138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Meeting / Chairs slides: 11-19/2139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IEEE 802.11 </a:t>
            </a:r>
            <a:r>
              <a:rPr lang="en-US" altLang="zh-CN" dirty="0" err="1"/>
              <a:t>TGbd</a:t>
            </a:r>
            <a:r>
              <a:rPr lang="en-US" altLang="zh-CN" dirty="0"/>
              <a:t> Jan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 fontScale="90000" lnSpcReduction="10000"/>
          </a:bodyPr>
          <a:lstStyle/>
          <a:p>
            <a:pPr algn="just"/>
            <a:r>
              <a:rPr lang="en-GB" altLang="en-US" dirty="0"/>
              <a:t>Since the </a:t>
            </a:r>
            <a:r>
              <a:rPr lang="en-US" altLang="en-GB" dirty="0"/>
              <a:t>Nov</a:t>
            </a:r>
            <a:r>
              <a:rPr lang="en-GB" altLang="en-US" dirty="0"/>
              <a:t> 2019 </a:t>
            </a:r>
            <a:r>
              <a:rPr lang="en-GB" altLang="en-US" dirty="0" smtClean="0"/>
              <a:t>meeting</a:t>
            </a:r>
          </a:p>
          <a:p>
            <a:pPr lvl="1" algn="just"/>
            <a:r>
              <a:rPr lang="en-US" altLang="en-GB" dirty="0" smtClean="0"/>
              <a:t>Nov</a:t>
            </a:r>
            <a:r>
              <a:rPr lang="en-GB" altLang="en-US" dirty="0" smtClean="0"/>
              <a:t> meeting </a:t>
            </a:r>
            <a:r>
              <a:rPr lang="en-GB" altLang="en-US" dirty="0"/>
              <a:t>minutes </a:t>
            </a:r>
            <a:r>
              <a:rPr lang="en-GB" altLang="en-US" dirty="0" smtClean="0"/>
              <a:t>is available  </a:t>
            </a:r>
            <a:r>
              <a:rPr lang="en-GB" altLang="en-US" sz="1500" dirty="0" smtClean="0">
                <a:solidFill>
                  <a:srgbClr val="0070C0"/>
                </a:solidFill>
                <a:hlinkClick r:id="rId2"/>
              </a:rPr>
              <a:t>here</a:t>
            </a:r>
            <a:endParaRPr lang="en-GB" altLang="en-US" sz="1500" dirty="0">
              <a:solidFill>
                <a:srgbClr val="0070C0"/>
              </a:solidFill>
            </a:endParaRPr>
          </a:p>
          <a:p>
            <a:pPr lvl="1" algn="just"/>
            <a:r>
              <a:rPr lang="en-GB" altLang="en-US" dirty="0" smtClean="0"/>
              <a:t>The Tech Editor </a:t>
            </a:r>
            <a:r>
              <a:rPr lang="en-US" altLang="en-GB" dirty="0" smtClean="0"/>
              <a:t>is still working on D0.1</a:t>
            </a:r>
            <a:r>
              <a:rPr lang="en-GB" altLang="en-US" dirty="0" smtClean="0"/>
              <a:t> </a:t>
            </a:r>
            <a:r>
              <a:rPr lang="en-US" altLang="en-GB" dirty="0" smtClean="0"/>
              <a:t>and continues to call</a:t>
            </a:r>
            <a:r>
              <a:rPr lang="en-GB" altLang="en-US" dirty="0" smtClean="0"/>
              <a:t> for draft spec text proposal</a:t>
            </a:r>
          </a:p>
          <a:p>
            <a:pPr lvl="1" algn="just"/>
            <a:r>
              <a:rPr lang="en-US" altLang="en-GB" dirty="0" smtClean="0"/>
              <a:t>2</a:t>
            </a:r>
            <a:r>
              <a:rPr lang="en-GB" altLang="en-US" dirty="0" smtClean="0"/>
              <a:t> </a:t>
            </a:r>
            <a:r>
              <a:rPr lang="en-GB" altLang="en-US" dirty="0"/>
              <a:t>teleconferences </a:t>
            </a:r>
            <a:r>
              <a:rPr lang="en-GB" altLang="en-US" dirty="0" smtClean="0"/>
              <a:t>was held and the TC minutes </a:t>
            </a:r>
            <a:r>
              <a:rPr lang="en-US" altLang="en-GB" dirty="0" smtClean="0"/>
              <a:t>are</a:t>
            </a:r>
            <a:r>
              <a:rPr lang="en-GB" altLang="en-US" dirty="0" smtClean="0"/>
              <a:t> available </a:t>
            </a:r>
            <a:r>
              <a:rPr lang="en-GB" altLang="en-US" dirty="0" smtClean="0">
                <a:hlinkClick r:id="rId3" action="ppaction://hlinkfile"/>
              </a:rPr>
              <a:t>here</a:t>
            </a:r>
            <a:endParaRPr lang="en-GB" altLang="en-US" dirty="0"/>
          </a:p>
          <a:p>
            <a:pPr lvl="1" algn="just"/>
            <a:r>
              <a:rPr lang="en-US" altLang="en-GB" sz="2110" dirty="0"/>
              <a:t>FCC announced </a:t>
            </a:r>
            <a:r>
              <a:rPr lang="en-US" altLang="en-GB" sz="2110" dirty="0" smtClean="0"/>
              <a:t>NPRM </a:t>
            </a:r>
            <a:r>
              <a:rPr lang="en-US" altLang="en-GB" sz="2110" dirty="0"/>
              <a:t>on 5.9 GHz which may cause impact to the progress and PAR of TGbd</a:t>
            </a:r>
            <a:endParaRPr lang="en-GB" altLang="en-US" sz="1700" dirty="0"/>
          </a:p>
          <a:p>
            <a:pPr algn="just"/>
            <a:r>
              <a:rPr lang="en-GB" altLang="en-US" dirty="0"/>
              <a:t>Goal of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Jan</a:t>
            </a:r>
            <a:r>
              <a:rPr lang="en-GB" altLang="en-US" dirty="0"/>
              <a:t> meeting</a:t>
            </a:r>
          </a:p>
          <a:p>
            <a:pPr lvl="1" algn="just"/>
            <a:r>
              <a:rPr lang="en-US" altLang="en-US" dirty="0"/>
              <a:t>5 sessions scheduled for </a:t>
            </a:r>
            <a:r>
              <a:rPr lang="en-US" altLang="en-US" dirty="0" err="1"/>
              <a:t>TGbd</a:t>
            </a:r>
            <a:r>
              <a:rPr lang="en-US" altLang="en-US" dirty="0"/>
              <a:t> during Jan-2020 meeting including two </a:t>
            </a:r>
            <a:r>
              <a:rPr lang="en-US" altLang="en-US" dirty="0" smtClean="0"/>
              <a:t>ad-hoc </a:t>
            </a:r>
            <a:r>
              <a:rPr lang="en-US" altLang="en-US" dirty="0"/>
              <a:t>sessions, with one MAC adhoc session dedicated to joint session with </a:t>
            </a:r>
            <a:r>
              <a:rPr lang="en-US" altLang="en-US" dirty="0" smtClean="0"/>
              <a:t>IEEE 1609 WG experts</a:t>
            </a:r>
            <a:r>
              <a:rPr lang="en-US" altLang="en-US" dirty="0"/>
              <a:t>.</a:t>
            </a:r>
          </a:p>
          <a:p>
            <a:pPr lvl="1" algn="just"/>
            <a:r>
              <a:rPr lang="en-US" altLang="en-US" dirty="0"/>
              <a:t>Approve updated FRD and SFD</a:t>
            </a:r>
          </a:p>
          <a:p>
            <a:pPr lvl="1" algn="just"/>
            <a:r>
              <a:rPr lang="en-US" altLang="en-US" dirty="0" smtClean="0"/>
              <a:t>Discussion and position statement development as reaction to FCC NPRM on 5.9 GHz</a:t>
            </a:r>
          </a:p>
          <a:p>
            <a:pPr lvl="1" algn="just"/>
            <a:r>
              <a:rPr lang="en-US" altLang="en-US" dirty="0">
                <a:sym typeface="+mn-ea"/>
              </a:rPr>
              <a:t>Complete presentations submitted for the week </a:t>
            </a:r>
            <a:endParaRPr lang="en-US" altLang="en-US" dirty="0"/>
          </a:p>
          <a:p>
            <a:pPr lvl="1" algn="just"/>
            <a:r>
              <a:rPr lang="en-US" altLang="en-US" dirty="0"/>
              <a:t>Approve Editor to update spec draft according to passed tech motions</a:t>
            </a:r>
          </a:p>
          <a:p>
            <a:pPr lvl="1" algn="just"/>
            <a:r>
              <a:rPr lang="en-US" altLang="en-US" dirty="0"/>
              <a:t>Timeline review</a:t>
            </a:r>
          </a:p>
          <a:p>
            <a:pPr lvl="1" algn="just"/>
            <a:r>
              <a:rPr lang="en-US" altLang="en-US" dirty="0"/>
              <a:t>Agenda for </a:t>
            </a:r>
            <a:r>
              <a:rPr lang="en-US" altLang="en-US" dirty="0" err="1"/>
              <a:t>TGbd</a:t>
            </a:r>
            <a:r>
              <a:rPr lang="en-US" altLang="en-US" dirty="0"/>
              <a:t> Nov meeting is available as in the latest revision of 11-19/2126</a:t>
            </a:r>
            <a:endParaRPr lang="zh-CN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xmlns="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802.11be – January 2020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xmlns="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November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~50 technical submissions covering a range of topics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PHY, MIMO, Multi-AP coordination,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Multi-Link, Low Latency, MAC,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a total of 35 motions for inclusion of design concepts to the TGbe SFD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Tone plan, PHY preamble design, SIG field(s) content,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 operation, preamble puncturing, MAC functionalities, etc.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Presentation of technical submissions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11-19/2128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 </a:t>
            </a:r>
            <a:r>
              <a:rPr lang="en-US" altLang="zh-CN" dirty="0" smtClean="0"/>
              <a:t>S</a:t>
            </a:r>
            <a:r>
              <a:rPr lang="en-US" dirty="0" smtClean="0"/>
              <a:t>G – January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3418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November 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3 teleconference calls </a:t>
            </a:r>
            <a:r>
              <a:rPr lang="en-US" sz="1600" dirty="0"/>
              <a:t>were </a:t>
            </a:r>
            <a:r>
              <a:rPr lang="en-US" sz="1600" dirty="0" smtClean="0"/>
              <a:t>held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Discussed PAR and a CSD documents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January 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3 sessions scheduled for </a:t>
            </a:r>
            <a:r>
              <a:rPr lang="en-US" sz="1600" smtClean="0"/>
              <a:t>SENS SG </a:t>
            </a:r>
            <a:r>
              <a:rPr lang="en-US" sz="1600" dirty="0" smtClean="0"/>
              <a:t>(Mon AM2, Tus AM2, Thu AM2)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</a:t>
            </a:r>
            <a:r>
              <a:rPr lang="en-US" sz="1600" dirty="0"/>
              <a:t>(The PAR and CSD related topics/presentations will be </a:t>
            </a:r>
            <a:r>
              <a:rPr lang="en-US" sz="1600" dirty="0" smtClean="0"/>
              <a:t>prioritized)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sz="1600" dirty="0"/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 smtClean="0"/>
              <a:t>11-19/2119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</a:t>
            </a:r>
            <a:r>
              <a:rPr lang="en-US" altLang="en-US" dirty="0" smtClean="0"/>
              <a:t>ITU Liaison Ad Hoc (ITU AHG) </a:t>
            </a:r>
            <a:r>
              <a:rPr lang="en-US" altLang="en-US" dirty="0"/>
              <a:t>– </a:t>
            </a:r>
            <a:r>
              <a:rPr lang="en-US" altLang="en-US" dirty="0" smtClean="0"/>
              <a:t>January 2020</a:t>
            </a:r>
            <a:br>
              <a:rPr lang="en-US" altLang="en-US" dirty="0" smtClean="0"/>
            </a:br>
            <a:r>
              <a:rPr lang="en-US" altLang="en-US" dirty="0" smtClean="0"/>
              <a:t>Chair: Hassan Yaghoobi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09800"/>
            <a:ext cx="10361084" cy="43148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</a:t>
            </a:r>
            <a:r>
              <a:rPr lang="en-US" altLang="en-US" sz="2400" b="1" dirty="0" smtClean="0"/>
              <a:t>Slots</a:t>
            </a:r>
            <a:r>
              <a:rPr lang="en-US" altLang="en-US" sz="2400" b="1" dirty="0"/>
              <a:t>: </a:t>
            </a:r>
            <a:r>
              <a:rPr lang="en-US" altLang="en-US" sz="2400" b="1" dirty="0" smtClean="0"/>
              <a:t>[Tue </a:t>
            </a:r>
            <a:r>
              <a:rPr lang="en-US" altLang="en-US" sz="2400" b="1" dirty="0"/>
              <a:t>1/14 AM1 and </a:t>
            </a:r>
            <a:r>
              <a:rPr lang="en-US" altLang="en-US" sz="2400" b="1" dirty="0" smtClean="0"/>
              <a:t>Wed </a:t>
            </a:r>
            <a:r>
              <a:rPr lang="en-US" altLang="en-US" sz="2400" b="1" dirty="0"/>
              <a:t>1/15 </a:t>
            </a:r>
            <a:r>
              <a:rPr lang="en-US" altLang="en-US" sz="2400" b="1" dirty="0" smtClean="0"/>
              <a:t>PM2]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 smtClean="0"/>
              <a:t>Agenda </a:t>
            </a:r>
            <a:r>
              <a:rPr lang="en-US" altLang="en-US" sz="2400" b="1" dirty="0"/>
              <a:t>I</a:t>
            </a:r>
            <a:r>
              <a:rPr lang="en-US" altLang="en-US" sz="2400" b="1" dirty="0" smtClean="0"/>
              <a:t>tems</a:t>
            </a:r>
            <a:r>
              <a:rPr lang="en-US" altLang="en-US" sz="2400" b="1" dirty="0"/>
              <a:t>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Introduction Presentation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Scope, Timelines, Background, Proposed Work Plan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Overview of Target ITU Recommendations and Outline of Required Updates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ITU-R </a:t>
            </a:r>
            <a:r>
              <a:rPr lang="en-US" sz="2000" b="1" dirty="0"/>
              <a:t>M.1450-5 (R-REC-M.1450-5-201404-I!!</a:t>
            </a:r>
            <a:r>
              <a:rPr lang="en-US" sz="2000" b="1" dirty="0" smtClean="0"/>
              <a:t>PDF-E</a:t>
            </a:r>
            <a:r>
              <a:rPr lang="en-US" sz="2000" b="1" dirty="0"/>
              <a:t>): </a:t>
            </a:r>
            <a:r>
              <a:rPr lang="en-US" sz="2000" b="1" dirty="0" smtClean="0"/>
              <a:t>Characteristics </a:t>
            </a:r>
            <a:r>
              <a:rPr lang="en-US" sz="2000" b="1" dirty="0"/>
              <a:t>of </a:t>
            </a:r>
            <a:r>
              <a:rPr lang="en-US" sz="2000" b="1" dirty="0" smtClean="0"/>
              <a:t>broadband radio </a:t>
            </a:r>
            <a:r>
              <a:rPr lang="en-US" sz="2000" b="1" dirty="0"/>
              <a:t>local area </a:t>
            </a:r>
            <a:r>
              <a:rPr lang="en-US" sz="2000" b="1" dirty="0" smtClean="0"/>
              <a:t>networks, (</a:t>
            </a:r>
            <a:r>
              <a:rPr lang="en-US" sz="2000" b="1" dirty="0"/>
              <a:t>02/2014) </a:t>
            </a:r>
            <a:endParaRPr lang="en-US" sz="2000" b="1" dirty="0" smtClean="0"/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ITU-R </a:t>
            </a:r>
            <a:r>
              <a:rPr lang="en-US" sz="2000" b="1" dirty="0"/>
              <a:t>M.1801-2 (R-REC-M.1801-2-201302-I!!PDF-E): </a:t>
            </a:r>
            <a:r>
              <a:rPr lang="en-US" sz="2000" b="1" dirty="0" smtClean="0"/>
              <a:t>Radio </a:t>
            </a:r>
            <a:r>
              <a:rPr lang="en-US" sz="2000" b="1" dirty="0"/>
              <a:t>interface standards for broadband wireless access systems, including mobile and nomadic applications, in the mobile service operating below 6 </a:t>
            </a:r>
            <a:r>
              <a:rPr lang="en-US" sz="2000" b="1" dirty="0" smtClean="0"/>
              <a:t>GHz, (</a:t>
            </a:r>
            <a:r>
              <a:rPr lang="en-US" sz="2000" b="1" dirty="0"/>
              <a:t>02/2013</a:t>
            </a:r>
            <a:r>
              <a:rPr lang="en-US" sz="2000" b="1" dirty="0" smtClean="0"/>
              <a:t>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Next Steps</a:t>
            </a:r>
            <a:endParaRPr lang="en-US" sz="2000" b="1" dirty="0"/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Hassan Yaghoobi,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RCM ad-hoc – January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800" b="1" dirty="0"/>
              <a:t>Meeting slots: Tuesday EVE, Thursday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dirty="0"/>
              <a:t>Note: Presentation in Wednesday mid-week plenary on report and findings of RCM TIG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8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800" b="1" dirty="0"/>
              <a:t>Agenda items: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Review Scope and Goals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Presentations/discussion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Propose direction for next steps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Off-line homework: 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Editing of recommendation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Logistics prep</a:t>
            </a:r>
          </a:p>
          <a:p>
            <a:pPr marL="28575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Formulate recommendation to WG for Friday plenary</a:t>
            </a:r>
            <a:endParaRPr lang="en-US" sz="2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11-11/0270r50 (November 2019)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err="1" smtClean="0"/>
              <a:t>REVmd</a:t>
            </a:r>
            <a:r>
              <a:rPr lang="en-US" altLang="en-US" dirty="0" smtClean="0"/>
              <a:t> has removed the previously deprecated PCF</a:t>
            </a:r>
          </a:p>
          <a:p>
            <a:pPr lvl="1" eaLnBrk="1" hangingPunct="1"/>
            <a:r>
              <a:rPr lang="en-US" altLang="en-US" dirty="0" smtClean="0"/>
              <a:t>As a result, a number of frame subtypes have been released (various +CF </a:t>
            </a:r>
            <a:r>
              <a:rPr lang="en-US" altLang="en-US" dirty="0" err="1" smtClean="0"/>
              <a:t>Ack</a:t>
            </a:r>
            <a:r>
              <a:rPr lang="en-US" altLang="en-US" dirty="0" smtClean="0"/>
              <a:t> and </a:t>
            </a:r>
            <a:r>
              <a:rPr lang="en-US" altLang="en-US" smtClean="0"/>
              <a:t>+CF-Poll control </a:t>
            </a:r>
            <a:r>
              <a:rPr lang="en-US" altLang="en-US" dirty="0" smtClean="0"/>
              <a:t>and data subtypes)</a:t>
            </a:r>
          </a:p>
          <a:p>
            <a:pPr lvl="1" eaLnBrk="1" hangingPunct="1"/>
            <a:r>
              <a:rPr lang="en-US" altLang="en-US" dirty="0" smtClean="0"/>
              <a:t>I plan to release these and make them available for reuse in an upcoming database revision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January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029702" cy="399751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ITU IMT-2020 Final Proposal Status 11-20/0008r0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???</a:t>
            </a:r>
            <a:endParaRPr lang="en-GB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released “Press release” on 802.11ax IMT-2020 performance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11-19/2127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1 sessions: </a:t>
            </a:r>
            <a:r>
              <a:rPr lang="en-US" altLang="en-US" b="1" dirty="0"/>
              <a:t>Tue</a:t>
            </a:r>
            <a:r>
              <a:rPr lang="en-US" altLang="en-US" dirty="0"/>
              <a:t>: AM2</a:t>
            </a:r>
            <a:endParaRPr lang="en-US" altLang="en-US" sz="100" b="1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meeting this week.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ARC </a:t>
            </a:r>
            <a:r>
              <a:rPr lang="en-US" altLang="en-US" dirty="0"/>
              <a:t>– January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slots: Monday PM2, Tuesday PM1,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Update on </a:t>
            </a:r>
            <a:r>
              <a:rPr lang="en-US" sz="1800" b="1" dirty="0"/>
              <a:t>IETF/802 coordination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u="sng" dirty="0">
                <a:hlinkClick r:id="rId3"/>
              </a:rPr>
              <a:t>https://datatracker.ietf.org/doc/draft-ietf-6lo-ap-nd/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 – 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Update on </a:t>
            </a: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/>
              <a:t>Annex G </a:t>
            </a:r>
            <a:r>
              <a:rPr lang="en-US"/>
              <a:t>(purpose and value?, work to update or work to deprecate?)</a:t>
            </a:r>
            <a:endParaRPr lang="en-US" b="1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/>
              <a:t>“</a:t>
            </a:r>
            <a:r>
              <a:rPr lang="en-US" b="1" dirty="0"/>
              <a:t>What is an ESS?”: </a:t>
            </a:r>
            <a:r>
              <a:rPr lang="en-US" dirty="0">
                <a:hlinkClick r:id="rId4"/>
              </a:rPr>
              <a:t>11-18/1051r7</a:t>
            </a:r>
            <a:r>
              <a:rPr lang="en-US" dirty="0"/>
              <a:t>, Change 802.11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 (and MLME-SCAN?)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Other TG new architecture concepts: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TGbe</a:t>
            </a:r>
            <a:r>
              <a:rPr lang="en-US" sz="1800" b="1" dirty="0"/>
              <a:t> (EHT) multi-band/multi-link operation architecture</a:t>
            </a:r>
            <a:endParaRPr lang="en-US" b="1" dirty="0"/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Monitor </a:t>
            </a:r>
            <a:r>
              <a:rPr lang="en-US" sz="1800" b="1" dirty="0" err="1"/>
              <a:t>TGbd’s</a:t>
            </a:r>
            <a:r>
              <a:rPr lang="en-US" sz="1800" b="1" dirty="0"/>
              <a:t> activities in support of IEEE 1609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IEEE 802.11 </a:t>
            </a:r>
            <a:r>
              <a:rPr lang="en-US" altLang="en-US" dirty="0" err="1" smtClean="0"/>
              <a:t>Coex</a:t>
            </a:r>
            <a:r>
              <a:rPr lang="en-US" altLang="en-US" dirty="0" smtClean="0"/>
              <a:t> SC will meet twice in Irvine in Jan 2020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xmlns="" id="{2473197A-8928-4D04-B47E-76CE1FF433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twice this week:</a:t>
            </a:r>
          </a:p>
          <a:p>
            <a:pPr>
              <a:defRPr/>
            </a:pPr>
            <a:r>
              <a:rPr lang="en-AU" altLang="en-US" dirty="0" err="1"/>
              <a:t>Coex</a:t>
            </a:r>
            <a:r>
              <a:rPr lang="en-AU" altLang="en-US" dirty="0"/>
              <a:t> SC meeting on </a:t>
            </a:r>
            <a:r>
              <a:rPr lang="en-AU" dirty="0"/>
              <a:t>Wed PM1</a:t>
            </a:r>
          </a:p>
          <a:p>
            <a:pPr>
              <a:defRPr/>
            </a:pPr>
            <a:r>
              <a:rPr lang="en-AU" altLang="en-US" dirty="0" err="1"/>
              <a:t>Coex</a:t>
            </a:r>
            <a:r>
              <a:rPr lang="en-AU" altLang="en-US" dirty="0"/>
              <a:t> SC meeting on </a:t>
            </a:r>
            <a:r>
              <a:rPr lang="en-AU" dirty="0"/>
              <a:t>Thu PM1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IEEE 802.11 Coex SC will focus on “important”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:a16="http://schemas.microsoft.com/office/drawing/2014/main" xmlns="" id="{D34D76C6-EA4E-45A0-9CE2-81D6255A780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(11-19-2150) to be addressed include:</a:t>
            </a:r>
          </a:p>
          <a:p>
            <a:pPr>
              <a:defRPr/>
            </a:pPr>
            <a:r>
              <a:rPr lang="en-AU" dirty="0"/>
              <a:t>Review of “important” issues from </a:t>
            </a:r>
            <a:r>
              <a:rPr lang="en-AU" dirty="0" err="1"/>
              <a:t>CoexWorkshop</a:t>
            </a:r>
            <a:endParaRPr lang="en-AU" dirty="0"/>
          </a:p>
          <a:p>
            <a:pPr>
              <a:defRPr/>
            </a:pPr>
            <a:r>
              <a:rPr lang="en-AU" dirty="0"/>
              <a:t>Review of recent ETSI BRAN activities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inc.</a:t>
            </a:r>
            <a:r>
              <a:rPr lang="en-AU" dirty="0"/>
              <a:t> synchronous access</a:t>
            </a:r>
          </a:p>
          <a:p>
            <a:pPr>
              <a:defRPr/>
            </a:pPr>
            <a:r>
              <a:rPr lang="en-AU" dirty="0"/>
              <a:t>Review of recent 3GPP RAN/RAN1 &amp; WBA activities</a:t>
            </a:r>
          </a:p>
          <a:p>
            <a:pPr>
              <a:defRPr/>
            </a:pPr>
            <a:r>
              <a:rPr lang="en-AU" dirty="0"/>
              <a:t>Discussion of extension of </a:t>
            </a:r>
            <a:r>
              <a:rPr lang="en-AU" dirty="0" err="1"/>
              <a:t>Coex</a:t>
            </a:r>
            <a:r>
              <a:rPr lang="en-AU" dirty="0"/>
              <a:t> SC charter 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marL="0" indent="0">
              <a:defRPr/>
            </a:pPr>
            <a:r>
              <a:rPr lang="en-AU" dirty="0">
                <a:solidFill>
                  <a:srgbClr val="FF0000"/>
                </a:solidFill>
              </a:rPr>
              <a:t>The main issue of contention between the Wi-Fi &amp; cellular communities continues to be ED-only vs ED+PD/ED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9800"/>
            <a:ext cx="8534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accent4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Will meet in March 2020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accent4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/>
                </a:solidFill>
              </a:rPr>
              <a:t>WG PAR submission to 802 EC:  14 Feb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/>
                </a:solidFill>
              </a:rPr>
              <a:t>WG PAR Submission to NesCom: 24 April 2020 </a:t>
            </a:r>
            <a:r>
              <a:rPr lang="en-US" sz="1600" dirty="0">
                <a:solidFill>
                  <a:schemeClr val="accent4"/>
                </a:solidFill>
              </a:rPr>
              <a:t>(for </a:t>
            </a:r>
            <a:r>
              <a:rPr lang="en-US" sz="1600" dirty="0" err="1">
                <a:solidFill>
                  <a:schemeClr val="accent4"/>
                </a:solidFill>
              </a:rPr>
              <a:t>NesCom</a:t>
            </a:r>
            <a:r>
              <a:rPr lang="en-US" sz="1600" dirty="0">
                <a:solidFill>
                  <a:schemeClr val="accent4"/>
                </a:solidFill>
              </a:rPr>
              <a:t> June mtg)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accent4"/>
                </a:solidFill>
              </a:rPr>
              <a:t>WG PAR Submission to </a:t>
            </a:r>
            <a:r>
              <a:rPr lang="en-US" altLang="en-US" sz="1600" dirty="0" err="1">
                <a:solidFill>
                  <a:schemeClr val="accent4"/>
                </a:solidFill>
              </a:rPr>
              <a:t>NesCom</a:t>
            </a:r>
            <a:r>
              <a:rPr lang="en-US" altLang="en-US" sz="1600" dirty="0">
                <a:solidFill>
                  <a:schemeClr val="accent4"/>
                </a:solidFill>
              </a:rPr>
              <a:t> for Continuous Process telecon approximately March 7 2020</a:t>
            </a:r>
          </a:p>
          <a:p>
            <a:pPr lvl="1"/>
            <a:endParaRPr lang="en-US" altLang="en-US" sz="2000" dirty="0">
              <a:solidFill>
                <a:schemeClr val="accent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7779</TotalTime>
  <Words>2126</Words>
  <Application>Microsoft Office PowerPoint</Application>
  <PresentationFormat>Widescreen</PresentationFormat>
  <Paragraphs>423</Paragraphs>
  <Slides>25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January 2020</vt:lpstr>
      <vt:lpstr>Abstract</vt:lpstr>
      <vt:lpstr>Editors Meeting - Agenda</vt:lpstr>
      <vt:lpstr>ANA Status</vt:lpstr>
      <vt:lpstr>802.11 AANI SC – January 2020</vt:lpstr>
      <vt:lpstr>ARC – January 2020</vt:lpstr>
      <vt:lpstr>The IEEE 802.11 Coex SC will meet twice in Irvine in Jan 2020</vt:lpstr>
      <vt:lpstr>The IEEE 802.11 Coex SC will focus on “important” issues related to coexistence</vt:lpstr>
      <vt:lpstr>PAR Review SC Chair: Jon Rosdahl</vt:lpstr>
      <vt:lpstr>WNG – January 2020</vt:lpstr>
      <vt:lpstr>IEEE 802 JTC1 SC will meet only once in Irvine in Jan 2020</vt:lpstr>
      <vt:lpstr>IEEE 802 has submitted 98 standards into or through the PSDO pipeline</vt:lpstr>
      <vt:lpstr>TGmd – Snapshot slide</vt:lpstr>
      <vt:lpstr>TGax – January 2020</vt:lpstr>
      <vt:lpstr>TGay – January 2020</vt:lpstr>
      <vt:lpstr>NGP TG AZ – Jan. 2020 TGaz Next Generation Positioning</vt:lpstr>
      <vt:lpstr>NGP TG AZ – Jan. 2020 TGaz Next Generation Positioning</vt:lpstr>
      <vt:lpstr>TGba (Wake-up Radio) </vt:lpstr>
      <vt:lpstr>802.11 TGbb</vt:lpstr>
      <vt:lpstr>IEEE 802.11 TGbc Broadcast Services Chair: Marc Emmelmann</vt:lpstr>
      <vt:lpstr>Snapshot of IEEE 802.11 TGbd Jan 2020</vt:lpstr>
      <vt:lpstr>IEEE 802.11be – January 2020</vt:lpstr>
      <vt:lpstr>SENS SG – January 2020</vt:lpstr>
      <vt:lpstr>802.11 ITU Liaison Ad Hoc (ITU AHG) – January 2020 Chair: Hassan Yaghoobi</vt:lpstr>
      <vt:lpstr>802.11 RCM ad-hoc – January 2020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196</cp:revision>
  <cp:lastPrinted>1601-01-01T00:00:00Z</cp:lastPrinted>
  <dcterms:created xsi:type="dcterms:W3CDTF">2018-05-02T19:26:26Z</dcterms:created>
  <dcterms:modified xsi:type="dcterms:W3CDTF">2020-01-13T18:19:55Z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2020-01-13 18:19:55Z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