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1" r:id="rId24"/>
    <p:sldId id="282" r:id="rId25"/>
    <p:sldId id="280" r:id="rId2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2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802.11-19/2134r0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899465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doc.: IEEE 802.11-12/xxxxr0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A70BF216-4F0E-40E5-A09D-9F1D7CD8F887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1675" y="4421188"/>
            <a:ext cx="5619750" cy="4189412"/>
          </a:xfrm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594120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15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7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33625" y="536575"/>
            <a:ext cx="470535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/>
              <a:t>July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/>
              <a:t>Dorothy Stanley (HP Enterprise)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802.11-19/1413r0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Sept.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Nikola Serafimovski, pureLiFi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19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7617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25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802.11-16/0222r2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(HPE)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848630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2A84FC0-B2EE-43D7-BAE6-EEE5DFF59772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136069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2359953A-41FE-4535-B166-F80724C422D8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24932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10306" y="90047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46115" y="96051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 dirty="0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758224" y="9001047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278938" y="9001046"/>
            <a:ext cx="41517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dirty="0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9</a:t>
            </a:fld>
            <a:endParaRPr lang="en-US" altLang="en-US" dirty="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5882073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802.11-08/1455r0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Jan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685DFE2F-EAE4-4245-A6F9-B5A0CA9FAB84}" type="slidenum">
              <a:rPr lang="en-US" altLang="en-US" smtClean="0"/>
              <a:pPr>
                <a:spcBef>
                  <a:spcPct val="0"/>
                </a:spcBef>
              </a:pPr>
              <a:t>10</a:t>
            </a:fld>
            <a:endParaRPr lang="en-US" altLang="en-US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2588" y="700088"/>
            <a:ext cx="6172200" cy="3471862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408488"/>
            <a:ext cx="5083175" cy="41783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90081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doc.: IEEE 802.11-07/0547r0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0F648A84-E05C-44B4-931D-5A41CC336AED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43754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September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Robert Stacey, Intel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Report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802.11-19/2142r0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48-01-00ax-comments-on-d6-0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mentor.ieee.org/802.11/dcn/19/11-19-2118-00-00ax-tgax-january-2020-meeting-agenda.ppt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2116-00-00bd-tgbd-dec-2019-teleconference-minutes.docxx" TargetMode="External"/><Relationship Id="rId2" Type="http://schemas.openxmlformats.org/officeDocument/2006/relationships/hyperlink" Target="https://mentor.ieee.org/802.11/dcn/19/11-19-0825-01-00bd-tgbd-sept-2019-meeting-minutes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2127-AANI-aani-sc-agenda-january-2020.ppt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-web.cisco.com/18v-8__0w1rjXGlTWwbIoNMA1phXnuC0-v6ku91Ui_CIlifOB9vZYzRDGYVmr7PlBTLb9HIRk4RWZLBEyeQqJE89HDXmasA_GVJBXFZoHW19t9FyvCwbLNjzhwOyjA2F23tFoqxRZkbMuj4b8ZYqkJJRUietc4WklQov9dCt6qGyN2-m_NO2CAxgaDoJ95T_-EfZOzu4y2vRPazSLMWyDQF7M3teZ0Wih7TcNmumCtOGdZBbwlZig2sudDJ78Z3tTHAAZnh6Nao_a4Qn9FuPyXx2dD4wB_HzYnBMWp4IPRU6BFgFuLMIFnaLzJg3HrjO9mYORSZX5soy2DiFpNdhSlw/https:/datatracker.ietf.org/doc/draft-ietf-6lo-ap-nd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19/11-19-0106-00-000m-sta-and-ap.docx" TargetMode="External"/><Relationship Id="rId4" Type="http://schemas.openxmlformats.org/officeDocument/2006/relationships/hyperlink" Target="https://mentor.ieee.org/802.11/dcn/18/11-18-1051-07-0arc-what-is-an-ess.ppt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mtClean="0"/>
              <a:t>WG11 Opening Report Snapshot Slides January 2020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 2020-01-12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475495"/>
              </p:ext>
            </p:extLst>
          </p:nvPr>
        </p:nvGraphicFramePr>
        <p:xfrm>
          <a:off x="990600" y="2413000"/>
          <a:ext cx="10210800" cy="2481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51" name="Document" r:id="rId4" imgW="10466184" imgH="2539535" progId="Word.Document.8">
                  <p:embed/>
                </p:oleObj>
              </mc:Choice>
              <mc:Fallback>
                <p:oleObj name="Document" r:id="rId4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413000"/>
                        <a:ext cx="10210800" cy="248126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533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</a:t>
            </a:r>
            <a:r>
              <a:rPr lang="en-US" altLang="en-US" dirty="0" smtClean="0"/>
              <a:t>– January 2020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="" xmlns:a16="http://schemas.microsoft.com/office/drawing/2014/main" id="{7056D5F8-4388-4426-867B-2A6DDB4823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2133600"/>
            <a:ext cx="8382000" cy="3733801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en-US" dirty="0"/>
              <a:t>Announcements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Approval of Minutes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Presentations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dirty="0"/>
              <a:t>TBD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Plans for March 2020</a:t>
            </a:r>
          </a:p>
          <a:p>
            <a:pPr lvl="1">
              <a:spcBef>
                <a:spcPts val="0"/>
              </a:spcBef>
              <a:defRPr/>
            </a:pPr>
            <a:r>
              <a:rPr lang="en-US" altLang="en-US" dirty="0"/>
              <a:t>Chair will make a call for presentations in advance</a:t>
            </a:r>
          </a:p>
          <a:p>
            <a:pPr>
              <a:spcBef>
                <a:spcPts val="0"/>
              </a:spcBef>
              <a:defRPr/>
            </a:pPr>
            <a:r>
              <a:rPr lang="en-US" altLang="en-US" dirty="0"/>
              <a:t>Adjourn</a:t>
            </a:r>
          </a:p>
          <a:p>
            <a:pPr>
              <a:spcBef>
                <a:spcPts val="0"/>
              </a:spcBef>
              <a:defRPr/>
            </a:pPr>
            <a:endParaRPr lang="en-US" altLang="en-US" dirty="0"/>
          </a:p>
          <a:p>
            <a:pPr marL="0" indent="0">
              <a:spcBef>
                <a:spcPts val="0"/>
              </a:spcBef>
              <a:defRPr/>
            </a:pPr>
            <a:endParaRPr lang="en-US" altLang="en-US" dirty="0">
              <a:solidFill>
                <a:srgbClr val="FF0000"/>
              </a:solidFill>
            </a:endParaRPr>
          </a:p>
          <a:p>
            <a:pPr marL="0" indent="0" algn="ctr">
              <a:spcBef>
                <a:spcPts val="0"/>
              </a:spcBef>
              <a:defRPr/>
            </a:pPr>
            <a:r>
              <a:rPr lang="en-US" altLang="en-US" dirty="0"/>
              <a:t>Current agenda is document 11-19/2129r0</a:t>
            </a:r>
          </a:p>
        </p:txBody>
      </p:sp>
      <p:sp>
        <p:nvSpPr>
          <p:cNvPr id="15367" name="Rectangle 1"/>
          <p:cNvSpPr>
            <a:spLocks noChangeArrowheads="1"/>
          </p:cNvSpPr>
          <p:nvPr/>
        </p:nvSpPr>
        <p:spPr bwMode="auto">
          <a:xfrm>
            <a:off x="1524000" y="1216026"/>
            <a:ext cx="91440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/>
              <a:t>Tuesday 14 January AM1 (08:00-10:00)</a:t>
            </a:r>
            <a:endParaRPr lang="en-US" altLang="en-US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Jim Lansford,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74888" y="687388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/>
            <a:r>
              <a:rPr lang="en-US" altLang="en-US" dirty="0" smtClean="0"/>
              <a:t>IEEE 802 JTC1 SC will meet only once in Irvine in Jan </a:t>
            </a:r>
            <a:r>
              <a:rPr lang="en-US" altLang="en-US" dirty="0" smtClean="0"/>
              <a:t>2020</a:t>
            </a:r>
            <a:endParaRPr lang="en-US" altLang="en-US" dirty="0" smtClean="0"/>
          </a:p>
        </p:txBody>
      </p:sp>
      <p:sp>
        <p:nvSpPr>
          <p:cNvPr id="3078" name="Content Placeholder 2">
            <a:extLst>
              <a:ext uri="{FF2B5EF4-FFF2-40B4-BE49-F238E27FC236}">
                <a16:creationId xmlns="" xmlns:a16="http://schemas.microsoft.com/office/drawing/2014/main" id="{E920C2DC-1EAF-4C42-A18C-C107120B1E0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0" y="1981200"/>
            <a:ext cx="7696200" cy="43434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(11-19-2102) addressed this week</a:t>
            </a:r>
            <a:br>
              <a:rPr lang="en-AU" altLang="en-US" dirty="0"/>
            </a:br>
            <a:r>
              <a:rPr lang="en-AU" altLang="en-US" dirty="0"/>
              <a:t>(Tue PM1) will include “the usual”:</a:t>
            </a:r>
          </a:p>
          <a:p>
            <a:pPr>
              <a:defRPr/>
            </a:pPr>
            <a:r>
              <a:rPr lang="en-AU" dirty="0"/>
              <a:t>Review status of PSDO process</a:t>
            </a:r>
          </a:p>
          <a:p>
            <a:pPr lvl="1">
              <a:defRPr/>
            </a:pPr>
            <a:r>
              <a:rPr lang="en-AU" dirty="0"/>
              <a:t>Review liaisons of drafts to SC6 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60 day/FDIS ballots</a:t>
            </a:r>
          </a:p>
          <a:p>
            <a:pPr lvl="1">
              <a:defRPr/>
            </a:pPr>
            <a:r>
              <a:rPr lang="en-AU" dirty="0"/>
              <a:t>Note: the required work is relatively light due to a (now hopefully resolved) process issue at ISO</a:t>
            </a:r>
          </a:p>
          <a:p>
            <a:pPr>
              <a:defRPr/>
            </a:pPr>
            <a:r>
              <a:rPr lang="en-AU" dirty="0"/>
              <a:t>Prepare for SC6 meeting in London in early 2020 </a:t>
            </a:r>
          </a:p>
          <a:p>
            <a:pPr lvl="1">
              <a:defRPr/>
            </a:pPr>
            <a:r>
              <a:rPr lang="en-AU" dirty="0"/>
              <a:t>Korea NB WUR proposal (overlapping with 802.11ba?)</a:t>
            </a:r>
          </a:p>
          <a:p>
            <a:pPr lvl="1">
              <a:defRPr/>
            </a:pPr>
            <a:r>
              <a:rPr lang="en-AU" dirty="0"/>
              <a:t>China NB WLAN access control &amp; trustworthiness proposals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AU" altLang="en-US" smtClean="0"/>
              <a:t>IEEE 802 has submitted 98 standards into or through the PSDO pipeline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ED4B6A9C-385C-428F-95C9-C3D1A3039C33}"/>
              </a:ext>
            </a:extLst>
          </p:cNvPr>
          <p:cNvSpPr/>
          <p:nvPr/>
        </p:nvSpPr>
        <p:spPr bwMode="auto">
          <a:xfrm>
            <a:off x="7848600" y="2574926"/>
            <a:ext cx="2209800" cy="123507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r>
              <a:rPr lang="en-AU" sz="1600" b="1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FDIS ballots</a:t>
            </a:r>
            <a:endParaRPr lang="en-AU" sz="1600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spcBef>
                <a:spcPts val="300"/>
              </a:spcBef>
              <a:buFont typeface="Arial" panose="020B0604020202020204" pitchFamily="34" charset="0"/>
              <a:buChar char="•"/>
              <a:defRPr/>
            </a:pP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802.11ak/</a:t>
            </a:r>
            <a:r>
              <a:rPr lang="en-AU" sz="16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</a:t>
            </a: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en-AU" sz="1600" dirty="0" err="1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</a:t>
            </a:r>
            <a:r>
              <a:rPr lang="en-AU" sz="160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waiting for FDIS ballot start</a:t>
            </a:r>
          </a:p>
        </p:txBody>
      </p:sp>
      <p:cxnSp>
        <p:nvCxnSpPr>
          <p:cNvPr id="17413" name="Straight Arrow Connector 3"/>
          <p:cNvCxnSpPr>
            <a:cxnSpLocks noChangeShapeType="1"/>
          </p:cNvCxnSpPr>
          <p:nvPr/>
        </p:nvCxnSpPr>
        <p:spPr bwMode="auto">
          <a:xfrm>
            <a:off x="7620000" y="3184525"/>
            <a:ext cx="228600" cy="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aphicFrame>
        <p:nvGraphicFramePr>
          <p:cNvPr id="8" name="Content Placeholder 5">
            <a:extLst>
              <a:ext uri="{FF2B5EF4-FFF2-40B4-BE49-F238E27FC236}">
                <a16:creationId xmlns="" xmlns:a16="http://schemas.microsoft.com/office/drawing/2014/main" id="{6DE24204-45E5-403C-9571-0E8EE13827E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828800" y="1905001"/>
          <a:ext cx="5791200" cy="333692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=""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="" xmlns:a16="http://schemas.microsoft.com/office/drawing/2014/main" val="3686578755"/>
                    </a:ext>
                  </a:extLst>
                </a:gridCol>
              </a:tblGrid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WG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Completed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In-process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21862381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54187023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61643755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94314654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802.15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2187709932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802.16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1930315798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802.21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/>
                </a:tc>
                <a:extLst>
                  <a:ext uri="{0D108BD9-81ED-4DB2-BD59-A6C34878D82A}">
                    <a16:rowId xmlns="" xmlns:a16="http://schemas.microsoft.com/office/drawing/2014/main" val="3179030079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802.22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11" marB="45711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456360250"/>
                  </a:ext>
                </a:extLst>
              </a:tr>
              <a:tr h="370769"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</a:t>
                      </a:r>
                    </a:p>
                  </a:txBody>
                  <a:tcPr marT="45711" marB="4571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62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8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36</a:t>
                      </a:r>
                    </a:p>
                  </a:txBody>
                  <a:tcPr marT="45711" marB="45711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17457" name="Rectangle 6"/>
          <p:cNvSpPr>
            <a:spLocks noChangeArrowheads="1"/>
          </p:cNvSpPr>
          <p:nvPr/>
        </p:nvSpPr>
        <p:spPr bwMode="auto">
          <a:xfrm>
            <a:off x="1828800" y="5394326"/>
            <a:ext cx="5791200" cy="93027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 marL="182563" indent="-182563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ts val="3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All ballots have been delayed by a problem at ISO</a:t>
            </a:r>
          </a:p>
          <a:p>
            <a:pPr>
              <a:spcBef>
                <a:spcPts val="300"/>
              </a:spcBef>
            </a:pPr>
            <a:r>
              <a:rPr lang="en-AU" altLang="en-US" sz="1600" b="0">
                <a:latin typeface="Arial" panose="020B0604020202020204" pitchFamily="34" charset="0"/>
                <a:cs typeface="Arial" panose="020B0604020202020204" pitchFamily="34" charset="0"/>
              </a:rPr>
              <a:t>IEEE-SA reports that the problem has been resolved and that the ballots will restart soon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TGmd</a:t>
            </a:r>
            <a:r>
              <a:rPr lang="en-US" altLang="en-US" dirty="0" smtClean="0"/>
              <a:t> – Snapshot slide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237637" y="1524000"/>
            <a:ext cx="9125564" cy="457200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dirty="0" smtClean="0"/>
              <a:t>Overall Status: Initial Standards Association Ballot Completed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Result: 82% approval (119 Approve, 25 Disapprove, 4 Abstain), 820 comments received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D3.0 incorporates all approved amendments </a:t>
            </a:r>
            <a:endParaRPr lang="en-US" altLang="zh-CN" dirty="0"/>
          </a:p>
          <a:p>
            <a:pPr>
              <a:lnSpc>
                <a:spcPct val="90000"/>
              </a:lnSpc>
            </a:pPr>
            <a:r>
              <a:rPr lang="en-US" altLang="zh-CN" dirty="0"/>
              <a:t>Since </a:t>
            </a:r>
            <a:r>
              <a:rPr lang="en-US" altLang="zh-CN" dirty="0" smtClean="0"/>
              <a:t>November </a:t>
            </a:r>
            <a:r>
              <a:rPr lang="en-US" altLang="zh-CN" dirty="0"/>
              <a:t>2019 meeting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/>
              <a:t>Two teleconferences held</a:t>
            </a:r>
          </a:p>
          <a:p>
            <a:pPr>
              <a:lnSpc>
                <a:spcPct val="90000"/>
              </a:lnSpc>
            </a:pPr>
            <a:r>
              <a:rPr lang="en-US" altLang="zh-CN" dirty="0" smtClean="0"/>
              <a:t>January 2020 meeting </a:t>
            </a:r>
            <a:r>
              <a:rPr lang="en-US" altLang="zh-CN" dirty="0"/>
              <a:t>goals </a:t>
            </a:r>
            <a:r>
              <a:rPr lang="en-US" altLang="zh-CN" dirty="0" smtClean="0"/>
              <a:t>(5 </a:t>
            </a:r>
            <a:r>
              <a:rPr lang="en-US" altLang="zh-CN" dirty="0"/>
              <a:t>timeslots):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cs typeface="Arial" panose="020B0604020202020204" pitchFamily="34" charset="0"/>
                <a:sym typeface="Wingdings" panose="05000000000000000000" pitchFamily="2" charset="2"/>
              </a:rPr>
              <a:t>Progress initial SA ballot comment resolution</a:t>
            </a:r>
          </a:p>
          <a:p>
            <a:pPr lvl="1">
              <a:lnSpc>
                <a:spcPct val="90000"/>
              </a:lnSpc>
            </a:pP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Plans for January – March 2020: teleconferences, February 18-20 ad-hoc meeting for continued comment resolution</a:t>
            </a:r>
            <a:endParaRPr lang="en-US" altLang="zh-CN" dirty="0">
              <a:cs typeface="Arial" panose="020B0604020202020204" pitchFamily="34" charset="0"/>
              <a:sym typeface="Wingdings" panose="05000000000000000000" pitchFamily="2" charset="2"/>
            </a:endParaRPr>
          </a:p>
          <a:p>
            <a:pPr lvl="1">
              <a:lnSpc>
                <a:spcPct val="90000"/>
              </a:lnSpc>
            </a:pPr>
            <a:r>
              <a:rPr lang="en-US" altLang="zh-CN" dirty="0">
                <a:cs typeface="Arial" panose="020B0604020202020204" pitchFamily="34" charset="0"/>
                <a:sym typeface="Wingdings" panose="05000000000000000000" pitchFamily="2" charset="2"/>
              </a:rPr>
              <a:t>Agenda: </a:t>
            </a:r>
            <a:r>
              <a:rPr lang="en-US" altLang="zh-CN" dirty="0" smtClean="0">
                <a:cs typeface="Arial" panose="020B0604020202020204" pitchFamily="34" charset="0"/>
                <a:sym typeface="Wingdings" panose="05000000000000000000" pitchFamily="2" charset="2"/>
              </a:rPr>
              <a:t>11-19-2134</a:t>
            </a:r>
            <a:endParaRPr lang="en-US" altLang="en-US" sz="1600" dirty="0">
              <a:solidFill>
                <a:srgbClr val="0066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Dorothy Stanley, HP Enterprise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2209800" y="457200"/>
            <a:ext cx="7772400" cy="10668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TGax </a:t>
            </a:r>
            <a:r>
              <a:rPr lang="en-US" dirty="0" smtClean="0"/>
              <a:t>– January 2020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1905000" y="1524000"/>
            <a:ext cx="8534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WG LB 247 on draft </a:t>
            </a:r>
            <a:r>
              <a:rPr lang="en-US" dirty="0" smtClean="0"/>
              <a:t>6.0 closed on December 11, 2019 and </a:t>
            </a:r>
            <a:r>
              <a:rPr lang="en-US" dirty="0"/>
              <a:t>achieved 97% approval ratio.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3 comments were received and were resolved during the </a:t>
            </a:r>
            <a:r>
              <a:rPr lang="en-US" dirty="0" err="1"/>
              <a:t>TGax</a:t>
            </a:r>
            <a:r>
              <a:rPr lang="en-US" dirty="0"/>
              <a:t> teleconference on December 13, 2019.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https://mentor.ieee.org/802.11/dcn/19/11-19-2148-01-00ax-comments-on-d6-0.xlsx</a:t>
            </a:r>
            <a:r>
              <a:rPr lang="en-US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changes to draft 6.0 as result of comment resolution.</a:t>
            </a:r>
          </a:p>
          <a:p>
            <a:r>
              <a:rPr lang="en-US" sz="2200" dirty="0"/>
              <a:t>The first SA ballot started on Dec. 17, 2019 and closes on January 24, 2020.</a:t>
            </a:r>
            <a:endParaRPr lang="en-US" sz="2000" dirty="0"/>
          </a:p>
          <a:p>
            <a:r>
              <a:rPr lang="en-US" sz="2000" dirty="0"/>
              <a:t>Agenda of the meeting is available at: </a:t>
            </a:r>
            <a:r>
              <a:rPr lang="en-US" sz="2000" dirty="0">
                <a:hlinkClick r:id="rId4"/>
              </a:rPr>
              <a:t>https://mentor.ieee.org/802.11/dcn/19/11-19-2118-00-00ax-tgax-january-2020-meeting-agenda.pptx</a:t>
            </a:r>
            <a:r>
              <a:rPr lang="en-US" sz="2000" dirty="0"/>
              <a:t> </a:t>
            </a:r>
            <a:endParaRPr lang="en-US" sz="16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Osama AboulMagd, Huawei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TGay</a:t>
            </a:r>
            <a:r>
              <a:rPr lang="en-US" dirty="0" smtClean="0"/>
              <a:t> – January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 smtClean="0"/>
              <a:t>Initial Standards Association ballot starts on December 2, and ends on January 9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Result:  89% approved;  135 comments received – 79 of which must be </a:t>
            </a:r>
            <a:r>
              <a:rPr lang="en-US" altLang="zh-CN" dirty="0" smtClean="0"/>
              <a:t>satisfied</a:t>
            </a:r>
            <a:endParaRPr lang="en-US" altLang="zh-CN" dirty="0"/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Meeting goals this week: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Comment assignment 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Comment resolution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Liaise P802.11ay Draft 5.0 to ISO/IEC JTC1 SC6</a:t>
            </a:r>
            <a:endParaRPr lang="en-US" altLang="zh-CN" dirty="0"/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Plan for teleconferences between January and March 2020 for continued comment resolution</a:t>
            </a:r>
          </a:p>
          <a:p>
            <a:pPr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altLang="zh-CN" dirty="0" smtClean="0"/>
              <a:t>Agenda slide deck:  19/2101</a:t>
            </a: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Edward Au,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NGP TG AZ – Jan. 2020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Current status: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Recirculation ballot LB 249 run for 3 weeks, ballot results: 219 approval, 33 disapprove (86.9% approval</a:t>
            </a:r>
            <a:r>
              <a:rPr lang="en-US" dirty="0" smtClean="0"/>
              <a:t>). 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Results coming from LB 249: 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460 Technical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540 Editorial comments</a:t>
            </a:r>
          </a:p>
          <a:p>
            <a:pPr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dirty="0"/>
              <a:t>16 general. </a:t>
            </a:r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Upcoming milestones/approved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Commence comment </a:t>
            </a:r>
            <a:r>
              <a:rPr lang="en-US" dirty="0" smtClean="0"/>
              <a:t>resolution </a:t>
            </a:r>
            <a:r>
              <a:rPr lang="en-US" dirty="0"/>
              <a:t>for LB </a:t>
            </a:r>
            <a:r>
              <a:rPr lang="en-US" dirty="0" smtClean="0"/>
              <a:t>249.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b="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NGP TG AZ – Jan. 2020</a:t>
            </a:r>
            <a:br>
              <a:rPr lang="en-US" dirty="0"/>
            </a:br>
            <a:r>
              <a:rPr lang="en-GB" dirty="0" err="1"/>
              <a:t>TGaz</a:t>
            </a:r>
            <a:r>
              <a:rPr lang="en-GB" dirty="0"/>
              <a:t> Next Generation Positioning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dirty="0"/>
              <a:t>Agenda: </a:t>
            </a:r>
          </a:p>
          <a:p>
            <a:pPr lvl="1">
              <a:buFont typeface="Times New Roman" pitchFamily="16" charset="0"/>
              <a:buChar char="•"/>
            </a:pPr>
            <a:r>
              <a:rPr lang="en-US"/>
              <a:t>Refer </a:t>
            </a:r>
            <a:r>
              <a:rPr lang="en-US" dirty="0"/>
              <a:t>to submission 11-19/2121.</a:t>
            </a:r>
          </a:p>
          <a:p>
            <a:endParaRPr lang="en-US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="" xmlns:a16="http://schemas.microsoft.com/office/drawing/2014/main" id="{FE4B0254-D59E-43A0-A2C5-268D1404AD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620212"/>
              </p:ext>
            </p:extLst>
          </p:nvPr>
        </p:nvGraphicFramePr>
        <p:xfrm>
          <a:off x="5591944" y="3286104"/>
          <a:ext cx="5904655" cy="280831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0210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661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841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841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8410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984109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57823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MON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TUE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WED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THU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FRI</a:t>
                      </a:r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AM1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AM2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9195">
                <a:tc>
                  <a:txBody>
                    <a:bodyPr/>
                    <a:lstStyle/>
                    <a:p>
                      <a:r>
                        <a:rPr lang="en-US" sz="2000" dirty="0"/>
                        <a:t>PM1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PM2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AZ</a:t>
                      </a:r>
                    </a:p>
                  </a:txBody>
                  <a:tcPr marT="45746" marB="45746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57823">
                <a:tc>
                  <a:txBody>
                    <a:bodyPr/>
                    <a:lstStyle/>
                    <a:p>
                      <a:r>
                        <a:rPr lang="en-US" sz="2000" dirty="0"/>
                        <a:t>Eve</a:t>
                      </a:r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 marT="45746" marB="45746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276778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09800" y="838200"/>
            <a:ext cx="7772400" cy="1066800"/>
          </a:xfrm>
        </p:spPr>
        <p:txBody>
          <a:bodyPr/>
          <a:lstStyle/>
          <a:p>
            <a:r>
              <a:rPr lang="en-US" dirty="0" err="1"/>
              <a:t>TGba</a:t>
            </a:r>
            <a:r>
              <a:rPr lang="en-US" dirty="0"/>
              <a:t> (Wake-up Radio)</a:t>
            </a:r>
            <a:br>
              <a:rPr lang="en-US" dirty="0"/>
            </a:b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219200" y="1828800"/>
            <a:ext cx="10744200" cy="4646615"/>
          </a:xfrm>
        </p:spPr>
        <p:txBody>
          <a:bodyPr/>
          <a:lstStyle/>
          <a:p>
            <a:pPr marL="0" indent="0"/>
            <a:r>
              <a:rPr lang="en-US" altLang="en-US" sz="2000" dirty="0"/>
              <a:t>In November meeting:</a:t>
            </a:r>
          </a:p>
          <a:p>
            <a:pPr marL="400050" lvl="1" indent="0"/>
            <a:r>
              <a:rPr lang="en-US" altLang="en-US" sz="1800" dirty="0"/>
              <a:t>Completed comment resolution on D4.0 (LB243); Approved 15-day WG recirculation letter ballot on D5.0 (LB248); Agenda: doc:11-19/1743r11</a:t>
            </a:r>
          </a:p>
          <a:p>
            <a:pPr marL="0" indent="0"/>
            <a:r>
              <a:rPr lang="en-US" altLang="en-US" sz="2000" dirty="0"/>
              <a:t>LB 248 results (closed on December 17)</a:t>
            </a:r>
          </a:p>
          <a:p>
            <a:pPr marL="400050" lvl="1" indent="0"/>
            <a:r>
              <a:rPr lang="en-US" altLang="en-US" sz="1800" b="1" dirty="0"/>
              <a:t>Results:</a:t>
            </a:r>
            <a:r>
              <a:rPr lang="en-US" altLang="en-US" sz="1800" dirty="0"/>
              <a:t> 258 Approve, 12 Disapprove, 22 Abstain; </a:t>
            </a:r>
            <a:r>
              <a:rPr lang="en-US" altLang="en-US" sz="1800" b="1" dirty="0"/>
              <a:t>Approval rate: 96%</a:t>
            </a:r>
          </a:p>
          <a:p>
            <a:pPr marL="400050" lvl="1" indent="0"/>
            <a:r>
              <a:rPr lang="en-US" altLang="en-US" sz="1800" dirty="0"/>
              <a:t>1 member changed vote to approve after the LB (updated disapprove votes = 11)</a:t>
            </a:r>
          </a:p>
          <a:p>
            <a:pPr marL="400050" lvl="1" indent="0"/>
            <a:r>
              <a:rPr lang="en-US" altLang="en-US" sz="1800" b="1" dirty="0"/>
              <a:t>Total 22 comments received: 19 technical, 2 general, 1 editorial </a:t>
            </a:r>
          </a:p>
          <a:p>
            <a:pPr marL="0" indent="0"/>
            <a:r>
              <a:rPr lang="en-US" altLang="en-US" sz="2000" dirty="0"/>
              <a:t>1 teleconference call</a:t>
            </a:r>
            <a:endParaRPr lang="en-US" altLang="en-US" sz="2000" b="0" dirty="0"/>
          </a:p>
          <a:p>
            <a:pPr marL="0" indent="0"/>
            <a:r>
              <a:rPr lang="en-US" altLang="en-US" sz="2000" dirty="0"/>
              <a:t>Plan for this meeting</a:t>
            </a:r>
          </a:p>
          <a:p>
            <a:pPr marL="0" indent="0"/>
            <a:r>
              <a:rPr lang="en-US" altLang="en-US" sz="2000" dirty="0"/>
              <a:t>	</a:t>
            </a:r>
            <a:r>
              <a:rPr lang="en-US" altLang="en-US" sz="1800" b="0" dirty="0"/>
              <a:t>Complete comment resolution on D5.0</a:t>
            </a:r>
          </a:p>
          <a:p>
            <a:pPr marL="0" indent="0"/>
            <a:r>
              <a:rPr lang="en-US" altLang="en-US" sz="1800" b="0" dirty="0"/>
              <a:t>	Approve 4</a:t>
            </a:r>
            <a:r>
              <a:rPr lang="en-US" altLang="en-US" sz="1800" b="0" baseline="30000" dirty="0"/>
              <a:t>th</a:t>
            </a:r>
            <a:r>
              <a:rPr lang="en-US" altLang="en-US" sz="1800" b="0" dirty="0"/>
              <a:t> WG recirculation letter ballot on D6.0</a:t>
            </a:r>
          </a:p>
          <a:p>
            <a:pPr marL="0" indent="0"/>
            <a:r>
              <a:rPr lang="en-US" altLang="en-US" sz="1800" b="0" dirty="0"/>
              <a:t>	Request conditional approval from EC to proceed to SB</a:t>
            </a:r>
          </a:p>
          <a:p>
            <a:pPr marL="0" indent="0"/>
            <a:r>
              <a:rPr lang="en-US" altLang="en-US" sz="1800" b="0" dirty="0"/>
              <a:t>	Review timeline</a:t>
            </a:r>
          </a:p>
          <a:p>
            <a:pPr marL="0" indent="0"/>
            <a:endParaRPr lang="en-US" alt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Minyoung Park,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802.11 </a:t>
            </a:r>
            <a:r>
              <a:rPr lang="en-GB" dirty="0" err="1"/>
              <a:t>TGbb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err="1"/>
              <a:t>TGbb</a:t>
            </a:r>
            <a:r>
              <a:rPr lang="en-GB" dirty="0"/>
              <a:t> will discuss: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Draft D0.1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Evaluation Framework document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Hear PHY text proposals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Conference call schedule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en-GB" altLang="en-US" dirty="0"/>
              <a:t>Timeline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Four (4) meeting slots for the Jan. 2020 session</a:t>
            </a:r>
          </a:p>
          <a:p>
            <a:pPr marL="800100" lvl="1" algn="just">
              <a:buFont typeface="Arial" panose="020B0604020202020204" pitchFamily="34" charset="0"/>
              <a:buChar char="•"/>
            </a:pPr>
            <a:r>
              <a:rPr lang="en-GB" altLang="en-US" b="1" dirty="0"/>
              <a:t>Mon</a:t>
            </a:r>
            <a:r>
              <a:rPr lang="en-GB" altLang="en-US" dirty="0"/>
              <a:t> – AM2 ; </a:t>
            </a:r>
            <a:r>
              <a:rPr lang="en-GB" altLang="en-US" b="1" dirty="0"/>
              <a:t>Tue</a:t>
            </a:r>
            <a:r>
              <a:rPr lang="en-GB" altLang="en-US" dirty="0"/>
              <a:t> – PM1; </a:t>
            </a:r>
            <a:r>
              <a:rPr lang="en-GB" altLang="en-US" b="1" dirty="0"/>
              <a:t>Wed</a:t>
            </a:r>
            <a:r>
              <a:rPr lang="en-GB" altLang="en-US" dirty="0"/>
              <a:t> – AM1; </a:t>
            </a:r>
            <a:r>
              <a:rPr lang="en-GB" altLang="en-US" b="1" dirty="0" err="1"/>
              <a:t>Thur</a:t>
            </a:r>
            <a:r>
              <a:rPr lang="en-GB" altLang="en-US" dirty="0"/>
              <a:t> – AM2</a:t>
            </a:r>
          </a:p>
          <a:p>
            <a:pPr marL="400050" algn="just">
              <a:buFont typeface="Arial" panose="020B0604020202020204" pitchFamily="34" charset="0"/>
              <a:buChar char="•"/>
            </a:pPr>
            <a:r>
              <a:rPr lang="en-GB" altLang="en-US" dirty="0"/>
              <a:t>Proposed Agenda in doc. </a:t>
            </a:r>
            <a:r>
              <a:rPr lang="en-GB" altLang="en-US"/>
              <a:t>11-19/2135</a:t>
            </a:r>
            <a:endParaRPr lang="en-GB" altLang="en-US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Nikola Serafimovski, pureLiFi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59434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514600"/>
            <a:ext cx="10361084" cy="3960813"/>
          </a:xfrm>
          <a:ln/>
        </p:spPr>
        <p:txBody>
          <a:bodyPr numCol="2"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Editors Meeting
ANA
AANI SC
ARC SC (</a:t>
            </a:r>
            <a:r>
              <a:rPr lang="en-US" altLang="en-US" sz="1800" dirty="0" smtClean="0"/>
              <a:t>Architecture</a:t>
            </a:r>
            <a:r>
              <a:rPr lang="en-US" altLang="en-US" sz="1800" dirty="0" smtClean="0"/>
              <a:t>)
</a:t>
            </a:r>
            <a:r>
              <a:rPr lang="en-US" altLang="en-US" sz="1800" dirty="0" err="1" smtClean="0"/>
              <a:t>Coex</a:t>
            </a:r>
            <a:r>
              <a:rPr lang="en-US" altLang="en-US" sz="1800" dirty="0" smtClean="0"/>
              <a:t> SC
PAR Review SC
WNG SC (Wireless Next Generation)
JTC1 802 SC
</a:t>
            </a:r>
            <a:r>
              <a:rPr lang="en-US" altLang="en-US" sz="1800" dirty="0" err="1" smtClean="0"/>
              <a:t>TGmd</a:t>
            </a:r>
            <a:r>
              <a:rPr lang="en-US" altLang="en-US" sz="1800" dirty="0" smtClean="0"/>
              <a:t> (Maintenance)
TGax (High Efficiency WLAN)
</a:t>
            </a:r>
            <a:r>
              <a:rPr lang="en-US" altLang="en-US" sz="1800" dirty="0" err="1" smtClean="0"/>
              <a:t>TGay</a:t>
            </a:r>
            <a:r>
              <a:rPr lang="en-US" altLang="en-US" sz="1800" dirty="0" smtClean="0"/>
              <a:t> (Next Generation 60 GHz)
</a:t>
            </a:r>
            <a:r>
              <a:rPr lang="en-US" altLang="en-US" sz="1800" dirty="0" err="1" smtClean="0"/>
              <a:t>TGaz</a:t>
            </a:r>
            <a:r>
              <a:rPr lang="en-US" altLang="en-US" sz="1800" dirty="0" smtClean="0"/>
              <a:t> (Next Generation Positioning)
</a:t>
            </a:r>
            <a:r>
              <a:rPr lang="en-US" altLang="en-US" sz="1800" dirty="0" err="1" smtClean="0"/>
              <a:t>TGba</a:t>
            </a:r>
            <a:r>
              <a:rPr lang="en-US" altLang="en-US" sz="1800" dirty="0" smtClean="0"/>
              <a:t> (Wake-Up Radio)
</a:t>
            </a:r>
            <a:r>
              <a:rPr lang="en-US" altLang="en-US" sz="1800" dirty="0" err="1" smtClean="0"/>
              <a:t>TGbb</a:t>
            </a:r>
            <a:r>
              <a:rPr lang="en-US" altLang="en-US" sz="1800" dirty="0" smtClean="0"/>
              <a:t> (Light Communication)
</a:t>
            </a:r>
            <a:r>
              <a:rPr lang="en-US" altLang="en-US" sz="1800" dirty="0" err="1" smtClean="0"/>
              <a:t>TGbc</a:t>
            </a:r>
            <a:r>
              <a:rPr lang="en-US" altLang="en-US" sz="1800" dirty="0" smtClean="0"/>
              <a:t> (Broadcast </a:t>
            </a:r>
            <a:r>
              <a:rPr lang="en-US" altLang="en-US" sz="1800" dirty="0" smtClean="0"/>
              <a:t>Services</a:t>
            </a:r>
            <a:r>
              <a:rPr lang="en-US" altLang="en-US" sz="1800" dirty="0" smtClean="0"/>
              <a:t>)
</a:t>
            </a:r>
            <a:r>
              <a:rPr lang="en-US" altLang="en-US" sz="1800" dirty="0" err="1" smtClean="0"/>
              <a:t>TGbd</a:t>
            </a:r>
            <a:r>
              <a:rPr lang="en-US" altLang="en-US" sz="1800" dirty="0" smtClean="0"/>
              <a:t> (Next Gen V2X)
</a:t>
            </a:r>
            <a:r>
              <a:rPr lang="en-US" altLang="en-US" sz="1800" dirty="0" err="1" smtClean="0"/>
              <a:t>TGbe</a:t>
            </a:r>
            <a:r>
              <a:rPr lang="en-US" altLang="en-US" sz="1800" dirty="0" smtClean="0"/>
              <a:t> (Extremely High </a:t>
            </a:r>
            <a:r>
              <a:rPr lang="en-US" altLang="en-US" sz="1800" dirty="0" smtClean="0"/>
              <a:t>Throughput</a:t>
            </a:r>
            <a:r>
              <a:rPr lang="en-US" altLang="en-US" sz="1800" dirty="0" smtClean="0"/>
              <a:t>)
</a:t>
            </a:r>
            <a:r>
              <a:rPr lang="en-US" altLang="en-US" sz="1800" dirty="0"/>
              <a:t>SENS SG (WLAN Sensing</a:t>
            </a:r>
            <a:r>
              <a:rPr lang="en-US" altLang="en-US" sz="18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/>
              <a:t>ITU AHG (ITU Liaison)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RCM </a:t>
            </a:r>
            <a:r>
              <a:rPr lang="en-US" altLang="en-US" sz="1800" dirty="0" smtClean="0"/>
              <a:t>AHG (Random </a:t>
            </a:r>
            <a:r>
              <a:rPr lang="en-US" altLang="en-US" sz="1800" dirty="0" smtClean="0"/>
              <a:t>and Changing MAC addresses</a:t>
            </a:r>
            <a:r>
              <a:rPr lang="en-US" altLang="en-US" sz="1800" dirty="0" smtClean="0"/>
              <a:t>)</a:t>
            </a:r>
            <a:endParaRPr lang="en-US" altLang="en-US" sz="18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929217" y="1524000"/>
            <a:ext cx="10346268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Tx/>
              <a:buNone/>
            </a:pPr>
            <a:r>
              <a:rPr lang="en-US" altLang="en-US" kern="0" smtClean="0"/>
              <a:t>This presentation contains the IEEE 802.11 WG snapshot slides for the January 2020 session:</a:t>
            </a:r>
            <a:endParaRPr lang="en-US" altLang="en-US" kern="0" dirty="0" smtClean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 </a:t>
            </a:r>
            <a:r>
              <a:rPr lang="en-US" dirty="0" err="1"/>
              <a:t>TGbc</a:t>
            </a:r>
            <a:r>
              <a:rPr lang="en-US" dirty="0"/>
              <a:t/>
            </a:r>
            <a:br>
              <a:rPr lang="en-US" dirty="0"/>
            </a:br>
            <a:r>
              <a:rPr lang="en-US" b="0" dirty="0"/>
              <a:t>Broadcast Services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Marc Emmelmann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Progress since November 2019: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2 telephone conference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SFD and assignment of SFD-Section numbers to volunteers who will suggest final draft amending text for the sections</a:t>
            </a:r>
          </a:p>
          <a:p>
            <a:pPr lvl="1"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Review of OCB and its suitability discussion for </a:t>
            </a:r>
            <a:r>
              <a:rPr lang="en-US" dirty="0" err="1">
                <a:solidFill>
                  <a:schemeClr val="tx1"/>
                </a:solidFill>
              </a:rPr>
              <a:t>eBCS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Arial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January Goals</a:t>
            </a:r>
            <a:r>
              <a:rPr lang="en-US" dirty="0">
                <a:solidFill>
                  <a:schemeClr val="tx1"/>
                </a:solidFill>
              </a:rPr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Discussion of first draft amending text related to SFD clauses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Increase technical level of detail for agreed SFD content	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4 Meeting slots:  Mon PM2; Tue AM2 &amp; PM2; Thu PM2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Agenda: 11-19/2138</a:t>
            </a:r>
          </a:p>
          <a:p>
            <a:pPr>
              <a:buFont typeface="Arial"/>
              <a:buChar char="•"/>
            </a:pPr>
            <a:r>
              <a:rPr lang="en-US" dirty="0">
                <a:solidFill>
                  <a:schemeClr val="tx1"/>
                </a:solidFill>
              </a:rPr>
              <a:t>Meeting / Chairs slides: 11-19/2139</a:t>
            </a:r>
          </a:p>
          <a:p>
            <a:pPr lvl="1">
              <a:buFont typeface="Arial"/>
              <a:buChar char="•"/>
            </a:pP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Marc Emmelmann, Koden-TI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Snapshot of IEEE 802.11 </a:t>
            </a:r>
            <a:r>
              <a:rPr lang="en-US" altLang="zh-CN" dirty="0" err="1"/>
              <a:t>TGbd</a:t>
            </a:r>
            <a:r>
              <a:rPr lang="en-US" altLang="zh-CN" dirty="0"/>
              <a:t> Jan 2020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14400" y="1751330"/>
            <a:ext cx="10361295" cy="4605655"/>
          </a:xfrm>
        </p:spPr>
        <p:txBody>
          <a:bodyPr>
            <a:normAutofit fontScale="90000" lnSpcReduction="10000"/>
          </a:bodyPr>
          <a:lstStyle/>
          <a:p>
            <a:pPr algn="just"/>
            <a:r>
              <a:rPr lang="en-GB" altLang="en-US" dirty="0"/>
              <a:t>Since the </a:t>
            </a:r>
            <a:r>
              <a:rPr lang="en-US" altLang="en-GB" dirty="0"/>
              <a:t>Nov</a:t>
            </a:r>
            <a:r>
              <a:rPr lang="en-GB" altLang="en-US" dirty="0"/>
              <a:t> 2019 </a:t>
            </a:r>
            <a:r>
              <a:rPr lang="en-GB" altLang="en-US" dirty="0" smtClean="0"/>
              <a:t>meeting</a:t>
            </a:r>
          </a:p>
          <a:p>
            <a:pPr lvl="1" algn="just"/>
            <a:r>
              <a:rPr lang="en-US" altLang="en-GB" dirty="0" smtClean="0"/>
              <a:t>Nov</a:t>
            </a:r>
            <a:r>
              <a:rPr lang="en-GB" altLang="en-US" dirty="0" smtClean="0"/>
              <a:t> meeting </a:t>
            </a:r>
            <a:r>
              <a:rPr lang="en-GB" altLang="en-US" dirty="0"/>
              <a:t>minutes </a:t>
            </a:r>
            <a:r>
              <a:rPr lang="en-GB" altLang="en-US" dirty="0" smtClean="0"/>
              <a:t>is available  </a:t>
            </a:r>
            <a:r>
              <a:rPr lang="en-GB" altLang="en-US" sz="1500" dirty="0" smtClean="0">
                <a:solidFill>
                  <a:srgbClr val="0070C0"/>
                </a:solidFill>
                <a:hlinkClick r:id="rId2"/>
              </a:rPr>
              <a:t>here</a:t>
            </a:r>
            <a:endParaRPr lang="en-GB" altLang="en-US" sz="1500" dirty="0">
              <a:solidFill>
                <a:srgbClr val="0070C0"/>
              </a:solidFill>
            </a:endParaRPr>
          </a:p>
          <a:p>
            <a:pPr lvl="1" algn="just"/>
            <a:r>
              <a:rPr lang="en-GB" altLang="en-US" dirty="0" smtClean="0"/>
              <a:t>The Tech Editor </a:t>
            </a:r>
            <a:r>
              <a:rPr lang="en-US" altLang="en-GB" dirty="0" smtClean="0"/>
              <a:t>is still working on D0.1</a:t>
            </a:r>
            <a:r>
              <a:rPr lang="en-GB" altLang="en-US" dirty="0" smtClean="0"/>
              <a:t> </a:t>
            </a:r>
            <a:r>
              <a:rPr lang="en-US" altLang="en-GB" dirty="0" smtClean="0"/>
              <a:t>and continues to call</a:t>
            </a:r>
            <a:r>
              <a:rPr lang="en-GB" altLang="en-US" dirty="0" smtClean="0"/>
              <a:t> for draft spec text proposal</a:t>
            </a:r>
          </a:p>
          <a:p>
            <a:pPr lvl="1" algn="just"/>
            <a:r>
              <a:rPr lang="en-US" altLang="en-GB" dirty="0" smtClean="0"/>
              <a:t>2</a:t>
            </a:r>
            <a:r>
              <a:rPr lang="en-GB" altLang="en-US" dirty="0" smtClean="0"/>
              <a:t> </a:t>
            </a:r>
            <a:r>
              <a:rPr lang="en-GB" altLang="en-US" dirty="0"/>
              <a:t>teleconferences </a:t>
            </a:r>
            <a:r>
              <a:rPr lang="en-GB" altLang="en-US" dirty="0" smtClean="0"/>
              <a:t>was held and the TC minutes </a:t>
            </a:r>
            <a:r>
              <a:rPr lang="en-US" altLang="en-GB" dirty="0" smtClean="0"/>
              <a:t>are</a:t>
            </a:r>
            <a:r>
              <a:rPr lang="en-GB" altLang="en-US" dirty="0" smtClean="0"/>
              <a:t> available </a:t>
            </a:r>
            <a:r>
              <a:rPr lang="en-GB" altLang="en-US" dirty="0" smtClean="0">
                <a:hlinkClick r:id="rId3" action="ppaction://hlinkfile"/>
              </a:rPr>
              <a:t>here</a:t>
            </a:r>
            <a:endParaRPr lang="en-GB" altLang="en-US" dirty="0"/>
          </a:p>
          <a:p>
            <a:pPr lvl="1" algn="just"/>
            <a:r>
              <a:rPr lang="en-US" altLang="en-GB" sz="2110" dirty="0"/>
              <a:t>FCC announced </a:t>
            </a:r>
            <a:r>
              <a:rPr lang="en-US" altLang="en-GB" sz="2110" dirty="0" smtClean="0"/>
              <a:t>NPRM </a:t>
            </a:r>
            <a:r>
              <a:rPr lang="en-US" altLang="en-GB" sz="2110" dirty="0"/>
              <a:t>on 5.9 GHz which may cause impact to the progress and PAR of TGbd</a:t>
            </a:r>
            <a:endParaRPr lang="en-GB" altLang="en-US" sz="1700" dirty="0"/>
          </a:p>
          <a:p>
            <a:pPr algn="just"/>
            <a:r>
              <a:rPr lang="en-GB" altLang="en-US" dirty="0"/>
              <a:t>Goal of 20</a:t>
            </a:r>
            <a:r>
              <a:rPr lang="en-US" altLang="en-GB" dirty="0"/>
              <a:t>20</a:t>
            </a:r>
            <a:r>
              <a:rPr lang="en-GB" altLang="en-US" dirty="0"/>
              <a:t> </a:t>
            </a:r>
            <a:r>
              <a:rPr lang="en-US" altLang="en-GB" dirty="0"/>
              <a:t>Jan</a:t>
            </a:r>
            <a:r>
              <a:rPr lang="en-GB" altLang="en-US" dirty="0"/>
              <a:t> meeting</a:t>
            </a:r>
          </a:p>
          <a:p>
            <a:pPr lvl="1" algn="just"/>
            <a:r>
              <a:rPr lang="en-US" altLang="en-US" dirty="0"/>
              <a:t>5 sessions scheduled for </a:t>
            </a:r>
            <a:r>
              <a:rPr lang="en-US" altLang="en-US" dirty="0" err="1"/>
              <a:t>TGbd</a:t>
            </a:r>
            <a:r>
              <a:rPr lang="en-US" altLang="en-US" dirty="0"/>
              <a:t> during Jan-2020 meeting including two </a:t>
            </a:r>
            <a:r>
              <a:rPr lang="en-US" altLang="en-US" dirty="0" smtClean="0"/>
              <a:t>ad-hoc </a:t>
            </a:r>
            <a:r>
              <a:rPr lang="en-US" altLang="en-US" dirty="0"/>
              <a:t>sessions, with one MAC adhoc session dedicated to joint session with </a:t>
            </a:r>
            <a:r>
              <a:rPr lang="en-US" altLang="en-US" dirty="0" smtClean="0"/>
              <a:t>IEEE 1609 WG experts</a:t>
            </a:r>
            <a:r>
              <a:rPr lang="en-US" altLang="en-US" dirty="0"/>
              <a:t>.</a:t>
            </a:r>
          </a:p>
          <a:p>
            <a:pPr lvl="1" algn="just"/>
            <a:r>
              <a:rPr lang="en-US" altLang="en-US" dirty="0"/>
              <a:t>Approve updated FRD and SFD</a:t>
            </a:r>
          </a:p>
          <a:p>
            <a:pPr lvl="1" algn="just"/>
            <a:r>
              <a:rPr lang="en-US" altLang="en-US" dirty="0" smtClean="0"/>
              <a:t>Discussion and position statement development as reaction to FCC </a:t>
            </a:r>
            <a:r>
              <a:rPr lang="en-US" altLang="en-US" dirty="0" smtClean="0"/>
              <a:t>NPRM </a:t>
            </a:r>
            <a:r>
              <a:rPr lang="en-US" altLang="en-US" dirty="0" smtClean="0"/>
              <a:t>on 5.9 GHz</a:t>
            </a:r>
          </a:p>
          <a:p>
            <a:pPr lvl="1" algn="just"/>
            <a:r>
              <a:rPr lang="en-US" altLang="en-US" dirty="0">
                <a:sym typeface="+mn-ea"/>
              </a:rPr>
              <a:t>Complete presentations submitted for the week </a:t>
            </a:r>
            <a:endParaRPr lang="en-US" altLang="en-US" dirty="0"/>
          </a:p>
          <a:p>
            <a:pPr lvl="1" algn="just"/>
            <a:r>
              <a:rPr lang="en-US" altLang="en-US" dirty="0"/>
              <a:t>Approve Editor to update spec draft according to passed tech motions</a:t>
            </a:r>
          </a:p>
          <a:p>
            <a:pPr lvl="1" algn="just"/>
            <a:r>
              <a:rPr lang="en-US" altLang="en-US" dirty="0"/>
              <a:t>Timeline review</a:t>
            </a:r>
          </a:p>
          <a:p>
            <a:pPr lvl="1" algn="just"/>
            <a:r>
              <a:rPr lang="en-US" altLang="en-US" dirty="0"/>
              <a:t>Agenda for </a:t>
            </a:r>
            <a:r>
              <a:rPr lang="en-US" altLang="en-US" dirty="0" err="1"/>
              <a:t>TGbd</a:t>
            </a:r>
            <a:r>
              <a:rPr lang="en-US" altLang="en-US" dirty="0"/>
              <a:t> Nov meeting is available as in the latest revision of 11-19/2126</a:t>
            </a:r>
            <a:endParaRPr lang="zh-CN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Bo Sun, ZTE Corporation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="" xmlns:a16="http://schemas.microsoft.com/office/drawing/2014/main" id="{5E040B57-1D93-4ECB-AF79-BC87E32700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 802.11be – January 2020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="" xmlns:a16="http://schemas.microsoft.com/office/drawing/2014/main" id="{20D889CA-1380-4761-BDD5-F60F94A588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From November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Discussed ~50 technical submissions covering a range of topics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PHY, MIMO, Multi-AP coordination,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Multi-Link, Low Latency, MAC, etc.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Approved a total of 35 motions for inclusion of design concepts to the TGbe SFD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Tone plan, PHY preamble design, SIG field(s) content,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Multi-link operation, preamble puncturing, MAC functionalities, etc.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Goals for January F2F meeting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Presentation of technical submissions</a:t>
            </a:r>
          </a:p>
          <a:p>
            <a:pPr marL="1657350" lvl="3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Agenda is available in 11-19/2128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Alfred Asterjadhi, Qualcomm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74440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 </a:t>
            </a:r>
            <a:r>
              <a:rPr lang="en-US" altLang="zh-CN" dirty="0" smtClean="0"/>
              <a:t>S</a:t>
            </a:r>
            <a:r>
              <a:rPr lang="en-US" dirty="0" smtClean="0"/>
              <a:t>G – January 2020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676400"/>
            <a:ext cx="10361084" cy="4341813"/>
          </a:xfrm>
          <a:ln/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Progress since November 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3 teleconference calls </a:t>
            </a:r>
            <a:r>
              <a:rPr lang="en-US" sz="1600" dirty="0"/>
              <a:t>were </a:t>
            </a:r>
            <a:r>
              <a:rPr lang="en-US" sz="1600" dirty="0" smtClean="0"/>
              <a:t>held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/>
              <a:t>Discussed PAR and a CSD documents</a:t>
            </a:r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Goals for January F2F meeting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3 sessions scheduled for </a:t>
            </a:r>
            <a:r>
              <a:rPr lang="en-US" sz="1600" smtClean="0"/>
              <a:t>SENS SG </a:t>
            </a:r>
            <a:r>
              <a:rPr lang="en-US" sz="1600" dirty="0" smtClean="0"/>
              <a:t>(Mon AM2, Tus AM2, Thu AM2)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r>
              <a:rPr lang="en-US" sz="1600" dirty="0" smtClean="0"/>
              <a:t>Presentation of technical submissions </a:t>
            </a:r>
            <a:r>
              <a:rPr lang="en-US" sz="1600" dirty="0"/>
              <a:t>(The PAR and CSD related topics/presentations will be </a:t>
            </a:r>
            <a:r>
              <a:rPr lang="en-US" sz="1600" dirty="0" smtClean="0"/>
              <a:t>prioritized)</a:t>
            </a:r>
          </a:p>
          <a:p>
            <a:pPr marL="720725" lvl="1" indent="-342900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−"/>
            </a:pPr>
            <a:endParaRPr lang="en-US" sz="1600" dirty="0"/>
          </a:p>
          <a:p>
            <a:pPr marL="1657350" lvl="3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800" dirty="0"/>
              <a:t>Agenda is available in </a:t>
            </a:r>
            <a:r>
              <a:rPr lang="en-US" sz="1800" dirty="0" smtClean="0"/>
              <a:t>11-19/2119</a:t>
            </a:r>
            <a:endParaRPr lang="en-US" sz="18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Tony Xiao Han,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9905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</a:t>
            </a:r>
            <a:r>
              <a:rPr lang="en-US" altLang="en-US" dirty="0" smtClean="0"/>
              <a:t>ITU Liaison Ad Hoc (ITU AHG) </a:t>
            </a:r>
            <a:r>
              <a:rPr lang="en-US" altLang="en-US" dirty="0"/>
              <a:t>– </a:t>
            </a:r>
            <a:r>
              <a:rPr lang="en-US" altLang="en-US" dirty="0" smtClean="0"/>
              <a:t>January 2020</a:t>
            </a:r>
            <a:br>
              <a:rPr lang="en-US" altLang="en-US" dirty="0" smtClean="0"/>
            </a:br>
            <a:r>
              <a:rPr lang="en-US" altLang="en-US" dirty="0" smtClean="0"/>
              <a:t>Chair: Hassan Yaghoobi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2209800"/>
            <a:ext cx="10361084" cy="43148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</a:t>
            </a:r>
            <a:r>
              <a:rPr lang="en-US" altLang="en-US" sz="2400" b="1" dirty="0" smtClean="0"/>
              <a:t>Slots</a:t>
            </a:r>
            <a:r>
              <a:rPr lang="en-US" altLang="en-US" sz="2400" b="1" dirty="0"/>
              <a:t>: </a:t>
            </a:r>
            <a:r>
              <a:rPr lang="en-US" altLang="en-US" sz="2400" b="1" dirty="0" smtClean="0"/>
              <a:t>[Tue </a:t>
            </a:r>
            <a:r>
              <a:rPr lang="en-US" altLang="en-US" sz="2400" b="1" dirty="0"/>
              <a:t>1/14 AM1 and </a:t>
            </a:r>
            <a:r>
              <a:rPr lang="en-US" altLang="en-US" sz="2400" b="1" dirty="0" smtClean="0"/>
              <a:t>Wed </a:t>
            </a:r>
            <a:r>
              <a:rPr lang="en-US" altLang="en-US" sz="2400" b="1" dirty="0"/>
              <a:t>1/15 </a:t>
            </a:r>
            <a:r>
              <a:rPr lang="en-US" altLang="en-US" sz="2400" b="1" dirty="0" smtClean="0"/>
              <a:t>PM2]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 smtClean="0"/>
              <a:t>Agenda </a:t>
            </a:r>
            <a:r>
              <a:rPr lang="en-US" altLang="en-US" sz="2400" b="1" dirty="0"/>
              <a:t>I</a:t>
            </a:r>
            <a:r>
              <a:rPr lang="en-US" altLang="en-US" sz="2400" b="1" dirty="0" smtClean="0"/>
              <a:t>tems</a:t>
            </a:r>
            <a:r>
              <a:rPr lang="en-US" altLang="en-US" sz="2400" b="1" dirty="0"/>
              <a:t>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Introduction Presentation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Scope, Timelines, Background, Proposed Work Plan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Overview of Target ITU Recommendations and Outline of Required Updates</a:t>
            </a:r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ITU-R </a:t>
            </a:r>
            <a:r>
              <a:rPr lang="en-US" sz="2000" b="1" dirty="0"/>
              <a:t>M.1450-5 (R-REC-M.1450-5-201404-I!!</a:t>
            </a:r>
            <a:r>
              <a:rPr lang="en-US" sz="2000" b="1" dirty="0" smtClean="0"/>
              <a:t>PDF-E</a:t>
            </a:r>
            <a:r>
              <a:rPr lang="en-US" sz="2000" b="1" dirty="0"/>
              <a:t>): </a:t>
            </a:r>
            <a:r>
              <a:rPr lang="en-US" sz="2000" b="1" dirty="0" smtClean="0"/>
              <a:t>Characteristics </a:t>
            </a:r>
            <a:r>
              <a:rPr lang="en-US" sz="2000" b="1" dirty="0"/>
              <a:t>of </a:t>
            </a:r>
            <a:r>
              <a:rPr lang="en-US" sz="2000" b="1" dirty="0" smtClean="0"/>
              <a:t>broadband radio </a:t>
            </a:r>
            <a:r>
              <a:rPr lang="en-US" sz="2000" b="1" dirty="0"/>
              <a:t>local area </a:t>
            </a:r>
            <a:r>
              <a:rPr lang="en-US" sz="2000" b="1" dirty="0" smtClean="0"/>
              <a:t>networks, (</a:t>
            </a:r>
            <a:r>
              <a:rPr lang="en-US" sz="2000" b="1" dirty="0"/>
              <a:t>02/2014) </a:t>
            </a:r>
            <a:endParaRPr lang="en-US" sz="2000" b="1" dirty="0" smtClean="0"/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ITU-R </a:t>
            </a:r>
            <a:r>
              <a:rPr lang="en-US" sz="2000" b="1" dirty="0"/>
              <a:t>M.1801-2 (R-REC-M.1801-2-201302-I!!PDF-E): </a:t>
            </a:r>
            <a:r>
              <a:rPr lang="en-US" sz="2000" b="1" dirty="0" smtClean="0"/>
              <a:t>Radio </a:t>
            </a:r>
            <a:r>
              <a:rPr lang="en-US" sz="2000" b="1" dirty="0"/>
              <a:t>interface standards for broadband wireless access systems, including mobile and nomadic applications, in the mobile service operating below 6 </a:t>
            </a:r>
            <a:r>
              <a:rPr lang="en-US" sz="2000" b="1" dirty="0" smtClean="0"/>
              <a:t>GHz, (</a:t>
            </a:r>
            <a:r>
              <a:rPr lang="en-US" sz="2000" b="1" dirty="0"/>
              <a:t>02/2013</a:t>
            </a:r>
            <a:r>
              <a:rPr lang="en-US" sz="2000" b="1" dirty="0" smtClean="0"/>
              <a:t>)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000" b="1" dirty="0" smtClean="0"/>
              <a:t>Next Steps</a:t>
            </a:r>
            <a:endParaRPr lang="en-US" sz="2000" b="1" dirty="0"/>
          </a:p>
          <a:p>
            <a:pPr marL="1143000" lvl="4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Hassan Yaghoobi, Intel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802.11 RCM ad-hoc – January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800" b="1" dirty="0"/>
              <a:t>Meeting slots: Tuesday EVE, Thursday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sz="2400" dirty="0"/>
              <a:t>Note: Presentation in Wednesday mid-week plenary on report and findings of RCM TIG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800" b="1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800" b="1" dirty="0"/>
              <a:t>Agenda items: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Review Scope and Goals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Presentations/discussion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Propose direction for next steps</a:t>
            </a:r>
          </a:p>
          <a:p>
            <a:pPr marL="34290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Off-line homework: 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Editing of recommendation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400" b="1" dirty="0"/>
              <a:t>Logistics prep</a:t>
            </a:r>
          </a:p>
          <a:p>
            <a:pPr marL="285750" lvl="1" indent="-342900">
              <a:lnSpc>
                <a:spcPct val="90000"/>
              </a:lnSpc>
              <a:spcBef>
                <a:spcPts val="300"/>
              </a:spcBef>
              <a:buFont typeface="Arial" pitchFamily="34" charset="0"/>
              <a:buChar char="•"/>
              <a:defRPr/>
            </a:pPr>
            <a:r>
              <a:rPr lang="en-US" sz="2800" b="1" dirty="0"/>
              <a:t>Formulate recommendation to WG for Friday plenary</a:t>
            </a:r>
            <a:endParaRPr lang="en-US" sz="2800" dirty="0"/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endParaRPr lang="en-US" altLang="en-US" sz="2000" b="1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Editors Meeting -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Brief status report</a:t>
            </a:r>
          </a:p>
          <a:p>
            <a:r>
              <a:rPr lang="en-US" dirty="0"/>
              <a:t>Draft Numbering</a:t>
            </a:r>
          </a:p>
          <a:p>
            <a:r>
              <a:rPr lang="en-US" dirty="0"/>
              <a:t>802.11 Mandatory Draft Review before SB</a:t>
            </a:r>
          </a:p>
          <a:p>
            <a:r>
              <a:rPr lang="en-US" dirty="0"/>
              <a:t>WG Style Guide for 802.11 draft 09/1034r15</a:t>
            </a:r>
          </a:p>
          <a:p>
            <a:r>
              <a:rPr lang="en-US" dirty="0"/>
              <a:t>Review WG Style Guide</a:t>
            </a:r>
          </a:p>
          <a:p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Peter Eccelsine, Cisco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2209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ANA Status</a:t>
            </a:r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2209800" y="1905000"/>
            <a:ext cx="7772400" cy="3505200"/>
          </a:xfrm>
        </p:spPr>
        <p:txBody>
          <a:bodyPr/>
          <a:lstStyle/>
          <a:p>
            <a:pPr eaLnBrk="1" hangingPunct="1"/>
            <a:r>
              <a:rPr lang="en-US" altLang="en-US" dirty="0"/>
              <a:t>The latest database is </a:t>
            </a:r>
            <a:r>
              <a:rPr lang="en-US" altLang="en-US" dirty="0" smtClean="0"/>
              <a:t>11-11/0270r50 (November 2019)</a:t>
            </a:r>
            <a:endParaRPr lang="en-US" altLang="en-US" dirty="0"/>
          </a:p>
          <a:p>
            <a:pPr eaLnBrk="1" hangingPunct="1"/>
            <a:r>
              <a:rPr lang="en-US" altLang="en-US" dirty="0"/>
              <a:t>Changes since last meeting</a:t>
            </a:r>
            <a:r>
              <a:rPr lang="en-US" altLang="en-US" dirty="0" smtClean="0"/>
              <a:t>:</a:t>
            </a:r>
          </a:p>
          <a:p>
            <a:pPr lvl="1" eaLnBrk="1" hangingPunct="1"/>
            <a:r>
              <a:rPr lang="en-US" altLang="en-US" dirty="0" smtClean="0"/>
              <a:t>None</a:t>
            </a:r>
          </a:p>
          <a:p>
            <a:pPr eaLnBrk="1" hangingPunct="1"/>
            <a:r>
              <a:rPr lang="en-US" altLang="en-US" dirty="0" smtClean="0"/>
              <a:t>Pending changes:</a:t>
            </a:r>
          </a:p>
          <a:p>
            <a:pPr lvl="1" eaLnBrk="1" hangingPunct="1"/>
            <a:r>
              <a:rPr lang="en-US" altLang="en-US" dirty="0" err="1" smtClean="0"/>
              <a:t>REVmd</a:t>
            </a:r>
            <a:r>
              <a:rPr lang="en-US" altLang="en-US" dirty="0" smtClean="0"/>
              <a:t> has removed the previously deprecated PCF</a:t>
            </a:r>
          </a:p>
          <a:p>
            <a:pPr lvl="1" eaLnBrk="1" hangingPunct="1"/>
            <a:r>
              <a:rPr lang="en-US" altLang="en-US" dirty="0" smtClean="0"/>
              <a:t>As a result, a number of frame subtypes have been released (various +CF </a:t>
            </a:r>
            <a:r>
              <a:rPr lang="en-US" altLang="en-US" dirty="0" err="1" smtClean="0"/>
              <a:t>Ack</a:t>
            </a:r>
            <a:r>
              <a:rPr lang="en-US" altLang="en-US" dirty="0" smtClean="0"/>
              <a:t> and </a:t>
            </a:r>
            <a:r>
              <a:rPr lang="en-US" altLang="en-US" smtClean="0"/>
              <a:t>+CF-Poll control </a:t>
            </a:r>
            <a:r>
              <a:rPr lang="en-US" altLang="en-US" dirty="0" smtClean="0"/>
              <a:t>and data subtypes)</a:t>
            </a:r>
          </a:p>
          <a:p>
            <a:pPr lvl="1" eaLnBrk="1" hangingPunct="1"/>
            <a:r>
              <a:rPr lang="en-US" altLang="en-US" dirty="0" smtClean="0"/>
              <a:t>I plan to release these and make them available for reuse in an upcoming database revision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Robert Stacey, Intel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898" y="685800"/>
            <a:ext cx="7770813" cy="428626"/>
          </a:xfrm>
        </p:spPr>
        <p:txBody>
          <a:bodyPr/>
          <a:lstStyle/>
          <a:p>
            <a:r>
              <a:rPr lang="en-US" dirty="0"/>
              <a:t>802.11 AANI SC – January </a:t>
            </a:r>
            <a:r>
              <a:rPr lang="en-US" dirty="0" smtClean="0"/>
              <a:t>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752600"/>
            <a:ext cx="9029702" cy="3997512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Goals: 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Review: the AANI SC Background and Status</a:t>
            </a:r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Contributions: 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ITU IMT-2020 Final Proposal Status 11-20/0008r0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???</a:t>
            </a:r>
            <a:endParaRPr lang="en-GB" dirty="0"/>
          </a:p>
          <a:p>
            <a:pPr marL="971550" lvl="1" indent="-457200">
              <a:buFont typeface="+mj-lt"/>
              <a:buAutoNum type="arabicPeriod"/>
            </a:pPr>
            <a:r>
              <a:rPr lang="en-US" altLang="en-US" dirty="0"/>
              <a:t>Review the released “Press release” on 802.11ax IMT-2020 performance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altLang="en-US" sz="2000" dirty="0"/>
              <a:t>Agenda: </a:t>
            </a:r>
            <a:r>
              <a:rPr lang="en-US" altLang="en-US" sz="2000" b="0" dirty="0"/>
              <a:t>See </a:t>
            </a:r>
            <a:r>
              <a:rPr lang="en-US" altLang="en-US" sz="2000" b="0" dirty="0">
                <a:hlinkClick r:id="rId2"/>
              </a:rPr>
              <a:t>11-19/2127</a:t>
            </a:r>
            <a:r>
              <a:rPr lang="en-US" altLang="en-US" sz="2000" b="0" dirty="0"/>
              <a:t> for additional background and details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altLang="en-US" dirty="0"/>
              <a:t>AANI SC is scheduled to meet for 1 sessions: </a:t>
            </a:r>
            <a:r>
              <a:rPr lang="en-US" altLang="en-US" b="1" dirty="0"/>
              <a:t>Tue</a:t>
            </a:r>
            <a:r>
              <a:rPr lang="en-US" altLang="en-US" dirty="0"/>
              <a:t>: AM2</a:t>
            </a:r>
            <a:endParaRPr lang="en-US" altLang="en-US" sz="100" b="1" i="1" dirty="0"/>
          </a:p>
          <a:p>
            <a:pPr marL="114300" indent="0" algn="ctr"/>
            <a:r>
              <a:rPr lang="en-US" altLang="en-US" sz="1800" i="1" dirty="0"/>
              <a:t>Note: Nendica: </a:t>
            </a:r>
            <a:r>
              <a:rPr lang="en-US" sz="1800" i="1" dirty="0"/>
              <a:t>“IEEE 802 network enhancements for the next decade” Industry Connections Activity</a:t>
            </a:r>
            <a:r>
              <a:rPr lang="en-US" altLang="en-US" sz="1800" i="1" dirty="0"/>
              <a:t> is meeting this week. 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Joseph Levy, Interdigital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9" name="Date Placeholder 8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14401" y="685801"/>
            <a:ext cx="10361084" cy="6857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/>
              <a:t>ARC </a:t>
            </a:r>
            <a:r>
              <a:rPr lang="en-US" altLang="en-US" dirty="0"/>
              <a:t>– January 2020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371600"/>
            <a:ext cx="10361084" cy="5153025"/>
          </a:xfrm>
          <a:ln/>
        </p:spPr>
        <p:txBody>
          <a:bodyPr/>
          <a:lstStyle/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Meeting slots: Monday PM2, Tuesday PM1, Wednesday AM1</a:t>
            </a:r>
          </a:p>
          <a:p>
            <a:pPr marL="342900" lvl="2" indent="-342900">
              <a:spcBef>
                <a:spcPts val="300"/>
              </a:spcBef>
              <a:spcAft>
                <a:spcPts val="0"/>
              </a:spcAft>
              <a:defRPr/>
            </a:pPr>
            <a:r>
              <a:rPr lang="en-US" altLang="en-US" sz="2400" b="1" dirty="0"/>
              <a:t>Agenda items:</a:t>
            </a:r>
          </a:p>
          <a:p>
            <a:pPr marL="685800" lvl="3" indent="-34290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/>
              <a:t>Update on </a:t>
            </a:r>
            <a:r>
              <a:rPr lang="en-US" sz="1800" b="1" dirty="0"/>
              <a:t>IETF/802 coordination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u="sng" dirty="0">
                <a:hlinkClick r:id="rId3"/>
              </a:rPr>
              <a:t>https://datatracker.ietf.org/doc/draft-ietf-6lo-ap-nd/</a:t>
            </a:r>
            <a:endParaRPr lang="en-US" b="1" dirty="0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Clarifying EPD/LPD – monitor 802.1 discussions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Update on </a:t>
            </a:r>
            <a:r>
              <a:rPr lang="en-US" b="1" dirty="0" err="1"/>
              <a:t>Nendica’s</a:t>
            </a:r>
            <a:r>
              <a:rPr lang="en-US" b="1" dirty="0"/>
              <a:t>/</a:t>
            </a:r>
            <a:r>
              <a:rPr lang="en-US" b="1" dirty="0" err="1"/>
              <a:t>TGbe’s</a:t>
            </a:r>
            <a:r>
              <a:rPr lang="en-US" b="1" dirty="0"/>
              <a:t> discussion on 802.11 in a Deterministic Network/Time-Sensitive Networking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/>
              <a:t>Annex G </a:t>
            </a:r>
            <a:r>
              <a:rPr lang="en-US"/>
              <a:t>(purpose and value?, work to update or work to deprecate?)</a:t>
            </a:r>
            <a:endParaRPr lang="en-US" b="1"/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/>
              <a:t>“</a:t>
            </a:r>
            <a:r>
              <a:rPr lang="en-US" b="1" dirty="0"/>
              <a:t>What is an ESS?”: </a:t>
            </a:r>
            <a:r>
              <a:rPr lang="en-US" dirty="0">
                <a:hlinkClick r:id="rId4"/>
              </a:rPr>
              <a:t>11-18/1051r7</a:t>
            </a:r>
            <a:r>
              <a:rPr lang="en-US" dirty="0"/>
              <a:t>, Change 802.11 to remove 802.2/LLC terms?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/>
              <a:t>“What is a STA?” </a:t>
            </a:r>
            <a:r>
              <a:rPr lang="en-US" dirty="0"/>
              <a:t>(per </a:t>
            </a:r>
            <a:r>
              <a:rPr lang="en-US" dirty="0" err="1"/>
              <a:t>REVmd</a:t>
            </a:r>
            <a:r>
              <a:rPr lang="en-US" dirty="0"/>
              <a:t> discussion: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="" xmlns:ahyp="http://schemas.microsoft.com/office/drawing/2018/hyperlinkcolor" val="tx"/>
                    </a:ext>
                  </a:extLst>
                </a:hlinkClick>
              </a:rPr>
              <a:t>11-19/0106r0</a:t>
            </a:r>
            <a:r>
              <a:rPr lang="en-US" dirty="0"/>
              <a:t>), Also off-channel TDLS architecture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MLME-RESET, versus MLME-JOIN and MLME-START (and MLME-SCAN?)</a:t>
            </a:r>
          </a:p>
          <a:p>
            <a:pPr marL="685800" lvl="2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/>
              <a:t>AP/DS/Portal architecture and 802 concepts</a:t>
            </a:r>
          </a:p>
          <a:p>
            <a:pPr marL="685800" lvl="2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altLang="en-US" b="1" dirty="0"/>
              <a:t>Other TG new architecture concepts:</a:t>
            </a:r>
          </a:p>
          <a:p>
            <a:pPr marL="1143000" lvl="3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sz="1800" b="1" dirty="0" err="1"/>
              <a:t>TGbe</a:t>
            </a:r>
            <a:r>
              <a:rPr lang="en-US" sz="1800" b="1" dirty="0"/>
              <a:t> (EHT) multi-band/multi-link operation architecture</a:t>
            </a:r>
            <a:endParaRPr lang="en-US" b="1" dirty="0"/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 err="1"/>
              <a:t>TGbc</a:t>
            </a:r>
            <a:r>
              <a:rPr lang="en-US" sz="1800" b="1" dirty="0"/>
              <a:t> (Broadcast) unassociated broadcast, broadcast reception</a:t>
            </a:r>
          </a:p>
          <a:p>
            <a:pPr marL="1143000" lvl="4" indent="-342900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b="1" dirty="0"/>
              <a:t>Monitor </a:t>
            </a:r>
            <a:r>
              <a:rPr lang="en-US" sz="1800" b="1" dirty="0" err="1"/>
              <a:t>TGbd’s</a:t>
            </a:r>
            <a:r>
              <a:rPr lang="en-US" sz="1800" b="1" dirty="0"/>
              <a:t> activities in support of IEEE 1609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Mark Hamilton, Ruckus/CommScope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0"/>
            <a:ext cx="7772400" cy="990600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The IEEE 802.11 </a:t>
            </a:r>
            <a:r>
              <a:rPr lang="en-US" altLang="en-US" dirty="0" err="1" smtClean="0"/>
              <a:t>Coex</a:t>
            </a:r>
            <a:r>
              <a:rPr lang="en-US" altLang="en-US" dirty="0" smtClean="0"/>
              <a:t> SC will </a:t>
            </a:r>
            <a:r>
              <a:rPr lang="en-US" altLang="en-US" dirty="0" smtClean="0"/>
              <a:t>meet </a:t>
            </a:r>
            <a:r>
              <a:rPr lang="en-US" altLang="en-US" dirty="0" smtClean="0"/>
              <a:t>twice in Irvine in Jan 2020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="" xmlns:a16="http://schemas.microsoft.com/office/drawing/2014/main" id="{2473197A-8928-4D04-B47E-76CE1FF4332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133600"/>
            <a:ext cx="7783513" cy="42672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The Coex SC is working based on agreed goals:</a:t>
            </a:r>
          </a:p>
          <a:p>
            <a:pPr>
              <a:defRPr/>
            </a:pPr>
            <a:r>
              <a:rPr lang="en-AU" i="1" dirty="0"/>
              <a:t>Discuss the use of PD, ED or other 802.11 coexistence mechanisms with the goal of promoting “fair” use of unlicensed spectrum</a:t>
            </a:r>
          </a:p>
          <a:p>
            <a:pPr>
              <a:defRPr/>
            </a:pPr>
            <a:r>
              <a:rPr lang="en-AU" i="1" dirty="0"/>
              <a:t>Promote an environment that allow IEEE 802.11ax “fair access” to global unlicensed spectrum </a:t>
            </a:r>
          </a:p>
          <a:p>
            <a:pPr marL="0" indent="0">
              <a:defRPr/>
            </a:pPr>
            <a:r>
              <a:rPr lang="en-AU" altLang="en-US" dirty="0"/>
              <a:t>The Coex SC is formally m</a:t>
            </a:r>
            <a:r>
              <a:rPr lang="en-AU" dirty="0"/>
              <a:t>eeting twice this week:</a:t>
            </a:r>
          </a:p>
          <a:p>
            <a:pPr>
              <a:defRPr/>
            </a:pPr>
            <a:r>
              <a:rPr lang="en-AU" altLang="en-US" dirty="0" err="1"/>
              <a:t>Coex</a:t>
            </a:r>
            <a:r>
              <a:rPr lang="en-AU" altLang="en-US" dirty="0"/>
              <a:t> SC meeting on </a:t>
            </a:r>
            <a:r>
              <a:rPr lang="en-AU" dirty="0"/>
              <a:t>Wed PM1</a:t>
            </a:r>
          </a:p>
          <a:p>
            <a:pPr>
              <a:defRPr/>
            </a:pPr>
            <a:r>
              <a:rPr lang="en-AU" altLang="en-US" dirty="0" err="1"/>
              <a:t>Coex</a:t>
            </a:r>
            <a:r>
              <a:rPr lang="en-AU" altLang="en-US" dirty="0"/>
              <a:t> SC meeting on </a:t>
            </a:r>
            <a:r>
              <a:rPr lang="en-AU" dirty="0"/>
              <a:t>Thu PM1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itle 1"/>
          <p:cNvSpPr>
            <a:spLocks noGrp="1" noChangeArrowheads="1"/>
          </p:cNvSpPr>
          <p:nvPr>
            <p:ph type="title" idx="4294967295"/>
          </p:nvPr>
        </p:nvSpPr>
        <p:spPr>
          <a:xfrm>
            <a:off x="2220913" y="609601"/>
            <a:ext cx="7772400" cy="912813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The IEEE 802.11 Coex SC will focus on “important” issues related to coexistence</a:t>
            </a:r>
          </a:p>
        </p:txBody>
      </p:sp>
      <p:sp>
        <p:nvSpPr>
          <p:cNvPr id="3078" name="Content Placeholder 2">
            <a:extLst>
              <a:ext uri="{FF2B5EF4-FFF2-40B4-BE49-F238E27FC236}">
                <a16:creationId xmlns="" xmlns:a16="http://schemas.microsoft.com/office/drawing/2014/main" id="{D34D76C6-EA4E-45A0-9CE2-81D6255A780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209801" y="2057400"/>
            <a:ext cx="7783513" cy="34290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defRPr/>
            </a:pPr>
            <a:r>
              <a:rPr lang="en-AU" altLang="en-US" dirty="0"/>
              <a:t>Agenda items (11-19-2150) to be addressed include:</a:t>
            </a:r>
          </a:p>
          <a:p>
            <a:pPr>
              <a:defRPr/>
            </a:pPr>
            <a:r>
              <a:rPr lang="en-AU" dirty="0"/>
              <a:t>Review of “important” issues from </a:t>
            </a:r>
            <a:r>
              <a:rPr lang="en-AU" dirty="0" err="1"/>
              <a:t>CoexWorkshop</a:t>
            </a:r>
            <a:endParaRPr lang="en-AU" dirty="0"/>
          </a:p>
          <a:p>
            <a:pPr>
              <a:defRPr/>
            </a:pPr>
            <a:r>
              <a:rPr lang="en-AU" dirty="0"/>
              <a:t>Review of recent ETSI BRAN activities</a:t>
            </a:r>
          </a:p>
          <a:p>
            <a:pPr lvl="1">
              <a:defRPr/>
            </a:pPr>
            <a:r>
              <a:rPr lang="en-AU" dirty="0"/>
              <a:t>EN 301 893 issues (5 GHz)</a:t>
            </a:r>
          </a:p>
          <a:p>
            <a:pPr lvl="1">
              <a:defRPr/>
            </a:pPr>
            <a:r>
              <a:rPr lang="en-AU" dirty="0"/>
              <a:t>EN 303 687 issues (6 GHz), </a:t>
            </a:r>
            <a:r>
              <a:rPr lang="en-AU" dirty="0" err="1"/>
              <a:t>inc.</a:t>
            </a:r>
            <a:r>
              <a:rPr lang="en-AU" dirty="0"/>
              <a:t> synchronous access</a:t>
            </a:r>
          </a:p>
          <a:p>
            <a:pPr>
              <a:defRPr/>
            </a:pPr>
            <a:r>
              <a:rPr lang="en-AU" dirty="0"/>
              <a:t>Review of recent 3GPP RAN/RAN1 &amp; WBA activities</a:t>
            </a:r>
          </a:p>
          <a:p>
            <a:pPr>
              <a:defRPr/>
            </a:pPr>
            <a:r>
              <a:rPr lang="en-AU" dirty="0"/>
              <a:t>Discussion of extension of </a:t>
            </a:r>
            <a:r>
              <a:rPr lang="en-AU" dirty="0" err="1"/>
              <a:t>Coex</a:t>
            </a:r>
            <a:r>
              <a:rPr lang="en-AU" dirty="0"/>
              <a:t> SC charter </a:t>
            </a:r>
          </a:p>
          <a:p>
            <a:pPr>
              <a:defRPr/>
            </a:pPr>
            <a:r>
              <a:rPr lang="en-AU" dirty="0"/>
              <a:t>Motions (Thu PM1 only, if required)</a:t>
            </a:r>
          </a:p>
          <a:p>
            <a:pPr marL="0" indent="0">
              <a:defRPr/>
            </a:pPr>
            <a:r>
              <a:rPr lang="en-AU" dirty="0">
                <a:solidFill>
                  <a:srgbClr val="FF0000"/>
                </a:solidFill>
              </a:rPr>
              <a:t>The main issue of contention between the Wi-Fi &amp; cellular communities continues to be ED-only vs ED+PD/ED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Andrew Myles, Cisco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itle 1"/>
          <p:cNvSpPr>
            <a:spLocks noGrp="1"/>
          </p:cNvSpPr>
          <p:nvPr>
            <p:ph type="title"/>
          </p:nvPr>
        </p:nvSpPr>
        <p:spPr>
          <a:xfrm>
            <a:off x="2209801" y="685799"/>
            <a:ext cx="7856537" cy="1443038"/>
          </a:xfrm>
        </p:spPr>
        <p:txBody>
          <a:bodyPr/>
          <a:lstStyle/>
          <a:p>
            <a:r>
              <a:rPr lang="en-US" altLang="en-US" dirty="0"/>
              <a:t>PAR Review SC</a:t>
            </a:r>
            <a:br>
              <a:rPr lang="en-US" altLang="en-US" dirty="0"/>
            </a:br>
            <a:r>
              <a:rPr lang="en-US" altLang="en-US" dirty="0"/>
              <a:t>Chair: Jon Rosdahl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866106" y="2209800"/>
            <a:ext cx="85344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accent4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Will meet in March 2020 to review proposed PAR documents.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b="1" dirty="0">
              <a:solidFill>
                <a:schemeClr val="accent4"/>
              </a:solidFill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b="1" dirty="0">
                <a:solidFill>
                  <a:schemeClr val="accent4"/>
                </a:solidFill>
              </a:rPr>
              <a:t>Upcoming Submission deadlines 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/>
                </a:solidFill>
              </a:rPr>
              <a:t>WG PAR submission to 802 EC:  14 Feb 2020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accent4"/>
                </a:solidFill>
              </a:rPr>
              <a:t>WG PAR Submission to NesCom: 24 April 2020 </a:t>
            </a:r>
            <a:r>
              <a:rPr lang="en-US" sz="1600" dirty="0">
                <a:solidFill>
                  <a:schemeClr val="accent4"/>
                </a:solidFill>
              </a:rPr>
              <a:t>(for </a:t>
            </a:r>
            <a:r>
              <a:rPr lang="en-US" sz="1600" dirty="0" err="1">
                <a:solidFill>
                  <a:schemeClr val="accent4"/>
                </a:solidFill>
              </a:rPr>
              <a:t>NesCom</a:t>
            </a:r>
            <a:r>
              <a:rPr lang="en-US" sz="1600" dirty="0">
                <a:solidFill>
                  <a:schemeClr val="accent4"/>
                </a:solidFill>
              </a:rPr>
              <a:t> June mtg)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>
                <a:solidFill>
                  <a:schemeClr val="accent4"/>
                </a:solidFill>
              </a:rPr>
              <a:t>WG PAR Submission to </a:t>
            </a:r>
            <a:r>
              <a:rPr lang="en-US" altLang="en-US" sz="1600" dirty="0" err="1">
                <a:solidFill>
                  <a:schemeClr val="accent4"/>
                </a:solidFill>
              </a:rPr>
              <a:t>NesCom</a:t>
            </a:r>
            <a:r>
              <a:rPr lang="en-US" altLang="en-US" sz="1600" dirty="0">
                <a:solidFill>
                  <a:schemeClr val="accent4"/>
                </a:solidFill>
              </a:rPr>
              <a:t> for Continuous Process telecon approximately March 7 2020</a:t>
            </a:r>
          </a:p>
          <a:p>
            <a:pPr lvl="1"/>
            <a:endParaRPr lang="en-US" altLang="en-US" sz="2000" dirty="0">
              <a:solidFill>
                <a:schemeClr val="accent4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January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12715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7704</TotalTime>
  <Words>2135</Words>
  <Application>Microsoft Office PowerPoint</Application>
  <PresentationFormat>Widescreen</PresentationFormat>
  <Paragraphs>424</Paragraphs>
  <Slides>25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 Unicode MS</vt:lpstr>
      <vt:lpstr>MS Gothic</vt:lpstr>
      <vt:lpstr>MS PGothic</vt:lpstr>
      <vt:lpstr>Arial</vt:lpstr>
      <vt:lpstr>Times New Roman</vt:lpstr>
      <vt:lpstr>Wingdings</vt:lpstr>
      <vt:lpstr>Office Theme</vt:lpstr>
      <vt:lpstr>Document</vt:lpstr>
      <vt:lpstr>WG11 Opening Report Snapshot Slides January 2020</vt:lpstr>
      <vt:lpstr>Abstract</vt:lpstr>
      <vt:lpstr>Editors Meeting - Agenda</vt:lpstr>
      <vt:lpstr>ANA Status</vt:lpstr>
      <vt:lpstr>802.11 AANI SC – January 2020</vt:lpstr>
      <vt:lpstr>ARC – January 2020</vt:lpstr>
      <vt:lpstr>The IEEE 802.11 Coex SC will meet twice in Irvine in Jan 2020</vt:lpstr>
      <vt:lpstr>The IEEE 802.11 Coex SC will focus on “important” issues related to coexistence</vt:lpstr>
      <vt:lpstr>PAR Review SC Chair: Jon Rosdahl</vt:lpstr>
      <vt:lpstr>WNG – January 2020</vt:lpstr>
      <vt:lpstr>IEEE 802 JTC1 SC will meet only once in Irvine in Jan 2020</vt:lpstr>
      <vt:lpstr>IEEE 802 has submitted 98 standards into or through the PSDO pipeline</vt:lpstr>
      <vt:lpstr>TGmd – Snapshot slide</vt:lpstr>
      <vt:lpstr>TGax – January 2020</vt:lpstr>
      <vt:lpstr>TGay – January 2020</vt:lpstr>
      <vt:lpstr>NGP TG AZ – Jan. 2020 TGaz Next Generation Positioning</vt:lpstr>
      <vt:lpstr>NGP TG AZ – Jan. 2020 TGaz Next Generation Positioning</vt:lpstr>
      <vt:lpstr>TGba (Wake-up Radio) </vt:lpstr>
      <vt:lpstr>802.11 TGbb</vt:lpstr>
      <vt:lpstr>IEEE 802.11 TGbc Broadcast Services Chair: Marc Emmelmann</vt:lpstr>
      <vt:lpstr>Snapshot of IEEE 802.11 TGbd Jan 2020</vt:lpstr>
      <vt:lpstr>IEEE 802.11be – January 2020</vt:lpstr>
      <vt:lpstr>SENS SG – January 2020</vt:lpstr>
      <vt:lpstr>802.11 ITU Liaison Ad Hoc (ITU AHG) – January 2020 Chair: Hassan Yaghoobi</vt:lpstr>
      <vt:lpstr>802.11 RCM ad-hoc – January 2020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Stacey, Robert</dc:creator>
  <cp:keywords>CTPClassification=CTP_PUBLIC:VisualMarkings=, CTPClassification=CTP_NT</cp:keywords>
  <cp:lastModifiedBy>Stacey, Robert</cp:lastModifiedBy>
  <cp:revision>193</cp:revision>
  <cp:lastPrinted>1601-01-01T00:00:00Z</cp:lastPrinted>
  <dcterms:created xsi:type="dcterms:W3CDTF">2018-05-02T19:26:26Z</dcterms:created>
  <dcterms:modified xsi:type="dcterms:W3CDTF">2020-01-13T02:34:55Z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b31d2a93-48ab-4433-a33b-4408480a8ecd</vt:lpwstr>
  </property>
  <property fmtid="{D5CDD505-2E9C-101B-9397-08002B2CF9AE}" pid="3" name="CTP_TimeStamp">
    <vt:lpwstr>2020-01-13 02:34:55Z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