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6" r:id="rId2"/>
    <p:sldId id="257" r:id="rId3"/>
    <p:sldId id="309" r:id="rId4"/>
    <p:sldId id="316" r:id="rId5"/>
    <p:sldId id="287" r:id="rId6"/>
    <p:sldId id="308" r:id="rId7"/>
    <p:sldId id="300" r:id="rId8"/>
    <p:sldId id="301" r:id="rId9"/>
    <p:sldId id="303" r:id="rId10"/>
    <p:sldId id="304" r:id="rId11"/>
    <p:sldId id="305" r:id="rId12"/>
    <p:sldId id="302" r:id="rId13"/>
    <p:sldId id="306" r:id="rId14"/>
    <p:sldId id="311" r:id="rId15"/>
    <p:sldId id="312" r:id="rId16"/>
    <p:sldId id="317" r:id="rId17"/>
    <p:sldId id="315" r:id="rId18"/>
    <p:sldId id="297" r:id="rId19"/>
    <p:sldId id="314" r:id="rId20"/>
    <p:sldId id="264" r:id="rId2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43"/>
  </p:normalViewPr>
  <p:slideViewPr>
    <p:cSldViewPr>
      <p:cViewPr varScale="1">
        <p:scale>
          <a:sx n="108" d="100"/>
          <a:sy n="108" d="100"/>
        </p:scale>
        <p:origin x="1000" y="20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802.11-19/2141</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December 2019</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802.11-19/2141</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December 2019</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802.11-19/2141</a:t>
            </a:r>
            <a:endParaRPr lang="en-US"/>
          </a:p>
        </p:txBody>
      </p:sp>
      <p:sp>
        <p:nvSpPr>
          <p:cNvPr id="5" name="Rectangle 3"/>
          <p:cNvSpPr>
            <a:spLocks noGrp="1" noChangeArrowheads="1"/>
          </p:cNvSpPr>
          <p:nvPr>
            <p:ph type="dt"/>
          </p:nvPr>
        </p:nvSpPr>
        <p:spPr>
          <a:ln/>
        </p:spPr>
        <p:txBody>
          <a:bodyPr/>
          <a:lstStyle/>
          <a:p>
            <a:r>
              <a:rPr lang="en-GB"/>
              <a:t>December 2019</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802.11-19/2141</a:t>
            </a:r>
            <a:endParaRPr lang="en-US"/>
          </a:p>
        </p:txBody>
      </p:sp>
      <p:sp>
        <p:nvSpPr>
          <p:cNvPr id="5" name="Rectangle 3"/>
          <p:cNvSpPr>
            <a:spLocks noGrp="1" noChangeArrowheads="1"/>
          </p:cNvSpPr>
          <p:nvPr>
            <p:ph type="dt"/>
          </p:nvPr>
        </p:nvSpPr>
        <p:spPr>
          <a:ln/>
        </p:spPr>
        <p:txBody>
          <a:bodyPr/>
          <a:lstStyle/>
          <a:p>
            <a:r>
              <a:rPr lang="en-GB"/>
              <a:t>December 2019</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802.11-19/2141</a:t>
            </a:r>
            <a:endParaRPr lang="en-US"/>
          </a:p>
        </p:txBody>
      </p:sp>
      <p:sp>
        <p:nvSpPr>
          <p:cNvPr id="5" name="Rectangle 3"/>
          <p:cNvSpPr>
            <a:spLocks noGrp="1" noChangeArrowheads="1"/>
          </p:cNvSpPr>
          <p:nvPr>
            <p:ph type="dt"/>
          </p:nvPr>
        </p:nvSpPr>
        <p:spPr>
          <a:ln/>
        </p:spPr>
        <p:txBody>
          <a:bodyPr/>
          <a:lstStyle/>
          <a:p>
            <a:r>
              <a:rPr lang="en-GB"/>
              <a:t>December 2019</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20</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December 2019</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December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December 2019</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December 2019</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December 2019</a:t>
            </a:r>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December 2019</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December 2019</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December 2019</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December 2019</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December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802.11-19/2141r0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GB"/>
              <a:t>December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Agenda </a:t>
            </a:r>
            <a:r>
              <a:rPr lang="en-GB" dirty="0" err="1"/>
              <a:t>TGbc</a:t>
            </a:r>
            <a:r>
              <a:rPr lang="en-GB" dirty="0"/>
              <a:t> Telco December 10, 2019</a:t>
            </a:r>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2019-12-10</a:t>
            </a:r>
          </a:p>
        </p:txBody>
      </p:sp>
      <p:graphicFrame>
        <p:nvGraphicFramePr>
          <p:cNvPr id="3075" name="Object 3"/>
          <p:cNvGraphicFramePr>
            <a:graphicFrameLocks noChangeAspect="1"/>
          </p:cNvGraphicFramePr>
          <p:nvPr>
            <p:extLst>
              <p:ext uri="{D42A27DB-BD31-4B8C-83A1-F6EECF244321}">
                <p14:modId xmlns:p14="http://schemas.microsoft.com/office/powerpoint/2010/main" val="3245102069"/>
              </p:ext>
            </p:extLst>
          </p:nvPr>
        </p:nvGraphicFramePr>
        <p:xfrm>
          <a:off x="2578100" y="3209925"/>
          <a:ext cx="4092575" cy="1241425"/>
        </p:xfrm>
        <a:graphic>
          <a:graphicData uri="http://schemas.openxmlformats.org/presentationml/2006/ole">
            <mc:AlternateContent xmlns:mc="http://schemas.openxmlformats.org/markup-compatibility/2006">
              <mc:Choice xmlns:v="urn:schemas-microsoft-com:vml" Requires="v">
                <p:oleObj spid="_x0000_s3112" name="Document" r:id="rId4" imgW="8255000" imgH="2514600" progId="Word.Document.8">
                  <p:embed/>
                </p:oleObj>
              </mc:Choice>
              <mc:Fallback>
                <p:oleObj name="Document" r:id="rId4" imgW="8255000" imgH="2514600" progId="Word.Document.8">
                  <p:embed/>
                  <p:pic>
                    <p:nvPicPr>
                      <p:cNvPr id="0" name="Picture 4"/>
                      <p:cNvPicPr>
                        <a:picLocks noChangeAspect="1" noChangeArrowheads="1"/>
                      </p:cNvPicPr>
                      <p:nvPr/>
                    </p:nvPicPr>
                    <p:blipFill>
                      <a:blip r:embed="rId5"/>
                      <a:srcRect/>
                      <a:stretch>
                        <a:fillRect/>
                      </a:stretch>
                    </p:blipFill>
                    <p:spPr bwMode="auto">
                      <a:xfrm>
                        <a:off x="2578100" y="3209925"/>
                        <a:ext cx="4092575" cy="1241425"/>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381000" y="1828800"/>
            <a:ext cx="8382000" cy="4113213"/>
          </a:xfrm>
        </p:spPr>
        <p:txBody>
          <a:bodyPr/>
          <a:lstStyle/>
          <a:p>
            <a:pPr marL="230188" indent="-230188">
              <a:lnSpc>
                <a:spcPct val="80000"/>
              </a:lnSpc>
              <a:spcBef>
                <a:spcPct val="20000"/>
              </a:spcBef>
              <a:buClr>
                <a:srgbClr val="CC3300"/>
              </a:buClr>
              <a:buSzPct val="50000"/>
              <a:buFont typeface="Monotype Sorts" pitchFamily="-111" charset="2"/>
              <a:buChar char="l"/>
            </a:pPr>
            <a:endParaRPr lang="en-US" sz="600" u="sng" dirty="0">
              <a:solidFill>
                <a:srgbClr val="FF0000"/>
              </a:solidFill>
              <a:latin typeface="Arial" pitchFamily="-111" charset="0"/>
            </a:endParaRPr>
          </a:p>
          <a:p>
            <a:pPr marL="630238" lvl="1">
              <a:lnSpc>
                <a:spcPct val="90000"/>
              </a:lnSpc>
              <a:buClr>
                <a:srgbClr val="CC3300"/>
              </a:buClr>
              <a:buSzPct val="50000"/>
            </a:pPr>
            <a:r>
              <a:rPr lang="en-US" b="1" dirty="0">
                <a:latin typeface="Calibri" pitchFamily="-111" charset="0"/>
                <a:ea typeface="Calibri" pitchFamily="-111" charset="0"/>
                <a:cs typeface="Calibri" pitchFamily="-111" charset="0"/>
              </a:rPr>
              <a:t>	</a:t>
            </a:r>
            <a:r>
              <a:rPr lang="en-US" b="1" dirty="0">
                <a:ea typeface="Calibri" pitchFamily="-111" charset="0"/>
                <a:cs typeface="Calibri" pitchFamily="-111" charset="0"/>
              </a:rPr>
              <a:t>The patent policy and the procedures used to execute that policy are documented in the:</a:t>
            </a:r>
          </a:p>
          <a:p>
            <a:pPr lvl="2">
              <a:lnSpc>
                <a:spcPct val="90000"/>
              </a:lnSpc>
              <a:spcBef>
                <a:spcPct val="20000"/>
              </a:spcBef>
              <a:buClr>
                <a:srgbClr val="CC3300"/>
              </a:buClr>
              <a:buSzPct val="150000"/>
              <a:buFontTx/>
              <a:buChar char="•"/>
            </a:pPr>
            <a:r>
              <a:rPr lang="en-US" sz="2000" b="1" i="1" dirty="0">
                <a:ea typeface="Calibri" pitchFamily="-111" charset="0"/>
                <a:cs typeface="Calibri" pitchFamily="-111" charset="0"/>
              </a:rPr>
              <a:t>IEEE-SA Standards Board Bylaws</a:t>
            </a:r>
            <a:r>
              <a:rPr lang="en-US" sz="2000" b="1" dirty="0">
                <a:ea typeface="Calibri" pitchFamily="-111" charset="0"/>
                <a:cs typeface="Calibri" pitchFamily="-111" charset="0"/>
              </a:rPr>
              <a:t> </a:t>
            </a:r>
            <a:r>
              <a:rPr lang="en-US" sz="1600" b="1" dirty="0">
                <a:ea typeface="Calibri" pitchFamily="-111" charset="0"/>
                <a:cs typeface="Calibri" pitchFamily="-111" charset="0"/>
              </a:rPr>
              <a:t>(</a:t>
            </a:r>
            <a:r>
              <a:rPr lang="en-US" sz="1600" b="1" dirty="0">
                <a:ea typeface="Calibri" pitchFamily="-111" charset="0"/>
                <a:cs typeface="Calibri" pitchFamily="-111" charset="0"/>
                <a:hlinkClick r:id="rId2"/>
              </a:rPr>
              <a:t>http://standards.ieee.org/develop/policies/bylaws/sect6-7.html#6</a:t>
            </a:r>
            <a:r>
              <a:rPr lang="en-US" sz="1600" b="1" dirty="0">
                <a:ea typeface="Calibri" pitchFamily="-111" charset="0"/>
                <a:cs typeface="Calibri" pitchFamily="-111" charset="0"/>
              </a:rPr>
              <a:t> ) </a:t>
            </a:r>
          </a:p>
          <a:p>
            <a:pPr lvl="2">
              <a:lnSpc>
                <a:spcPct val="90000"/>
              </a:lnSpc>
              <a:spcBef>
                <a:spcPct val="20000"/>
              </a:spcBef>
              <a:buClr>
                <a:srgbClr val="CC3300"/>
              </a:buClr>
              <a:buSzPct val="150000"/>
              <a:buFontTx/>
              <a:buChar char="•"/>
            </a:pPr>
            <a:r>
              <a:rPr lang="en-US" sz="2000" b="1" i="1" dirty="0">
                <a:ea typeface="Calibri" pitchFamily="-111" charset="0"/>
                <a:cs typeface="Calibri" pitchFamily="-111" charset="0"/>
              </a:rPr>
              <a:t>IEEE-SA Standards Board Operations Manual</a:t>
            </a:r>
            <a:r>
              <a:rPr lang="en-US" sz="2000" b="1" dirty="0">
                <a:ea typeface="Calibri" pitchFamily="-111" charset="0"/>
                <a:cs typeface="Calibri" pitchFamily="-111" charset="0"/>
              </a:rPr>
              <a:t> </a:t>
            </a:r>
            <a:r>
              <a:rPr lang="en-US" sz="1600" b="1" dirty="0">
                <a:ea typeface="Calibri" pitchFamily="-111" charset="0"/>
                <a:cs typeface="Calibri" pitchFamily="-111" charset="0"/>
              </a:rPr>
              <a:t>(</a:t>
            </a:r>
            <a:r>
              <a:rPr lang="en-US" sz="1600" b="1" dirty="0">
                <a:ea typeface="Calibri" pitchFamily="-111" charset="0"/>
                <a:cs typeface="Calibri" pitchFamily="-111" charset="0"/>
                <a:hlinkClick r:id="rId3"/>
              </a:rPr>
              <a:t>http://standards.ieee.org/develop/policies/opman/sect6.html#6.3</a:t>
            </a:r>
            <a:r>
              <a:rPr lang="en-US" sz="1600" b="1" dirty="0">
                <a:ea typeface="Calibri" pitchFamily="-111" charset="0"/>
                <a:cs typeface="Calibri" pitchFamily="-111" charset="0"/>
              </a:rPr>
              <a:t> )</a:t>
            </a:r>
          </a:p>
          <a:p>
            <a:pPr marL="630238" lvl="1">
              <a:lnSpc>
                <a:spcPct val="90000"/>
              </a:lnSpc>
              <a:spcBef>
                <a:spcPct val="20000"/>
              </a:spcBef>
              <a:buClr>
                <a:srgbClr val="CC3300"/>
              </a:buClr>
              <a:buSzPct val="50000"/>
            </a:pPr>
            <a:endParaRPr lang="en-US" dirty="0">
              <a:solidFill>
                <a:srgbClr val="000099"/>
              </a:solidFill>
            </a:endParaRPr>
          </a:p>
          <a:p>
            <a:pPr marL="630238" lvl="1">
              <a:lnSpc>
                <a:spcPct val="90000"/>
              </a:lnSpc>
              <a:buClr>
                <a:srgbClr val="CC3300"/>
              </a:buClr>
              <a:buSzPct val="50000"/>
            </a:pPr>
            <a:r>
              <a:rPr lang="en-US" b="1" dirty="0">
                <a:ea typeface="Calibri" pitchFamily="-111" charset="0"/>
                <a:cs typeface="Calibri" pitchFamily="-111" charset="0"/>
              </a:rPr>
              <a:t>	Material about the patent policy is available at </a:t>
            </a:r>
          </a:p>
          <a:p>
            <a:pPr marL="630238" lvl="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630238" lvl="1">
              <a:lnSpc>
                <a:spcPct val="90000"/>
              </a:lnSpc>
              <a:buClr>
                <a:srgbClr val="CC3300"/>
              </a:buClr>
              <a:buSzPct val="50000"/>
            </a:pPr>
            <a:endParaRPr lang="en-US" sz="2800" b="1" dirty="0">
              <a:ea typeface="Calibri" pitchFamily="-111" charset="0"/>
              <a:cs typeface="Calibri" pitchFamily="-111" charset="0"/>
            </a:endParaRPr>
          </a:p>
          <a:p>
            <a:pPr marL="630238" lvl="1" algn="ctr">
              <a:lnSpc>
                <a:spcPct val="90000"/>
              </a:lnSpc>
              <a:buClr>
                <a:srgbClr val="CC3300"/>
              </a:buClr>
              <a:buSzPct val="50000"/>
            </a:pPr>
            <a:r>
              <a:rPr lang="en-US" sz="2800" b="1" dirty="0">
                <a:ea typeface="Calibri" pitchFamily="-111" charset="0"/>
                <a:cs typeface="Calibri" pitchFamily="-111" charset="0"/>
              </a:rPr>
              <a:t>	If you have questions, contact the IEEE-SA Standards Board Patent Committee Administrator at </a:t>
            </a:r>
            <a:r>
              <a:rPr lang="en-US" sz="2800" b="1" dirty="0">
                <a:ea typeface="Calibri" pitchFamily="-111" charset="0"/>
                <a:cs typeface="Calibri" pitchFamily="-111" charset="0"/>
                <a:hlinkClick r:id="rId5"/>
              </a:rPr>
              <a:t>patcom@ieee.org</a:t>
            </a:r>
            <a:endParaRPr lang="en-US" sz="2800" b="1" dirty="0">
              <a:ea typeface="Calibri" pitchFamily="-111" charset="0"/>
              <a:cs typeface="Calibri" pitchFamily="-111" charset="0"/>
            </a:endParaRPr>
          </a:p>
          <a:p>
            <a:pPr marL="630238" lvl="1">
              <a:lnSpc>
                <a:spcPct val="90000"/>
              </a:lnSpc>
              <a:buClr>
                <a:srgbClr val="CC3300"/>
              </a:buClr>
              <a:buSzPct val="50000"/>
            </a:pPr>
            <a:endParaRPr lang="en-US" sz="180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2019</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800" dirty="0"/>
              <a:t>Link to IEEE Disclosure of Affiliation </a:t>
            </a:r>
          </a:p>
          <a:p>
            <a:pPr lvl="1">
              <a:lnSpc>
                <a:spcPct val="90000"/>
              </a:lnSpc>
            </a:pPr>
            <a:r>
              <a:rPr lang="en-US" sz="2400" dirty="0">
                <a:hlinkClick r:id="rId2"/>
              </a:rPr>
              <a:t>http://standards.ieee.org/faqs/affiliationFAQ.html</a:t>
            </a:r>
            <a:endParaRPr lang="en-US" sz="2400" dirty="0"/>
          </a:p>
          <a:p>
            <a:pPr>
              <a:lnSpc>
                <a:spcPct val="90000"/>
              </a:lnSpc>
            </a:pPr>
            <a:r>
              <a:rPr lang="en-US" sz="2800" dirty="0"/>
              <a:t>Links to IEEE Antitrust Guidelines</a:t>
            </a:r>
          </a:p>
          <a:p>
            <a:pPr lvl="1">
              <a:lnSpc>
                <a:spcPct val="90000"/>
              </a:lnSpc>
            </a:pPr>
            <a:r>
              <a:rPr lang="en-US" sz="2400" dirty="0">
                <a:hlinkClick r:id="rId3"/>
              </a:rPr>
              <a:t>http://standards.ieee.org/resources/antitrust-guidelines.pdf</a:t>
            </a:r>
            <a:endParaRPr lang="en-US" sz="2400" dirty="0"/>
          </a:p>
          <a:p>
            <a:pPr>
              <a:lnSpc>
                <a:spcPct val="90000"/>
              </a:lnSpc>
            </a:pPr>
            <a:r>
              <a:rPr lang="en-US" sz="2800" dirty="0"/>
              <a:t>Link to IEEE Code of Ethics</a:t>
            </a:r>
          </a:p>
          <a:p>
            <a:pPr lvl="1">
              <a:lnSpc>
                <a:spcPct val="90000"/>
              </a:lnSpc>
            </a:pPr>
            <a:r>
              <a:rPr lang="en-US" sz="2400" dirty="0">
                <a:hlinkClick r:id="rId4"/>
              </a:rPr>
              <a:t>http://www.ieee.org/web/membership/ethics/code_ethics.html</a:t>
            </a:r>
            <a:r>
              <a:rPr lang="en-US" sz="2400" dirty="0"/>
              <a:t> </a:t>
            </a:r>
          </a:p>
          <a:p>
            <a:pPr>
              <a:lnSpc>
                <a:spcPct val="90000"/>
              </a:lnSpc>
            </a:pPr>
            <a:r>
              <a:rPr lang="en-US" sz="2800" dirty="0"/>
              <a:t>Link to IEEE Patent Policy</a:t>
            </a:r>
          </a:p>
          <a:p>
            <a:pPr lvl="1">
              <a:lnSpc>
                <a:spcPct val="90000"/>
              </a:lnSpc>
            </a:pPr>
            <a:r>
              <a:rPr lang="en-US" sz="2400" dirty="0">
                <a:hlinkClick r:id="rId5"/>
              </a:rPr>
              <a:t>http://standards.ieee.org/board/pat/pat-slideset.ppt</a:t>
            </a:r>
            <a:endParaRPr lang="en-US" sz="24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2019</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685800" y="1752600"/>
            <a:ext cx="7770813" cy="4113213"/>
          </a:xfrm>
        </p:spPr>
        <p:txBody>
          <a:bodyPr/>
          <a:lstStyle/>
          <a:p>
            <a:pPr>
              <a:spcBef>
                <a:spcPct val="20000"/>
              </a:spcBef>
              <a:buSzPct val="150000"/>
              <a:buFontTx/>
              <a:buChar char="•"/>
            </a:pPr>
            <a:r>
              <a:rPr lang="en-US" sz="2000" dirty="0">
                <a:ea typeface="Calibri" pitchFamily="-111" charset="0"/>
                <a:cs typeface="Calibri" pitchFamily="-111" charset="0"/>
              </a:rPr>
              <a:t>Cause an LOA to be submitted to the IEEE-SA (</a:t>
            </a:r>
            <a:r>
              <a:rPr lang="en-US" sz="2000" dirty="0" err="1">
                <a:ea typeface="Calibri" pitchFamily="-111" charset="0"/>
                <a:cs typeface="Calibri" pitchFamily="-111" charset="0"/>
              </a:rPr>
              <a:t>patcom@ieee.org</a:t>
            </a:r>
            <a:r>
              <a:rPr lang="en-US" sz="2000" dirty="0">
                <a:ea typeface="Calibri" pitchFamily="-111" charset="0"/>
                <a:cs typeface="Calibri" pitchFamily="-111" charset="0"/>
              </a:rPr>
              <a:t>); or</a:t>
            </a:r>
          </a:p>
          <a:p>
            <a:pPr>
              <a:spcBef>
                <a:spcPct val="20000"/>
              </a:spcBef>
              <a:buSzPct val="150000"/>
            </a:pPr>
            <a:endParaRPr lang="en-US" sz="2000" dirty="0">
              <a:ea typeface="Calibri" pitchFamily="-111" charset="0"/>
              <a:cs typeface="Calibri" pitchFamily="-111" charset="0"/>
            </a:endParaRPr>
          </a:p>
          <a:p>
            <a:pPr>
              <a:spcBef>
                <a:spcPct val="20000"/>
              </a:spcBef>
              <a:buSzPct val="150000"/>
              <a:buFontTx/>
              <a:buChar char="•"/>
            </a:pPr>
            <a:r>
              <a:rPr lang="en-US" sz="2000" dirty="0">
                <a:ea typeface="Calibri" pitchFamily="-111" charset="0"/>
                <a:cs typeface="Calibri" pitchFamily="-111" charset="0"/>
              </a:rPr>
              <a:t>Provide the chair of this group with the identity of the </a:t>
            </a:r>
            <a:r>
              <a:rPr lang="en-US" sz="2000" dirty="0" err="1">
                <a:ea typeface="Calibri" pitchFamily="-111" charset="0"/>
                <a:cs typeface="Calibri" pitchFamily="-111" charset="0"/>
              </a:rPr>
              <a:t>holder(s</a:t>
            </a:r>
            <a:r>
              <a:rPr lang="en-US" sz="2000" dirty="0">
                <a:ea typeface="Calibri" pitchFamily="-111" charset="0"/>
                <a:cs typeface="Calibri" pitchFamily="-111" charset="0"/>
              </a:rPr>
              <a:t>) of any and all such claims as soon as possible; or</a:t>
            </a:r>
          </a:p>
          <a:p>
            <a:pPr>
              <a:spcBef>
                <a:spcPct val="20000"/>
              </a:spcBef>
              <a:buSzPct val="150000"/>
            </a:pPr>
            <a:endParaRPr lang="en-US" sz="2000" dirty="0">
              <a:ea typeface="Calibri" pitchFamily="-111" charset="0"/>
              <a:cs typeface="Calibri" pitchFamily="-111" charset="0"/>
            </a:endParaRPr>
          </a:p>
          <a:p>
            <a:pPr>
              <a:spcBef>
                <a:spcPct val="20000"/>
              </a:spcBef>
              <a:buSzPct val="150000"/>
              <a:buFontTx/>
              <a:buChar char="•"/>
            </a:pPr>
            <a:r>
              <a:rPr lang="en-US" sz="2000" dirty="0">
                <a:ea typeface="Calibri" pitchFamily="-111" charset="0"/>
                <a:cs typeface="Calibri" pitchFamily="-111" charset="0"/>
              </a:rPr>
              <a:t>Speak up now and respond to this Call for Potentially Essential Patents</a:t>
            </a:r>
          </a:p>
          <a:p>
            <a:pPr>
              <a:spcBef>
                <a:spcPct val="20000"/>
              </a:spcBef>
            </a:pPr>
            <a:endParaRPr lang="en-US" sz="2000" dirty="0">
              <a:ea typeface="Calibri" pitchFamily="-111" charset="0"/>
              <a:cs typeface="Calibri" pitchFamily="-111" charset="0"/>
            </a:endParaRPr>
          </a:p>
          <a:p>
            <a:pPr>
              <a:spcBef>
                <a:spcPct val="20000"/>
              </a:spcBef>
            </a:pPr>
            <a:r>
              <a:rPr lang="en-US" sz="2000" b="0" dirty="0">
                <a:ea typeface="Calibri" pitchFamily="-111" charset="0"/>
                <a:cs typeface="Calibri" pitchFamily="-111" charset="0"/>
              </a:rPr>
              <a:t>If anyone in this meeting is personally aware of the holder of any patent claims that are potentially essential to implementation of the proposed </a:t>
            </a:r>
            <a:r>
              <a:rPr lang="en-US" sz="2000" b="0" dirty="0" err="1">
                <a:ea typeface="Calibri" pitchFamily="-111" charset="0"/>
                <a:cs typeface="Calibri" pitchFamily="-111" charset="0"/>
              </a:rPr>
              <a:t>standard(s</a:t>
            </a:r>
            <a:r>
              <a:rPr lang="en-US" sz="20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20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2019</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2587"/>
            <a:ext cx="7770813" cy="1065213"/>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685800" y="1295400"/>
            <a:ext cx="7770813" cy="4113213"/>
          </a:xfrm>
        </p:spPr>
        <p:txBody>
          <a:bodyPr/>
          <a:lstStyle/>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dirty="0">
                <a:ea typeface="MS Gothic" pitchFamily="49" charset="-128"/>
                <a:cs typeface="MS Gothic" pitchFamily="49" charset="-128"/>
              </a:rPr>
              <a:t>Participation in any IEEE 802 meeting (Sponsor, Sponsor subgroup, Working Group, Working Group subgroup, etc.) is on an individual basis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in the IEEE standards development individual process shall act based on their qualifications and experience. (</a:t>
            </a:r>
            <a:r>
              <a:rPr lang="en-GB" sz="1400" dirty="0">
                <a:ea typeface="MS Gothic" pitchFamily="49" charset="-128"/>
                <a:cs typeface="MS Gothic" pitchFamily="49" charset="-128"/>
                <a:hlinkClick r:id="rId2"/>
              </a:rPr>
              <a:t>https://standards.ieee.org/develop/policies/bylaws/sb_bylaws.pdf</a:t>
            </a:r>
            <a:r>
              <a:rPr lang="en-GB" sz="1400" dirty="0">
                <a:ea typeface="MS Gothic" pitchFamily="49" charset="-128"/>
                <a:cs typeface="MS Gothic" pitchFamily="49" charset="-128"/>
              </a:rPr>
              <a:t>   section 5.2.1)</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400" dirty="0" err="1">
                <a:ea typeface="MS Gothic" pitchFamily="49" charset="-128"/>
                <a:cs typeface="MS Gothic" pitchFamily="49" charset="-128"/>
              </a:rPr>
              <a:t>subclause</a:t>
            </a:r>
            <a:r>
              <a:rPr lang="en-GB" sz="1400" dirty="0">
                <a:ea typeface="MS Gothic" pitchFamily="49" charset="-128"/>
                <a:cs typeface="MS Gothic" pitchFamily="49" charset="-128"/>
              </a:rPr>
              <a:t> 4.2.1 “Establishment”, of the IEEE 802 LMSC Working Group Policies and Procedures)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400" u="sng" dirty="0">
                <a:ea typeface="MS Gothic" pitchFamily="49" charset="-128"/>
                <a:cs typeface="MS Gothic" pitchFamily="49" charset="-128"/>
                <a:hlinkClick r:id="rId2"/>
              </a:rPr>
              <a:t>https://standards.ieee.org/develop/policies/bylaws/sb_bylaws.pdf</a:t>
            </a:r>
            <a:r>
              <a:rPr lang="en-GB" sz="1400" u="sng" dirty="0">
                <a:ea typeface="MS Gothic" pitchFamily="49" charset="-128"/>
                <a:cs typeface="MS Gothic" pitchFamily="49" charset="-128"/>
              </a:rPr>
              <a:t>  </a:t>
            </a:r>
            <a:r>
              <a:rPr lang="en-GB" sz="1400" dirty="0">
                <a:ea typeface="MS Gothic" pitchFamily="49" charset="-128"/>
                <a:cs typeface="MS Gothic" pitchFamily="49" charset="-128"/>
              </a:rPr>
              <a:t> section 5.2.1.3 and the IEEE 802 LMSC Working Group Policies and Procedures, </a:t>
            </a:r>
            <a:r>
              <a:rPr lang="en-GB" sz="1400" dirty="0" err="1">
                <a:ea typeface="MS Gothic" pitchFamily="49" charset="-128"/>
                <a:cs typeface="MS Gothic" pitchFamily="49" charset="-128"/>
              </a:rPr>
              <a:t>subclause</a:t>
            </a:r>
            <a:r>
              <a:rPr lang="en-GB" sz="1400" dirty="0">
                <a:ea typeface="MS Gothic" pitchFamily="49" charset="-128"/>
                <a:cs typeface="MS Gothic" pitchFamily="49" charset="-128"/>
              </a:rPr>
              <a:t> 3.4.1 “Chair”, list item </a:t>
            </a:r>
            <a:r>
              <a:rPr lang="en-GB" sz="1400" dirty="0" err="1">
                <a:ea typeface="MS Gothic" pitchFamily="49" charset="-128"/>
                <a:cs typeface="MS Gothic" pitchFamily="49" charset="-128"/>
              </a:rPr>
              <a:t>x</a:t>
            </a:r>
            <a:r>
              <a:rPr lang="en-GB" sz="1400" dirty="0">
                <a:ea typeface="MS Gothic" pitchFamily="49" charset="-128"/>
                <a:cs typeface="MS Gothic" pitchFamily="49" charset="-128"/>
              </a:rPr>
              <a:t>.</a:t>
            </a:r>
          </a:p>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dirty="0">
                <a:ea typeface="MS Gothic" pitchFamily="49" charset="-128"/>
                <a:cs typeface="MS Gothic" pitchFamily="49" charset="-128"/>
              </a:rPr>
              <a:t>By participating in IEEE 802 meetings, you accept these requirements.  If you do not agree to these policies then you shall not participate.</a:t>
            </a:r>
          </a:p>
          <a:p>
            <a:pPr indent="-334963" algn="ct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(Latest revision of IEEE 802 LMSC Working Group Policies and Procedures: </a:t>
            </a:r>
            <a:r>
              <a:rPr lang="en-GB" sz="1400" dirty="0">
                <a:ea typeface="MS Gothic" pitchFamily="49" charset="-128"/>
                <a:cs typeface="MS Gothic" pitchFamily="49" charset="-128"/>
                <a:hlinkClick r:id="rId3"/>
              </a:rPr>
              <a:t>http://www.ieee802.org/devdocs.shtml</a:t>
            </a:r>
            <a:r>
              <a:rPr lang="en-GB" sz="140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2019</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Attendance</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December 2019</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570312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Submissions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December 2019</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16972113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Announcements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December 2019</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17554699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0164EE-ECBD-B240-9B11-8A8CE3D4BC86}"/>
              </a:ext>
            </a:extLst>
          </p:cNvPr>
          <p:cNvSpPr>
            <a:spLocks noGrp="1"/>
          </p:cNvSpPr>
          <p:nvPr>
            <p:ph type="title"/>
          </p:nvPr>
        </p:nvSpPr>
        <p:spPr/>
        <p:txBody>
          <a:bodyPr/>
          <a:lstStyle/>
          <a:p>
            <a:r>
              <a:rPr lang="en-US" dirty="0"/>
              <a:t>Announcements</a:t>
            </a:r>
          </a:p>
        </p:txBody>
      </p:sp>
      <p:sp>
        <p:nvSpPr>
          <p:cNvPr id="3" name="Content Placeholder 2">
            <a:extLst>
              <a:ext uri="{FF2B5EF4-FFF2-40B4-BE49-F238E27FC236}">
                <a16:creationId xmlns:a16="http://schemas.microsoft.com/office/drawing/2014/main" id="{427E47EE-23A8-9943-9866-3714479F87E9}"/>
              </a:ext>
            </a:extLst>
          </p:cNvPr>
          <p:cNvSpPr>
            <a:spLocks noGrp="1"/>
          </p:cNvSpPr>
          <p:nvPr>
            <p:ph idx="1"/>
          </p:nvPr>
        </p:nvSpPr>
        <p:spPr/>
        <p:txBody>
          <a:bodyPr/>
          <a:lstStyle/>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362727DE-FE64-B44D-AAA9-8AD1FA1691B9}"/>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F06D0C7B-4DC3-8443-9282-4BA78AE59F3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59C9FCA-DAF7-FF44-8716-ED743CDB3506}"/>
              </a:ext>
            </a:extLst>
          </p:cNvPr>
          <p:cNvSpPr>
            <a:spLocks noGrp="1"/>
          </p:cNvSpPr>
          <p:nvPr>
            <p:ph type="dt" idx="15"/>
          </p:nvPr>
        </p:nvSpPr>
        <p:spPr/>
        <p:txBody>
          <a:bodyPr/>
          <a:lstStyle/>
          <a:p>
            <a:r>
              <a:rPr lang="en-GB"/>
              <a:t>December 2019</a:t>
            </a:r>
            <a:endParaRPr lang="en-GB" dirty="0"/>
          </a:p>
        </p:txBody>
      </p:sp>
    </p:spTree>
    <p:extLst>
      <p:ext uri="{BB962C8B-B14F-4D97-AF65-F5344CB8AC3E}">
        <p14:creationId xmlns:p14="http://schemas.microsoft.com/office/powerpoint/2010/main" val="35847764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AOB</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December 2019</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Adjourn</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December 2019</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36812643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GB"/>
              <a:t>December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Agenda Slides for 802.11 </a:t>
            </a:r>
            <a:r>
              <a:rPr lang="en-GB" dirty="0" err="1"/>
              <a:t>TGbc</a:t>
            </a:r>
            <a:r>
              <a:rPr lang="en-GB" dirty="0"/>
              <a:t> Enhanced </a:t>
            </a:r>
            <a:r>
              <a:rPr lang="en-GB" dirty="0" err="1"/>
              <a:t>BroadCast</a:t>
            </a:r>
            <a:r>
              <a:rPr lang="en-GB" dirty="0"/>
              <a:t> for the December 10, 2019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December 2019</a:t>
            </a:r>
          </a:p>
        </p:txBody>
      </p:sp>
      <p:sp>
        <p:nvSpPr>
          <p:cNvPr id="5" name="Footer Placeholder 4"/>
          <p:cNvSpPr>
            <a:spLocks noGrp="1"/>
          </p:cNvSpPr>
          <p:nvPr>
            <p:ph type="ftr" idx="14"/>
          </p:nvPr>
        </p:nvSpPr>
        <p:spPr>
          <a:xfrm>
            <a:off x="6215074" y="6475413"/>
            <a:ext cx="232726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20</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685800" y="1484784"/>
            <a:ext cx="7770813" cy="4113213"/>
          </a:xfrm>
        </p:spPr>
        <p:txBody>
          <a:bodyPr/>
          <a:lstStyle/>
          <a:p>
            <a:r>
              <a:rPr lang="en-GB" sz="1800" dirty="0"/>
              <a:t>IEEE 802.1bc Enhanced Broadcast Services Telco </a:t>
            </a:r>
            <a:br>
              <a:rPr lang="en-GB" sz="600" dirty="0"/>
            </a:br>
            <a:endParaRPr lang="en-GB" sz="600" dirty="0"/>
          </a:p>
          <a:p>
            <a:endParaRPr lang="en-GB" sz="600" dirty="0"/>
          </a:p>
          <a:p>
            <a:r>
              <a:rPr lang="en-GB" sz="1400" dirty="0" err="1"/>
              <a:t>Webex</a:t>
            </a:r>
            <a:r>
              <a:rPr lang="en-GB" sz="1100" dirty="0"/>
              <a:t> meeting:  </a:t>
            </a:r>
          </a:p>
          <a:p>
            <a:r>
              <a:rPr lang="en-GB" sz="1100" dirty="0"/>
              <a:t>https://ieee802.my.webex.com/ieee802.my/</a:t>
            </a:r>
            <a:r>
              <a:rPr lang="en-GB" sz="1100" dirty="0" err="1"/>
              <a:t>j.php?MTID</a:t>
            </a:r>
            <a:r>
              <a:rPr lang="en-GB" sz="1100" dirty="0"/>
              <a:t>=ma37f52baac7f26b34028dc78a3454be0</a:t>
            </a:r>
          </a:p>
          <a:p>
            <a:r>
              <a:rPr lang="en-GB" sz="1100" dirty="0"/>
              <a:t>Meeting number: 790 561 659</a:t>
            </a:r>
          </a:p>
          <a:p>
            <a:r>
              <a:rPr lang="en-GB" sz="1100" dirty="0"/>
              <a:t>Meeting password: wireless</a:t>
            </a:r>
          </a:p>
          <a:p>
            <a:endParaRPr lang="en-GB" sz="1100" dirty="0"/>
          </a:p>
          <a:p>
            <a:r>
              <a:rPr lang="en-GB" sz="1100" dirty="0"/>
              <a:t>Join by phone:</a:t>
            </a:r>
          </a:p>
          <a:p>
            <a:r>
              <a:rPr lang="en-GB" sz="1100" dirty="0"/>
              <a:t>   +1-510-338-9438 USA Toll</a:t>
            </a:r>
          </a:p>
          <a:p>
            <a:r>
              <a:rPr lang="en-GB" sz="1100" dirty="0"/>
              <a:t>   +44-20-3198-8144 UK Toll</a:t>
            </a:r>
          </a:p>
          <a:p>
            <a:r>
              <a:rPr lang="en-GB" sz="1100" dirty="0"/>
              <a:t>Access code: 790 561 659</a:t>
            </a:r>
            <a:endParaRPr lang="en-US" sz="1400" dirty="0"/>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December 2019</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Call Meeting to Order</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December 2019</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19096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Approval of Agenda</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December 2019</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685800" y="1700808"/>
            <a:ext cx="7770813" cy="4113213"/>
          </a:xfrm>
        </p:spPr>
        <p:txBody>
          <a:bodyPr/>
          <a:lstStyle/>
          <a:p>
            <a:pPr>
              <a:buFont typeface="Arial" panose="020B0604020202020204" pitchFamily="34" charset="0"/>
              <a:buChar char="•"/>
            </a:pPr>
            <a:r>
              <a:rPr lang="en-US" sz="2000" dirty="0"/>
              <a:t>Call Meeting to order</a:t>
            </a:r>
          </a:p>
          <a:p>
            <a:pPr>
              <a:buFont typeface="Arial" panose="020B0604020202020204" pitchFamily="34" charset="0"/>
              <a:buChar char="•"/>
            </a:pPr>
            <a:r>
              <a:rPr lang="en-US" sz="2000" dirty="0"/>
              <a:t>Approval of agenda</a:t>
            </a:r>
          </a:p>
          <a:p>
            <a:pPr>
              <a:buFont typeface="Arial" panose="020B0604020202020204" pitchFamily="34" charset="0"/>
              <a:buChar char="•"/>
            </a:pPr>
            <a:r>
              <a:rPr lang="en-US" sz="2000" dirty="0"/>
              <a:t>Review Patent Policy &amp; Call for Essential Patents</a:t>
            </a:r>
          </a:p>
          <a:p>
            <a:pPr>
              <a:buFont typeface="Arial" panose="020B0604020202020204" pitchFamily="34" charset="0"/>
              <a:buChar char="•"/>
            </a:pPr>
            <a:r>
              <a:rPr lang="en-US" sz="2000" dirty="0"/>
              <a:t>Attendance</a:t>
            </a:r>
          </a:p>
          <a:p>
            <a:pPr>
              <a:buFont typeface="Arial" panose="020B0604020202020204" pitchFamily="34" charset="0"/>
              <a:buChar char="•"/>
            </a:pPr>
            <a:r>
              <a:rPr lang="de-DE" sz="2000" dirty="0"/>
              <a:t>Submission</a:t>
            </a:r>
          </a:p>
          <a:p>
            <a:pPr lvl="1">
              <a:buFont typeface="Arial" panose="020B0604020202020204" pitchFamily="34" charset="0"/>
              <a:buChar char="•"/>
            </a:pPr>
            <a:r>
              <a:rPr lang="de-DE" sz="1600" dirty="0"/>
              <a:t>Bahar Sadeghi:  OCB </a:t>
            </a:r>
            <a:r>
              <a:rPr lang="de-DE" sz="1600" dirty="0" err="1"/>
              <a:t>operation</a:t>
            </a:r>
            <a:r>
              <a:rPr lang="de-DE" sz="1600" dirty="0"/>
              <a:t> in </a:t>
            </a:r>
            <a:r>
              <a:rPr lang="de-DE" sz="1600" dirty="0" err="1"/>
              <a:t>eBCS</a:t>
            </a:r>
            <a:r>
              <a:rPr lang="de-DE" sz="1600" dirty="0"/>
              <a:t> (11-19/2117)</a:t>
            </a:r>
            <a:endParaRPr lang="en-GB" dirty="0"/>
          </a:p>
          <a:p>
            <a:pPr>
              <a:buFont typeface="Arial" panose="020B0604020202020204" pitchFamily="34" charset="0"/>
              <a:buChar char="•"/>
            </a:pPr>
            <a:r>
              <a:rPr lang="en-US" sz="2000" dirty="0"/>
              <a:t>Announcements</a:t>
            </a:r>
          </a:p>
          <a:p>
            <a:pPr>
              <a:buFont typeface="Arial" panose="020B0604020202020204" pitchFamily="34" charset="0"/>
              <a:buChar char="•"/>
            </a:pPr>
            <a:r>
              <a:rPr lang="en-US" sz="2000" dirty="0"/>
              <a:t>AOB</a:t>
            </a:r>
            <a:endParaRPr lang="en-US" dirty="0"/>
          </a:p>
          <a:p>
            <a:pPr>
              <a:buFont typeface="Arial" panose="020B0604020202020204" pitchFamily="34" charset="0"/>
              <a:buChar char="•"/>
            </a:pPr>
            <a:r>
              <a:rPr lang="en-US" sz="2000" dirty="0"/>
              <a:t>Adjourn</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December 2019</a:t>
            </a:r>
            <a:endParaRPr lang="en-GB" dirty="0"/>
          </a:p>
        </p:txBody>
      </p:sp>
    </p:spTree>
    <p:extLst>
      <p:ext uri="{BB962C8B-B14F-4D97-AF65-F5344CB8AC3E}">
        <p14:creationId xmlns:p14="http://schemas.microsoft.com/office/powerpoint/2010/main" val="288375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endParaRPr lang="en-US" dirty="0"/>
          </a:p>
        </p:txBody>
      </p:sp>
      <p:sp>
        <p:nvSpPr>
          <p:cNvPr id="8" name="Textplatzhalter 7"/>
          <p:cNvSpPr>
            <a:spLocks noGrp="1"/>
          </p:cNvSpPr>
          <p:nvPr>
            <p:ph type="body" idx="1"/>
          </p:nvPr>
        </p:nvSpPr>
        <p:spPr/>
        <p:txBody>
          <a:bodyPr/>
          <a:lstStyle/>
          <a:p>
            <a:r>
              <a:rPr lang="en-US" dirty="0"/>
              <a:t>Review Patent Policy &amp; Call for Essential Patents</a:t>
            </a:r>
          </a:p>
        </p:txBody>
      </p:sp>
      <p:sp>
        <p:nvSpPr>
          <p:cNvPr id="6" name="Datumsplatzhalter 5"/>
          <p:cNvSpPr>
            <a:spLocks noGrp="1"/>
          </p:cNvSpPr>
          <p:nvPr>
            <p:ph type="dt" idx="10"/>
          </p:nvPr>
        </p:nvSpPr>
        <p:spPr/>
        <p:txBody>
          <a:bodyPr/>
          <a:lstStyle/>
          <a:p>
            <a:r>
              <a:rPr lang="en-GB"/>
              <a:t>December 2019</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2019</a:t>
            </a:r>
            <a:endParaRPr lang="en-GB" dirty="0"/>
          </a:p>
        </p:txBody>
      </p:sp>
      <p:sp>
        <p:nvSpPr>
          <p:cNvPr id="7" name="Inhaltsplatzhalter 6"/>
          <p:cNvSpPr>
            <a:spLocks noGrp="1"/>
          </p:cNvSpPr>
          <p:nvPr>
            <p:ph idx="1"/>
          </p:nvPr>
        </p:nvSpPr>
        <p:spPr>
          <a:xfrm>
            <a:off x="685800" y="1905000"/>
            <a:ext cx="7770813" cy="4113213"/>
          </a:xfrm>
        </p:spPr>
        <p:txBody>
          <a:bodyPr/>
          <a:lstStyle/>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lgn="ctr">
              <a:spcBef>
                <a:spcPct val="20000"/>
              </a:spcBef>
            </a:pPr>
            <a:r>
              <a:rPr lang="en-US" sz="28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1000"/>
            <a:ext cx="7770813" cy="1065213"/>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685800" y="1371600"/>
            <a:ext cx="7770813" cy="4113213"/>
          </a:xfrm>
        </p:spPr>
        <p:txBody>
          <a:bodyPr/>
          <a:lstStyle/>
          <a:p>
            <a:pPr>
              <a:lnSpc>
                <a:spcPct val="80000"/>
              </a:lnSpc>
              <a:spcBef>
                <a:spcPct val="20000"/>
              </a:spcBef>
              <a:spcAft>
                <a:spcPct val="40000"/>
              </a:spcAft>
              <a:buSzPct val="150000"/>
              <a:buFontTx/>
              <a:buChar char="•"/>
            </a:pPr>
            <a:r>
              <a:rPr lang="en-US" sz="20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specific license rates, terms, or conditions.</a:t>
            </a:r>
          </a:p>
          <a:p>
            <a:pPr marL="1085850" lvl="2">
              <a:lnSpc>
                <a:spcPct val="80000"/>
              </a:lnSpc>
              <a:spcBef>
                <a:spcPct val="20000"/>
              </a:spcBef>
              <a:spcAft>
                <a:spcPct val="40000"/>
              </a:spcAft>
              <a:buSzPct val="150000"/>
              <a:buFontTx/>
              <a:buChar char="•"/>
            </a:pPr>
            <a:r>
              <a:rPr lang="en-US" sz="16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428750" lvl="3">
              <a:lnSpc>
                <a:spcPct val="80000"/>
              </a:lnSpc>
              <a:spcBef>
                <a:spcPct val="20000"/>
              </a:spcBef>
              <a:spcAft>
                <a:spcPct val="40000"/>
              </a:spcAft>
              <a:buSzPct val="150000"/>
              <a:buFont typeface="Arial" pitchFamily="-111" charset="0"/>
              <a:buChar char="•"/>
            </a:pPr>
            <a:r>
              <a:rPr lang="en-GB" b="1" dirty="0">
                <a:ea typeface="Calibri" pitchFamily="-111" charset="0"/>
                <a:cs typeface="Calibri" pitchFamily="-111" charset="0"/>
              </a:rPr>
              <a:t>Technical considerations remain the primary focus</a:t>
            </a:r>
            <a:endParaRPr lang="en-US"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1000" dirty="0">
                <a:ea typeface="Calibri" pitchFamily="-111" charset="0"/>
                <a:cs typeface="Calibri" pitchFamily="-111" charset="0"/>
              </a:rPr>
              <a:t>---------------------------------------------------------------   </a:t>
            </a:r>
            <a:endParaRPr lang="en-US" sz="1400" dirty="0">
              <a:ea typeface="Calibri" pitchFamily="-111" charset="0"/>
              <a:cs typeface="Calibri" pitchFamily="-111" charset="0"/>
            </a:endParaRPr>
          </a:p>
          <a:p>
            <a:pPr algn="ctr">
              <a:lnSpc>
                <a:spcPct val="80000"/>
              </a:lnSpc>
              <a:spcBef>
                <a:spcPct val="20000"/>
              </a:spcBef>
            </a:pPr>
            <a:r>
              <a:rPr lang="en-US" sz="1300" dirty="0">
                <a:ea typeface="Calibri" pitchFamily="-111" charset="0"/>
                <a:cs typeface="Calibri" pitchFamily="-111" charset="0"/>
              </a:rPr>
              <a:t>For more details, see </a:t>
            </a:r>
            <a:r>
              <a:rPr lang="en-US" sz="1300" i="1" dirty="0">
                <a:ea typeface="Calibri" pitchFamily="-111" charset="0"/>
                <a:cs typeface="Calibri" pitchFamily="-111" charset="0"/>
              </a:rPr>
              <a:t>IEEE-SA Standards Board Operations Manual</a:t>
            </a:r>
            <a:r>
              <a:rPr lang="en-US" sz="1300" dirty="0">
                <a:ea typeface="Calibri" pitchFamily="-111" charset="0"/>
                <a:cs typeface="Calibri" pitchFamily="-111" charset="0"/>
              </a:rPr>
              <a:t>, clause 5.3.10 and </a:t>
            </a:r>
            <a:br>
              <a:rPr lang="en-US" sz="1300" dirty="0">
                <a:ea typeface="Calibri" pitchFamily="-111" charset="0"/>
                <a:cs typeface="Calibri" pitchFamily="-111" charset="0"/>
              </a:rPr>
            </a:br>
            <a:r>
              <a:rPr lang="en-US" sz="1300" i="1" dirty="0">
                <a:ea typeface="Calibri" pitchFamily="-111" charset="0"/>
                <a:cs typeface="Calibri" pitchFamily="-111" charset="0"/>
              </a:rPr>
              <a:t>Antitrust and Competition Policy: What You Need to Know </a:t>
            </a:r>
            <a:r>
              <a:rPr lang="en-US" sz="1300" dirty="0">
                <a:ea typeface="Calibri" pitchFamily="-111" charset="0"/>
                <a:cs typeface="Calibri" pitchFamily="-111" charset="0"/>
              </a:rPr>
              <a:t>at </a:t>
            </a:r>
            <a:r>
              <a:rPr lang="en-US" sz="1300" dirty="0">
                <a:ea typeface="Calibri" pitchFamily="-111" charset="0"/>
                <a:cs typeface="Calibri" pitchFamily="-111" charset="0"/>
                <a:hlinkClick r:id="rId2"/>
              </a:rPr>
              <a:t>http://standards.ieee.org/develop/policies/antitrust.pdf</a:t>
            </a:r>
            <a:r>
              <a:rPr lang="en-US" sz="1300"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2019</a:t>
            </a:r>
            <a:endParaRPr lang="en-GB" dirty="0"/>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104</TotalTime>
  <Words>1063</Words>
  <Application>Microsoft Macintosh PowerPoint</Application>
  <PresentationFormat>On-screen Show (4:3)</PresentationFormat>
  <Paragraphs>161</Paragraphs>
  <Slides>20</Slides>
  <Notes>3</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8" baseType="lpstr">
      <vt:lpstr>Arial Unicode MS</vt:lpstr>
      <vt:lpstr>MS Gothic</vt:lpstr>
      <vt:lpstr>Arial</vt:lpstr>
      <vt:lpstr>Calibri</vt:lpstr>
      <vt:lpstr>Monotype Sorts</vt:lpstr>
      <vt:lpstr>Times New Roman</vt:lpstr>
      <vt:lpstr>802-11-BCS-Chair-Slides-Template</vt:lpstr>
      <vt:lpstr>Document</vt:lpstr>
      <vt:lpstr>Agenda TGbc Telco December 10, 2019</vt:lpstr>
      <vt:lpstr>Abstract</vt:lpstr>
      <vt:lpstr>Dial-in Information</vt:lpstr>
      <vt:lpstr>Call Meeting to Order</vt:lpstr>
      <vt:lpstr>Approval of Agenda</vt:lpstr>
      <vt:lpstr>Agenda</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Attendance</vt:lpstr>
      <vt:lpstr>Submissions</vt:lpstr>
      <vt:lpstr>Announcements</vt:lpstr>
      <vt:lpstr>Announcements</vt:lpstr>
      <vt:lpstr>AOB</vt:lpstr>
      <vt:lpstr>Adjourn</vt:lpstr>
      <vt:lpstr>References</vt:lpstr>
    </vt:vector>
  </TitlesOfParts>
  <Manager/>
  <Company/>
  <LinksUpToDate>false</LinksUpToDate>
  <SharedDoc>false</SharedDoc>
  <HyperlinkBase/>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June 11 2019 TGbc Telco Agenda</dc:title>
  <dc:subject/>
  <dc:creator>Marc Emmelmann</dc:creator>
  <cp:keywords/>
  <dc:description/>
  <cp:lastModifiedBy>Marc Emmelmann</cp:lastModifiedBy>
  <cp:revision>27</cp:revision>
  <cp:lastPrinted>1601-01-01T00:00:00Z</cp:lastPrinted>
  <dcterms:created xsi:type="dcterms:W3CDTF">2018-05-22T10:31:47Z</dcterms:created>
  <dcterms:modified xsi:type="dcterms:W3CDTF">2019-12-09T17:15:22Z</dcterms:modified>
  <cp:category/>
</cp:coreProperties>
</file>