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56" r:id="rId2"/>
    <p:sldId id="257" r:id="rId3"/>
    <p:sldId id="262" r:id="rId4"/>
    <p:sldId id="268" r:id="rId5"/>
    <p:sldId id="265" r:id="rId6"/>
    <p:sldId id="269" r:id="rId7"/>
    <p:sldId id="275" r:id="rId8"/>
    <p:sldId id="286" r:id="rId9"/>
    <p:sldId id="271" r:id="rId10"/>
    <p:sldId id="272" r:id="rId11"/>
    <p:sldId id="274" r:id="rId12"/>
    <p:sldId id="273" r:id="rId13"/>
    <p:sldId id="300" r:id="rId14"/>
    <p:sldId id="301" r:id="rId15"/>
    <p:sldId id="302" r:id="rId16"/>
    <p:sldId id="303" r:id="rId17"/>
    <p:sldId id="304" r:id="rId18"/>
    <p:sldId id="305" r:id="rId19"/>
    <p:sldId id="306" r:id="rId20"/>
    <p:sldId id="307" r:id="rId21"/>
    <p:sldId id="308" r:id="rId22"/>
    <p:sldId id="287" r:id="rId23"/>
    <p:sldId id="266" r:id="rId24"/>
    <p:sldId id="289" r:id="rId25"/>
    <p:sldId id="290" r:id="rId26"/>
    <p:sldId id="288" r:id="rId27"/>
    <p:sldId id="291" r:id="rId28"/>
    <p:sldId id="298" r:id="rId29"/>
    <p:sldId id="292" r:id="rId30"/>
    <p:sldId id="299" r:id="rId31"/>
    <p:sldId id="293" r:id="rId32"/>
    <p:sldId id="294" r:id="rId33"/>
    <p:sldId id="263" r:id="rId34"/>
    <p:sldId id="296" r:id="rId35"/>
    <p:sldId id="297" r:id="rId36"/>
    <p:sldId id="295" r:id="rId37"/>
    <p:sldId id="264" r:id="rId3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43"/>
  </p:normalViewPr>
  <p:slideViewPr>
    <p:cSldViewPr>
      <p:cViewPr varScale="1">
        <p:scale>
          <a:sx n="108" d="100"/>
          <a:sy n="108" d="100"/>
        </p:scale>
        <p:origin x="1000" y="20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802.11-19/2139</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January 2020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802.11-19/2139</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January 2020</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802.11-19/2139</a:t>
            </a:r>
            <a:endParaRPr lang="en-US"/>
          </a:p>
        </p:txBody>
      </p:sp>
      <p:sp>
        <p:nvSpPr>
          <p:cNvPr id="5" name="Rectangle 3"/>
          <p:cNvSpPr>
            <a:spLocks noGrp="1" noChangeArrowheads="1"/>
          </p:cNvSpPr>
          <p:nvPr>
            <p:ph type="dt"/>
          </p:nvPr>
        </p:nvSpPr>
        <p:spPr>
          <a:ln/>
        </p:spPr>
        <p:txBody>
          <a:bodyPr/>
          <a:lstStyle/>
          <a:p>
            <a:r>
              <a:rPr lang="en-GB"/>
              <a:t>January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802.11-19/2139</a:t>
            </a:r>
            <a:endParaRPr lang="en-US"/>
          </a:p>
        </p:txBody>
      </p:sp>
      <p:sp>
        <p:nvSpPr>
          <p:cNvPr id="5" name="Rectangle 3"/>
          <p:cNvSpPr>
            <a:spLocks noGrp="1" noChangeArrowheads="1"/>
          </p:cNvSpPr>
          <p:nvPr>
            <p:ph type="dt"/>
          </p:nvPr>
        </p:nvSpPr>
        <p:spPr>
          <a:ln/>
        </p:spPr>
        <p:txBody>
          <a:bodyPr/>
          <a:lstStyle/>
          <a:p>
            <a:r>
              <a:rPr lang="en-GB"/>
              <a:t>January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802.11-19/2139</a:t>
            </a:r>
            <a:endParaRPr lang="en-US"/>
          </a:p>
        </p:txBody>
      </p:sp>
      <p:sp>
        <p:nvSpPr>
          <p:cNvPr id="5" name="Rectangle 3"/>
          <p:cNvSpPr>
            <a:spLocks noGrp="1" noChangeArrowheads="1"/>
          </p:cNvSpPr>
          <p:nvPr>
            <p:ph type="dt"/>
          </p:nvPr>
        </p:nvSpPr>
        <p:spPr>
          <a:ln/>
        </p:spPr>
        <p:txBody>
          <a:bodyPr/>
          <a:lstStyle/>
          <a:p>
            <a:r>
              <a:rPr lang="en-GB"/>
              <a:t>January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802.11-19/2139</a:t>
            </a:r>
            <a:endParaRPr lang="en-US"/>
          </a:p>
        </p:txBody>
      </p:sp>
      <p:sp>
        <p:nvSpPr>
          <p:cNvPr id="5" name="Rectangle 3"/>
          <p:cNvSpPr>
            <a:spLocks noGrp="1" noChangeArrowheads="1"/>
          </p:cNvSpPr>
          <p:nvPr>
            <p:ph type="dt"/>
          </p:nvPr>
        </p:nvSpPr>
        <p:spPr>
          <a:ln/>
        </p:spPr>
        <p:txBody>
          <a:bodyPr/>
          <a:lstStyle/>
          <a:p>
            <a:r>
              <a:rPr lang="en-GB"/>
              <a:t>January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802.11-19/2139</a:t>
            </a:r>
            <a:endParaRPr lang="en-US"/>
          </a:p>
        </p:txBody>
      </p:sp>
      <p:sp>
        <p:nvSpPr>
          <p:cNvPr id="5" name="Rectangle 3"/>
          <p:cNvSpPr>
            <a:spLocks noGrp="1" noChangeArrowheads="1"/>
          </p:cNvSpPr>
          <p:nvPr>
            <p:ph type="dt"/>
          </p:nvPr>
        </p:nvSpPr>
        <p:spPr>
          <a:ln/>
        </p:spPr>
        <p:txBody>
          <a:bodyPr/>
          <a:lstStyle/>
          <a:p>
            <a:r>
              <a:rPr lang="en-GB"/>
              <a:t>January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37</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January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January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January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January 2020</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January 2020</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January 2020</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January 2020</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January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802.11-19/2139r0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January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TGbc</a:t>
            </a:r>
            <a:r>
              <a:rPr lang="en-GB" dirty="0"/>
              <a:t> Enhanced Broadcast Services</a:t>
            </a:r>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2020-01-13</a:t>
            </a:r>
          </a:p>
        </p:txBody>
      </p:sp>
      <p:graphicFrame>
        <p:nvGraphicFramePr>
          <p:cNvPr id="3075" name="Object 3"/>
          <p:cNvGraphicFramePr>
            <a:graphicFrameLocks noChangeAspect="1"/>
          </p:cNvGraphicFramePr>
          <p:nvPr/>
        </p:nvGraphicFramePr>
        <p:xfrm>
          <a:off x="508000" y="2286000"/>
          <a:ext cx="8128000" cy="2463800"/>
        </p:xfrm>
        <a:graphic>
          <a:graphicData uri="http://schemas.openxmlformats.org/presentationml/2006/ole">
            <mc:AlternateContent xmlns:mc="http://schemas.openxmlformats.org/markup-compatibility/2006">
              <mc:Choice xmlns:v="urn:schemas-microsoft-com:vml" Requires="v">
                <p:oleObj spid="_x0000_s3106" name="Dokument" r:id="rId4" imgW="8255000" imgH="2514600" progId="Word.Document.8">
                  <p:embed/>
                </p:oleObj>
              </mc:Choice>
              <mc:Fallback>
                <p:oleObj name="Dokument" r:id="rId4" imgW="8255000" imgH="2514600" progId="Word.Document.8">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meeting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telephone conference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test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January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January 2020</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Enhanced Broadcast Services (</a:t>
            </a:r>
            <a:r>
              <a:rPr lang="en-GB" dirty="0" err="1"/>
              <a:t>TGbc</a:t>
            </a:r>
            <a:r>
              <a:rPr lang="en-GB" dirty="0"/>
              <a:t>) TG for the January 2020 meeting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Meeting Etiquette</a:t>
            </a:r>
            <a:endParaRPr lang="en-US" dirty="0"/>
          </a:p>
        </p:txBody>
      </p:sp>
      <p:sp>
        <p:nvSpPr>
          <p:cNvPr id="3" name="Inhaltsplatzhalter 2"/>
          <p:cNvSpPr>
            <a:spLocks noGrp="1"/>
          </p:cNvSpPr>
          <p:nvPr>
            <p:ph idx="1"/>
          </p:nvPr>
        </p:nvSpPr>
        <p:spPr/>
        <p:txBody>
          <a:bodyPr/>
          <a:lstStyle/>
          <a:p>
            <a:pPr>
              <a:lnSpc>
                <a:spcPct val="90000"/>
              </a:lnSpc>
            </a:pPr>
            <a:r>
              <a:rPr lang="en-US" dirty="0"/>
              <a:t>IEEE 802 is a world-wide professional technical organization </a:t>
            </a:r>
          </a:p>
          <a:p>
            <a:pPr>
              <a:lnSpc>
                <a:spcPct val="90000"/>
              </a:lnSpc>
            </a:pPr>
            <a:endParaRPr lang="en-US" dirty="0"/>
          </a:p>
          <a:p>
            <a:pPr>
              <a:lnSpc>
                <a:spcPct val="90000"/>
              </a:lnSpc>
            </a:pPr>
            <a:r>
              <a:rPr lang="en-US" dirty="0"/>
              <a:t>Meetings are to be conducted in an </a:t>
            </a:r>
            <a:r>
              <a:rPr lang="en-US" b="0" i="1" u="sng" dirty="0">
                <a:solidFill>
                  <a:srgbClr val="0066FF"/>
                </a:solidFill>
              </a:rPr>
              <a:t>orderly</a:t>
            </a:r>
            <a:r>
              <a:rPr lang="en-US" dirty="0"/>
              <a:t> and </a:t>
            </a:r>
            <a:r>
              <a:rPr lang="en-US" i="1" u="sng" dirty="0">
                <a:solidFill>
                  <a:srgbClr val="0066FF"/>
                </a:solidFill>
              </a:rPr>
              <a:t>professional</a:t>
            </a:r>
            <a:r>
              <a:rPr lang="en-US" i="1" dirty="0">
                <a:solidFill>
                  <a:srgbClr val="0066FF"/>
                </a:solidFill>
              </a:rPr>
              <a:t> </a:t>
            </a:r>
            <a:r>
              <a:rPr lang="en-US" dirty="0"/>
              <a:t>manner in accordance with the policies and procedures governed by the organization.</a:t>
            </a:r>
          </a:p>
          <a:p>
            <a:pPr>
              <a:lnSpc>
                <a:spcPct val="90000"/>
              </a:lnSpc>
            </a:pPr>
            <a:endParaRPr lang="en-US" dirty="0"/>
          </a:p>
          <a:p>
            <a:pPr>
              <a:lnSpc>
                <a:spcPct val="90000"/>
              </a:lnSpc>
            </a:pPr>
            <a:r>
              <a:rPr lang="en-US" dirty="0">
                <a:solidFill>
                  <a:srgbClr val="0066FF"/>
                </a:solidFill>
              </a:rPr>
              <a:t>Individuals are to address the </a:t>
            </a:r>
            <a:r>
              <a:rPr lang="en-US" b="0" i="1" u="sng" dirty="0">
                <a:solidFill>
                  <a:srgbClr val="0066FF"/>
                </a:solidFill>
              </a:rPr>
              <a:t>“Technical”</a:t>
            </a:r>
            <a:r>
              <a:rPr lang="en-US" dirty="0">
                <a:solidFill>
                  <a:srgbClr val="0066FF"/>
                </a:solidFill>
              </a:rPr>
              <a:t> content of the subject under consideration and refrain from making </a:t>
            </a:r>
            <a:r>
              <a:rPr lang="en-US" b="0" i="1" u="sng" dirty="0">
                <a:solidFill>
                  <a:srgbClr val="0066FF"/>
                </a:solidFill>
              </a:rPr>
              <a:t>“personal”</a:t>
            </a:r>
            <a:r>
              <a:rPr lang="en-US" dirty="0">
                <a:solidFill>
                  <a:srgbClr val="0066FF"/>
                </a:solidFill>
              </a:rPr>
              <a:t> comments to or about the presenter.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5AEB-7CA7-7A4C-A127-BBB96E2DC487}"/>
              </a:ext>
            </a:extLst>
          </p:cNvPr>
          <p:cNvSpPr>
            <a:spLocks noGrp="1"/>
          </p:cNvSpPr>
          <p:nvPr>
            <p:ph type="title"/>
          </p:nvPr>
        </p:nvSpPr>
        <p:spPr/>
        <p:txBody>
          <a:bodyPr/>
          <a:lstStyle/>
          <a:p>
            <a:r>
              <a:rPr lang="en-US" dirty="0" err="1"/>
              <a:t>TGbc</a:t>
            </a:r>
            <a:r>
              <a:rPr lang="en-US" dirty="0"/>
              <a:t> Documents</a:t>
            </a:r>
          </a:p>
        </p:txBody>
      </p:sp>
      <p:sp>
        <p:nvSpPr>
          <p:cNvPr id="3" name="Content Placeholder 2">
            <a:extLst>
              <a:ext uri="{FF2B5EF4-FFF2-40B4-BE49-F238E27FC236}">
                <a16:creationId xmlns:a16="http://schemas.microsoft.com/office/drawing/2014/main" id="{6DBFEBD8-B3C1-AC4B-8CA8-7508CFDD7A4B}"/>
              </a:ext>
            </a:extLst>
          </p:cNvPr>
          <p:cNvSpPr>
            <a:spLocks noGrp="1"/>
          </p:cNvSpPr>
          <p:nvPr>
            <p:ph idx="1"/>
          </p:nvPr>
        </p:nvSpPr>
        <p:spPr/>
        <p:txBody>
          <a:bodyPr/>
          <a:lstStyle/>
          <a:p>
            <a:r>
              <a:rPr lang="en-US" dirty="0"/>
              <a:t>Technical and procedural documents approved by the 802.11bc task group:</a:t>
            </a:r>
          </a:p>
          <a:p>
            <a:endParaRPr lang="en-US" dirty="0"/>
          </a:p>
          <a:p>
            <a:pPr lvl="1"/>
            <a:r>
              <a:rPr lang="en-US" dirty="0" err="1"/>
              <a:t>TGbc</a:t>
            </a:r>
            <a:r>
              <a:rPr lang="en-US" dirty="0"/>
              <a:t> Motion Booklet:				11-18/2123</a:t>
            </a:r>
          </a:p>
          <a:p>
            <a:pPr lvl="1"/>
            <a:r>
              <a:rPr lang="en-US" dirty="0" err="1"/>
              <a:t>TGbc</a:t>
            </a:r>
            <a:r>
              <a:rPr lang="en-US" dirty="0"/>
              <a:t> Selection Procedure:			11-19/0135r0</a:t>
            </a:r>
          </a:p>
          <a:p>
            <a:pPr lvl="1"/>
            <a:r>
              <a:rPr lang="en-US" dirty="0" err="1"/>
              <a:t>TGbc</a:t>
            </a:r>
            <a:r>
              <a:rPr lang="en-US" dirty="0"/>
              <a:t> Functional Requirements:</a:t>
            </a:r>
            <a:r>
              <a:rPr lang="en-US"/>
              <a:t>		11-19/0151</a:t>
            </a:r>
            <a:endParaRPr lang="en-US" dirty="0"/>
          </a:p>
          <a:p>
            <a:endParaRPr lang="en-US" dirty="0"/>
          </a:p>
        </p:txBody>
      </p:sp>
      <p:sp>
        <p:nvSpPr>
          <p:cNvPr id="4" name="Slide Number Placeholder 3">
            <a:extLst>
              <a:ext uri="{FF2B5EF4-FFF2-40B4-BE49-F238E27FC236}">
                <a16:creationId xmlns:a16="http://schemas.microsoft.com/office/drawing/2014/main" id="{C6A74C18-7B1E-DC41-B9BC-5ED942D1F35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FDE1E6F4-4133-C64A-84AA-A8E928BC72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32CBC19-66F0-C34A-AF71-ED72AB71858A}"/>
              </a:ext>
            </a:extLst>
          </p:cNvPr>
          <p:cNvSpPr>
            <a:spLocks noGrp="1"/>
          </p:cNvSpPr>
          <p:nvPr>
            <p:ph type="dt" idx="15"/>
          </p:nvPr>
        </p:nvSpPr>
        <p:spPr/>
        <p:txBody>
          <a:bodyPr/>
          <a:lstStyle/>
          <a:p>
            <a:r>
              <a:rPr lang="en-GB"/>
              <a:t>January 2020</a:t>
            </a:r>
            <a:endParaRPr lang="en-GB" dirty="0"/>
          </a:p>
        </p:txBody>
      </p:sp>
    </p:spTree>
    <p:extLst>
      <p:ext uri="{BB962C8B-B14F-4D97-AF65-F5344CB8AC3E}">
        <p14:creationId xmlns:p14="http://schemas.microsoft.com/office/powerpoint/2010/main" val="2679068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Call for Submission</a:t>
            </a:r>
          </a:p>
        </p:txBody>
      </p:sp>
      <p:sp>
        <p:nvSpPr>
          <p:cNvPr id="3" name="Inhaltsplatzhalter 2"/>
          <p:cNvSpPr>
            <a:spLocks noGrp="1"/>
          </p:cNvSpPr>
          <p:nvPr>
            <p:ph idx="1"/>
          </p:nvPr>
        </p:nvSpPr>
        <p:spPr/>
        <p:txBody>
          <a:bodyPr/>
          <a:lstStyle/>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Presentation and discussion of submissions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Administrative Items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Goals for the next meeting</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Ad-hoc meetings: Discussion</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ad-hoc meetings</a:t>
            </a:r>
          </a:p>
        </p:txBody>
      </p:sp>
      <p:sp>
        <p:nvSpPr>
          <p:cNvPr id="3" name="Inhaltsplatzhalter 2"/>
          <p:cNvSpPr>
            <a:spLocks noGrp="1"/>
          </p:cNvSpPr>
          <p:nvPr>
            <p:ph idx="1"/>
          </p:nvPr>
        </p:nvSpPr>
        <p:spPr/>
        <p:txBody>
          <a:bodyPr/>
          <a:lstStyle/>
          <a:p>
            <a:r>
              <a:rPr lang="de-DE" dirty="0"/>
              <a:t>•	</a:t>
            </a:r>
            <a:r>
              <a:rPr lang="de-DE" dirty="0">
                <a:sym typeface="Wingdings" pitchFamily="2" charset="2"/>
              </a:rPr>
              <a:t> See Motion Booklet </a:t>
            </a:r>
            <a:r>
              <a:rPr lang="de-DE" dirty="0" err="1">
                <a:sym typeface="Wingdings" pitchFamily="2" charset="2"/>
              </a:rPr>
              <a:t>for</a:t>
            </a:r>
            <a:r>
              <a:rPr lang="de-DE" dirty="0">
                <a:sym typeface="Wingdings" pitchFamily="2" charset="2"/>
              </a:rPr>
              <a:t> </a:t>
            </a:r>
            <a:r>
              <a:rPr lang="de-DE" dirty="0" err="1">
                <a:sym typeface="Wingdings" pitchFamily="2" charset="2"/>
              </a:rPr>
              <a:t>motion</a:t>
            </a:r>
            <a:r>
              <a:rPr lang="de-DE" dirty="0">
                <a:sym typeface="Wingdings" pitchFamily="2" charset="2"/>
              </a:rPr>
              <a:t> </a:t>
            </a:r>
            <a:r>
              <a:rPr lang="de-DE" dirty="0" err="1">
                <a:sym typeface="Wingdings" pitchFamily="2" charset="2"/>
              </a:rPr>
              <a:t>text</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48680"/>
            <a:ext cx="7770813" cy="1065213"/>
          </a:xfrm>
        </p:spPr>
        <p:txBody>
          <a:bodyPr/>
          <a:lstStyle/>
          <a:p>
            <a:r>
              <a:rPr lang="en-US" dirty="0"/>
              <a:t>Telco Schedule: Discussion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graphicFrame>
        <p:nvGraphicFramePr>
          <p:cNvPr id="9" name="Tabelle 8"/>
          <p:cNvGraphicFramePr>
            <a:graphicFrameLocks noGrp="1"/>
          </p:cNvGraphicFramePr>
          <p:nvPr>
            <p:extLst>
              <p:ext uri="{D42A27DB-BD31-4B8C-83A1-F6EECF244321}">
                <p14:modId xmlns:p14="http://schemas.microsoft.com/office/powerpoint/2010/main" val="2067852983"/>
              </p:ext>
            </p:extLst>
          </p:nvPr>
        </p:nvGraphicFramePr>
        <p:xfrm>
          <a:off x="457200" y="3410416"/>
          <a:ext cx="8305800" cy="2966720"/>
        </p:xfrm>
        <a:graphic>
          <a:graphicData uri="http://schemas.openxmlformats.org/drawingml/2006/table">
            <a:tbl>
              <a:tblPr firstRow="1" bandRow="1">
                <a:tableStyleId>{5C22544A-7EE6-4342-B048-85BDC9FD1C3A}</a:tableStyleId>
              </a:tblPr>
              <a:tblGrid>
                <a:gridCol w="346075">
                  <a:extLst>
                    <a:ext uri="{9D8B030D-6E8A-4147-A177-3AD203B41FA5}">
                      <a16:colId xmlns:a16="http://schemas.microsoft.com/office/drawing/2014/main" val="20000"/>
                    </a:ext>
                  </a:extLst>
                </a:gridCol>
                <a:gridCol w="346075">
                  <a:extLst>
                    <a:ext uri="{9D8B030D-6E8A-4147-A177-3AD203B41FA5}">
                      <a16:colId xmlns:a16="http://schemas.microsoft.com/office/drawing/2014/main" val="20001"/>
                    </a:ext>
                  </a:extLst>
                </a:gridCol>
                <a:gridCol w="346075">
                  <a:extLst>
                    <a:ext uri="{9D8B030D-6E8A-4147-A177-3AD203B41FA5}">
                      <a16:colId xmlns:a16="http://schemas.microsoft.com/office/drawing/2014/main" val="20002"/>
                    </a:ext>
                  </a:extLst>
                </a:gridCol>
                <a:gridCol w="346075">
                  <a:extLst>
                    <a:ext uri="{9D8B030D-6E8A-4147-A177-3AD203B41FA5}">
                      <a16:colId xmlns:a16="http://schemas.microsoft.com/office/drawing/2014/main" val="20003"/>
                    </a:ext>
                  </a:extLst>
                </a:gridCol>
                <a:gridCol w="346075">
                  <a:extLst>
                    <a:ext uri="{9D8B030D-6E8A-4147-A177-3AD203B41FA5}">
                      <a16:colId xmlns:a16="http://schemas.microsoft.com/office/drawing/2014/main" val="20004"/>
                    </a:ext>
                  </a:extLst>
                </a:gridCol>
                <a:gridCol w="346075">
                  <a:extLst>
                    <a:ext uri="{9D8B030D-6E8A-4147-A177-3AD203B41FA5}">
                      <a16:colId xmlns:a16="http://schemas.microsoft.com/office/drawing/2014/main" val="20005"/>
                    </a:ext>
                  </a:extLst>
                </a:gridCol>
                <a:gridCol w="346075">
                  <a:extLst>
                    <a:ext uri="{9D8B030D-6E8A-4147-A177-3AD203B41FA5}">
                      <a16:colId xmlns:a16="http://schemas.microsoft.com/office/drawing/2014/main" val="20006"/>
                    </a:ext>
                  </a:extLst>
                </a:gridCol>
                <a:gridCol w="346075">
                  <a:extLst>
                    <a:ext uri="{9D8B030D-6E8A-4147-A177-3AD203B41FA5}">
                      <a16:colId xmlns:a16="http://schemas.microsoft.com/office/drawing/2014/main" val="20007"/>
                    </a:ext>
                  </a:extLst>
                </a:gridCol>
                <a:gridCol w="346075">
                  <a:extLst>
                    <a:ext uri="{9D8B030D-6E8A-4147-A177-3AD203B41FA5}">
                      <a16:colId xmlns:a16="http://schemas.microsoft.com/office/drawing/2014/main" val="20008"/>
                    </a:ext>
                  </a:extLst>
                </a:gridCol>
                <a:gridCol w="346075">
                  <a:extLst>
                    <a:ext uri="{9D8B030D-6E8A-4147-A177-3AD203B41FA5}">
                      <a16:colId xmlns:a16="http://schemas.microsoft.com/office/drawing/2014/main" val="20009"/>
                    </a:ext>
                  </a:extLst>
                </a:gridCol>
                <a:gridCol w="346075">
                  <a:extLst>
                    <a:ext uri="{9D8B030D-6E8A-4147-A177-3AD203B41FA5}">
                      <a16:colId xmlns:a16="http://schemas.microsoft.com/office/drawing/2014/main" val="20010"/>
                    </a:ext>
                  </a:extLst>
                </a:gridCol>
                <a:gridCol w="346075">
                  <a:extLst>
                    <a:ext uri="{9D8B030D-6E8A-4147-A177-3AD203B41FA5}">
                      <a16:colId xmlns:a16="http://schemas.microsoft.com/office/drawing/2014/main" val="20011"/>
                    </a:ext>
                  </a:extLst>
                </a:gridCol>
                <a:gridCol w="346075">
                  <a:extLst>
                    <a:ext uri="{9D8B030D-6E8A-4147-A177-3AD203B41FA5}">
                      <a16:colId xmlns:a16="http://schemas.microsoft.com/office/drawing/2014/main" val="20012"/>
                    </a:ext>
                  </a:extLst>
                </a:gridCol>
                <a:gridCol w="346075">
                  <a:extLst>
                    <a:ext uri="{9D8B030D-6E8A-4147-A177-3AD203B41FA5}">
                      <a16:colId xmlns:a16="http://schemas.microsoft.com/office/drawing/2014/main" val="20013"/>
                    </a:ext>
                  </a:extLst>
                </a:gridCol>
                <a:gridCol w="346075">
                  <a:extLst>
                    <a:ext uri="{9D8B030D-6E8A-4147-A177-3AD203B41FA5}">
                      <a16:colId xmlns:a16="http://schemas.microsoft.com/office/drawing/2014/main" val="20014"/>
                    </a:ext>
                  </a:extLst>
                </a:gridCol>
                <a:gridCol w="346075">
                  <a:extLst>
                    <a:ext uri="{9D8B030D-6E8A-4147-A177-3AD203B41FA5}">
                      <a16:colId xmlns:a16="http://schemas.microsoft.com/office/drawing/2014/main" val="20015"/>
                    </a:ext>
                  </a:extLst>
                </a:gridCol>
                <a:gridCol w="346075">
                  <a:extLst>
                    <a:ext uri="{9D8B030D-6E8A-4147-A177-3AD203B41FA5}">
                      <a16:colId xmlns:a16="http://schemas.microsoft.com/office/drawing/2014/main" val="20016"/>
                    </a:ext>
                  </a:extLst>
                </a:gridCol>
                <a:gridCol w="346075">
                  <a:extLst>
                    <a:ext uri="{9D8B030D-6E8A-4147-A177-3AD203B41FA5}">
                      <a16:colId xmlns:a16="http://schemas.microsoft.com/office/drawing/2014/main" val="20017"/>
                    </a:ext>
                  </a:extLst>
                </a:gridCol>
                <a:gridCol w="346075">
                  <a:extLst>
                    <a:ext uri="{9D8B030D-6E8A-4147-A177-3AD203B41FA5}">
                      <a16:colId xmlns:a16="http://schemas.microsoft.com/office/drawing/2014/main" val="20018"/>
                    </a:ext>
                  </a:extLst>
                </a:gridCol>
                <a:gridCol w="346075">
                  <a:extLst>
                    <a:ext uri="{9D8B030D-6E8A-4147-A177-3AD203B41FA5}">
                      <a16:colId xmlns:a16="http://schemas.microsoft.com/office/drawing/2014/main" val="20019"/>
                    </a:ext>
                  </a:extLst>
                </a:gridCol>
                <a:gridCol w="346075">
                  <a:extLst>
                    <a:ext uri="{9D8B030D-6E8A-4147-A177-3AD203B41FA5}">
                      <a16:colId xmlns:a16="http://schemas.microsoft.com/office/drawing/2014/main" val="20020"/>
                    </a:ext>
                  </a:extLst>
                </a:gridCol>
                <a:gridCol w="346075">
                  <a:extLst>
                    <a:ext uri="{9D8B030D-6E8A-4147-A177-3AD203B41FA5}">
                      <a16:colId xmlns:a16="http://schemas.microsoft.com/office/drawing/2014/main" val="20021"/>
                    </a:ext>
                  </a:extLst>
                </a:gridCol>
                <a:gridCol w="346075">
                  <a:extLst>
                    <a:ext uri="{9D8B030D-6E8A-4147-A177-3AD203B41FA5}">
                      <a16:colId xmlns:a16="http://schemas.microsoft.com/office/drawing/2014/main" val="20022"/>
                    </a:ext>
                  </a:extLst>
                </a:gridCol>
                <a:gridCol w="346075">
                  <a:extLst>
                    <a:ext uri="{9D8B030D-6E8A-4147-A177-3AD203B41FA5}">
                      <a16:colId xmlns:a16="http://schemas.microsoft.com/office/drawing/2014/main" val="20023"/>
                    </a:ext>
                  </a:extLst>
                </a:gridCol>
              </a:tblGrid>
              <a:tr h="370840">
                <a:tc gridSpan="24">
                  <a:txBody>
                    <a:bodyPr/>
                    <a:lstStyle/>
                    <a:p>
                      <a:r>
                        <a:rPr lang="en-US" sz="1800" dirty="0"/>
                        <a:t>Start Times of Telco in East</a:t>
                      </a:r>
                      <a:r>
                        <a:rPr lang="en-US" sz="1800" baseline="0" dirty="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1200" dirty="0"/>
                        <a:t>0</a:t>
                      </a:r>
                    </a:p>
                  </a:txBody>
                  <a:tcPr/>
                </a:tc>
                <a:tc>
                  <a:txBody>
                    <a:bodyPr/>
                    <a:lstStyle/>
                    <a:p>
                      <a:r>
                        <a:rPr lang="en-US" sz="1200" dirty="0"/>
                        <a:t>1</a:t>
                      </a:r>
                    </a:p>
                  </a:txBody>
                  <a:tcPr/>
                </a:tc>
                <a:tc>
                  <a:txBody>
                    <a:bodyPr/>
                    <a:lstStyle/>
                    <a:p>
                      <a:r>
                        <a:rPr lang="en-US" sz="1200" dirty="0"/>
                        <a:t>2</a:t>
                      </a:r>
                    </a:p>
                  </a:txBody>
                  <a:tcPr/>
                </a:tc>
                <a:tc>
                  <a:txBody>
                    <a:bodyPr/>
                    <a:lstStyle/>
                    <a:p>
                      <a:r>
                        <a:rPr lang="en-US" sz="1200" dirty="0"/>
                        <a:t>3</a:t>
                      </a:r>
                    </a:p>
                  </a:txBody>
                  <a:tcPr/>
                </a:tc>
                <a:tc>
                  <a:txBody>
                    <a:bodyPr/>
                    <a:lstStyle/>
                    <a:p>
                      <a:r>
                        <a:rPr lang="en-US" sz="1200" dirty="0"/>
                        <a:t>4</a:t>
                      </a:r>
                    </a:p>
                  </a:txBody>
                  <a:tcPr/>
                </a:tc>
                <a:tc>
                  <a:txBody>
                    <a:bodyPr/>
                    <a:lstStyle/>
                    <a:p>
                      <a:r>
                        <a:rPr lang="en-US" sz="1200" dirty="0"/>
                        <a:t>5</a:t>
                      </a:r>
                    </a:p>
                  </a:txBody>
                  <a:tcPr/>
                </a:tc>
                <a:tc>
                  <a:txBody>
                    <a:bodyPr/>
                    <a:lstStyle/>
                    <a:p>
                      <a:r>
                        <a:rPr lang="en-US" sz="1200" dirty="0"/>
                        <a:t>6</a:t>
                      </a:r>
                    </a:p>
                  </a:txBody>
                  <a:tcPr/>
                </a:tc>
                <a:tc>
                  <a:txBody>
                    <a:bodyPr/>
                    <a:lstStyle/>
                    <a:p>
                      <a:r>
                        <a:rPr lang="en-US" sz="1200" dirty="0"/>
                        <a:t>7</a:t>
                      </a:r>
                    </a:p>
                  </a:txBody>
                  <a:tcPr/>
                </a:tc>
                <a:tc>
                  <a:txBody>
                    <a:bodyPr/>
                    <a:lstStyle/>
                    <a:p>
                      <a:r>
                        <a:rPr lang="en-US" sz="1200" dirty="0"/>
                        <a:t>8</a:t>
                      </a:r>
                    </a:p>
                  </a:txBody>
                  <a:tcPr/>
                </a:tc>
                <a:tc>
                  <a:txBody>
                    <a:bodyPr/>
                    <a:lstStyle/>
                    <a:p>
                      <a:r>
                        <a:rPr lang="en-US" sz="1200" dirty="0"/>
                        <a:t>9</a:t>
                      </a:r>
                    </a:p>
                  </a:txBody>
                  <a:tcPr/>
                </a:tc>
                <a:tc>
                  <a:txBody>
                    <a:bodyPr/>
                    <a:lstStyle/>
                    <a:p>
                      <a:r>
                        <a:rPr lang="en-US" sz="1200" dirty="0"/>
                        <a:t>10</a:t>
                      </a:r>
                    </a:p>
                  </a:txBody>
                  <a:tcPr/>
                </a:tc>
                <a:tc>
                  <a:txBody>
                    <a:bodyPr/>
                    <a:lstStyle/>
                    <a:p>
                      <a:r>
                        <a:rPr lang="en-US" sz="1200" dirty="0"/>
                        <a:t>11</a:t>
                      </a:r>
                    </a:p>
                  </a:txBody>
                  <a:tcPr/>
                </a:tc>
                <a:tc>
                  <a:txBody>
                    <a:bodyPr/>
                    <a:lstStyle/>
                    <a:p>
                      <a:r>
                        <a:rPr lang="en-US" sz="1200" dirty="0"/>
                        <a:t>12</a:t>
                      </a:r>
                    </a:p>
                  </a:txBody>
                  <a:tcPr/>
                </a:tc>
                <a:tc>
                  <a:txBody>
                    <a:bodyPr/>
                    <a:lstStyle/>
                    <a:p>
                      <a:r>
                        <a:rPr lang="en-US" sz="1200" dirty="0"/>
                        <a:t>13</a:t>
                      </a:r>
                    </a:p>
                  </a:txBody>
                  <a:tcPr/>
                </a:tc>
                <a:tc>
                  <a:txBody>
                    <a:bodyPr/>
                    <a:lstStyle/>
                    <a:p>
                      <a:r>
                        <a:rPr lang="en-US" sz="1200" dirty="0"/>
                        <a:t>14</a:t>
                      </a:r>
                    </a:p>
                  </a:txBody>
                  <a:tcPr/>
                </a:tc>
                <a:tc>
                  <a:txBody>
                    <a:bodyPr/>
                    <a:lstStyle/>
                    <a:p>
                      <a:r>
                        <a:rPr lang="en-US" sz="1200" dirty="0"/>
                        <a:t>15</a:t>
                      </a:r>
                    </a:p>
                  </a:txBody>
                  <a:tcPr/>
                </a:tc>
                <a:tc>
                  <a:txBody>
                    <a:bodyPr/>
                    <a:lstStyle/>
                    <a:p>
                      <a:r>
                        <a:rPr lang="en-US" sz="1200" dirty="0"/>
                        <a:t>16</a:t>
                      </a:r>
                    </a:p>
                  </a:txBody>
                  <a:tcPr/>
                </a:tc>
                <a:tc>
                  <a:txBody>
                    <a:bodyPr/>
                    <a:lstStyle/>
                    <a:p>
                      <a:r>
                        <a:rPr lang="en-US" sz="1200" dirty="0"/>
                        <a:t>17</a:t>
                      </a:r>
                    </a:p>
                  </a:txBody>
                  <a:tcPr/>
                </a:tc>
                <a:tc>
                  <a:txBody>
                    <a:bodyPr/>
                    <a:lstStyle/>
                    <a:p>
                      <a:r>
                        <a:rPr lang="en-US" sz="1200" dirty="0"/>
                        <a:t>18</a:t>
                      </a:r>
                    </a:p>
                  </a:txBody>
                  <a:tcPr/>
                </a:tc>
                <a:tc>
                  <a:txBody>
                    <a:bodyPr/>
                    <a:lstStyle/>
                    <a:p>
                      <a:r>
                        <a:rPr lang="en-US" sz="1200" dirty="0"/>
                        <a:t>19</a:t>
                      </a:r>
                    </a:p>
                  </a:txBody>
                  <a:tcPr/>
                </a:tc>
                <a:tc>
                  <a:txBody>
                    <a:bodyPr/>
                    <a:lstStyle/>
                    <a:p>
                      <a:r>
                        <a:rPr lang="en-US" sz="1200" dirty="0"/>
                        <a:t>20</a:t>
                      </a:r>
                    </a:p>
                  </a:txBody>
                  <a:tcPr/>
                </a:tc>
                <a:tc>
                  <a:txBody>
                    <a:bodyPr/>
                    <a:lstStyle/>
                    <a:p>
                      <a:r>
                        <a:rPr lang="en-US" sz="1200" dirty="0"/>
                        <a:t>21</a:t>
                      </a:r>
                    </a:p>
                  </a:txBody>
                  <a:tcPr/>
                </a:tc>
                <a:tc>
                  <a:txBody>
                    <a:bodyPr/>
                    <a:lstStyle/>
                    <a:p>
                      <a:r>
                        <a:rPr lang="en-US" sz="1200" dirty="0"/>
                        <a:t>22</a:t>
                      </a:r>
                    </a:p>
                  </a:txBody>
                  <a:tcPr/>
                </a:tc>
                <a:tc>
                  <a:txBody>
                    <a:bodyPr/>
                    <a:lstStyle/>
                    <a:p>
                      <a:r>
                        <a:rPr lang="en-US" sz="1200" dirty="0"/>
                        <a:t>23</a:t>
                      </a:r>
                    </a:p>
                  </a:txBody>
                  <a:tcPr/>
                </a:tc>
                <a:extLst>
                  <a:ext uri="{0D108BD9-81ED-4DB2-BD59-A6C34878D82A}">
                    <a16:rowId xmlns:a16="http://schemas.microsoft.com/office/drawing/2014/main" val="10001"/>
                  </a:ext>
                </a:extLst>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US</a:t>
                      </a:r>
                      <a:r>
                        <a:rPr lang="en-US" sz="1800" baseline="0" dirty="0"/>
                        <a:t> West Coast (8 – 18h)</a:t>
                      </a:r>
                      <a:endParaRPr lang="en-US" sz="1800"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extLst>
                  <a:ext uri="{0D108BD9-81ED-4DB2-BD59-A6C34878D82A}">
                    <a16:rowId xmlns:a16="http://schemas.microsoft.com/office/drawing/2014/main" val="10002"/>
                  </a:ext>
                </a:extLst>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a:t>US East Coast (8</a:t>
                      </a:r>
                      <a:r>
                        <a:rPr lang="en-US" sz="1600" baseline="0" dirty="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UK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4"/>
                  </a:ext>
                </a:extLst>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Europe (Berlin)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5"/>
                  </a:ext>
                </a:extLst>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a:t>China (8</a:t>
                      </a:r>
                      <a:r>
                        <a:rPr lang="en-US" baseline="0" dirty="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6"/>
                  </a:ext>
                </a:extLst>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a:t>Japan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
        <p:nvSpPr>
          <p:cNvPr id="10" name="Inhaltsplatzhalter 9"/>
          <p:cNvSpPr>
            <a:spLocks noGrp="1"/>
          </p:cNvSpPr>
          <p:nvPr>
            <p:ph idx="1"/>
          </p:nvPr>
        </p:nvSpPr>
        <p:spPr>
          <a:xfrm>
            <a:off x="685800" y="1386880"/>
            <a:ext cx="7770813" cy="1295400"/>
          </a:xfrm>
        </p:spPr>
        <p:txBody>
          <a:bodyPr/>
          <a:lstStyle/>
          <a:p>
            <a:pPr>
              <a:buFont typeface="Arial"/>
              <a:buChar char="•"/>
            </a:pPr>
            <a:r>
              <a:rPr lang="en-US" sz="2000" dirty="0"/>
              <a:t>Assume:</a:t>
            </a:r>
          </a:p>
          <a:p>
            <a:pPr lvl="1">
              <a:buFont typeface="Arial"/>
              <a:buChar char="•"/>
            </a:pPr>
            <a:r>
              <a:rPr lang="en-US" sz="1800" dirty="0"/>
              <a:t>Easy to manage / main office hours: 8 – 18h (in each time zone)</a:t>
            </a:r>
          </a:p>
          <a:p>
            <a:pPr lvl="1">
              <a:buFont typeface="Arial"/>
              <a:buChar char="•"/>
            </a:pPr>
            <a:r>
              <a:rPr lang="en-US" sz="1800" dirty="0"/>
              <a:t>Acceptable / extended office hours: 6 – 8 &amp; 19 – 21h</a:t>
            </a:r>
          </a:p>
          <a:p>
            <a:pPr lvl="1">
              <a:buFont typeface="Arial"/>
              <a:buChar char="•"/>
            </a:pPr>
            <a:r>
              <a:rPr lang="en-US" sz="1800" dirty="0"/>
              <a:t>Unacceptable / assure night sleep: 0h – 6h</a:t>
            </a:r>
          </a:p>
          <a:p>
            <a:pPr lvl="1">
              <a:buFont typeface="Arial"/>
              <a:buChar char="•"/>
            </a:pPr>
            <a:r>
              <a:rPr lang="en-US" sz="1800" b="1" dirty="0" err="1">
                <a:solidFill>
                  <a:srgbClr val="FF0000"/>
                </a:solidFill>
              </a:rPr>
              <a:t>TGbc</a:t>
            </a:r>
            <a:r>
              <a:rPr lang="en-US" sz="1800" b="1" dirty="0">
                <a:solidFill>
                  <a:srgbClr val="FF0000"/>
                </a:solidFill>
              </a:rPr>
              <a:t> TG agreed to have telephone conferences on Tuesdays, 10AM ET </a:t>
            </a:r>
            <a:r>
              <a:rPr lang="en-US" sz="1800" dirty="0"/>
              <a:t>(thanks to our colleagues in Japan for staying up late)</a:t>
            </a:r>
          </a:p>
        </p:txBody>
      </p:sp>
      <p:sp>
        <p:nvSpPr>
          <p:cNvPr id="11" name="Rechteck 10"/>
          <p:cNvSpPr/>
          <p:nvPr/>
        </p:nvSpPr>
        <p:spPr bwMode="auto">
          <a:xfrm>
            <a:off x="3851920" y="3786336"/>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January 2020</a:t>
            </a:r>
          </a:p>
        </p:txBody>
      </p:sp>
      <p:sp>
        <p:nvSpPr>
          <p:cNvPr id="5" name="Footer Placeholder 4"/>
          <p:cNvSpPr>
            <a:spLocks noGrp="1"/>
          </p:cNvSpPr>
          <p:nvPr>
            <p:ph type="ftr" idx="14"/>
          </p:nvPr>
        </p:nvSpPr>
        <p:spPr>
          <a:xfrm>
            <a:off x="6286512" y="6475413"/>
            <a:ext cx="2255826"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BCS:</a:t>
            </a:r>
            <a:br>
              <a:rPr lang="en-US" altLang="en-US" dirty="0">
                <a:solidFill>
                  <a:srgbClr val="0000FF"/>
                </a:solidFill>
                <a:latin typeface="Arial Black" panose="020B0A04020102020204" pitchFamily="34" charset="0"/>
              </a:rPr>
            </a:br>
            <a:r>
              <a:rPr lang="en-US" altLang="en-US" dirty="0" err="1">
                <a:solidFill>
                  <a:srgbClr val="0000FF"/>
                </a:solidFill>
                <a:latin typeface="Arial Black" panose="020B0A04020102020204" pitchFamily="34" charset="0"/>
              </a:rPr>
              <a:t>BroadCast</a:t>
            </a:r>
            <a:r>
              <a:rPr lang="en-US" altLang="en-US" dirty="0">
                <a:solidFill>
                  <a:srgbClr val="0000FF"/>
                </a:solidFill>
                <a:latin typeface="Arial Black" panose="020B0A04020102020204" pitchFamily="34" charset="0"/>
              </a:rPr>
              <a:t> Services</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 -- </a:t>
            </a:r>
            <a:r>
              <a:rPr lang="en-US" altLang="en-US" dirty="0" err="1">
                <a:solidFill>
                  <a:srgbClr val="0000FF"/>
                </a:solidFill>
                <a:latin typeface="Arial Black" panose="020B0A04020102020204" pitchFamily="34" charset="0"/>
              </a:rPr>
              <a:t>TGbc</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3200" dirty="0">
                <a:latin typeface="Arial" panose="020B0604020202020204" pitchFamily="34" charset="0"/>
              </a:rPr>
              <a:t>Irvine, CA, USA </a:t>
            </a:r>
            <a:endParaRPr lang="en-US" altLang="en-US" sz="3200" dirty="0">
              <a:latin typeface="Arial" panose="020B0604020202020204" pitchFamily="34" charset="0"/>
            </a:endParaRPr>
          </a:p>
          <a:p>
            <a:pPr algn="ctr">
              <a:lnSpc>
                <a:spcPct val="90000"/>
              </a:lnSpc>
              <a:buFontTx/>
              <a:buNone/>
            </a:pPr>
            <a:r>
              <a:rPr lang="en-US" altLang="en-US" sz="3200" dirty="0">
                <a:latin typeface="Arial" panose="020B0604020202020204" pitchFamily="34" charset="0"/>
              </a:rPr>
              <a:t>January 13-17, 2020</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Marc Emmelmann (</a:t>
            </a:r>
            <a:r>
              <a:rPr lang="en-US" altLang="en-US" dirty="0" err="1">
                <a:latin typeface="Arial" panose="020B0604020202020204" pitchFamily="34" charset="0"/>
              </a:rPr>
              <a:t>Koden</a:t>
            </a:r>
            <a:r>
              <a:rPr lang="en-US" altLang="en-US" dirty="0">
                <a:latin typeface="Arial" panose="020B0604020202020204" pitchFamily="34" charset="0"/>
              </a:rPr>
              <a:t>-TI)</a:t>
            </a:r>
          </a:p>
          <a:p>
            <a:pPr algn="ctr">
              <a:lnSpc>
                <a:spcPct val="90000"/>
              </a:lnSpc>
              <a:buFontTx/>
              <a:buNone/>
            </a:pPr>
            <a:r>
              <a:rPr lang="en-US" altLang="en-US" dirty="0">
                <a:latin typeface="Arial" panose="020B0604020202020204" pitchFamily="34" charset="0"/>
              </a:rPr>
              <a:t>Vice Chair: Hitoshi Morioka (SRC Software)</a:t>
            </a:r>
          </a:p>
          <a:p>
            <a:pPr algn="ctr">
              <a:lnSpc>
                <a:spcPct val="90000"/>
              </a:lnSpc>
              <a:buFontTx/>
              <a:buNone/>
            </a:pPr>
            <a:r>
              <a:rPr lang="en-US" altLang="en-US" dirty="0">
                <a:latin typeface="Arial" panose="020B0604020202020204" pitchFamily="34" charset="0"/>
              </a:rPr>
              <a:t>Vice Chair: Stephen McCann (Blackberry)</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a:t>
            </a:r>
            <a:r>
              <a:rPr lang="en-US" altLang="en-US" dirty="0" err="1">
                <a:latin typeface="Arial" panose="020B0604020202020204" pitchFamily="34" charset="0"/>
              </a:rPr>
              <a:t>Xioafei</a:t>
            </a:r>
            <a:r>
              <a:rPr lang="en-US" altLang="en-US" dirty="0">
                <a:latin typeface="Arial" panose="020B0604020202020204" pitchFamily="34" charset="0"/>
              </a:rPr>
              <a:t> Wang (Interdigital)</a:t>
            </a:r>
          </a:p>
          <a:p>
            <a:pPr algn="ctr">
              <a:lnSpc>
                <a:spcPct val="90000"/>
              </a:lnSpc>
              <a:buFontTx/>
              <a:buNone/>
            </a:pPr>
            <a:r>
              <a:rPr lang="en-US" altLang="en-US" dirty="0">
                <a:latin typeface="Arial" panose="020B0604020202020204" pitchFamily="34" charset="0"/>
              </a:rPr>
              <a:t>Technical Editor: Carol Ansley (</a:t>
            </a:r>
            <a:r>
              <a:rPr lang="en-US" altLang="en-US" dirty="0" err="1">
                <a:latin typeface="Arial" panose="020B0604020202020204" pitchFamily="34" charset="0"/>
              </a:rPr>
              <a:t>Commscope</a:t>
            </a:r>
            <a:r>
              <a:rPr lang="en-US" altLang="en-US" dirty="0">
                <a:latin typeface="Arial" panose="020B0604020202020204" pitchFamily="34" charset="0"/>
              </a:rPr>
              <a:t>)</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r>
              <a:rPr lang="de-DE" dirty="0">
                <a:sym typeface="Wingdings" pitchFamily="2" charset="2"/>
              </a:rPr>
              <a:t> See Motion Booklet </a:t>
            </a:r>
            <a:r>
              <a:rPr lang="de-DE" dirty="0" err="1">
                <a:sym typeface="Wingdings" pitchFamily="2" charset="2"/>
              </a:rPr>
              <a:t>for</a:t>
            </a:r>
            <a:r>
              <a:rPr lang="de-DE" dirty="0">
                <a:sym typeface="Wingdings" pitchFamily="2" charset="2"/>
              </a:rPr>
              <a:t> </a:t>
            </a:r>
            <a:r>
              <a:rPr lang="de-DE" dirty="0" err="1">
                <a:sym typeface="Wingdings" pitchFamily="2" charset="2"/>
              </a:rPr>
              <a:t>motion</a:t>
            </a:r>
            <a:r>
              <a:rPr lang="de-DE" dirty="0">
                <a:sym typeface="Wingdings" pitchFamily="2" charset="2"/>
              </a:rPr>
              <a:t> </a:t>
            </a:r>
            <a:r>
              <a:rPr lang="de-DE" dirty="0" err="1">
                <a:sym typeface="Wingdings" pitchFamily="2" charset="2"/>
              </a:rPr>
              <a:t>text</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a:t>TGbc</a:t>
            </a:r>
            <a:r>
              <a:rPr lang="en-US" dirty="0"/>
              <a:t> Timeline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
        <p:nvSpPr>
          <p:cNvPr id="7" name="Textfeld 6"/>
          <p:cNvSpPr txBox="1"/>
          <p:nvPr/>
        </p:nvSpPr>
        <p:spPr>
          <a:xfrm rot="20107319">
            <a:off x="6451" y="1520179"/>
            <a:ext cx="1953930" cy="461665"/>
          </a:xfrm>
          <a:prstGeom prst="rect">
            <a:avLst/>
          </a:prstGeom>
          <a:noFill/>
        </p:spPr>
        <p:txBody>
          <a:bodyPr wrap="none" rtlCol="0">
            <a:spAutoFit/>
          </a:bodyPr>
          <a:lstStyle/>
          <a:p>
            <a:r>
              <a:rPr lang="en-US" dirty="0">
                <a:solidFill>
                  <a:srgbClr val="FF0000"/>
                </a:solidFill>
              </a:rPr>
              <a:t>Update HERE</a:t>
            </a:r>
          </a:p>
        </p:txBody>
      </p:sp>
      <p:sp>
        <p:nvSpPr>
          <p:cNvPr id="9" name="Content Placeholder 8">
            <a:extLst>
              <a:ext uri="{FF2B5EF4-FFF2-40B4-BE49-F238E27FC236}">
                <a16:creationId xmlns:a16="http://schemas.microsoft.com/office/drawing/2014/main" id="{32AA2693-82EE-2942-960F-7A8973BF459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May 2020			Initial WGLB (D1.0)</a:t>
            </a:r>
          </a:p>
          <a:p>
            <a:pPr marL="0" indent="0">
              <a:lnSpc>
                <a:spcPct val="80000"/>
              </a:lnSpc>
            </a:pPr>
            <a:r>
              <a:rPr lang="en-US" altLang="en-US" dirty="0">
                <a:solidFill>
                  <a:schemeClr val="tx1"/>
                </a:solidFill>
              </a:rPr>
              <a:t>November 2020	D2.0 WGLB Recirculation LB</a:t>
            </a:r>
          </a:p>
          <a:p>
            <a:pPr marL="0" indent="0">
              <a:lnSpc>
                <a:spcPct val="80000"/>
              </a:lnSpc>
            </a:pPr>
            <a:r>
              <a:rPr lang="en-US" altLang="en-US" dirty="0">
                <a:solidFill>
                  <a:schemeClr val="tx1"/>
                </a:solidFill>
              </a:rPr>
              <a:t>May 2021			Form SB Pool</a:t>
            </a:r>
          </a:p>
          <a:p>
            <a:pPr marL="0" indent="0">
              <a:lnSpc>
                <a:spcPct val="80000"/>
              </a:lnSpc>
            </a:pPr>
            <a:r>
              <a:rPr lang="en-US" altLang="en-US" dirty="0">
                <a:solidFill>
                  <a:schemeClr val="tx1"/>
                </a:solidFill>
              </a:rPr>
              <a:t>May 2021			MEC/MDR done</a:t>
            </a:r>
          </a:p>
          <a:p>
            <a:pPr marL="0" indent="0">
              <a:lnSpc>
                <a:spcPct val="80000"/>
              </a:lnSpc>
            </a:pPr>
            <a:r>
              <a:rPr lang="en-US" altLang="en-US" dirty="0">
                <a:solidFill>
                  <a:schemeClr val="tx1"/>
                </a:solidFill>
              </a:rPr>
              <a:t>July 2021			Initial SB</a:t>
            </a:r>
          </a:p>
          <a:p>
            <a:pPr marL="0" indent="0">
              <a:lnSpc>
                <a:spcPct val="80000"/>
              </a:lnSpc>
            </a:pPr>
            <a:r>
              <a:rPr lang="en-US" altLang="en-US" dirty="0">
                <a:solidFill>
                  <a:schemeClr val="tx1"/>
                </a:solidFill>
              </a:rPr>
              <a:t>Nov 2021			Recirculation SB</a:t>
            </a:r>
          </a:p>
          <a:p>
            <a:pPr marL="0" indent="0">
              <a:lnSpc>
                <a:spcPct val="80000"/>
              </a:lnSpc>
            </a:pPr>
            <a:r>
              <a:rPr lang="en-US" altLang="en-US" dirty="0">
                <a:solidFill>
                  <a:schemeClr val="tx1"/>
                </a:solidFill>
              </a:rPr>
              <a:t>Mar 2022			Final WG/EC approval</a:t>
            </a:r>
          </a:p>
          <a:p>
            <a:pPr marL="0" indent="0">
              <a:lnSpc>
                <a:spcPct val="80000"/>
              </a:lnSpc>
            </a:pPr>
            <a:r>
              <a:rPr lang="en-US" altLang="en-US" dirty="0">
                <a:solidFill>
                  <a:schemeClr val="tx1"/>
                </a:solidFill>
              </a:rPr>
              <a:t>Apr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pPr>
              <a:buFont typeface="Arial"/>
              <a:buChar char="•"/>
            </a:pPr>
            <a:endParaRPr lang="en-US" dirty="0">
              <a:solidFill>
                <a:schemeClr val="tx1"/>
              </a:solidFill>
            </a:endParaRPr>
          </a:p>
          <a:p>
            <a:endParaRPr lang="en-US" dirty="0">
              <a:solidFill>
                <a:schemeClr val="tx1"/>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Old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January 2020</a:t>
            </a:r>
          </a:p>
        </p:txBody>
      </p:sp>
      <p:sp>
        <p:nvSpPr>
          <p:cNvPr id="5" name="Footer Placeholder 4"/>
          <p:cNvSpPr>
            <a:spLocks noGrp="1"/>
          </p:cNvSpPr>
          <p:nvPr>
            <p:ph type="ftr" idx="14"/>
          </p:nvPr>
        </p:nvSpPr>
        <p:spPr>
          <a:xfrm>
            <a:off x="6143636" y="6475413"/>
            <a:ext cx="2398702"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err="1"/>
              <a:t>TGbc</a:t>
            </a:r>
            <a:r>
              <a:rPr lang="en-US" dirty="0"/>
              <a:t> Submission (cont)</a:t>
            </a:r>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Other Old Business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January 2020</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37</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Opening Formalities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Front Table Introduction</a:t>
            </a:r>
          </a:p>
        </p:txBody>
      </p:sp>
      <p:sp>
        <p:nvSpPr>
          <p:cNvPr id="3" name="Inhaltsplatzhalter 2"/>
          <p:cNvSpPr>
            <a:spLocks noGrp="1"/>
          </p:cNvSpPr>
          <p:nvPr>
            <p:ph idx="1"/>
          </p:nvPr>
        </p:nvSpPr>
        <p:spPr/>
        <p:txBody>
          <a:bodyPr/>
          <a:lstStyle/>
          <a:p>
            <a:r>
              <a:rPr lang="en-US" dirty="0"/>
              <a:t>Chair:					Marc Emmelmann (</a:t>
            </a:r>
            <a:r>
              <a:rPr lang="en-US" dirty="0" err="1"/>
              <a:t>Koden</a:t>
            </a:r>
            <a:r>
              <a:rPr lang="en-US" dirty="0"/>
              <a:t>-TI)</a:t>
            </a:r>
          </a:p>
          <a:p>
            <a:endParaRPr lang="en-US" dirty="0"/>
          </a:p>
          <a:p>
            <a:r>
              <a:rPr lang="en-US" dirty="0"/>
              <a:t>Vice Chair:			Hitoshi Morioka (SRC Software)</a:t>
            </a:r>
          </a:p>
          <a:p>
            <a:r>
              <a:rPr lang="en-US" dirty="0"/>
              <a:t>Vice Chair:			Stephen McCann (Blackberry)</a:t>
            </a:r>
          </a:p>
          <a:p>
            <a:endParaRPr lang="en-US" dirty="0"/>
          </a:p>
          <a:p>
            <a:r>
              <a:rPr lang="en-US" dirty="0"/>
              <a:t>Secretary:			</a:t>
            </a:r>
            <a:r>
              <a:rPr lang="en-US" dirty="0" err="1"/>
              <a:t>Xiaofei</a:t>
            </a:r>
            <a:r>
              <a:rPr lang="en-US" dirty="0"/>
              <a:t> Wang (Interdigital)</a:t>
            </a:r>
          </a:p>
          <a:p>
            <a:r>
              <a:rPr lang="en-US" dirty="0"/>
              <a:t>Technical Editor:	Carol Ansley (</a:t>
            </a:r>
            <a:r>
              <a:rPr lang="en-US" dirty="0" err="1"/>
              <a:t>Commscope</a:t>
            </a:r>
            <a:r>
              <a:rPr lang="en-US" dirty="0"/>
              <a: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Protocol</a:t>
            </a:r>
          </a:p>
        </p:txBody>
      </p:sp>
      <p:sp>
        <p:nvSpPr>
          <p:cNvPr id="3" name="Inhaltsplatzhalter 2"/>
          <p:cNvSpPr>
            <a:spLocks noGrp="1"/>
          </p:cNvSpPr>
          <p:nvPr>
            <p:ph idx="1"/>
          </p:nvPr>
        </p:nvSpPr>
        <p:spPr/>
        <p:txBody>
          <a:bodyPr/>
          <a:lstStyle/>
          <a:p>
            <a:pPr>
              <a:buFont typeface="Arial"/>
              <a:buChar char="•"/>
            </a:pPr>
            <a:r>
              <a:rPr lang="en-US" altLang="en-US" sz="1800" dirty="0"/>
              <a:t>Please announce your affiliation when you first address the group during a meeting slot</a:t>
            </a:r>
          </a:p>
          <a:p>
            <a:pPr>
              <a:buFont typeface="Arial"/>
              <a:buChar char="•"/>
            </a:pPr>
            <a:endParaRPr lang="en-US" altLang="en-US" sz="1800" dirty="0"/>
          </a:p>
          <a:p>
            <a:pPr>
              <a:buFont typeface="Arial"/>
              <a:buChar char="•"/>
            </a:pPr>
            <a:r>
              <a:rPr lang="de-DE" altLang="en-US" sz="1800" dirty="0" err="1"/>
              <a:t>Make</a:t>
            </a:r>
            <a:r>
              <a:rPr lang="de-DE" altLang="en-US" sz="1800" dirty="0"/>
              <a:t> </a:t>
            </a:r>
            <a:r>
              <a:rPr lang="de-DE" altLang="en-US" sz="1800" dirty="0" err="1"/>
              <a:t>sure</a:t>
            </a:r>
            <a:r>
              <a:rPr lang="de-DE" altLang="en-US" sz="1800" dirty="0"/>
              <a:t> </a:t>
            </a:r>
            <a:r>
              <a:rPr lang="de-DE" altLang="en-US" sz="1800" dirty="0" err="1"/>
              <a:t>your</a:t>
            </a:r>
            <a:r>
              <a:rPr lang="de-DE" altLang="en-US" sz="1800" dirty="0"/>
              <a:t> </a:t>
            </a:r>
            <a:r>
              <a:rPr lang="de-DE" altLang="en-US" sz="1800" dirty="0" err="1"/>
              <a:t>badges</a:t>
            </a:r>
            <a:r>
              <a:rPr lang="de-DE" altLang="en-US" sz="1800" dirty="0"/>
              <a:t> </a:t>
            </a:r>
            <a:r>
              <a:rPr lang="de-DE" altLang="en-US" sz="1800" dirty="0" err="1"/>
              <a:t>are</a:t>
            </a:r>
            <a:r>
              <a:rPr lang="de-DE" altLang="en-US" sz="1800" dirty="0"/>
              <a:t> </a:t>
            </a:r>
            <a:r>
              <a:rPr lang="de-DE" altLang="en-US" sz="1800" dirty="0" err="1"/>
              <a:t>correct</a:t>
            </a:r>
            <a:r>
              <a:rPr lang="de-DE" altLang="en-US" sz="1800" dirty="0"/>
              <a:t> </a:t>
            </a:r>
          </a:p>
          <a:p>
            <a:pPr>
              <a:buFont typeface="Arial"/>
              <a:buChar char="•"/>
            </a:pPr>
            <a:endParaRPr lang="de-DE" altLang="en-US" sz="1800" dirty="0"/>
          </a:p>
          <a:p>
            <a:pPr>
              <a:buFont typeface="Arial"/>
              <a:buChar char="•"/>
            </a:pPr>
            <a:r>
              <a:rPr lang="de-DE" altLang="en-US" sz="1800" dirty="0" err="1"/>
              <a:t>If</a:t>
            </a:r>
            <a:r>
              <a:rPr lang="de-DE" altLang="en-US" sz="1800" dirty="0"/>
              <a:t> </a:t>
            </a:r>
            <a:r>
              <a:rPr lang="de-DE" altLang="en-US" sz="1800" dirty="0" err="1"/>
              <a:t>you</a:t>
            </a:r>
            <a:r>
              <a:rPr lang="de-DE" altLang="en-US" sz="1800" dirty="0"/>
              <a:t> plan to </a:t>
            </a:r>
            <a:r>
              <a:rPr lang="de-DE" altLang="en-US" sz="1800" dirty="0" err="1"/>
              <a:t>make</a:t>
            </a:r>
            <a:r>
              <a:rPr lang="de-DE" altLang="en-US" sz="1800" dirty="0"/>
              <a:t> a </a:t>
            </a:r>
            <a:r>
              <a:rPr lang="de-DE" altLang="en-US" sz="1800" dirty="0" err="1"/>
              <a:t>submission</a:t>
            </a:r>
            <a:r>
              <a:rPr lang="de-DE" altLang="en-US" sz="1800" dirty="0"/>
              <a:t> </a:t>
            </a:r>
            <a:r>
              <a:rPr lang="de-DE" altLang="en-US" sz="1800" dirty="0" err="1"/>
              <a:t>be</a:t>
            </a:r>
            <a:r>
              <a:rPr lang="de-DE" altLang="en-US" sz="1800" dirty="0"/>
              <a:t> </a:t>
            </a:r>
            <a:r>
              <a:rPr lang="de-DE" altLang="en-US" sz="1800" dirty="0" err="1"/>
              <a:t>sure</a:t>
            </a:r>
            <a:r>
              <a:rPr lang="de-DE" altLang="en-US" sz="1800" dirty="0"/>
              <a:t> </a:t>
            </a:r>
            <a:r>
              <a:rPr lang="de-DE" altLang="en-US" sz="1800" dirty="0" err="1"/>
              <a:t>it</a:t>
            </a:r>
            <a:r>
              <a:rPr lang="de-DE" altLang="en-US" sz="1800" dirty="0"/>
              <a:t> </a:t>
            </a:r>
            <a:r>
              <a:rPr lang="de-DE" altLang="en-US" sz="1800" dirty="0" err="1"/>
              <a:t>does</a:t>
            </a:r>
            <a:r>
              <a:rPr lang="de-DE" altLang="en-US" sz="1800" dirty="0"/>
              <a:t> </a:t>
            </a:r>
            <a:r>
              <a:rPr lang="de-DE" altLang="en-US" sz="1800" dirty="0" err="1"/>
              <a:t>not</a:t>
            </a:r>
            <a:r>
              <a:rPr lang="de-DE" altLang="en-US" sz="1800" dirty="0"/>
              <a:t> </a:t>
            </a:r>
            <a:r>
              <a:rPr lang="de-DE" altLang="en-US" sz="1800" dirty="0" err="1"/>
              <a:t>contain</a:t>
            </a:r>
            <a:r>
              <a:rPr lang="de-DE" altLang="en-US" sz="1800" dirty="0"/>
              <a:t> </a:t>
            </a:r>
            <a:r>
              <a:rPr lang="de-DE" altLang="en-US" sz="1800" dirty="0" err="1"/>
              <a:t>company</a:t>
            </a:r>
            <a:r>
              <a:rPr lang="de-DE" altLang="en-US" sz="1800" dirty="0"/>
              <a:t> </a:t>
            </a:r>
            <a:r>
              <a:rPr lang="de-DE" altLang="en-US" sz="1800" dirty="0" err="1"/>
              <a:t>logos</a:t>
            </a:r>
            <a:r>
              <a:rPr lang="de-DE" altLang="en-US" sz="1800" dirty="0"/>
              <a:t> </a:t>
            </a:r>
            <a:r>
              <a:rPr lang="de-DE" altLang="en-US" sz="1800" dirty="0" err="1"/>
              <a:t>or</a:t>
            </a:r>
            <a:r>
              <a:rPr lang="de-DE" altLang="en-US" sz="1800" dirty="0"/>
              <a:t> </a:t>
            </a:r>
            <a:r>
              <a:rPr lang="de-DE" altLang="en-US" sz="1800" dirty="0" err="1"/>
              <a:t>advertising</a:t>
            </a:r>
            <a:endParaRPr lang="de-DE" altLang="en-US" sz="1800" dirty="0"/>
          </a:p>
          <a:p>
            <a:pPr>
              <a:buFont typeface="Arial"/>
              <a:buChar char="•"/>
            </a:pPr>
            <a:endParaRPr lang="de-DE" altLang="en-US" sz="1800" dirty="0"/>
          </a:p>
          <a:p>
            <a:pPr>
              <a:buFont typeface="Arial"/>
              <a:buChar char="•"/>
            </a:pPr>
            <a:r>
              <a:rPr lang="de-DE" altLang="en-US" sz="1800" dirty="0" err="1"/>
              <a:t>Questions</a:t>
            </a:r>
            <a:r>
              <a:rPr lang="de-DE" altLang="en-US" sz="1800" dirty="0"/>
              <a:t> on </a:t>
            </a:r>
            <a:r>
              <a:rPr lang="de-DE" altLang="en-US" sz="1800" dirty="0" err="1"/>
              <a:t>Voting</a:t>
            </a:r>
            <a:r>
              <a:rPr lang="de-DE" altLang="en-US" sz="1800" dirty="0"/>
              <a:t> </a:t>
            </a:r>
            <a:r>
              <a:rPr lang="de-DE" altLang="en-US" sz="1800" dirty="0" err="1"/>
              <a:t>status</a:t>
            </a:r>
            <a:r>
              <a:rPr lang="de-DE" altLang="en-US" sz="1800" dirty="0"/>
              <a:t>, </a:t>
            </a:r>
            <a:r>
              <a:rPr lang="de-DE" altLang="en-US" sz="1800" dirty="0" err="1"/>
              <a:t>Ballot</a:t>
            </a:r>
            <a:r>
              <a:rPr lang="de-DE" altLang="en-US" sz="1800" dirty="0"/>
              <a:t> </a:t>
            </a:r>
            <a:r>
              <a:rPr lang="de-DE" altLang="en-US" sz="1800" dirty="0" err="1"/>
              <a:t>pool</a:t>
            </a:r>
            <a:r>
              <a:rPr lang="de-DE" altLang="en-US" sz="1800" dirty="0"/>
              <a:t>, Access to </a:t>
            </a:r>
            <a:r>
              <a:rPr lang="de-DE" altLang="en-US" sz="1800" dirty="0" err="1"/>
              <a:t>Reflector</a:t>
            </a:r>
            <a:r>
              <a:rPr lang="de-DE" altLang="en-US" sz="1800" dirty="0"/>
              <a:t>, </a:t>
            </a:r>
            <a:r>
              <a:rPr lang="de-DE" altLang="en-US" sz="1800" dirty="0" err="1"/>
              <a:t>Documentation</a:t>
            </a:r>
            <a:r>
              <a:rPr lang="de-DE" altLang="en-US" sz="1800" dirty="0"/>
              <a:t>,  </a:t>
            </a:r>
            <a:r>
              <a:rPr lang="de-DE" altLang="en-US" sz="1800" dirty="0" err="1"/>
              <a:t>member’s</a:t>
            </a:r>
            <a:r>
              <a:rPr lang="de-DE" altLang="en-US" sz="1800" dirty="0"/>
              <a:t> </a:t>
            </a:r>
            <a:r>
              <a:rPr lang="de-DE" altLang="en-US" sz="1800" dirty="0" err="1"/>
              <a:t>area</a:t>
            </a:r>
            <a:r>
              <a:rPr lang="de-DE" altLang="en-US" sz="1800" dirty="0"/>
              <a:t>: </a:t>
            </a:r>
            <a:r>
              <a:rPr lang="de-DE" altLang="en-US" sz="1800" dirty="0" err="1"/>
              <a:t>see</a:t>
            </a:r>
            <a:r>
              <a:rPr lang="de-DE" altLang="en-US" sz="1800" dirty="0"/>
              <a:t> Jon </a:t>
            </a:r>
            <a:r>
              <a:rPr lang="de-DE" altLang="en-US" sz="1800" dirty="0" err="1"/>
              <a:t>Rosdahl</a:t>
            </a:r>
            <a:r>
              <a:rPr lang="de-DE" altLang="en-US" sz="1800" dirty="0"/>
              <a:t> –  </a:t>
            </a:r>
            <a:r>
              <a:rPr lang="de-DE" altLang="en-US" sz="1800" dirty="0" err="1"/>
              <a:t>jrosdahl@ieee.org</a:t>
            </a:r>
            <a:endParaRPr lang="de-DE" altLang="en-US" sz="1800" dirty="0"/>
          </a:p>
          <a:p>
            <a:pPr>
              <a:buFont typeface="Arial"/>
              <a:buChar char="•"/>
            </a:pPr>
            <a:endParaRPr lang="de-DE" altLang="en-US" sz="1800" dirty="0"/>
          </a:p>
          <a:p>
            <a:pPr>
              <a:buFont typeface="Arial"/>
              <a:buChar char="•"/>
            </a:pPr>
            <a:r>
              <a:rPr lang="de-DE" altLang="en-US" sz="1800" dirty="0" err="1"/>
              <a:t>Cell</a:t>
            </a:r>
            <a:r>
              <a:rPr lang="de-DE" altLang="en-US" sz="1800" dirty="0"/>
              <a:t> </a:t>
            </a:r>
            <a:r>
              <a:rPr lang="de-DE" altLang="en-US" sz="1800" dirty="0" err="1"/>
              <a:t>Phones</a:t>
            </a:r>
            <a:r>
              <a:rPr lang="de-DE" altLang="en-US" sz="1800" dirty="0"/>
              <a:t> </a:t>
            </a:r>
            <a:r>
              <a:rPr lang="de-DE" altLang="en-US" sz="1800" dirty="0" err="1"/>
              <a:t>Silent</a:t>
            </a:r>
            <a:r>
              <a:rPr lang="de-DE" altLang="en-US" sz="1800" dirty="0"/>
              <a:t> </a:t>
            </a:r>
            <a:r>
              <a:rPr lang="de-DE" altLang="en-US" sz="1800" dirty="0" err="1"/>
              <a:t>or</a:t>
            </a:r>
            <a:r>
              <a:rPr lang="de-DE" altLang="en-US" sz="1800" dirty="0"/>
              <a:t> Off</a:t>
            </a:r>
            <a:endParaRPr lang="en-US" altLang="en-US" sz="1800" dirty="0"/>
          </a:p>
          <a:p>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Reminder to register attendance</a:t>
            </a:r>
          </a:p>
        </p:txBody>
      </p:sp>
      <p:sp>
        <p:nvSpPr>
          <p:cNvPr id="3" name="Inhaltsplatzhalter 2"/>
          <p:cNvSpPr>
            <a:spLocks noGrp="1"/>
          </p:cNvSpPr>
          <p:nvPr>
            <p:ph idx="1"/>
          </p:nvPr>
        </p:nvSpPr>
        <p:spPr>
          <a:xfrm>
            <a:off x="685800" y="1981200"/>
            <a:ext cx="7770813" cy="4113213"/>
          </a:xfrm>
        </p:spPr>
        <p:txBody>
          <a:bodyPr/>
          <a:lstStyle/>
          <a:p>
            <a:r>
              <a:rPr lang="de-DE" dirty="0" err="1"/>
              <a:t>http://newton.meeting.verilan.com</a:t>
            </a:r>
            <a:r>
              <a:rPr lang="de-DE" dirty="0"/>
              <a:t>  </a:t>
            </a:r>
          </a:p>
          <a:p>
            <a:endParaRPr lang="de-DE" dirty="0"/>
          </a:p>
          <a:p>
            <a:r>
              <a:rPr lang="de-DE" dirty="0"/>
              <a:t>Register</a:t>
            </a:r>
          </a:p>
          <a:p>
            <a:r>
              <a:rPr lang="de-DE" dirty="0" err="1"/>
              <a:t>Indicate</a:t>
            </a:r>
            <a:r>
              <a:rPr lang="de-DE" dirty="0"/>
              <a:t> </a:t>
            </a:r>
            <a:r>
              <a:rPr lang="de-DE" dirty="0" err="1"/>
              <a:t>attendance</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of Meeting Goals</a:t>
            </a:r>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t>Approve additional technical requirements</a:t>
            </a:r>
          </a:p>
          <a:p>
            <a:pPr>
              <a:buFont typeface="Arial" panose="020B0604020202020204" pitchFamily="34" charset="0"/>
              <a:buChar char="•"/>
            </a:pPr>
            <a:r>
              <a:rPr lang="en-US" dirty="0"/>
              <a:t>Consolidate the system architecture / control plane discussions</a:t>
            </a:r>
          </a:p>
          <a:p>
            <a:pPr>
              <a:buFont typeface="Arial" panose="020B0604020202020204" pitchFamily="34" charset="0"/>
              <a:buChar char="•"/>
            </a:pPr>
            <a:r>
              <a:rPr lang="en-US" dirty="0"/>
              <a:t>Discuss early drafts of amendment text</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Agenda</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strike="sngStrik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Chair-Slides-Template" id="{C60568A1-41DA-4749-9667-F5DA50CA42E9}" vid="{7B14898D-1AFA-634C-8E0A-34DB625E71F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45</TotalTime>
  <Words>1992</Words>
  <Application>Microsoft Macintosh PowerPoint</Application>
  <PresentationFormat>On-screen Show (4:3)</PresentationFormat>
  <Paragraphs>312</Paragraphs>
  <Slides>37</Slides>
  <Notes>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7" baseType="lpstr">
      <vt:lpstr>Arial Unicode MS</vt:lpstr>
      <vt:lpstr>MS Gothic</vt:lpstr>
      <vt:lpstr>Arial</vt:lpstr>
      <vt:lpstr>Arial Black</vt:lpstr>
      <vt:lpstr>Calibri</vt:lpstr>
      <vt:lpstr>Monotype Sorts</vt:lpstr>
      <vt:lpstr>Times New Roman</vt:lpstr>
      <vt:lpstr>Wingdings</vt:lpstr>
      <vt:lpstr>802-11-BCS-Chair-Slides-Template</vt:lpstr>
      <vt:lpstr>Dokument</vt:lpstr>
      <vt:lpstr>Chair’s Meeting Slides TGbc Enhanced Broadcast Services</vt:lpstr>
      <vt:lpstr>Abstract</vt:lpstr>
      <vt:lpstr>  IEEE 802.11 BCS: BroadCast Services Task Group -- TGbc</vt:lpstr>
      <vt:lpstr>Opening Formalities</vt:lpstr>
      <vt:lpstr>Front Table Introduction</vt:lpstr>
      <vt:lpstr>Meeting Protocol</vt:lpstr>
      <vt:lpstr>Reminder to register attendance</vt:lpstr>
      <vt:lpstr>Review of Meeting Goals</vt:lpstr>
      <vt:lpstr>Review and Approve Agenda</vt:lpstr>
      <vt:lpstr>Review and Approve meeting minutes</vt:lpstr>
      <vt:lpstr>Review and Approve telephone conference minutes</vt:lpstr>
      <vt:lpstr>Announcements</vt:lpstr>
      <vt:lpstr>PowerPoint Presentation</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TGbc Documents</vt:lpstr>
      <vt:lpstr>Submissions</vt:lpstr>
      <vt:lpstr>Call for Submission</vt:lpstr>
      <vt:lpstr>Presentation and discussion of submissions</vt:lpstr>
      <vt:lpstr>Administrative Items</vt:lpstr>
      <vt:lpstr>Goals for the next meeting</vt:lpstr>
      <vt:lpstr>Ad-hoc meetings: Discussion</vt:lpstr>
      <vt:lpstr>Motion to authorize ad-hoc meetings</vt:lpstr>
      <vt:lpstr>Telco Schedule: Discussion</vt:lpstr>
      <vt:lpstr>Motion to authorize Telcons</vt:lpstr>
      <vt:lpstr>TGbc Timeline</vt:lpstr>
      <vt:lpstr>Old Business</vt:lpstr>
      <vt:lpstr>TGbc Submission (cont)</vt:lpstr>
      <vt:lpstr>Other Old Business</vt:lpstr>
      <vt:lpstr>New Business</vt:lpstr>
      <vt:lpstr>PowerPoint Presentation</vt:lpstr>
      <vt:lpstr>References</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TGbc Enhanced Broadcast Services</dc:title>
  <dc:subject/>
  <dc:creator>Microsoft Office User</dc:creator>
  <cp:keywords/>
  <dc:description/>
  <cp:lastModifiedBy>Marc Emmelmann</cp:lastModifiedBy>
  <cp:revision>7</cp:revision>
  <cp:lastPrinted>1601-01-01T00:00:00Z</cp:lastPrinted>
  <dcterms:created xsi:type="dcterms:W3CDTF">2019-05-17T00:07:25Z</dcterms:created>
  <dcterms:modified xsi:type="dcterms:W3CDTF">2020-01-07T13:31:16Z</dcterms:modified>
  <cp:category/>
</cp:coreProperties>
</file>