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83" r:id="rId4"/>
    <p:sldId id="281" r:id="rId5"/>
    <p:sldId id="262" r:id="rId6"/>
    <p:sldId id="265" r:id="rId7"/>
    <p:sldId id="266" r:id="rId8"/>
    <p:sldId id="267" r:id="rId9"/>
    <p:sldId id="269" r:id="rId10"/>
    <p:sldId id="270" r:id="rId11"/>
    <p:sldId id="288" r:id="rId12"/>
    <p:sldId id="278" r:id="rId13"/>
    <p:sldId id="271" r:id="rId14"/>
    <p:sldId id="272" r:id="rId15"/>
    <p:sldId id="273" r:id="rId16"/>
    <p:sldId id="274" r:id="rId17"/>
    <p:sldId id="282" r:id="rId18"/>
    <p:sldId id="277" r:id="rId19"/>
    <p:sldId id="275" r:id="rId20"/>
    <p:sldId id="276" r:id="rId21"/>
    <p:sldId id="279" r:id="rId22"/>
    <p:sldId id="263" r:id="rId23"/>
    <p:sldId id="286" r:id="rId24"/>
    <p:sldId id="287" r:id="rId25"/>
    <p:sldId id="268"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8" autoAdjust="0"/>
    <p:restoredTop sz="94660"/>
  </p:normalViewPr>
  <p:slideViewPr>
    <p:cSldViewPr>
      <p:cViewPr varScale="1">
        <p:scale>
          <a:sx n="100" d="100"/>
          <a:sy n="100" d="100"/>
        </p:scale>
        <p:origin x="8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697055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802.11-19/2136r1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16-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wi-fi.org/file/data-elements-draft-specification-packag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bahareh.sagedhi@intel.com" TargetMode="External"/><Relationship Id="rId5" Type="http://schemas.openxmlformats.org/officeDocument/2006/relationships/hyperlink" Target="mailto:chaochun.wang@mediatek.com" TargetMode="External"/><Relationship Id="rId10" Type="http://schemas.openxmlformats.org/officeDocument/2006/relationships/hyperlink" Target="mailto:carol.Ansley@arris.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2020-01-14</a:t>
            </a:r>
          </a:p>
        </p:txBody>
      </p:sp>
      <p:sp>
        <p:nvSpPr>
          <p:cNvPr id="6" name="Date Placeholder 3"/>
          <p:cNvSpPr>
            <a:spLocks noGrp="1"/>
          </p:cNvSpPr>
          <p:nvPr>
            <p:ph type="dt" idx="10"/>
          </p:nvPr>
        </p:nvSpPr>
        <p:spPr/>
        <p:txBody>
          <a:bodyPr/>
          <a:lstStyle/>
          <a:p>
            <a:r>
              <a:rPr lang="en-US"/>
              <a:t>January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350"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smtClean="0">
                <a:hlinkClick r:id="rId3"/>
              </a:rPr>
              <a:t>11-09-1034-16-0000-802-11-editorial-style-guide.docx</a:t>
            </a:r>
            <a:r>
              <a:rPr lang="en-GB" dirty="0" smtClean="0"/>
              <a:t>  </a:t>
            </a:r>
            <a:endParaRPr lang="en-GB" dirty="0"/>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a:p>
            <a:r>
              <a:rPr lang="en-US" b="0" dirty="0"/>
              <a:t>see 2.4.3 Elements and 3.9 MIB</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REVmd</a:t>
            </a:r>
            <a:r>
              <a:rPr lang="en-GB" dirty="0"/>
              <a:t> practice</a:t>
            </a:r>
          </a:p>
        </p:txBody>
      </p:sp>
      <p:sp>
        <p:nvSpPr>
          <p:cNvPr id="9218" name="Rectangle 2"/>
          <p:cNvSpPr>
            <a:spLocks noGrp="1" noChangeArrowheads="1"/>
          </p:cNvSpPr>
          <p:nvPr>
            <p:ph idx="1"/>
          </p:nvPr>
        </p:nvSpPr>
        <p:spPr>
          <a:ln/>
        </p:spPr>
        <p:txBody>
          <a:bodyPr/>
          <a:lstStyle/>
          <a:p>
            <a:r>
              <a:rPr lang="en-US" dirty="0"/>
              <a:t>Two </a:t>
            </a:r>
            <a:r>
              <a:rPr lang="en-US" dirty="0" err="1"/>
              <a:t>TGmd</a:t>
            </a:r>
            <a:r>
              <a:rPr lang="en-US" dirty="0"/>
              <a:t> CIDs related to editorial style guideline:</a:t>
            </a:r>
            <a:br>
              <a:rPr lang="en-US" dirty="0"/>
            </a:br>
            <a:r>
              <a:rPr lang="en-US" sz="2000" dirty="0"/>
              <a:t>1. CID 4312:  The names of the following fields should have all initials upper-case, to avoid confusion: "Number of Channel Measurement Info" should be "Of".  Also "Number of RX DMG Antennas", "Number of Channels", "Number of Time Blocks", "Normal  Number  of Frames  per  Channel", "Number of ANQP OIs", "OI #1 and #2 Lengths"</a:t>
            </a:r>
            <a:br>
              <a:rPr lang="en-US" sz="2000" dirty="0"/>
            </a:br>
            <a:r>
              <a:rPr lang="en-US" sz="2000" dirty="0"/>
              <a:t>2.  CID 4202:  The name of fields should start with uppercase letters for each word, to avoid confusion (especially with fields with "And"</a:t>
            </a:r>
            <a:br>
              <a:rPr lang="en-US" sz="2000" dirty="0"/>
            </a:br>
            <a:r>
              <a:rPr lang="en-US" sz="2000" dirty="0"/>
              <a:t>or "Or" in their name)</a:t>
            </a:r>
            <a:r>
              <a:rPr lang="en-US" dirty="0"/>
              <a:t/>
            </a:r>
            <a:br>
              <a:rPr lang="en-US" dirty="0"/>
            </a:br>
            <a:endParaRPr lang="en-US" dirty="0"/>
          </a:p>
          <a:p>
            <a:r>
              <a:rPr lang="en-US" sz="2000" dirty="0"/>
              <a:t>Emily Qi says going forward prepositions nouns and conjunctions are uppercase, the legacy text will be changed at editors discretion. Emily will propose changes to 09/1034 802.11 Editorial Style Guide.</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a:p>
            <a:r>
              <a:rPr lang="en-GB" sz="20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45147038"/>
              </p:ext>
            </p:extLst>
          </p:nvPr>
        </p:nvGraphicFramePr>
        <p:xfrm>
          <a:off x="1295400" y="2285999"/>
          <a:ext cx="9296400" cy="4874756"/>
        </p:xfrm>
        <a:graphic>
          <a:graphicData uri="http://schemas.openxmlformats.org/drawingml/2006/table">
            <a:tbl>
              <a:tblPr firstRow="1" bandRow="1">
                <a:tableStyleId>{5C22544A-7EE6-4342-B048-85BDC9FD1C3A}</a:tableStyleId>
              </a:tblPr>
              <a:tblGrid>
                <a:gridCol w="3098800">
                  <a:extLst>
                    <a:ext uri="{9D8B030D-6E8A-4147-A177-3AD203B41FA5}">
                      <a16:colId xmlns="" xmlns:a16="http://schemas.microsoft.com/office/drawing/2014/main" val="3336049185"/>
                    </a:ext>
                  </a:extLst>
                </a:gridCol>
                <a:gridCol w="3098800">
                  <a:extLst>
                    <a:ext uri="{9D8B030D-6E8A-4147-A177-3AD203B41FA5}">
                      <a16:colId xmlns="" xmlns:a16="http://schemas.microsoft.com/office/drawing/2014/main" val="1921072032"/>
                    </a:ext>
                  </a:extLst>
                </a:gridCol>
                <a:gridCol w="3098800">
                  <a:extLst>
                    <a:ext uri="{9D8B030D-6E8A-4147-A177-3AD203B41FA5}">
                      <a16:colId xmlns=""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03723289"/>
              </p:ext>
            </p:extLst>
          </p:nvPr>
        </p:nvGraphicFramePr>
        <p:xfrm>
          <a:off x="737392" y="1374227"/>
          <a:ext cx="9832832" cy="5009379"/>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err="1" smtClean="0">
                          <a:ln>
                            <a:noFill/>
                          </a:ln>
                          <a:solidFill>
                            <a:schemeClr val="dk1"/>
                          </a:solidFill>
                          <a:effectLst/>
                          <a:latin typeface="+mn-l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err="1" smtClean="0">
                          <a:ln>
                            <a:noFill/>
                          </a:ln>
                          <a:solidFill>
                            <a:schemeClr val="dk1"/>
                          </a:solidFill>
                          <a:effectLst/>
                          <a:latin typeface="+mn-l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solidFill>
                          <a:effectLst/>
                          <a:latin typeface="+mn-lt"/>
                          <a:ea typeface="+mn-ea"/>
                          <a:cs typeface="+mn-cs"/>
                        </a:rPr>
                        <a:t>Framemaker</a:t>
                      </a:r>
                      <a:r>
                        <a:rPr lang="en-US" sz="1400" kern="1200" dirty="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solidFill>
                          <a:effectLst/>
                          <a:latin typeface="+mn-lt"/>
                          <a:ea typeface="+mn-ea"/>
                          <a:cs typeface="+mn-cs"/>
                        </a:rPr>
                        <a:t>Word</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Carlos </a:t>
                      </a:r>
                      <a:r>
                        <a:rPr kumimoji="0" lang="en-US" sz="1600" b="0" i="0" u="none" strike="noStrike" cap="none" normalizeH="0" baseline="0" dirty="0" err="1">
                          <a:ln>
                            <a:noFill/>
                          </a:ln>
                          <a:solidFill>
                            <a:schemeClr val="tx1"/>
                          </a:solidFill>
                          <a:effectLst/>
                          <a:latin typeface="Times New Roman" pitchFamily="18" charset="0"/>
                        </a:rPr>
                        <a:t>Cordeiro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5.0</a:t>
                      </a:r>
                      <a:endParaRPr kumimoji="0" lang="en-US" sz="1200" b="0" i="0" u="none" strike="noStrike" cap="none" normalizeH="0" baseline="0" dirty="0" smtClean="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400" kern="1200" dirty="0" err="1" smtClean="0">
                          <a:solidFill>
                            <a:schemeClr val="tx1"/>
                          </a:solidFill>
                          <a:effectLst/>
                          <a:latin typeface="+mn-lt"/>
                          <a:ea typeface="+mn-ea"/>
                          <a:cs typeface="+mn-cs"/>
                        </a:rPr>
                        <a:t>Framemaker</a:t>
                      </a:r>
                      <a:r>
                        <a:rPr lang="en-US" sz="1400" kern="1200" dirty="0" smtClean="0">
                          <a:solidFill>
                            <a:schemeClr val="tx1"/>
                          </a:solidFill>
                          <a:effectLst/>
                          <a:latin typeface="+mn-lt"/>
                          <a:ea typeface="+mn-ea"/>
                          <a:cs typeface="+mn-cs"/>
                        </a:rPr>
                        <a:t> 2017 release</a:t>
                      </a:r>
                      <a:endParaRPr lang="en-US" sz="1400" dirty="0" smtClean="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dirty="0" smtClean="0">
                          <a:solidFill>
                            <a:schemeClr val="tx1"/>
                          </a:solidFill>
                        </a:rPr>
                        <a:t>Po-Kai Huang</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smtClean="0">
                          <a:ln>
                            <a:noFill/>
                          </a:ln>
                          <a:solidFill>
                            <a:srgbClr val="FF0000"/>
                          </a:solidFill>
                          <a:effectLst/>
                          <a:latin typeface="+mn-lt"/>
                        </a:rPr>
                        <a:t>5.0</a:t>
                      </a:r>
                      <a:endParaRPr kumimoji="0" lang="en-US" sz="12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400" b="0" i="0" u="none" strike="noStrike" cap="none" normalizeH="0" baseline="0" dirty="0" smtClean="0">
                          <a:ln>
                            <a:noFill/>
                          </a:ln>
                          <a:solidFill>
                            <a:schemeClr val="tx1"/>
                          </a:solidFill>
                          <a:effectLst/>
                          <a:latin typeface="Times New Roman" pitchFamily="18" charset="0"/>
                        </a:rPr>
                        <a:t>Word</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Volker </a:t>
                      </a:r>
                      <a:r>
                        <a:rPr lang="en-US" sz="1600" dirty="0" err="1"/>
                        <a:t>Jungnickel</a:t>
                      </a:r>
                      <a:r>
                        <a:rPr lang="en-US" sz="1600" dirty="0"/>
                        <a:t>, </a:t>
                      </a:r>
                      <a:r>
                        <a:rPr lang="en-US" sz="1600" dirty="0">
                          <a:solidFill>
                            <a:srgbClr val="FF0000"/>
                          </a:solidFill>
                        </a:rPr>
                        <a:t>Harry </a:t>
                      </a:r>
                      <a:r>
                        <a:rPr lang="en-US" sz="1600" dirty="0" err="1">
                          <a:solidFill>
                            <a:srgbClr val="FF0000"/>
                          </a:solidFill>
                        </a:rPr>
                        <a:t>Bims</a:t>
                      </a:r>
                      <a:endParaRPr lang="en-US" sz="1600" dirty="0">
                        <a:solidFill>
                          <a:srgbClr val="FF000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15-Jan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solidFill>
                            <a:srgbClr val="FF0000"/>
                          </a:solidFill>
                          <a:latin typeface="+mn-lt"/>
                        </a:rPr>
                        <a:t>5.0</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solidFill>
                            <a:srgbClr val="FF0000"/>
                          </a:solidFill>
                          <a:latin typeface="+mn-lt"/>
                        </a:rPr>
                        <a:t>2.0</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rgbClr val="FF0000"/>
                          </a:solidFill>
                        </a:rPr>
                        <a:t>Framemaker</a:t>
                      </a:r>
                      <a:r>
                        <a:rPr lang="en-US" sz="1200" dirty="0">
                          <a:solidFill>
                            <a:srgbClr val="FF0000"/>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t>Bahar</a:t>
                      </a:r>
                      <a:r>
                        <a:rPr lang="en-US" sz="1600" dirty="0"/>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r h="410503">
                <a:tc>
                  <a:txBody>
                    <a:bodyPr/>
                    <a:lstStyle/>
                    <a:p>
                      <a:pPr algn="ctr"/>
                      <a:r>
                        <a:rPr lang="en-US" sz="1600" dirty="0">
                          <a:solidFill>
                            <a:srgbClr val="FF0000"/>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FF000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dirty="0"/>
              <a:t>YANG models to supplement MIB</a:t>
            </a:r>
          </a:p>
          <a:p>
            <a:r>
              <a:rPr lang="en-GB" dirty="0"/>
              <a:t>	Should we have a separate document for YANG models?</a:t>
            </a:r>
          </a:p>
          <a:p>
            <a:r>
              <a:rPr lang="en-GB" dirty="0"/>
              <a:t>	Note there is a YANG model from Wi-Fi Alliance publicly available, with ongoing work</a:t>
            </a:r>
          </a:p>
          <a:p>
            <a:r>
              <a:rPr lang="en-GB" dirty="0"/>
              <a:t>		</a:t>
            </a:r>
            <a:r>
              <a:rPr lang="en-US" u="sng" dirty="0">
                <a:hlinkClick r:id="rId3"/>
              </a:rPr>
              <a:t>https://www.wi-fi.org/file/data-elements-draft-specification-package</a:t>
            </a:r>
            <a:endParaRPr lang="en-US" dirty="0"/>
          </a:p>
          <a:p>
            <a:endParaRPr lang="en-GB" dirty="0"/>
          </a:p>
          <a:p>
            <a:r>
              <a:rPr lang="en-GB" dirty="0"/>
              <a:t>MIB normative text that should be in the main body? The default values are used outside the standard</a:t>
            </a:r>
          </a:p>
          <a:p>
            <a:r>
              <a:rPr lang="en-GB" dirty="0"/>
              <a:t>MIB deprecation topic – should be a project, how to proceed?</a:t>
            </a:r>
          </a:p>
          <a:p>
            <a:r>
              <a:rPr lang="en-GB" dirty="0"/>
              <a:t>We should make moves to remove Annex G? It has not been supported in 11ax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 xmlns:a16="http://schemas.microsoft.com/office/drawing/2014/main" id="{F0C11C0F-FD95-4686-A48B-EA1D999C93A5}"/>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2020-01-14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09/1034r15</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2020-01-14</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Tx/>
              <a:buChar char="•"/>
              <a:defRPr/>
            </a:pPr>
            <a:r>
              <a:rPr lang="en-US" sz="1600" dirty="0"/>
              <a:t>P802.11az Amendment (NGP) – Roy Want</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a:t>
            </a:r>
            <a:r>
              <a:rPr lang="en-US" sz="1600" dirty="0" err="1"/>
              <a:t>Jungnickel</a:t>
            </a:r>
            <a:r>
              <a:rPr lang="en-US" sz="1600" dirty="0"/>
              <a:t>, Harry </a:t>
            </a:r>
            <a:r>
              <a:rPr lang="en-US" sz="1600" dirty="0" err="1"/>
              <a:t>Bims</a:t>
            </a:r>
            <a:endParaRPr lang="en-US" sz="1600" dirty="0"/>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err="1"/>
              <a:t>REVmd</a:t>
            </a:r>
            <a:r>
              <a:rPr lang="en-US" sz="1600" dirty="0"/>
              <a:t> – Emily Qi</a:t>
            </a:r>
          </a:p>
          <a:p>
            <a:pPr>
              <a:lnSpc>
                <a:spcPct val="80000"/>
              </a:lnSpc>
              <a:buFontTx/>
              <a:buNone/>
              <a:defRPr/>
            </a:pPr>
            <a:endParaRPr lang="en-US" sz="16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P802.11bc Amendment (</a:t>
            </a:r>
            <a:r>
              <a:rPr lang="en-US" sz="1400" dirty="0" err="1"/>
              <a:t>eBCS</a:t>
            </a:r>
            <a:r>
              <a:rPr lang="en-US" sz="1400" dirty="0"/>
              <a:t>) – Carol Ansley</a:t>
            </a:r>
          </a:p>
          <a:p>
            <a:pPr lvl="1">
              <a:lnSpc>
                <a:spcPct val="80000"/>
              </a:lnSpc>
              <a:buFontTx/>
              <a:buChar char="•"/>
              <a:defRPr/>
            </a:pPr>
            <a:r>
              <a:rPr lang="en-US" sz="1400" dirty="0"/>
              <a:t>P802.11be Amendment (EHT) – Edward Au</a:t>
            </a:r>
          </a:p>
          <a:p>
            <a:pPr lvl="1">
              <a:lnSpc>
                <a:spcPct val="80000"/>
              </a:lnSpc>
              <a:buFontTx/>
              <a:buChar char="•"/>
              <a:defRPr/>
            </a:pPr>
            <a:r>
              <a:rPr lang="en-US" sz="1400" dirty="0" err="1"/>
              <a:t>REVmd</a:t>
            </a:r>
            <a:r>
              <a:rPr lang="en-US" sz="1400" dirty="0"/>
              <a:t> – Edward Au</a:t>
            </a:r>
            <a:endParaRPr lang="en-US" sz="1600" dirty="0"/>
          </a:p>
          <a:p>
            <a:pPr>
              <a:lnSpc>
                <a:spcPct val="80000"/>
              </a:lnSpc>
              <a:defRPr/>
            </a:pPr>
            <a:r>
              <a:rPr lang="en-US" sz="1800" dirty="0"/>
              <a:t>Also present:</a:t>
            </a:r>
          </a:p>
          <a:p>
            <a:pPr lvl="1">
              <a:lnSpc>
                <a:spcPct val="80000"/>
              </a:lnSpc>
              <a:buFont typeface="Arial" panose="020B0604020202020204" pitchFamily="34" charset="0"/>
              <a:buChar char="•"/>
              <a:defRPr/>
            </a:pPr>
            <a:r>
              <a:rPr lang="en-US" sz="1600" dirty="0"/>
              <a:t>Al Petrick	Joseph Levy	Mark Hamilton</a:t>
            </a:r>
            <a:endParaRPr lang="en-US" sz="1800" dirty="0"/>
          </a:p>
          <a:p>
            <a:pPr>
              <a:lnSpc>
                <a:spcPct val="80000"/>
              </a:lnSpc>
              <a:buFont typeface="Arial" panose="020B0604020202020204" pitchFamily="34" charset="0"/>
              <a:buChar char="•"/>
              <a:defRPr/>
            </a:pPr>
            <a:r>
              <a:rPr lang="en-US" sz="1800" dirty="0"/>
              <a:t>IEEE Staff present and always welcome! </a:t>
            </a:r>
            <a:endParaRPr lang="en-US" sz="1400" dirty="0"/>
          </a:p>
          <a:p>
            <a:pPr lvl="1">
              <a:lnSpc>
                <a:spcPct val="80000"/>
              </a:lnSpc>
              <a:buFont typeface="Arial" panose="020B0604020202020204" pitchFamily="34" charset="0"/>
              <a:buChar char="•"/>
              <a:defRPr/>
            </a:pPr>
            <a:r>
              <a:rPr lang="en-US" sz="1400" dirty="0"/>
              <a:t>	</a:t>
            </a:r>
            <a:r>
              <a:rPr lang="en-US" sz="1800" dirty="0"/>
              <a:t>	</a:t>
            </a: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 </a:t>
            </a:r>
            <a:r>
              <a:rPr lang="en-US" sz="1600" b="1" dirty="0"/>
              <a:t>Roy Want </a:t>
            </a:r>
            <a:r>
              <a:rPr lang="en-US" sz="1600" dirty="0">
                <a:hlinkClick r:id="rId6"/>
              </a:rPr>
              <a:t>RoyWant@google.com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a:t>
            </a:r>
            <a:r>
              <a:rPr lang="en-US" sz="1600" dirty="0"/>
              <a:t>y</a:t>
            </a:r>
            <a:r>
              <a:rPr lang="en-US" sz="1600" dirty="0">
                <a:hlinkClick r:id="rId10"/>
              </a:rPr>
              <a:t>@commscope.com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SA1 received ~800 comments, ~300 editorial , working on comment resolution </a:t>
            </a:r>
          </a:p>
          <a:p>
            <a:r>
              <a:rPr lang="en-GB" sz="2000" dirty="0"/>
              <a:t>11ax </a:t>
            </a:r>
            <a:r>
              <a:rPr lang="en-US" sz="2000" dirty="0"/>
              <a:t>– in SA ballot with D6.0, closes 24 January  </a:t>
            </a:r>
          </a:p>
          <a:p>
            <a:r>
              <a:rPr lang="en-US" sz="2000" dirty="0"/>
              <a:t>11ay – completed initial SA ballot, received 135 comments with &gt; 75% approval,    </a:t>
            </a:r>
            <a:endParaRPr lang="en-GB" sz="2000" dirty="0"/>
          </a:p>
          <a:p>
            <a:r>
              <a:rPr lang="en-GB" sz="2000" dirty="0"/>
              <a:t>11az – finished WG recirc with 1022 comments, 86.9% approvals, 460 are</a:t>
            </a:r>
            <a:r>
              <a:rPr lang="en-US" sz="2000" dirty="0"/>
              <a:t> technical, hope to recirc out of July </a:t>
            </a:r>
            <a:endParaRPr lang="en-GB" sz="2000" dirty="0"/>
          </a:p>
          <a:p>
            <a:r>
              <a:rPr lang="en-GB" sz="2000" dirty="0"/>
              <a:t>11ba – finished WG recirc with 22 comments, 96% approval, hope for final WG recirc this week with final draft. SA ballot pool expires in Feb.  </a:t>
            </a:r>
            <a:endParaRPr lang="en-GB" sz="2000" dirty="0">
              <a:solidFill>
                <a:srgbClr val="FF0000"/>
              </a:solidFill>
            </a:endParaRPr>
          </a:p>
          <a:p>
            <a:r>
              <a:rPr lang="en-GB" sz="2000" dirty="0"/>
              <a:t>11bb – D0.1 PHY is in preparation and hope to be posted to members this week  </a:t>
            </a:r>
          </a:p>
          <a:p>
            <a:r>
              <a:rPr lang="en-GB" sz="2000" dirty="0"/>
              <a:t>11bc – working on specification framework, hope for D0.1 out of May meeting  </a:t>
            </a:r>
          </a:p>
          <a:p>
            <a:r>
              <a:rPr lang="en-GB" sz="2000" dirty="0"/>
              <a:t>11bd – D0.1 posted expect to have D0.2 after January meeting  </a:t>
            </a:r>
          </a:p>
          <a:p>
            <a:r>
              <a:rPr lang="en-GB" sz="2000" dirty="0"/>
              <a:t>11be – </a:t>
            </a:r>
            <a:r>
              <a:rPr lang="en-US" sz="2000" dirty="0"/>
              <a:t>are still working through submissions and the specification framework document.</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19/1765r5 MDR complete</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2452</TotalTime>
  <Words>2084</Words>
  <Application>Microsoft Office PowerPoint</Application>
  <PresentationFormat>Widescreen</PresentationFormat>
  <Paragraphs>445</Paragraphs>
  <Slides>25</Slides>
  <Notes>23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 Unicode MS</vt:lpstr>
      <vt:lpstr>MS Gothic</vt:lpstr>
      <vt:lpstr>Arial</vt:lpstr>
      <vt:lpstr>Times New Roman</vt:lpstr>
      <vt:lpstr>Office Theme</vt:lpstr>
      <vt:lpstr>Document</vt:lpstr>
      <vt:lpstr>802.11 WG Editor’s Meeting (Jan 2020)</vt:lpstr>
      <vt:lpstr>Abstract</vt:lpstr>
      <vt:lpstr>Agenda for 2020-01-14 meeting</vt:lpstr>
      <vt:lpstr>Roll Call – 2020-01-14</vt:lpstr>
      <vt:lpstr>Volunteer Editor Contacts</vt:lpstr>
      <vt:lpstr>Jan 14th roundtable status report</vt:lpstr>
      <vt:lpstr>Reflector Updates</vt:lpstr>
      <vt:lpstr>IEEE Publication Status</vt:lpstr>
      <vt:lpstr>MDR Status</vt:lpstr>
      <vt:lpstr>802.11 Style Guide</vt:lpstr>
      <vt:lpstr>REVmd practice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274</cp:revision>
  <cp:lastPrinted>1601-01-01T00:00:00Z</cp:lastPrinted>
  <dcterms:created xsi:type="dcterms:W3CDTF">2018-01-07T18:30:13Z</dcterms:created>
  <dcterms:modified xsi:type="dcterms:W3CDTF">2020-01-17T04:18:50Z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04:18:50Z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