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283" r:id="rId4"/>
    <p:sldId id="281" r:id="rId5"/>
    <p:sldId id="262" r:id="rId6"/>
    <p:sldId id="265" r:id="rId7"/>
    <p:sldId id="266" r:id="rId8"/>
    <p:sldId id="267" r:id="rId9"/>
    <p:sldId id="269" r:id="rId10"/>
    <p:sldId id="270" r:id="rId11"/>
    <p:sldId id="288" r:id="rId12"/>
    <p:sldId id="278" r:id="rId13"/>
    <p:sldId id="271" r:id="rId14"/>
    <p:sldId id="272" r:id="rId15"/>
    <p:sldId id="273" r:id="rId16"/>
    <p:sldId id="274" r:id="rId17"/>
    <p:sldId id="282" r:id="rId18"/>
    <p:sldId id="277" r:id="rId19"/>
    <p:sldId id="275" r:id="rId20"/>
    <p:sldId id="276" r:id="rId21"/>
    <p:sldId id="279" r:id="rId22"/>
    <p:sldId id="263" r:id="rId23"/>
    <p:sldId id="286" r:id="rId24"/>
    <p:sldId id="287" r:id="rId25"/>
    <p:sldId id="268"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08" autoAdjust="0"/>
    <p:restoredTop sz="94660"/>
  </p:normalViewPr>
  <p:slideViewPr>
    <p:cSldViewPr>
      <p:cViewPr varScale="1">
        <p:scale>
          <a:sx n="57" d="100"/>
          <a:sy n="57" d="100"/>
        </p:scale>
        <p:origin x="51" y="16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90235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470192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01635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62093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43098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565611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10078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982616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9674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723759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87406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380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284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91083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32523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9396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2020</a:t>
            </a:r>
            <a:endParaRPr lang="en-GB" dirty="0"/>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January 2020</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2020</a:t>
            </a:r>
            <a:endParaRPr lang="en-GB"/>
          </a:p>
        </p:txBody>
      </p:sp>
      <p:sp>
        <p:nvSpPr>
          <p:cNvPr id="6" name="Footer Placeholder 5"/>
          <p:cNvSpPr>
            <a:spLocks noGrp="1"/>
          </p:cNvSpPr>
          <p:nvPr>
            <p:ph type="ftr" idx="11"/>
          </p:nvPr>
        </p:nvSpPr>
        <p:spPr/>
        <p:txBody>
          <a:bodyPr/>
          <a:lstStyle>
            <a:lvl1pPr>
              <a:defRPr/>
            </a:lvl1pPr>
          </a:lstStyle>
          <a:p>
            <a:r>
              <a:rPr lang="en-GB"/>
              <a:t>Peter Ecclesine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Peter Ecclesine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2020</a:t>
            </a:r>
            <a:endParaRPr lang="en-GB"/>
          </a:p>
        </p:txBody>
      </p:sp>
      <p:sp>
        <p:nvSpPr>
          <p:cNvPr id="4" name="Footer Placeholder 3"/>
          <p:cNvSpPr>
            <a:spLocks noGrp="1"/>
          </p:cNvSpPr>
          <p:nvPr>
            <p:ph type="ftr" idx="11"/>
          </p:nvPr>
        </p:nvSpPr>
        <p:spPr/>
        <p:txBody>
          <a:bodyPr/>
          <a:lstStyle>
            <a:lvl1pPr>
              <a:defRPr/>
            </a:lvl1pPr>
          </a:lstStyle>
          <a:p>
            <a:r>
              <a:rPr lang="en-GB"/>
              <a:t>Peter Ecclesine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2020</a:t>
            </a:r>
            <a:endParaRPr lang="en-GB"/>
          </a:p>
        </p:txBody>
      </p:sp>
      <p:sp>
        <p:nvSpPr>
          <p:cNvPr id="3" name="Footer Placeholder 2"/>
          <p:cNvSpPr>
            <a:spLocks noGrp="1"/>
          </p:cNvSpPr>
          <p:nvPr>
            <p:ph type="ftr" idx="11"/>
          </p:nvPr>
        </p:nvSpPr>
        <p:spPr/>
        <p:txBody>
          <a:bodyPr/>
          <a:lstStyle>
            <a:lvl1pPr>
              <a:defRPr/>
            </a:lvl1pPr>
          </a:lstStyle>
          <a:p>
            <a:r>
              <a:rPr lang="en-GB"/>
              <a:t>Peter Ecclesine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2020</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2020</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2020</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802.11-19/2136r0</a:t>
            </a:r>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09/11-09-1034-15-0000-802-11-editorial-style-guide.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development.standards.ieee.org/myproject/Public/mytools/draft/styleman.pdf"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1/11-11-0875-04-0000-editor-s-guide.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imeetcentral.co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wi-fi.org/file/data-elements-draft-specification-package"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mailto:edward.ks.au@huawei.com" TargetMode="External"/><Relationship Id="rId13" Type="http://schemas.openxmlformats.org/officeDocument/2006/relationships/hyperlink" Target="mailto:Ping.FANG@huawei.com" TargetMode="External"/><Relationship Id="rId3" Type="http://schemas.openxmlformats.org/officeDocument/2006/relationships/hyperlink" Target="mailto:robert.stacey@intel.com" TargetMode="External"/><Relationship Id="rId7" Type="http://schemas.openxmlformats.org/officeDocument/2006/relationships/hyperlink" Target="mailto:adrian.p.stephens@ieee.org" TargetMode="External"/><Relationship Id="rId12" Type="http://schemas.openxmlformats.org/officeDocument/2006/relationships/hyperlink" Target="mailto:LRA@tiac.net" TargetMode="External"/><Relationship Id="rId17" Type="http://schemas.openxmlformats.org/officeDocument/2006/relationships/hyperlink" Target="mailto:ddrgal@gmail.com" TargetMode="External"/><Relationship Id="rId2" Type="http://schemas.openxmlformats.org/officeDocument/2006/relationships/hyperlink" Target="mailto:alex.ashley@hotmail.co.uk" TargetMode="External"/><Relationship Id="rId16" Type="http://schemas.openxmlformats.org/officeDocument/2006/relationships/hyperlink" Target="mailto:d3e3e3@gmail.com" TargetMode="External"/><Relationship Id="rId1" Type="http://schemas.openxmlformats.org/officeDocument/2006/relationships/slideLayout" Target="../slideLayouts/slideLayout2.xml"/><Relationship Id="rId6" Type="http://schemas.openxmlformats.org/officeDocument/2006/relationships/hyperlink" Target="mailto:petere@ieee.org" TargetMode="External"/><Relationship Id="rId11" Type="http://schemas.openxmlformats.org/officeDocument/2006/relationships/hyperlink" Target="mailto:aasterja@qti.qualcomm.com" TargetMode="External"/><Relationship Id="rId5" Type="http://schemas.openxmlformats.org/officeDocument/2006/relationships/hyperlink" Target="mailto:henry@LOGOUT.COM" TargetMode="External"/><Relationship Id="rId15" Type="http://schemas.openxmlformats.org/officeDocument/2006/relationships/hyperlink" Target="mailto:shiwenhe@seu.edu.cn" TargetMode="External"/><Relationship Id="rId10" Type="http://schemas.openxmlformats.org/officeDocument/2006/relationships/hyperlink" Target="mailto:yongho.seok@gmail.com" TargetMode="External"/><Relationship Id="rId4" Type="http://schemas.openxmlformats.org/officeDocument/2006/relationships/hyperlink" Target="mailto:carlos.cordeiro@intel.com" TargetMode="External"/><Relationship Id="rId9" Type="http://schemas.openxmlformats.org/officeDocument/2006/relationships/hyperlink" Target="mailto:emily.h.qi@intel.com" TargetMode="External"/><Relationship Id="rId14" Type="http://schemas.openxmlformats.org/officeDocument/2006/relationships/hyperlink" Target="mailto:jiamin.chen@mail01.huawei.com"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1/11-11-1149-52-0000-draft-number-alignment-tool.xls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mailto:volker.jungnickel@hhi.fraunhofer.de" TargetMode="External"/><Relationship Id="rId3" Type="http://schemas.openxmlformats.org/officeDocument/2006/relationships/hyperlink" Target="mailto:robert.stacey@intel.com" TargetMode="External"/><Relationship Id="rId7" Type="http://schemas.openxmlformats.org/officeDocument/2006/relationships/hyperlink" Target="mailto:po-kai.huang@intel.com" TargetMode="External"/><Relationship Id="rId12" Type="http://schemas.openxmlformats.org/officeDocument/2006/relationships/hyperlink" Target="mailto:emily.h.qi@intel.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RoyWant@google.com" TargetMode="External"/><Relationship Id="rId11" Type="http://schemas.openxmlformats.org/officeDocument/2006/relationships/hyperlink" Target="mailto:edward.ks.au@huawei.com" TargetMode="External"/><Relationship Id="rId5" Type="http://schemas.openxmlformats.org/officeDocument/2006/relationships/hyperlink" Target="mailto:chaochun.wang@mediatek.com" TargetMode="External"/><Relationship Id="rId10" Type="http://schemas.openxmlformats.org/officeDocument/2006/relationships/hyperlink" Target="mailto:bahareh.sagedhi@intel.com" TargetMode="External"/><Relationship Id="rId4" Type="http://schemas.openxmlformats.org/officeDocument/2006/relationships/hyperlink" Target="mailto:carlos.cordeiro@intel.com" TargetMode="External"/><Relationship Id="rId9" Type="http://schemas.openxmlformats.org/officeDocument/2006/relationships/hyperlink" Target="mailto:carol.Ansley@arris.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Robert.Stacey@intel.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(Jan 2020)</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2020-01-14</a:t>
            </a:r>
          </a:p>
        </p:txBody>
      </p:sp>
      <p:sp>
        <p:nvSpPr>
          <p:cNvPr id="6" name="Date Placeholder 3"/>
          <p:cNvSpPr>
            <a:spLocks noGrp="1"/>
          </p:cNvSpPr>
          <p:nvPr>
            <p:ph type="dt" idx="10"/>
          </p:nvPr>
        </p:nvSpPr>
        <p:spPr/>
        <p:txBody>
          <a:bodyPr/>
          <a:lstStyle/>
          <a:p>
            <a:r>
              <a:rPr lang="en-US"/>
              <a:t>January 2020</a:t>
            </a:r>
            <a:endParaRPr lang="en-GB" dirty="0"/>
          </a:p>
        </p:txBody>
      </p:sp>
      <p:sp>
        <p:nvSpPr>
          <p:cNvPr id="7" name="Footer Placeholder 4"/>
          <p:cNvSpPr>
            <a:spLocks noGrp="1"/>
          </p:cNvSpPr>
          <p:nvPr>
            <p:ph type="ftr" idx="11"/>
          </p:nvPr>
        </p:nvSpPr>
        <p:spPr/>
        <p:txBody>
          <a:bodyPr/>
          <a:lstStyle/>
          <a:p>
            <a:r>
              <a:rPr lang="en-GB" dirty="0"/>
              <a:t>Peter Ecclesine (Cisco Systems)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62794483"/>
              </p:ext>
            </p:extLst>
          </p:nvPr>
        </p:nvGraphicFramePr>
        <p:xfrm>
          <a:off x="993775" y="2436813"/>
          <a:ext cx="10123488" cy="2460625"/>
        </p:xfrm>
        <a:graphic>
          <a:graphicData uri="http://schemas.openxmlformats.org/presentationml/2006/ole">
            <mc:AlternateContent xmlns:mc="http://schemas.openxmlformats.org/markup-compatibility/2006">
              <mc:Choice xmlns:v="urn:schemas-microsoft-com:vml" Requires="v">
                <p:oleObj spid="_x0000_s3332" name="Document" r:id="rId4" imgW="10439485" imgH="2546686" progId="Word.Document.8">
                  <p:embed/>
                </p:oleObj>
              </mc:Choice>
              <mc:Fallback>
                <p:oleObj name="Document" r:id="rId4" imgW="10439485" imgH="2546686" progId="Word.Document.8">
                  <p:embed/>
                  <p:pic>
                    <p:nvPicPr>
                      <p:cNvPr id="0" name="Picture 3"/>
                      <p:cNvPicPr>
                        <a:picLocks noChangeAspect="1" noChangeArrowheads="1"/>
                      </p:cNvPicPr>
                      <p:nvPr/>
                    </p:nvPicPr>
                    <p:blipFill>
                      <a:blip r:embed="rId5"/>
                      <a:srcRect/>
                      <a:stretch>
                        <a:fillRect/>
                      </a:stretch>
                    </p:blipFill>
                    <p:spPr bwMode="auto">
                      <a:xfrm>
                        <a:off x="993775" y="2436813"/>
                        <a:ext cx="10123488" cy="246062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dirty="0"/>
              <a:t>See </a:t>
            </a:r>
            <a:r>
              <a:rPr lang="en-GB" dirty="0">
                <a:hlinkClick r:id="rId3">
                  <a:extLst>
                    <a:ext uri="{A12FA001-AC4F-418D-AE19-62706E023703}">
                      <ahyp:hlinkClr xmlns:ahyp="http://schemas.microsoft.com/office/drawing/2018/hyperlinkcolor" val="tx"/>
                    </a:ext>
                  </a:extLst>
                </a:hlinkClick>
              </a:rPr>
              <a:t>https://mentor.ieee.org/802.11/dcn/09/11-09-</a:t>
            </a:r>
            <a:r>
              <a:rPr lang="en-GB" dirty="0">
                <a:solidFill>
                  <a:schemeClr val="tx1"/>
                </a:solidFill>
                <a:hlinkClick r:id="rId3">
                  <a:extLst>
                    <a:ext uri="{A12FA001-AC4F-418D-AE19-62706E023703}">
                      <ahyp:hlinkClr xmlns:ahyp="http://schemas.microsoft.com/office/drawing/2018/hyperlinkcolor" val="tx"/>
                    </a:ext>
                  </a:extLst>
                </a:hlinkClick>
              </a:rPr>
              <a:t>1034-15-0</a:t>
            </a:r>
            <a:r>
              <a:rPr lang="en-GB" dirty="0">
                <a:hlinkClick r:id="rId3">
                  <a:extLst>
                    <a:ext uri="{A12FA001-AC4F-418D-AE19-62706E023703}">
                      <ahyp:hlinkClr xmlns:ahyp="http://schemas.microsoft.com/office/drawing/2018/hyperlinkcolor" val="tx"/>
                    </a:ext>
                  </a:extLst>
                </a:hlinkClick>
              </a:rPr>
              <a:t>000-802-11-editorial-style-guide.docx</a:t>
            </a:r>
            <a:r>
              <a:rPr lang="en-GB" dirty="0"/>
              <a:t>  </a:t>
            </a:r>
          </a:p>
          <a:p>
            <a:r>
              <a:rPr lang="en-US" dirty="0"/>
              <a:t>We update 802.11 Style Guide based on 2012 IEEE Standards Style Manual and consistency changes in final publication of the 802.11 standard</a:t>
            </a:r>
            <a:endParaRPr lang="en-GB" dirty="0"/>
          </a:p>
          <a:p>
            <a:r>
              <a:rPr lang="en-US" b="0" dirty="0"/>
              <a:t>Editor’s responsibility includes checking the </a:t>
            </a:r>
            <a:r>
              <a:rPr lang="en-US" dirty="0"/>
              <a:t>2014 IEEE Standards Style Manual </a:t>
            </a:r>
            <a:r>
              <a:rPr lang="en-US" b="0" dirty="0"/>
              <a:t>when creating or updating drafts. </a:t>
            </a:r>
            <a:r>
              <a:rPr lang="en-GB" u="sng" dirty="0">
                <a:hlinkClick r:id="rId4"/>
              </a:rPr>
              <a:t>https://development.standards.ieee.org/myproject/Public/mytools/draft/styleman.pdf</a:t>
            </a:r>
            <a:endParaRPr lang="en-US" b="0" dirty="0"/>
          </a:p>
          <a:p>
            <a:r>
              <a:rPr lang="en-US" b="0" dirty="0"/>
              <a:t>Submissions with draft text should conform to both the WG11 Style Guide and IEEE Standards Style Manual</a:t>
            </a:r>
          </a:p>
          <a:p>
            <a:r>
              <a:rPr lang="en-US" b="0" dirty="0"/>
              <a:t>Note that the 802.11 Style Guide evolves with our practice, </a:t>
            </a:r>
          </a:p>
          <a:p>
            <a:r>
              <a:rPr lang="en-US" b="0" dirty="0"/>
              <a:t>see 2.4.3 Elements and 3.9 MIB</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308389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REVmd</a:t>
            </a:r>
            <a:r>
              <a:rPr lang="en-GB" dirty="0"/>
              <a:t> practice</a:t>
            </a:r>
          </a:p>
        </p:txBody>
      </p:sp>
      <p:sp>
        <p:nvSpPr>
          <p:cNvPr id="9218" name="Rectangle 2"/>
          <p:cNvSpPr>
            <a:spLocks noGrp="1" noChangeArrowheads="1"/>
          </p:cNvSpPr>
          <p:nvPr>
            <p:ph idx="1"/>
          </p:nvPr>
        </p:nvSpPr>
        <p:spPr>
          <a:ln/>
        </p:spPr>
        <p:txBody>
          <a:bodyPr/>
          <a:lstStyle/>
          <a:p>
            <a:r>
              <a:rPr lang="en-US" dirty="0" err="1"/>
              <a:t>TGmd</a:t>
            </a:r>
            <a:r>
              <a:rPr lang="en-US" dirty="0"/>
              <a:t> CIDs related to editorial style guideline:</a:t>
            </a:r>
            <a:br>
              <a:rPr lang="en-US" dirty="0"/>
            </a:br>
            <a:r>
              <a:rPr lang="en-US" sz="2000" dirty="0"/>
              <a:t>1. CID 4312:  The names of the following fields should have all initials upper-case, to avoid confusion: "Number of Channel Measurement Info" should be "Of".  Also "Number of RX DMG Antennas", "Number of Channels", "Number of Time Blocks", "Normal  Number  of Frames  per  Channel", "Number of ANQP OIs", "OI #1 and #2 Lengths"</a:t>
            </a:r>
            <a:br>
              <a:rPr lang="en-US" sz="2000" dirty="0"/>
            </a:br>
            <a:r>
              <a:rPr lang="en-US" sz="2000" dirty="0"/>
              <a:t>2.  CID 4202:  The name of fields should start with uppercase letters for each word, to avoid confusion (especially with fields with "And"</a:t>
            </a:r>
            <a:br>
              <a:rPr lang="en-US" sz="2000" dirty="0"/>
            </a:br>
            <a:r>
              <a:rPr lang="en-US" sz="2000" dirty="0"/>
              <a:t>or "Or" in their name)</a:t>
            </a:r>
            <a:br>
              <a:rPr lang="en-US" dirty="0"/>
            </a:br>
            <a:endParaRPr lang="en-US"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2089704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ln/>
        </p:spPr>
        <p:txBody>
          <a:bodyPr/>
          <a:lstStyle/>
          <a:p>
            <a:r>
              <a:rPr lang="en-GB" sz="2000" dirty="0"/>
              <a:t>11-15/355r13 MIB </a:t>
            </a:r>
            <a:r>
              <a:rPr lang="en-GB" sz="2000" dirty="0" err="1"/>
              <a:t>TruthValue</a:t>
            </a:r>
            <a:r>
              <a:rPr lang="en-GB" sz="2000" dirty="0"/>
              <a:t> usage patterns</a:t>
            </a:r>
          </a:p>
          <a:p>
            <a:r>
              <a:rPr lang="en-GB" sz="2000" dirty="0"/>
              <a:t>MIB Style: We use a single style with appropriately set tabs,  and use leading</a:t>
            </a:r>
            <a:r>
              <a:rPr lang="en-US" sz="2000" dirty="0"/>
              <a:t> </a:t>
            </a:r>
            <a:r>
              <a:rPr lang="en-GB" sz="2000" dirty="0"/>
              <a:t>Tabs to distinguish the syntax and description parts. (Adrian Stephens Feb 9, 2010)</a:t>
            </a:r>
            <a:endParaRPr lang="en-US" sz="2000" dirty="0"/>
          </a:p>
          <a:p>
            <a:r>
              <a:rPr lang="en-GB" sz="2000" dirty="0">
                <a:solidFill>
                  <a:srgbClr val="FF0000"/>
                </a:solidFill>
              </a:rPr>
              <a:t>Two ways to format a figure &amp; its caption in frame:</a:t>
            </a:r>
            <a:endParaRPr lang="en-US" sz="2000" dirty="0">
              <a:solidFill>
                <a:srgbClr val="FF0000"/>
              </a:solidFill>
            </a:endParaRPr>
          </a:p>
          <a:p>
            <a:pPr lvl="1"/>
            <a:r>
              <a:rPr lang="en-GB" sz="1600" dirty="0">
                <a:solidFill>
                  <a:srgbClr val="FF0000"/>
                </a:solidFill>
              </a:rPr>
              <a:t>Insert a table.  Insert anchored frame inside table cell to hold graphics.  Use table caption as figure caption.</a:t>
            </a:r>
            <a:endParaRPr lang="en-US" sz="1600" dirty="0">
              <a:solidFill>
                <a:srgbClr val="FF0000"/>
              </a:solidFill>
            </a:endParaRPr>
          </a:p>
          <a:p>
            <a:pPr lvl="1"/>
            <a:r>
              <a:rPr lang="en-GB" sz="1600" dirty="0">
                <a:solidFill>
                  <a:srgbClr val="FF0000"/>
                </a:solidFill>
              </a:rPr>
              <a:t>Insert an anchored frame.  Insert caption inside a text frame inside the anchored frame.  Insert graphics inside the anchored frame.</a:t>
            </a:r>
            <a:endParaRPr lang="en-US" sz="1600" dirty="0">
              <a:solidFill>
                <a:srgbClr val="FF0000"/>
              </a:solidFill>
            </a:endParaRPr>
          </a:p>
          <a:p>
            <a:r>
              <a:rPr lang="en-GB" sz="2000" dirty="0"/>
              <a:t> Keep embedded figures using </a:t>
            </a:r>
            <a:r>
              <a:rPr lang="en-GB" sz="2000" dirty="0" err="1"/>
              <a:t>visio</a:t>
            </a:r>
            <a:r>
              <a:rPr lang="en-GB" sz="2000" dirty="0"/>
              <a:t> as long as possible (not in Word)</a:t>
            </a:r>
            <a:endParaRPr lang="en-US" sz="2000" dirty="0"/>
          </a:p>
          <a:p>
            <a:pPr lvl="1"/>
            <a:r>
              <a:rPr lang="en-GB" sz="1800" dirty="0"/>
              <a:t>Near the end of sponsor ballot, </a:t>
            </a:r>
            <a:r>
              <a:rPr lang="en-GB" sz="1800" dirty="0">
                <a:solidFill>
                  <a:schemeClr val="tx1"/>
                </a:solidFill>
              </a:rPr>
              <a:t>turn these all into .</a:t>
            </a:r>
            <a:r>
              <a:rPr lang="en-GB" sz="1800" dirty="0" err="1">
                <a:solidFill>
                  <a:schemeClr val="tx1"/>
                </a:solidFill>
              </a:rPr>
              <a:t>emf</a:t>
            </a:r>
            <a:r>
              <a:rPr lang="en-GB" sz="1800" dirty="0">
                <a:solidFill>
                  <a:schemeClr val="tx1"/>
                </a:solidFill>
              </a:rPr>
              <a:t> </a:t>
            </a:r>
            <a:r>
              <a:rPr lang="en-GB" sz="1800" dirty="0"/>
              <a:t>(windows meta file) format files (you can do this from </a:t>
            </a:r>
            <a:r>
              <a:rPr lang="en-GB" sz="1800" dirty="0" err="1"/>
              <a:t>visio</a:t>
            </a:r>
            <a:r>
              <a:rPr lang="en-GB" sz="1800" dirty="0"/>
              <a:t> using “save as”).   </a:t>
            </a:r>
            <a:r>
              <a:rPr lang="en-GB" sz="1800" dirty="0">
                <a:solidFill>
                  <a:srgbClr val="FF0000"/>
                </a:solidFill>
              </a:rPr>
              <a:t>Keep </a:t>
            </a:r>
            <a:r>
              <a:rPr lang="en-GB" sz="1800" dirty="0"/>
              <a:t>separate files for the .</a:t>
            </a:r>
            <a:r>
              <a:rPr lang="en-GB" sz="1800" dirty="0" err="1"/>
              <a:t>vsd</a:t>
            </a:r>
            <a:r>
              <a:rPr lang="en-GB" sz="1800" dirty="0"/>
              <a:t> source and the .</a:t>
            </a:r>
            <a:r>
              <a:rPr lang="en-GB" sz="1800" dirty="0" err="1"/>
              <a:t>emf</a:t>
            </a:r>
            <a:r>
              <a:rPr lang="en-GB" sz="1800" dirty="0"/>
              <a:t> file that is linked to from frame. There is high likelihood we should use .</a:t>
            </a:r>
            <a:r>
              <a:rPr lang="en-GB" sz="1800" dirty="0" err="1"/>
              <a:t>emf</a:t>
            </a:r>
            <a:endParaRPr lang="en-GB" sz="1800" dirty="0"/>
          </a:p>
          <a:p>
            <a:r>
              <a:rPr lang="en-GB" sz="2000" dirty="0"/>
              <a:t>Frame format figures are tables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667763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Editor’s Guide</a:t>
            </a:r>
          </a:p>
        </p:txBody>
      </p:sp>
      <p:sp>
        <p:nvSpPr>
          <p:cNvPr id="9218" name="Rectangle 2"/>
          <p:cNvSpPr>
            <a:spLocks noGrp="1" noChangeArrowheads="1"/>
          </p:cNvSpPr>
          <p:nvPr>
            <p:ph idx="1"/>
          </p:nvPr>
        </p:nvSpPr>
        <p:spPr>
          <a:ln/>
        </p:spPr>
        <p:txBody>
          <a:bodyPr/>
          <a:lstStyle/>
          <a:p>
            <a:r>
              <a:rPr lang="en-GB" sz="2000" dirty="0">
                <a:hlinkClick r:id="rId3"/>
              </a:rPr>
              <a:t>https://mentor.ieee.org/802.11/dcn/11/11-11-0875-04-0000-editor-s-guide.docx</a:t>
            </a:r>
            <a:endParaRPr lang="en-GB" sz="2000" dirty="0"/>
          </a:p>
          <a:p>
            <a:r>
              <a:rPr lang="en-GB" dirty="0"/>
              <a:t>This document contains material relevant to the job of being an 802.11 editor.</a:t>
            </a:r>
            <a:endParaRPr lang="en-US" dirty="0"/>
          </a:p>
          <a:p>
            <a:r>
              <a:rPr lang="en-GB" dirty="0"/>
              <a:t>It is recommended that editors read this material before they start, as it may avoid them needlessly re-inventing the wheel. Frame 2017 is used at IEEE-SA.</a:t>
            </a:r>
            <a:endParaRPr lang="en-US" dirty="0"/>
          </a:p>
          <a:p>
            <a:r>
              <a:rPr lang="en-US" dirty="0"/>
              <a:t>Creating a Redline, Graphics, Numbering and ANA, Source Control. Subversion server for source control.</a:t>
            </a:r>
          </a:p>
          <a:p>
            <a:r>
              <a:rPr lang="en-US" dirty="0"/>
              <a:t>Comment Resolution and Publication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6148051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Amendment &amp; other ordering notes </a:t>
            </a:r>
          </a:p>
        </p:txBody>
      </p:sp>
      <p:sp>
        <p:nvSpPr>
          <p:cNvPr id="9218" name="Rectangle 2"/>
          <p:cNvSpPr>
            <a:spLocks noGrp="1" noChangeArrowheads="1"/>
          </p:cNvSpPr>
          <p:nvPr>
            <p:ph idx="1"/>
          </p:nvPr>
        </p:nvSpPr>
        <p:spPr>
          <a:ln/>
        </p:spPr>
        <p:txBody>
          <a:bodyPr/>
          <a:lstStyle/>
          <a:p>
            <a:r>
              <a:rPr lang="en-US" dirty="0"/>
              <a:t>Editors define publication order independent of working group public timelines:</a:t>
            </a:r>
          </a:p>
          <a:p>
            <a:pPr lvl="1"/>
            <a:r>
              <a:rPr lang="en-US" dirty="0"/>
              <a:t>Since official timeline is volatile and moves around</a:t>
            </a:r>
          </a:p>
          <a:p>
            <a:pPr lvl="1"/>
            <a:r>
              <a:rPr lang="en-US" dirty="0"/>
              <a:t>Publication order helps provide stability in amendment numbering, figures, clauses and other numbering assignments</a:t>
            </a:r>
          </a:p>
          <a:p>
            <a:pPr lvl="1"/>
            <a:r>
              <a:rPr lang="en-US" dirty="0"/>
              <a:t>Editors are committed to maintain a rational publication order</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9756863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Jan 2020</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We will revisit the running order in</a:t>
            </a:r>
            <a:r>
              <a:rPr lang="en-US" sz="1800" dirty="0">
                <a:solidFill>
                  <a:srgbClr val="FF0000"/>
                </a:solidFill>
              </a:rPr>
              <a:t> March</a:t>
            </a:r>
            <a:r>
              <a:rPr lang="en-US" sz="1800" dirty="0"/>
              <a:t>.</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1045147038"/>
              </p:ext>
            </p:extLst>
          </p:nvPr>
        </p:nvGraphicFramePr>
        <p:xfrm>
          <a:off x="1295400" y="2285999"/>
          <a:ext cx="9296400" cy="4874756"/>
        </p:xfrm>
        <a:graphic>
          <a:graphicData uri="http://schemas.openxmlformats.org/drawingml/2006/table">
            <a:tbl>
              <a:tblPr firstRow="1" bandRow="1">
                <a:tableStyleId>{5C22544A-7EE6-4342-B048-85BDC9FD1C3A}</a:tableStyleId>
              </a:tblPr>
              <a:tblGrid>
                <a:gridCol w="3098800">
                  <a:extLst>
                    <a:ext uri="{9D8B030D-6E8A-4147-A177-3AD203B41FA5}">
                      <a16:colId xmlns:a16="http://schemas.microsoft.com/office/drawing/2014/main" val="3336049185"/>
                    </a:ext>
                  </a:extLst>
                </a:gridCol>
                <a:gridCol w="3098800">
                  <a:extLst>
                    <a:ext uri="{9D8B030D-6E8A-4147-A177-3AD203B41FA5}">
                      <a16:colId xmlns:a16="http://schemas.microsoft.com/office/drawing/2014/main" val="1921072032"/>
                    </a:ext>
                  </a:extLst>
                </a:gridCol>
                <a:gridCol w="3098800">
                  <a:extLst>
                    <a:ext uri="{9D8B030D-6E8A-4147-A177-3AD203B41FA5}">
                      <a16:colId xmlns:a16="http://schemas.microsoft.com/office/drawing/2014/main" val="3834352144"/>
                    </a:ext>
                  </a:extLst>
                </a:gridCol>
              </a:tblGrid>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a16="http://schemas.microsoft.com/office/drawing/2014/main" val="3578554141"/>
                  </a:ext>
                </a:extLst>
              </a:tr>
              <a:tr h="62725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endParaRPr kumimoji="0" lang="en-US" sz="20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TGmd</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chemeClr val="tx1">
                              <a:lumMod val="95000"/>
                              <a:lumOff val="5000"/>
                            </a:schemeClr>
                          </a:solidFill>
                          <a:effectLst/>
                          <a:latin typeface="Times New Roman" pitchFamily="18" charset="0"/>
                        </a:rPr>
                        <a:t>4647</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TGax</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780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Sep 2020*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Nov 2020*</a:t>
                      </a:r>
                    </a:p>
                  </a:txBody>
                  <a:tcPr horzOverflow="overflow">
                    <a:noFill/>
                  </a:tcPr>
                </a:tc>
                <a:extLst>
                  <a:ext uri="{0D108BD9-81ED-4DB2-BD59-A6C34878D82A}">
                    <a16:rowId xmlns:a16="http://schemas.microsoft.com/office/drawing/2014/main" val="216556490"/>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2</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TGay</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chemeClr val="tx1">
                              <a:lumMod val="95000"/>
                              <a:lumOff val="5000"/>
                            </a:schemeClr>
                          </a:solidFill>
                          <a:effectLst/>
                          <a:latin typeface="Times New Roman" pitchFamily="18" charset="0"/>
                        </a:rPr>
                        <a:t>790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lumMod val="95000"/>
                              <a:lumOff val="5000"/>
                            </a:schemeClr>
                          </a:solidFill>
                          <a:effectLst/>
                          <a:latin typeface="Times New Roman" pitchFamily="18" charset="0"/>
                        </a:rPr>
                        <a:t>Dec 2020*</a:t>
                      </a:r>
                    </a:p>
                  </a:txBody>
                  <a:tcPr horzOverflow="overflow">
                    <a:noFill/>
                  </a:tcPr>
                </a:tc>
                <a:extLst>
                  <a:ext uri="{0D108BD9-81ED-4DB2-BD59-A6C34878D82A}">
                    <a16:rowId xmlns:a16="http://schemas.microsoft.com/office/drawing/2014/main" val="2414023622"/>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3</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rgbClr val="FF0000"/>
                          </a:solidFill>
                          <a:effectLst/>
                          <a:latin typeface="Times New Roman" pitchFamily="18" charset="0"/>
                        </a:rPr>
                        <a:t>TGba</a:t>
                      </a:r>
                      <a:r>
                        <a:rPr kumimoji="0" lang="en-US" sz="2000" b="0" i="0" u="none" strike="noStrike" cap="none" normalizeH="0" baseline="0" dirty="0">
                          <a:ln>
                            <a:noFill/>
                          </a:ln>
                          <a:solidFill>
                            <a:schemeClr val="tx1"/>
                          </a:solidFill>
                          <a:effectLst/>
                          <a:latin typeface="Times New Roman" pitchFamily="18" charset="0"/>
                        </a:rPr>
                        <a:t> </a:t>
                      </a:r>
                      <a:r>
                        <a:rPr kumimoji="0" lang="en-US" sz="2000" b="0" i="0" u="none" strike="noStrike" cap="none" normalizeH="0" baseline="0">
                          <a:ln>
                            <a:noFill/>
                          </a:ln>
                          <a:solidFill>
                            <a:schemeClr val="tx1"/>
                          </a:solidFill>
                          <a:effectLst/>
                          <a:latin typeface="Times New Roman" pitchFamily="18" charset="0"/>
                        </a:rPr>
                        <a:t>– </a:t>
                      </a:r>
                      <a:r>
                        <a:rPr kumimoji="0" lang="en-US" sz="2000" b="0" i="0" u="none" strike="noStrike" cap="none" normalizeH="0" baseline="0">
                          <a:ln>
                            <a:noFill/>
                          </a:ln>
                          <a:solidFill>
                            <a:srgbClr val="FF0000"/>
                          </a:solidFill>
                          <a:effectLst/>
                          <a:latin typeface="Times New Roman" pitchFamily="18" charset="0"/>
                        </a:rPr>
                        <a:t>186</a:t>
                      </a: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lumMod val="95000"/>
                              <a:lumOff val="5000"/>
                            </a:schemeClr>
                          </a:solidFill>
                          <a:effectLst/>
                          <a:latin typeface="Times New Roman" pitchFamily="18" charset="0"/>
                        </a:rPr>
                        <a:t>Sep 2020*</a:t>
                      </a:r>
                    </a:p>
                  </a:txBody>
                  <a:tcPr horzOverflow="overflow">
                    <a:noFill/>
                  </a:tcPr>
                </a:tc>
                <a:extLst>
                  <a:ext uri="{0D108BD9-81ED-4DB2-BD59-A6C34878D82A}">
                    <a16:rowId xmlns:a16="http://schemas.microsoft.com/office/drawing/2014/main" val="3227809256"/>
                  </a:ext>
                </a:extLst>
              </a:tr>
              <a:tr h="62725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rgbClr val="FF0000"/>
                          </a:solidFill>
                          <a:effectLst/>
                          <a:latin typeface="Times New Roman" pitchFamily="18" charset="0"/>
                        </a:rPr>
                        <a:t>TGaz</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240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TGbb</a:t>
                      </a:r>
                      <a:r>
                        <a:rPr kumimoji="0" lang="en-US" sz="2000" b="0" i="0" u="none" strike="noStrike" cap="none" normalizeH="0" baseline="0" dirty="0">
                          <a:ln>
                            <a:noFill/>
                          </a:ln>
                          <a:solidFill>
                            <a:schemeClr val="tx1"/>
                          </a:solidFill>
                          <a:effectLst/>
                          <a:latin typeface="Times New Roman" pitchFamily="18" charset="0"/>
                        </a:rPr>
                        <a:t> –  </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lumMod val="95000"/>
                              <a:lumOff val="5000"/>
                            </a:schemeClr>
                          </a:solidFill>
                          <a:effectLst/>
                          <a:latin typeface="Times New Roman" pitchFamily="18" charset="0"/>
                        </a:rPr>
                        <a:t>Mar 2021*</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Jul 2021*</a:t>
                      </a:r>
                    </a:p>
                  </a:txBody>
                  <a:tcPr horzOverflow="overflow">
                    <a:noFill/>
                  </a:tcPr>
                </a:tc>
                <a:extLst>
                  <a:ext uri="{0D108BD9-81ED-4DB2-BD59-A6C34878D82A}">
                    <a16:rowId xmlns:a16="http://schemas.microsoft.com/office/drawing/2014/main" val="1982380037"/>
                  </a:ext>
                </a:extLst>
              </a:tr>
              <a:tr h="57707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0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000" b="0" i="0" u="none" strike="noStrike" cap="none" normalizeH="0" baseline="0" dirty="0">
                          <a:ln>
                            <a:noFill/>
                          </a:ln>
                          <a:solidFill>
                            <a:srgbClr val="0070C0"/>
                          </a:solidFill>
                          <a:effectLst/>
                          <a:latin typeface="Times New Roman" pitchFamily="18" charset="0"/>
                        </a:rPr>
                        <a:t>*</a:t>
                      </a:r>
                      <a:r>
                        <a:rPr kumimoji="0" lang="en-US" sz="2000" b="0" i="0" u="none" strike="noStrike" cap="none" normalizeH="0" baseline="0" dirty="0" err="1">
                          <a:ln>
                            <a:noFill/>
                          </a:ln>
                          <a:solidFill>
                            <a:srgbClr val="0070C0"/>
                          </a:solidFill>
                          <a:effectLst/>
                          <a:latin typeface="Times New Roman" pitchFamily="18" charset="0"/>
                        </a:rPr>
                        <a:t>REVmd</a:t>
                      </a:r>
                      <a:r>
                        <a:rPr kumimoji="0" lang="en-US" sz="2000" b="0" i="0" u="none" strike="noStrike" cap="none" normalizeH="0" baseline="0" dirty="0">
                          <a:ln>
                            <a:noFill/>
                          </a:ln>
                          <a:solidFill>
                            <a:srgbClr val="0070C0"/>
                          </a:solidFill>
                          <a:effectLst/>
                          <a:latin typeface="Times New Roman" pitchFamily="18" charset="0"/>
                        </a:rPr>
                        <a:t> Sep, 2020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4167905179"/>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1182416159"/>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502494330"/>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3939065581"/>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1287635205"/>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Email your draft status updates!</a:t>
            </a:r>
          </a:p>
        </p:txBody>
      </p:sp>
      <p:sp>
        <p:nvSpPr>
          <p:cNvPr id="9218" name="Rectangle 2"/>
          <p:cNvSpPr>
            <a:spLocks noGrp="1" noChangeArrowheads="1"/>
          </p:cNvSpPr>
          <p:nvPr>
            <p:ph idx="1"/>
          </p:nvPr>
        </p:nvSpPr>
        <p:spPr>
          <a:ln/>
        </p:spPr>
        <p:txBody>
          <a:bodyPr/>
          <a:lstStyle/>
          <a:p>
            <a:r>
              <a:rPr lang="en-US" dirty="0"/>
              <a:t>Each editor, please send update for next page via the editor’s reflector </a:t>
            </a:r>
            <a:r>
              <a:rPr lang="en-US" dirty="0">
                <a:solidFill>
                  <a:srgbClr val="FF0000"/>
                </a:solidFill>
              </a:rPr>
              <a:t>no later than Thursday am2 to update table on next page</a:t>
            </a:r>
            <a:r>
              <a:rPr lang="en-US" dirty="0"/>
              <a: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41779882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098143387"/>
              </p:ext>
            </p:extLst>
          </p:nvPr>
        </p:nvGraphicFramePr>
        <p:xfrm>
          <a:off x="836684" y="1526885"/>
          <a:ext cx="10518632" cy="4470400"/>
        </p:xfrm>
        <a:graphic>
          <a:graphicData uri="http://schemas.openxmlformats.org/drawingml/2006/table">
            <a:tbl>
              <a:tblPr firstRow="1">
                <a:tableStyleId>{073A0DAA-6AF3-43AB-8588-CEC1D06C72B9}</a:tableStyleId>
              </a:tblPr>
              <a:tblGrid>
                <a:gridCol w="647601">
                  <a:extLst>
                    <a:ext uri="{9D8B030D-6E8A-4147-A177-3AD203B41FA5}">
                      <a16:colId xmlns:a16="http://schemas.microsoft.com/office/drawing/2014/main" val="4261970102"/>
                    </a:ext>
                  </a:extLst>
                </a:gridCol>
                <a:gridCol w="422231">
                  <a:extLst>
                    <a:ext uri="{9D8B030D-6E8A-4147-A177-3AD203B41FA5}">
                      <a16:colId xmlns:a16="http://schemas.microsoft.com/office/drawing/2014/main" val="78877518"/>
                    </a:ext>
                  </a:extLst>
                </a:gridCol>
                <a:gridCol w="457200">
                  <a:extLst>
                    <a:ext uri="{9D8B030D-6E8A-4147-A177-3AD203B41FA5}">
                      <a16:colId xmlns:a16="http://schemas.microsoft.com/office/drawing/2014/main" val="145119986"/>
                    </a:ext>
                  </a:extLst>
                </a:gridCol>
                <a:gridCol w="609600">
                  <a:extLst>
                    <a:ext uri="{9D8B030D-6E8A-4147-A177-3AD203B41FA5}">
                      <a16:colId xmlns:a16="http://schemas.microsoft.com/office/drawing/2014/main" val="3029749347"/>
                    </a:ext>
                  </a:extLst>
                </a:gridCol>
                <a:gridCol w="533400">
                  <a:extLst>
                    <a:ext uri="{9D8B030D-6E8A-4147-A177-3AD203B41FA5}">
                      <a16:colId xmlns:a16="http://schemas.microsoft.com/office/drawing/2014/main" val="948022760"/>
                    </a:ext>
                  </a:extLst>
                </a:gridCol>
                <a:gridCol w="381000">
                  <a:extLst>
                    <a:ext uri="{9D8B030D-6E8A-4147-A177-3AD203B41FA5}">
                      <a16:colId xmlns:a16="http://schemas.microsoft.com/office/drawing/2014/main" val="1543342895"/>
                    </a:ext>
                  </a:extLst>
                </a:gridCol>
                <a:gridCol w="609600">
                  <a:extLst>
                    <a:ext uri="{9D8B030D-6E8A-4147-A177-3AD203B41FA5}">
                      <a16:colId xmlns:a16="http://schemas.microsoft.com/office/drawing/2014/main" val="3821760127"/>
                    </a:ext>
                  </a:extLst>
                </a:gridCol>
                <a:gridCol w="533400">
                  <a:extLst>
                    <a:ext uri="{9D8B030D-6E8A-4147-A177-3AD203B41FA5}">
                      <a16:colId xmlns:a16="http://schemas.microsoft.com/office/drawing/2014/main" val="1625024730"/>
                    </a:ext>
                  </a:extLst>
                </a:gridCol>
                <a:gridCol w="457200">
                  <a:extLst>
                    <a:ext uri="{9D8B030D-6E8A-4147-A177-3AD203B41FA5}">
                      <a16:colId xmlns:a16="http://schemas.microsoft.com/office/drawing/2014/main" val="2849464904"/>
                    </a:ext>
                  </a:extLst>
                </a:gridCol>
                <a:gridCol w="457200">
                  <a:extLst>
                    <a:ext uri="{9D8B030D-6E8A-4147-A177-3AD203B41FA5}">
                      <a16:colId xmlns:a16="http://schemas.microsoft.com/office/drawing/2014/main" val="3784159027"/>
                    </a:ext>
                  </a:extLst>
                </a:gridCol>
                <a:gridCol w="1143000">
                  <a:extLst>
                    <a:ext uri="{9D8B030D-6E8A-4147-A177-3AD203B41FA5}">
                      <a16:colId xmlns:a16="http://schemas.microsoft.com/office/drawing/2014/main" val="309422106"/>
                    </a:ext>
                  </a:extLst>
                </a:gridCol>
                <a:gridCol w="457200">
                  <a:extLst>
                    <a:ext uri="{9D8B030D-6E8A-4147-A177-3AD203B41FA5}">
                      <a16:colId xmlns:a16="http://schemas.microsoft.com/office/drawing/2014/main" val="2746800865"/>
                    </a:ext>
                  </a:extLst>
                </a:gridCol>
                <a:gridCol w="685800">
                  <a:extLst>
                    <a:ext uri="{9D8B030D-6E8A-4147-A177-3AD203B41FA5}">
                      <a16:colId xmlns:a16="http://schemas.microsoft.com/office/drawing/2014/main" val="3917323349"/>
                    </a:ext>
                  </a:extLst>
                </a:gridCol>
                <a:gridCol w="1938583">
                  <a:extLst>
                    <a:ext uri="{9D8B030D-6E8A-4147-A177-3AD203B41FA5}">
                      <a16:colId xmlns:a16="http://schemas.microsoft.com/office/drawing/2014/main" val="664609411"/>
                    </a:ext>
                  </a:extLst>
                </a:gridCol>
                <a:gridCol w="1185617">
                  <a:extLst>
                    <a:ext uri="{9D8B030D-6E8A-4147-A177-3AD203B41FA5}">
                      <a16:colId xmlns:a16="http://schemas.microsoft.com/office/drawing/2014/main" val="1668201667"/>
                    </a:ext>
                  </a:extLst>
                </a:gridCol>
              </a:tblGrid>
              <a:tr h="21844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TG</a:t>
                      </a:r>
                      <a:endParaRPr kumimoji="0" lang="en-US" sz="12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none" strike="noStrike" cap="none" normalizeH="0" baseline="0" dirty="0">
                          <a:ln>
                            <a:noFill/>
                          </a:ln>
                          <a:effectLst/>
                        </a:rPr>
                        <a:t>Published or Draft Baseline Documents</a:t>
                      </a:r>
                      <a:endParaRPr kumimoji="0" lang="en-US" sz="18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dirty="0">
                          <a:ln>
                            <a:noFill/>
                          </a:ln>
                          <a:effectLst/>
                        </a:rPr>
                        <a:t>Source</a:t>
                      </a:r>
                      <a:endParaRPr kumimoji="0" lang="en-US" sz="10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dirty="0">
                          <a:ln>
                            <a:noFill/>
                          </a:ln>
                          <a:effectLst/>
                        </a:rPr>
                        <a:t>MDR</a:t>
                      </a: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a:ln>
                            <a:noFill/>
                          </a:ln>
                          <a:effectLst/>
                        </a:rPr>
                        <a:t>Style Guide</a:t>
                      </a:r>
                      <a:endParaRPr kumimoji="0" lang="en-US" sz="1000" b="1" i="0" u="none" strike="noStrike" cap="none" normalizeH="0" baseline="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u="none" strike="noStrike" cap="none" normalizeH="0" baseline="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a:ln>
                            <a:noFill/>
                          </a:ln>
                          <a:effectLst/>
                        </a:rPr>
                        <a:t>Editor</a:t>
                      </a:r>
                      <a:endParaRPr kumimoji="0" lang="en-US" sz="1000" b="1" i="0" u="none" strike="noStrike" cap="none" normalizeH="0" baseline="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dirty="0">
                          <a:ln>
                            <a:noFill/>
                          </a:ln>
                          <a:effectLst/>
                        </a:rPr>
                        <a:t>Snapshot Date</a:t>
                      </a: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37084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Published</a:t>
                      </a:r>
                      <a:endParaRPr kumimoji="0" lang="en-US" sz="1200" b="1"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md</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ax</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ay</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err="1">
                          <a:ln>
                            <a:noFill/>
                          </a:ln>
                          <a:effectLst/>
                        </a:rPr>
                        <a:t>az</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err="1">
                          <a:ln>
                            <a:noFill/>
                          </a:ln>
                          <a:effectLst/>
                        </a:rPr>
                        <a:t>ba</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bb</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err="1">
                          <a:ln>
                            <a:noFill/>
                          </a:ln>
                          <a:effectLst/>
                        </a:rPr>
                        <a:t>bc</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err="1">
                          <a:ln>
                            <a:noFill/>
                          </a:ln>
                          <a:effectLst/>
                        </a:rPr>
                        <a:t>bd</a:t>
                      </a:r>
                      <a:r>
                        <a:rPr kumimoji="0" lang="en-US" sz="1200" u="none" strike="noStrike" cap="none" normalizeH="0" baseline="0" dirty="0">
                          <a:ln>
                            <a:noFill/>
                          </a:ln>
                          <a:effectLst/>
                        </a:rPr>
                        <a:t> </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662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md</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Frame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Emily Qi</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a:ln>
                            <a:noFill/>
                          </a:ln>
                          <a:solidFill>
                            <a:schemeClr val="tx1"/>
                          </a:solidFill>
                          <a:effectLst/>
                          <a:latin typeface="Times New Roman" pitchFamily="18" charset="0"/>
                        </a:rPr>
                        <a:t>12-Nov</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2217997"/>
                  </a:ext>
                </a:extLst>
              </a:tr>
              <a:tr h="4662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ax</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FF0000"/>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kern="1200" dirty="0" err="1">
                          <a:solidFill>
                            <a:schemeClr val="tx1"/>
                          </a:solidFill>
                          <a:effectLst/>
                          <a:latin typeface="+mn-lt"/>
                          <a:ea typeface="+mn-ea"/>
                          <a:cs typeface="+mn-cs"/>
                        </a:rPr>
                        <a:t>Framemaker</a:t>
                      </a:r>
                      <a:r>
                        <a:rPr lang="en-US" sz="1600" kern="1200" dirty="0">
                          <a:solidFill>
                            <a:schemeClr val="tx1"/>
                          </a:solidFill>
                          <a:effectLst/>
                          <a:latin typeface="+mn-lt"/>
                          <a:ea typeface="+mn-ea"/>
                          <a:cs typeface="+mn-cs"/>
                        </a:rPr>
                        <a:t> 2017 release</a:t>
                      </a:r>
                      <a:endParaRPr lang="en-US" sz="16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0" u="none" strike="noStrike" cap="none" normalizeH="0" baseline="0" dirty="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12-Nov</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3073376"/>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kern="1200" dirty="0">
                          <a:solidFill>
                            <a:schemeClr val="tx1"/>
                          </a:solidFill>
                          <a:effectLst/>
                          <a:latin typeface="+mn-lt"/>
                          <a:ea typeface="+mn-ea"/>
                          <a:cs typeface="+mn-cs"/>
                        </a:rPr>
                        <a:t>Word</a:t>
                      </a:r>
                      <a:endParaRPr lang="en-US" sz="16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0" u="none" strike="noStrike" cap="none" normalizeH="0" baseline="0" dirty="0">
                          <a:ln>
                            <a:noFill/>
                          </a:ln>
                          <a:solidFill>
                            <a:schemeClr val="tx1"/>
                          </a:solidFill>
                          <a:effectLst/>
                          <a:latin typeface="Times New Roman" pitchFamily="18" charset="0"/>
                        </a:rPr>
                        <a:t>Carlos </a:t>
                      </a:r>
                      <a:r>
                        <a:rPr kumimoji="0" lang="en-US" sz="1800" b="0" i="0" u="none" strike="noStrike" cap="none" normalizeH="0" baseline="0" dirty="0" err="1">
                          <a:ln>
                            <a:noFill/>
                          </a:ln>
                          <a:solidFill>
                            <a:schemeClr val="tx1"/>
                          </a:solidFill>
                          <a:effectLst/>
                          <a:latin typeface="Times New Roman" pitchFamily="18" charset="0"/>
                        </a:rPr>
                        <a:t>Cordeiro</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12-Nov</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2362811"/>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a:ln>
                            <a:noFill/>
                          </a:ln>
                          <a:solidFill>
                            <a:schemeClr val="tx1"/>
                          </a:solidFill>
                          <a:effectLst/>
                          <a:latin typeface="Times New Roman" pitchFamily="18" charset="0"/>
                        </a:rPr>
                        <a:t>az</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FF000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1"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0" u="none" strike="noStrike" cap="none" normalizeH="0" baseline="0" dirty="0">
                          <a:ln>
                            <a:noFill/>
                          </a:ln>
                          <a:solidFill>
                            <a:schemeClr val="tx1"/>
                          </a:solidFill>
                          <a:effectLst/>
                          <a:latin typeface="Times New Roman" pitchFamily="18" charset="0"/>
                        </a:rPr>
                        <a:t>Chao Chun Wang Roy Want</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a:ln>
                            <a:noFill/>
                          </a:ln>
                          <a:solidFill>
                            <a:schemeClr val="tx1"/>
                          </a:solidFill>
                          <a:effectLst/>
                          <a:latin typeface="Times New Roman" pitchFamily="18" charset="0"/>
                        </a:rPr>
                        <a:t>12-Nov</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72046837"/>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a:ln>
                            <a:noFill/>
                          </a:ln>
                          <a:solidFill>
                            <a:schemeClr val="tx1"/>
                          </a:solidFill>
                          <a:effectLst/>
                          <a:latin typeface="Times New Roman" pitchFamily="18" charset="0"/>
                        </a:rPr>
                        <a:t>ba</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2.4</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4.3</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4.1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1.4</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rgbClr val="FF000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kern="1200" dirty="0" err="1">
                          <a:solidFill>
                            <a:schemeClr val="tx1"/>
                          </a:solidFill>
                          <a:effectLst/>
                          <a:latin typeface="+mn-lt"/>
                          <a:ea typeface="+mn-ea"/>
                          <a:cs typeface="+mn-cs"/>
                        </a:rPr>
                        <a:t>Framemaker</a:t>
                      </a:r>
                      <a:r>
                        <a:rPr lang="en-US" sz="1600" kern="1200" dirty="0">
                          <a:solidFill>
                            <a:schemeClr val="tx1"/>
                          </a:solidFill>
                          <a:effectLst/>
                          <a:latin typeface="+mn-lt"/>
                          <a:ea typeface="+mn-ea"/>
                          <a:cs typeface="+mn-cs"/>
                        </a:rPr>
                        <a:t> 2017 release</a:t>
                      </a:r>
                      <a:endParaRPr lang="en-US" sz="16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chemeClr val="tx1"/>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dirty="0">
                          <a:solidFill>
                            <a:schemeClr val="tx1"/>
                          </a:solidFill>
                        </a:rPr>
                        <a:t>Po-Kai Huang</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a:ln>
                            <a:noFill/>
                          </a:ln>
                          <a:solidFill>
                            <a:schemeClr val="tx1"/>
                          </a:solidFill>
                          <a:effectLst/>
                          <a:latin typeface="Times New Roman" pitchFamily="18" charset="0"/>
                        </a:rPr>
                        <a:t>12-Nov</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612243"/>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a:ln>
                            <a:noFill/>
                          </a:ln>
                          <a:solidFill>
                            <a:schemeClr val="tx1"/>
                          </a:solidFill>
                          <a:effectLst/>
                          <a:latin typeface="Times New Roman" pitchFamily="18" charset="0"/>
                        </a:rPr>
                        <a:t>bc</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8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rgbClr val="0000CC"/>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rgbClr val="FF000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rgbClr val="FF000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600" b="0" i="0" u="none" strike="noStrike" cap="none" normalizeH="0" baseline="0" dirty="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370840">
                <a:tc>
                  <a:txBody>
                    <a:bodyPr/>
                    <a:lstStyle/>
                    <a:p>
                      <a:pPr algn="ctr"/>
                      <a:r>
                        <a:rPr lang="en-US" dirty="0" err="1">
                          <a:solidFill>
                            <a:schemeClr val="tx1"/>
                          </a:solidFill>
                        </a:rPr>
                        <a:t>bd</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66631"/>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January 2020</a:t>
            </a:r>
            <a:endParaRPr lang="en-GB" dirty="0"/>
          </a:p>
        </p:txBody>
      </p:sp>
      <p:sp>
        <p:nvSpPr>
          <p:cNvPr id="7" name="Text Box 116"/>
          <p:cNvSpPr txBox="1">
            <a:spLocks noChangeArrowheads="1"/>
          </p:cNvSpPr>
          <p:nvPr/>
        </p:nvSpPr>
        <p:spPr bwMode="auto">
          <a:xfrm>
            <a:off x="9755116" y="831930"/>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7316" y="580101"/>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Jan2020</a:t>
            </a:r>
            <a:endParaRPr lang="en-US" sz="1800" dirty="0">
              <a:solidFill>
                <a:srgbClr val="FF0000"/>
              </a:solidFill>
              <a:latin typeface="Arial" charset="0"/>
            </a:endParaRPr>
          </a:p>
        </p:txBody>
      </p:sp>
      <p:sp>
        <p:nvSpPr>
          <p:cNvPr id="9" name="Text Box 116"/>
          <p:cNvSpPr txBox="1">
            <a:spLocks noChangeArrowheads="1"/>
          </p:cNvSpPr>
          <p:nvPr/>
        </p:nvSpPr>
        <p:spPr bwMode="auto">
          <a:xfrm>
            <a:off x="687316" y="761104"/>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38849579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 Backup Practices</a:t>
            </a:r>
            <a:endParaRPr lang="en-GB" dirty="0"/>
          </a:p>
        </p:txBody>
      </p:sp>
      <p:sp>
        <p:nvSpPr>
          <p:cNvPr id="9218" name="Rectangle 2"/>
          <p:cNvSpPr>
            <a:spLocks noGrp="1" noChangeArrowheads="1"/>
          </p:cNvSpPr>
          <p:nvPr>
            <p:ph idx="1"/>
          </p:nvPr>
        </p:nvSpPr>
        <p:spPr>
          <a:ln/>
        </p:spPr>
        <p:txBody>
          <a:bodyPr/>
          <a:lstStyle/>
          <a:p>
            <a:r>
              <a:rPr lang="en-US" dirty="0"/>
              <a:t>The IEEE Servers provide durable places to retain the 802.11 source files, drawing files, and other components of drafts.</a:t>
            </a:r>
          </a:p>
          <a:p>
            <a:r>
              <a:rPr lang="en-US" dirty="0"/>
              <a:t>Our best practice is that after a draft is posted in the Member’s Area, a zip file containing all the clean source files, drawing files and other components should be created and sent to the </a:t>
            </a:r>
            <a:r>
              <a:rPr lang="en-US" dirty="0" err="1"/>
              <a:t>iMeetCentral</a:t>
            </a:r>
            <a:r>
              <a:rPr lang="en-US" dirty="0"/>
              <a:t> source code archive for safekeeping.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4277178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IEEE </a:t>
            </a:r>
            <a:r>
              <a:rPr lang="en-GB" dirty="0" err="1"/>
              <a:t>iMeet</a:t>
            </a:r>
            <a:r>
              <a:rPr lang="en-GB" dirty="0"/>
              <a:t> central</a:t>
            </a:r>
          </a:p>
        </p:txBody>
      </p:sp>
      <p:sp>
        <p:nvSpPr>
          <p:cNvPr id="9218" name="Rectangle 2"/>
          <p:cNvSpPr>
            <a:spLocks noGrp="1" noChangeArrowheads="1"/>
          </p:cNvSpPr>
          <p:nvPr>
            <p:ph idx="1"/>
          </p:nvPr>
        </p:nvSpPr>
        <p:spPr>
          <a:ln/>
        </p:spPr>
        <p:txBody>
          <a:bodyPr/>
          <a:lstStyle/>
          <a:p>
            <a:r>
              <a:rPr lang="en-GB" dirty="0"/>
              <a:t>IEEE-SA </a:t>
            </a:r>
            <a:r>
              <a:rPr lang="en-GB" dirty="0" err="1"/>
              <a:t>iMeet</a:t>
            </a:r>
            <a:r>
              <a:rPr lang="en-GB" dirty="0"/>
              <a:t> central site</a:t>
            </a:r>
          </a:p>
          <a:p>
            <a:r>
              <a:rPr lang="en-US" dirty="0">
                <a:hlinkClick r:id="rId3"/>
              </a:rPr>
              <a:t>https://imeetcentral.com/</a:t>
            </a:r>
            <a:endParaRPr lang="en-US" dirty="0"/>
          </a:p>
          <a:p>
            <a:r>
              <a:rPr lang="en-US" dirty="0"/>
              <a:t>Also used to share emails and large files</a:t>
            </a:r>
          </a:p>
          <a:p>
            <a:r>
              <a:rPr lang="en-US" dirty="0"/>
              <a:t>Upload zip files to central site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0238996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4" name="Date Placeholder 3"/>
          <p:cNvSpPr>
            <a:spLocks noGrp="1"/>
          </p:cNvSpPr>
          <p:nvPr>
            <p:ph type="dt" idx="15"/>
          </p:nvPr>
        </p:nvSpPr>
        <p:spPr/>
        <p:txBody>
          <a:bodyPr/>
          <a:lstStyle/>
          <a:p>
            <a:r>
              <a:rPr lang="en-US"/>
              <a:t>January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ln/>
        </p:spPr>
        <p:txBody>
          <a:bodyPr/>
          <a:lstStyle/>
          <a:p>
            <a:r>
              <a:rPr lang="en-US" sz="2000" dirty="0"/>
              <a:t>Publication editor creates a marked up PDF with editorial changes highlighted</a:t>
            </a:r>
          </a:p>
          <a:p>
            <a:r>
              <a:rPr lang="en-US" sz="2000" dirty="0"/>
              <a:t>802.11 technical editor forms a review committee, usual the task group editor and one other person associated with 802.11 editing</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881306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Two Technical Editors</a:t>
            </a:r>
          </a:p>
        </p:txBody>
      </p:sp>
      <p:sp>
        <p:nvSpPr>
          <p:cNvPr id="9218" name="Rectangle 2"/>
          <p:cNvSpPr>
            <a:spLocks noGrp="1" noChangeArrowheads="1"/>
          </p:cNvSpPr>
          <p:nvPr>
            <p:ph idx="1"/>
          </p:nvPr>
        </p:nvSpPr>
        <p:spPr>
          <a:ln/>
        </p:spPr>
        <p:txBody>
          <a:bodyPr/>
          <a:lstStyle/>
          <a:p>
            <a:r>
              <a:rPr lang="en-US" dirty="0"/>
              <a:t>Peter Ecclesine will run the face to face meetings</a:t>
            </a:r>
          </a:p>
          <a:p>
            <a:r>
              <a:rPr lang="en-US" dirty="0"/>
              <a:t>Robert Stacey will run the publication process</a:t>
            </a:r>
          </a:p>
          <a:p>
            <a:r>
              <a:rPr lang="en-US" dirty="0"/>
              <a:t>Robert Stacey is the ANA administrator</a:t>
            </a:r>
          </a:p>
          <a:p>
            <a:r>
              <a:rPr lang="en-US" dirty="0"/>
              <a:t>All are on the Editor’s email list.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6379823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topics</a:t>
            </a:r>
            <a:endParaRPr lang="en-GB" dirty="0"/>
          </a:p>
        </p:txBody>
      </p:sp>
      <p:sp>
        <p:nvSpPr>
          <p:cNvPr id="3" name="Content Placeholder 2"/>
          <p:cNvSpPr>
            <a:spLocks noGrp="1"/>
          </p:cNvSpPr>
          <p:nvPr>
            <p:ph idx="1"/>
          </p:nvPr>
        </p:nvSpPr>
        <p:spPr/>
        <p:txBody>
          <a:bodyPr/>
          <a:lstStyle/>
          <a:p>
            <a:r>
              <a:rPr lang="en-GB" dirty="0"/>
              <a:t>YANG models to supplement MIB</a:t>
            </a:r>
          </a:p>
          <a:p>
            <a:r>
              <a:rPr lang="en-GB" dirty="0"/>
              <a:t>	Should we have a separate document for YANG models?</a:t>
            </a:r>
          </a:p>
          <a:p>
            <a:r>
              <a:rPr lang="en-GB" dirty="0"/>
              <a:t>	Note there is a YANG model from Wi-Fi Alliance publicly available, with ongoing work</a:t>
            </a:r>
          </a:p>
          <a:p>
            <a:r>
              <a:rPr lang="en-GB" dirty="0"/>
              <a:t>		</a:t>
            </a:r>
            <a:r>
              <a:rPr lang="en-US" u="sng" dirty="0">
                <a:hlinkClick r:id="rId3"/>
              </a:rPr>
              <a:t>https://www.wi-fi.org/file/data-elements-draft-specification-package</a:t>
            </a:r>
            <a:endParaRPr lang="en-US" dirty="0"/>
          </a:p>
          <a:p>
            <a:endParaRPr lang="en-GB" dirty="0"/>
          </a:p>
          <a:p>
            <a:r>
              <a:rPr lang="en-GB" dirty="0"/>
              <a:t>MIB normative text that should be in the main body? The default values are used outside the standard</a:t>
            </a:r>
          </a:p>
          <a:p>
            <a:r>
              <a:rPr lang="en-GB" dirty="0"/>
              <a:t>MIB deprecation topic – should be a project, how to proceed?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BA557-60AB-4DAC-9CCA-0C1A5AC3841D}"/>
              </a:ext>
            </a:extLst>
          </p:cNvPr>
          <p:cNvSpPr>
            <a:spLocks noGrp="1"/>
          </p:cNvSpPr>
          <p:nvPr>
            <p:ph type="title"/>
          </p:nvPr>
        </p:nvSpPr>
        <p:spPr/>
        <p:txBody>
          <a:bodyPr/>
          <a:lstStyle/>
          <a:p>
            <a:r>
              <a:rPr lang="en-US" dirty="0"/>
              <a:t>Editors Emeritus</a:t>
            </a:r>
            <a:br>
              <a:rPr lang="en-US" dirty="0"/>
            </a:br>
            <a:endParaRPr lang="en-US" dirty="0"/>
          </a:p>
        </p:txBody>
      </p:sp>
      <p:sp>
        <p:nvSpPr>
          <p:cNvPr id="3" name="Content Placeholder 2">
            <a:extLst>
              <a:ext uri="{FF2B5EF4-FFF2-40B4-BE49-F238E27FC236}">
                <a16:creationId xmlns:a16="http://schemas.microsoft.com/office/drawing/2014/main" id="{B35E45FD-9FA1-4E6D-818A-38E342C9400E}"/>
              </a:ext>
            </a:extLst>
          </p:cNvPr>
          <p:cNvSpPr>
            <a:spLocks noGrp="1"/>
          </p:cNvSpPr>
          <p:nvPr>
            <p:ph idx="1"/>
          </p:nvPr>
        </p:nvSpPr>
        <p:spPr/>
        <p:txBody>
          <a:bodyPr/>
          <a:lstStyle/>
          <a:p>
            <a:pPr lvl="1"/>
            <a:r>
              <a:rPr lang="en-US" sz="1400" dirty="0" err="1"/>
              <a:t>TGaa</a:t>
            </a:r>
            <a:r>
              <a:rPr lang="en-US" sz="1400" dirty="0"/>
              <a:t> – Alex Ashley – </a:t>
            </a:r>
            <a:r>
              <a:rPr lang="en-US" sz="1400" dirty="0">
                <a:hlinkClick r:id="rId2"/>
              </a:rPr>
              <a:t>alex.ashley@hotmail.co.uk</a:t>
            </a:r>
            <a:r>
              <a:rPr lang="en-US" sz="1400" dirty="0"/>
              <a:t>	</a:t>
            </a:r>
          </a:p>
          <a:p>
            <a:pPr lvl="1"/>
            <a:r>
              <a:rPr lang="en-US" sz="1400" dirty="0" err="1"/>
              <a:t>TGac</a:t>
            </a:r>
            <a:r>
              <a:rPr lang="en-US" sz="1400" dirty="0"/>
              <a:t> – Robert Stacey – </a:t>
            </a:r>
            <a:r>
              <a:rPr lang="en-US" sz="1400" dirty="0">
                <a:hlinkClick r:id="rId3"/>
              </a:rPr>
              <a:t>robert.stacey@intel.com</a:t>
            </a:r>
            <a:r>
              <a:rPr lang="en-US" sz="1400" dirty="0"/>
              <a:t> </a:t>
            </a:r>
          </a:p>
          <a:p>
            <a:pPr lvl="1"/>
            <a:r>
              <a:rPr lang="en-US" sz="1400" dirty="0" err="1"/>
              <a:t>TGad</a:t>
            </a:r>
            <a:r>
              <a:rPr lang="en-US" sz="1400" dirty="0"/>
              <a:t> – Carlos </a:t>
            </a:r>
            <a:r>
              <a:rPr lang="en-US" sz="1400" dirty="0" err="1"/>
              <a:t>Cordeiro</a:t>
            </a:r>
            <a:r>
              <a:rPr lang="en-US" sz="1400" dirty="0"/>
              <a:t> – </a:t>
            </a:r>
            <a:r>
              <a:rPr lang="en-US" sz="1400" dirty="0">
                <a:hlinkClick r:id="rId4"/>
              </a:rPr>
              <a:t>carlos.cordeiro@intel.com</a:t>
            </a:r>
            <a:r>
              <a:rPr lang="en-US" sz="1400" dirty="0"/>
              <a:t>  </a:t>
            </a:r>
          </a:p>
          <a:p>
            <a:pPr lvl="1"/>
            <a:r>
              <a:rPr lang="en-US" sz="1400" dirty="0" err="1"/>
              <a:t>TGae</a:t>
            </a:r>
            <a:r>
              <a:rPr lang="en-US" sz="1400" dirty="0"/>
              <a:t> – Henry </a:t>
            </a:r>
            <a:r>
              <a:rPr lang="en-US" sz="1400" dirty="0" err="1"/>
              <a:t>Ptasinski</a:t>
            </a:r>
            <a:r>
              <a:rPr lang="en-US" sz="1400" dirty="0"/>
              <a:t> – </a:t>
            </a:r>
            <a:r>
              <a:rPr lang="en-US" sz="1400" dirty="0">
                <a:hlinkClick r:id="rId5"/>
              </a:rPr>
              <a:t>henry@LOGOUT.COM</a:t>
            </a:r>
            <a:r>
              <a:rPr lang="en-US" sz="1400" dirty="0"/>
              <a:t> </a:t>
            </a:r>
          </a:p>
          <a:p>
            <a:pPr lvl="1"/>
            <a:r>
              <a:rPr lang="en-US" sz="1400" dirty="0" err="1"/>
              <a:t>TGaf</a:t>
            </a:r>
            <a:r>
              <a:rPr lang="en-US" sz="1400" dirty="0"/>
              <a:t> – Peter Ecclesine – </a:t>
            </a:r>
            <a:r>
              <a:rPr lang="en-US" sz="1400" dirty="0">
                <a:hlinkClick r:id="rId6"/>
              </a:rPr>
              <a:t>petere@ieee.org</a:t>
            </a:r>
            <a:r>
              <a:rPr lang="en-US" sz="1400" dirty="0"/>
              <a:t>  </a:t>
            </a:r>
          </a:p>
          <a:p>
            <a:pPr lvl="1"/>
            <a:r>
              <a:rPr lang="en-US" sz="1400" dirty="0" err="1"/>
              <a:t>REVmc</a:t>
            </a:r>
            <a:r>
              <a:rPr lang="en-US" sz="1400" dirty="0"/>
              <a:t> – Adrian Stephens – </a:t>
            </a:r>
            <a:r>
              <a:rPr lang="en-US" sz="1400" dirty="0">
                <a:hlinkClick r:id="rId7"/>
              </a:rPr>
              <a:t>adrian.p.stephens@ieee.org</a:t>
            </a:r>
            <a:r>
              <a:rPr lang="en-US" sz="1400" dirty="0"/>
              <a:t> , Edward Au – </a:t>
            </a:r>
            <a:r>
              <a:rPr lang="en-US" sz="1400" u="sng" dirty="0">
                <a:hlinkClick r:id="rId8"/>
              </a:rPr>
              <a:t>edward.ks.au@huawei.com</a:t>
            </a:r>
            <a:r>
              <a:rPr lang="en-US" sz="1400" dirty="0"/>
              <a:t>, Emily Qi – </a:t>
            </a:r>
            <a:r>
              <a:rPr lang="en-US" sz="1400" dirty="0">
                <a:hlinkClick r:id="rId9"/>
              </a:rPr>
              <a:t>emily.h.qi@intel.com</a:t>
            </a:r>
            <a:r>
              <a:rPr lang="en-US" sz="1400" dirty="0"/>
              <a:t> </a:t>
            </a:r>
          </a:p>
          <a:p>
            <a:pPr lvl="1"/>
            <a:r>
              <a:rPr lang="en-US" sz="1400" dirty="0" err="1"/>
              <a:t>TGah</a:t>
            </a:r>
            <a:r>
              <a:rPr lang="en-US" sz="1400" dirty="0"/>
              <a:t> – </a:t>
            </a:r>
            <a:r>
              <a:rPr lang="en-US" sz="1400" dirty="0" err="1"/>
              <a:t>Yongho</a:t>
            </a:r>
            <a:r>
              <a:rPr lang="en-US" sz="1400" dirty="0"/>
              <a:t> Seok </a:t>
            </a:r>
            <a:r>
              <a:rPr lang="en-US" sz="1400" dirty="0">
                <a:hlinkClick r:id="rId10"/>
              </a:rPr>
              <a:t>yongho.seok@gmail.com</a:t>
            </a:r>
            <a:r>
              <a:rPr lang="en-US" sz="1400" dirty="0"/>
              <a:t>,  Alfred </a:t>
            </a:r>
            <a:r>
              <a:rPr lang="en-US" sz="1400" dirty="0" err="1"/>
              <a:t>Asterjadhi</a:t>
            </a:r>
            <a:r>
              <a:rPr lang="en-US" sz="1400" dirty="0"/>
              <a:t> – </a:t>
            </a:r>
            <a:r>
              <a:rPr lang="en-US" sz="1400" dirty="0">
                <a:hlinkClick r:id="rId11"/>
              </a:rPr>
              <a:t>aasterja@qti.qualcomm.com</a:t>
            </a:r>
            <a:r>
              <a:rPr lang="en-US" sz="1400" dirty="0"/>
              <a:t>  </a:t>
            </a:r>
          </a:p>
          <a:p>
            <a:pPr lvl="1"/>
            <a:r>
              <a:rPr lang="en-US" sz="1400" dirty="0" err="1"/>
              <a:t>TGai</a:t>
            </a:r>
            <a:r>
              <a:rPr lang="en-US" sz="1400" dirty="0"/>
              <a:t> - </a:t>
            </a:r>
            <a:r>
              <a:rPr lang="en-US" sz="1400" dirty="0">
                <a:hlinkClick r:id="rId12"/>
              </a:rPr>
              <a:t>LRA@tiac.net</a:t>
            </a:r>
            <a:r>
              <a:rPr lang="en-US" sz="1400" dirty="0"/>
              <a:t>, Ping FANG </a:t>
            </a:r>
            <a:r>
              <a:rPr lang="en-US" sz="1400" dirty="0">
                <a:hlinkClick r:id="rId13"/>
              </a:rPr>
              <a:t>Ping.FANG@huawei.com </a:t>
            </a:r>
            <a:endParaRPr lang="en-US" sz="1400" dirty="0"/>
          </a:p>
          <a:p>
            <a:pPr lvl="1"/>
            <a:r>
              <a:rPr lang="en-US" sz="1200" dirty="0" err="1"/>
              <a:t>TGaj</a:t>
            </a:r>
            <a:r>
              <a:rPr lang="en-US" sz="1200" dirty="0"/>
              <a:t> – </a:t>
            </a:r>
            <a:r>
              <a:rPr lang="en-US" sz="1200" dirty="0" err="1"/>
              <a:t>Jiamin</a:t>
            </a:r>
            <a:r>
              <a:rPr lang="en-US" sz="1200" dirty="0"/>
              <a:t> CHEN – </a:t>
            </a:r>
            <a:r>
              <a:rPr lang="en-US" sz="1200" dirty="0">
                <a:hlinkClick r:id="rId14"/>
              </a:rPr>
              <a:t>jiamin.chen@mail01.huawei.com</a:t>
            </a:r>
            <a:r>
              <a:rPr lang="en-US" sz="1200" dirty="0"/>
              <a:t> , </a:t>
            </a:r>
            <a:r>
              <a:rPr lang="en-US" sz="1200" dirty="0" err="1"/>
              <a:t>Shiwen</a:t>
            </a:r>
            <a:r>
              <a:rPr lang="en-US" sz="1200" dirty="0"/>
              <a:t> He – </a:t>
            </a:r>
            <a:r>
              <a:rPr lang="en-US" sz="1200" u="sng" dirty="0">
                <a:hlinkClick r:id="rId15"/>
              </a:rPr>
              <a:t>shiwenhe@seu.edu.cn</a:t>
            </a:r>
            <a:endParaRPr lang="en-US" sz="1200" u="sng" dirty="0"/>
          </a:p>
          <a:p>
            <a:pPr lvl="1"/>
            <a:r>
              <a:rPr lang="en-US" sz="1200" dirty="0" err="1"/>
              <a:t>TGak</a:t>
            </a:r>
            <a:r>
              <a:rPr lang="en-US" sz="1200" dirty="0"/>
              <a:t> – Donald Eastlake – </a:t>
            </a:r>
            <a:r>
              <a:rPr lang="en-US" sz="1200" dirty="0">
                <a:hlinkClick r:id="rId16"/>
              </a:rPr>
              <a:t>d3e3e3@gmail.com</a:t>
            </a:r>
            <a:r>
              <a:rPr lang="en-US" sz="1200" dirty="0"/>
              <a:t> </a:t>
            </a:r>
          </a:p>
          <a:p>
            <a:pPr lvl="1"/>
            <a:r>
              <a:rPr lang="en-US" sz="1400" dirty="0" err="1"/>
              <a:t>TGaq</a:t>
            </a:r>
            <a:r>
              <a:rPr lang="en-US" sz="1400" dirty="0"/>
              <a:t> – Dan Gal –  </a:t>
            </a:r>
            <a:r>
              <a:rPr lang="en-US" sz="1400" dirty="0">
                <a:hlinkClick r:id="rId17"/>
              </a:rPr>
              <a:t>ddrgal@gmail.com</a:t>
            </a:r>
            <a:r>
              <a:rPr lang="en-US" sz="1400" dirty="0"/>
              <a:t> , Lee Armstrong – </a:t>
            </a:r>
            <a:r>
              <a:rPr lang="en-US" sz="1400" dirty="0">
                <a:solidFill>
                  <a:schemeClr val="accent2"/>
                </a:solidFill>
                <a:hlinkClick r:id="rId12"/>
              </a:rPr>
              <a:t>LRA@tiac.net</a:t>
            </a:r>
            <a:r>
              <a:rPr lang="en-US" sz="1400" dirty="0">
                <a:solidFill>
                  <a:schemeClr val="accent2"/>
                </a:solidFill>
              </a:rPr>
              <a:t> </a:t>
            </a:r>
            <a:endParaRPr lang="en-US" sz="1400" dirty="0"/>
          </a:p>
          <a:p>
            <a:pPr lvl="1"/>
            <a:endParaRPr lang="en-US" sz="1400" dirty="0"/>
          </a:p>
          <a:p>
            <a:endParaRPr lang="en-US" dirty="0"/>
          </a:p>
        </p:txBody>
      </p:sp>
      <p:sp>
        <p:nvSpPr>
          <p:cNvPr id="4" name="Slide Number Placeholder 3">
            <a:extLst>
              <a:ext uri="{FF2B5EF4-FFF2-40B4-BE49-F238E27FC236}">
                <a16:creationId xmlns:a16="http://schemas.microsoft.com/office/drawing/2014/main" id="{322CA700-5042-42BF-A0FD-3870030534C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2190AEC-3C24-4981-898F-D58B5201CBA9}"/>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F0C11C0F-FD95-4686-A48B-EA1D999C93A5}"/>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929828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600" dirty="0" err="1"/>
              <a:t>REVmc</a:t>
            </a:r>
            <a:r>
              <a:rPr lang="en-US" sz="1600" dirty="0"/>
              <a:t> D3.0 went through MDR process – 802.11-14/781r11 dated Sept 19, 2014</a:t>
            </a:r>
          </a:p>
          <a:p>
            <a:r>
              <a:rPr lang="en-US" sz="1600" dirty="0"/>
              <a:t>P802.11ah D4.0 went through MDR process – 802.11-15/247r3 dated Mar 12, 2015</a:t>
            </a:r>
          </a:p>
          <a:p>
            <a:r>
              <a:rPr lang="en-US" sz="1600" dirty="0"/>
              <a:t>P802.11ai D4.0 went through MDR process – 802.11-15/248r4 dated May 14, 2015</a:t>
            </a:r>
          </a:p>
          <a:p>
            <a:r>
              <a:rPr lang="en-US" sz="1600" dirty="0"/>
              <a:t>P802.11aq D4.0 went through MDR process – 802.11-16/801r0 dated June 22, 2016</a:t>
            </a:r>
          </a:p>
          <a:p>
            <a:r>
              <a:rPr lang="en-US" sz="1600" dirty="0"/>
              <a:t>P802.11aj D3.0 went through MDR process – 802.11-16/1333r5 dated Dec 9, 2016</a:t>
            </a:r>
          </a:p>
          <a:p>
            <a:r>
              <a:rPr lang="en-US" sz="1600" dirty="0"/>
              <a:t>P802.11ak D3.0 went through MDR process – 802.11-17/143r3 dated March 2, 2017</a:t>
            </a:r>
          </a:p>
          <a:p>
            <a:endParaRPr lang="en-US" sz="16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714381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Update on numbering process</a:t>
            </a:r>
          </a:p>
        </p:txBody>
      </p:sp>
      <p:sp>
        <p:nvSpPr>
          <p:cNvPr id="9218" name="Rectangle 2"/>
          <p:cNvSpPr>
            <a:spLocks noGrp="1" noChangeArrowheads="1"/>
          </p:cNvSpPr>
          <p:nvPr>
            <p:ph idx="1"/>
          </p:nvPr>
        </p:nvSpPr>
        <p:spPr>
          <a:ln/>
        </p:spPr>
        <p:txBody>
          <a:bodyPr/>
          <a:lstStyle/>
          <a:p>
            <a:r>
              <a:rPr lang="en-US" dirty="0"/>
              <a:t>Refer to</a:t>
            </a:r>
          </a:p>
          <a:p>
            <a:r>
              <a:rPr lang="en-US" dirty="0">
                <a:hlinkClick r:id="rId3"/>
              </a:rPr>
              <a:t>https://mentor.ieee.org/802.11/dcn/11/11-11-1149-52-0000-draft-number-alignment-tool.xlsx</a:t>
            </a:r>
            <a:r>
              <a:rPr lang="en-US" dirty="0"/>
              <a:t>  Dec 2017 was last update</a:t>
            </a:r>
          </a:p>
          <a:p>
            <a:r>
              <a:rPr lang="en-US" dirty="0"/>
              <a:t>We lost IEEE Diane </a:t>
            </a:r>
            <a:r>
              <a:rPr lang="en-US" dirty="0" err="1"/>
              <a:t>Lacey’s</a:t>
            </a:r>
            <a:r>
              <a:rPr lang="en-US" dirty="0"/>
              <a:t> services, and have to pick up the task.</a:t>
            </a:r>
          </a:p>
          <a:p>
            <a:r>
              <a:rPr lang="en-US" dirty="0"/>
              <a:t>Updated numbering after 11ax shifted to </a:t>
            </a:r>
            <a:r>
              <a:rPr lang="en-US" dirty="0" err="1"/>
              <a:t>REVmd</a:t>
            </a:r>
            <a:r>
              <a:rPr lang="en-US" dirty="0"/>
              <a:t> baseline, will not update 11-11-11-1149, RIP.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7298168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2020-01-14 meeting</a:t>
            </a:r>
          </a:p>
        </p:txBody>
      </p:sp>
      <p:sp>
        <p:nvSpPr>
          <p:cNvPr id="3" name="Content Placeholder 2"/>
          <p:cNvSpPr>
            <a:spLocks noGrp="1"/>
          </p:cNvSpPr>
          <p:nvPr>
            <p:ph idx="1"/>
          </p:nvPr>
        </p:nvSpPr>
        <p:spPr/>
        <p:txBody>
          <a:bodyPr/>
          <a:lstStyle/>
          <a:p>
            <a:r>
              <a:rPr lang="en-US" dirty="0"/>
              <a:t>Roll Call / Contacts / Reflector</a:t>
            </a:r>
          </a:p>
          <a:p>
            <a:r>
              <a:rPr lang="en-US" dirty="0"/>
              <a:t>Brief status report</a:t>
            </a:r>
          </a:p>
          <a:p>
            <a:r>
              <a:rPr lang="en-US" dirty="0"/>
              <a:t>Draft Numbering</a:t>
            </a:r>
          </a:p>
          <a:p>
            <a:r>
              <a:rPr lang="en-US" dirty="0"/>
              <a:t>802.11 Mandatory Draft Review before SB</a:t>
            </a:r>
          </a:p>
          <a:p>
            <a:r>
              <a:rPr lang="en-US" dirty="0"/>
              <a:t>WG Style Guide for 802.11 draft 09/1034r15</a:t>
            </a:r>
          </a:p>
          <a:p>
            <a:r>
              <a:rPr lang="en-US" dirty="0"/>
              <a:t>Review WG Style Guide and </a:t>
            </a:r>
            <a:r>
              <a:rPr lang="en-US" dirty="0" err="1"/>
              <a:t>REVmd</a:t>
            </a:r>
            <a:r>
              <a:rPr lang="en-US" dirty="0"/>
              <a:t> practice</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6" name="Date Placeholder 5"/>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Roll Call – 2020-01-14</a:t>
            </a:r>
            <a:endParaRPr lang="en-GB" dirty="0"/>
          </a:p>
        </p:txBody>
      </p:sp>
      <p:sp>
        <p:nvSpPr>
          <p:cNvPr id="9218" name="Rectangle 2"/>
          <p:cNvSpPr>
            <a:spLocks noGrp="1" noChangeArrowheads="1"/>
          </p:cNvSpPr>
          <p:nvPr>
            <p:ph idx="1"/>
          </p:nvPr>
        </p:nvSpPr>
        <p:spPr>
          <a:xfrm>
            <a:off x="914401" y="1447800"/>
            <a:ext cx="10361084" cy="4800600"/>
          </a:xfrm>
          <a:ln/>
        </p:spPr>
        <p:txBody>
          <a:bodyPr/>
          <a:lstStyle/>
          <a:p>
            <a:pPr>
              <a:lnSpc>
                <a:spcPct val="80000"/>
              </a:lnSpc>
              <a:defRPr/>
            </a:pPr>
            <a:r>
              <a:rPr lang="en-US" sz="1600" dirty="0"/>
              <a:t>802.11 </a:t>
            </a:r>
            <a:r>
              <a:rPr lang="en-US" sz="1800" dirty="0"/>
              <a:t>Editor’s Present</a:t>
            </a:r>
          </a:p>
          <a:p>
            <a:pPr lvl="1">
              <a:lnSpc>
                <a:spcPct val="80000"/>
              </a:lnSpc>
              <a:buFont typeface="Arial" panose="020B0604020202020204" pitchFamily="34" charset="0"/>
              <a:buChar char="•"/>
              <a:defRPr/>
            </a:pPr>
            <a:r>
              <a:rPr lang="en-US" sz="1600" dirty="0"/>
              <a:t>P802.11ax Amendment (HEW) – Robert Stacey</a:t>
            </a:r>
          </a:p>
          <a:p>
            <a:pPr lvl="1">
              <a:lnSpc>
                <a:spcPct val="80000"/>
              </a:lnSpc>
              <a:buFontTx/>
              <a:buChar char="•"/>
              <a:defRPr/>
            </a:pPr>
            <a:r>
              <a:rPr lang="en-US" sz="1600" dirty="0"/>
              <a:t>P802.11az Amendment (NGP) – Roy Want</a:t>
            </a:r>
          </a:p>
          <a:p>
            <a:pPr lvl="1">
              <a:lnSpc>
                <a:spcPct val="80000"/>
              </a:lnSpc>
              <a:buFontTx/>
              <a:buChar char="•"/>
              <a:defRPr/>
            </a:pPr>
            <a:r>
              <a:rPr lang="en-US" sz="1600" dirty="0"/>
              <a:t>P802.11ba Amendment (WUR) – Po-kai Huang</a:t>
            </a:r>
          </a:p>
          <a:p>
            <a:pPr lvl="1">
              <a:lnSpc>
                <a:spcPct val="80000"/>
              </a:lnSpc>
              <a:buFontTx/>
              <a:buChar char="•"/>
              <a:defRPr/>
            </a:pPr>
            <a:r>
              <a:rPr lang="en-US" sz="1600" dirty="0"/>
              <a:t>P802.11bb Amendment (LC) – Volker </a:t>
            </a:r>
            <a:r>
              <a:rPr lang="en-US" sz="1600" dirty="0" err="1"/>
              <a:t>Jungnickel</a:t>
            </a:r>
            <a:endParaRPr lang="en-US" sz="1600" dirty="0"/>
          </a:p>
          <a:p>
            <a:pPr lvl="1">
              <a:lnSpc>
                <a:spcPct val="80000"/>
              </a:lnSpc>
              <a:buFontTx/>
              <a:buChar char="•"/>
              <a:defRPr/>
            </a:pPr>
            <a:r>
              <a:rPr lang="en-US" sz="1600" dirty="0"/>
              <a:t>P802.11bd Amendment (NGV) – </a:t>
            </a:r>
            <a:r>
              <a:rPr lang="en-US" sz="1600" dirty="0" err="1"/>
              <a:t>Bahar</a:t>
            </a:r>
            <a:r>
              <a:rPr lang="en-US" sz="1600" dirty="0"/>
              <a:t> Sadeghi</a:t>
            </a:r>
          </a:p>
          <a:p>
            <a:pPr lvl="1">
              <a:lnSpc>
                <a:spcPct val="80000"/>
              </a:lnSpc>
              <a:buFontTx/>
              <a:buChar char="•"/>
              <a:defRPr/>
            </a:pPr>
            <a:r>
              <a:rPr lang="en-US" sz="1600" dirty="0" err="1"/>
              <a:t>REVmd</a:t>
            </a:r>
            <a:r>
              <a:rPr lang="en-US" sz="1600" dirty="0"/>
              <a:t> – Emily Qi</a:t>
            </a:r>
          </a:p>
          <a:p>
            <a:pPr>
              <a:lnSpc>
                <a:spcPct val="80000"/>
              </a:lnSpc>
              <a:buFontTx/>
              <a:buNone/>
              <a:defRPr/>
            </a:pPr>
            <a:endParaRPr lang="en-US" sz="1600" dirty="0"/>
          </a:p>
          <a:p>
            <a:pPr>
              <a:lnSpc>
                <a:spcPct val="80000"/>
              </a:lnSpc>
              <a:buFont typeface="Arial" panose="020B0604020202020204" pitchFamily="34" charset="0"/>
              <a:buChar char="•"/>
              <a:defRPr/>
            </a:pPr>
            <a:r>
              <a:rPr lang="en-US" sz="1800" dirty="0"/>
              <a:t>802.11 Editor’s Not Present</a:t>
            </a:r>
          </a:p>
          <a:p>
            <a:pPr lvl="1">
              <a:lnSpc>
                <a:spcPct val="80000"/>
              </a:lnSpc>
              <a:buFont typeface="Arial" panose="020B0604020202020204" pitchFamily="34" charset="0"/>
              <a:buChar char="•"/>
              <a:defRPr/>
            </a:pPr>
            <a:r>
              <a:rPr lang="en-US" sz="1400" dirty="0"/>
              <a:t>P802.11ay Amendment (NG60) – Carlos Cordeiro</a:t>
            </a:r>
          </a:p>
          <a:p>
            <a:pPr lvl="1">
              <a:lnSpc>
                <a:spcPct val="80000"/>
              </a:lnSpc>
              <a:buFont typeface="Arial" panose="020B0604020202020204" pitchFamily="34" charset="0"/>
              <a:buChar char="•"/>
              <a:defRPr/>
            </a:pPr>
            <a:r>
              <a:rPr lang="en-US" sz="1400" dirty="0"/>
              <a:t>P802.11az Amendment (NGP) – Chao-Chun Wang</a:t>
            </a:r>
          </a:p>
          <a:p>
            <a:pPr lvl="1">
              <a:lnSpc>
                <a:spcPct val="80000"/>
              </a:lnSpc>
              <a:buFont typeface="Arial" panose="020B0604020202020204" pitchFamily="34" charset="0"/>
              <a:buChar char="•"/>
              <a:defRPr/>
            </a:pPr>
            <a:r>
              <a:rPr lang="en-US" sz="1400" dirty="0"/>
              <a:t>P802.11bc Amendment (</a:t>
            </a:r>
            <a:r>
              <a:rPr lang="en-US" sz="1400" dirty="0" err="1"/>
              <a:t>eBCS</a:t>
            </a:r>
            <a:r>
              <a:rPr lang="en-US" sz="1400" dirty="0"/>
              <a:t>) – Carol Ansley</a:t>
            </a:r>
          </a:p>
          <a:p>
            <a:pPr lvl="1">
              <a:lnSpc>
                <a:spcPct val="80000"/>
              </a:lnSpc>
              <a:buFontTx/>
              <a:buChar char="•"/>
              <a:defRPr/>
            </a:pPr>
            <a:r>
              <a:rPr lang="en-US" sz="1400" dirty="0"/>
              <a:t>P802.11be Amendment (EHT) – Edward Au</a:t>
            </a:r>
          </a:p>
          <a:p>
            <a:pPr lvl="1">
              <a:lnSpc>
                <a:spcPct val="80000"/>
              </a:lnSpc>
              <a:buFontTx/>
              <a:buChar char="•"/>
              <a:defRPr/>
            </a:pPr>
            <a:r>
              <a:rPr lang="en-US" sz="1400" dirty="0" err="1"/>
              <a:t>REVmd</a:t>
            </a:r>
            <a:r>
              <a:rPr lang="en-US" sz="1400" dirty="0"/>
              <a:t> – Edward Au</a:t>
            </a:r>
            <a:endParaRPr lang="en-US" sz="1600" dirty="0"/>
          </a:p>
          <a:p>
            <a:pPr>
              <a:lnSpc>
                <a:spcPct val="80000"/>
              </a:lnSpc>
              <a:defRPr/>
            </a:pPr>
            <a:r>
              <a:rPr lang="en-US" sz="1800" dirty="0"/>
              <a:t>Also present:</a:t>
            </a:r>
          </a:p>
          <a:p>
            <a:pPr lvl="1">
              <a:lnSpc>
                <a:spcPct val="80000"/>
              </a:lnSpc>
              <a:buFont typeface="Arial" panose="020B0604020202020204" pitchFamily="34" charset="0"/>
              <a:buChar char="•"/>
              <a:defRPr/>
            </a:pPr>
            <a:r>
              <a:rPr lang="en-US" sz="1600" dirty="0"/>
              <a:t>Al Petrick	Chris Hansen	Harry </a:t>
            </a:r>
            <a:r>
              <a:rPr lang="en-US" sz="1600" dirty="0" err="1"/>
              <a:t>Bims</a:t>
            </a:r>
            <a:r>
              <a:rPr lang="en-US" sz="1600" dirty="0"/>
              <a:t>	Jonathan Segev</a:t>
            </a:r>
            <a:endParaRPr lang="en-US" sz="1800" dirty="0"/>
          </a:p>
          <a:p>
            <a:pPr>
              <a:lnSpc>
                <a:spcPct val="80000"/>
              </a:lnSpc>
              <a:buFont typeface="Arial" panose="020B0604020202020204" pitchFamily="34" charset="0"/>
              <a:buChar char="•"/>
              <a:defRPr/>
            </a:pPr>
            <a:r>
              <a:rPr lang="en-US" sz="1800" dirty="0"/>
              <a:t>IEEE Staff present and always welcome! </a:t>
            </a:r>
            <a:endParaRPr lang="en-US" sz="1400" dirty="0"/>
          </a:p>
          <a:p>
            <a:pPr lvl="1">
              <a:lnSpc>
                <a:spcPct val="80000"/>
              </a:lnSpc>
              <a:buFont typeface="Arial" panose="020B0604020202020204" pitchFamily="34" charset="0"/>
              <a:buChar char="•"/>
              <a:defRPr/>
            </a:pPr>
            <a:r>
              <a:rPr lang="en-US" sz="1400" dirty="0"/>
              <a:t>	Katherine Berger</a:t>
            </a:r>
          </a:p>
          <a:p>
            <a:pPr>
              <a:lnSpc>
                <a:spcPct val="80000"/>
              </a:lnSpc>
              <a:defRPr/>
            </a:pPr>
            <a:r>
              <a:rPr lang="en-US" sz="1800" dirty="0"/>
              <a:t>	</a:t>
            </a:r>
            <a:r>
              <a:rPr lang="en-US" sz="1600" dirty="0"/>
              <a:t>Note: editors request that an IEEE staff member should be present at least during Plenary meetings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3723854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err="1"/>
              <a:t>TGax</a:t>
            </a:r>
            <a:r>
              <a:rPr lang="en-US" sz="1600" b="1" dirty="0"/>
              <a:t> – Robert Stacey </a:t>
            </a:r>
            <a:r>
              <a:rPr lang="en-US" sz="1600" dirty="0"/>
              <a:t>– </a:t>
            </a:r>
            <a:r>
              <a:rPr lang="en-US" sz="1600" dirty="0">
                <a:hlinkClick r:id="rId3"/>
              </a:rPr>
              <a:t>robert.stacey@intel.com</a:t>
            </a:r>
            <a:r>
              <a:rPr lang="en-US" sz="1600" dirty="0"/>
              <a:t> </a:t>
            </a:r>
            <a:r>
              <a:rPr lang="en-US" sz="1600" b="0" dirty="0"/>
              <a:t> </a:t>
            </a:r>
          </a:p>
          <a:p>
            <a:pPr marL="342900" lvl="1" indent="-342900">
              <a:buFontTx/>
              <a:buChar char="•"/>
            </a:pPr>
            <a:r>
              <a:rPr lang="en-US" sz="1600" b="1" dirty="0" err="1"/>
              <a:t>TGay</a:t>
            </a:r>
            <a:r>
              <a:rPr lang="en-US" sz="1600" b="1" dirty="0"/>
              <a:t> – Carlos </a:t>
            </a:r>
            <a:r>
              <a:rPr lang="en-US" sz="1600" b="1" dirty="0" err="1"/>
              <a:t>Cordeiro</a:t>
            </a:r>
            <a:r>
              <a:rPr lang="en-US" sz="1600" b="1" dirty="0"/>
              <a:t> </a:t>
            </a:r>
            <a:r>
              <a:rPr lang="en-US" sz="1600" dirty="0"/>
              <a:t>– </a:t>
            </a:r>
            <a:r>
              <a:rPr lang="en-US" sz="1600" dirty="0">
                <a:hlinkClick r:id="rId4"/>
              </a:rPr>
              <a:t>carlos.cordeiro@intel.com</a:t>
            </a:r>
            <a:r>
              <a:rPr lang="en-US" sz="1600" dirty="0"/>
              <a:t>  </a:t>
            </a:r>
          </a:p>
          <a:p>
            <a:pPr marL="342900" lvl="1" indent="-342900">
              <a:buFontTx/>
              <a:buChar char="•"/>
            </a:pPr>
            <a:r>
              <a:rPr lang="en-US" sz="1600" b="1" dirty="0" err="1"/>
              <a:t>TGaz</a:t>
            </a:r>
            <a:r>
              <a:rPr lang="en-US" sz="1600" b="1" dirty="0"/>
              <a:t> – Chao Chun Wang </a:t>
            </a:r>
            <a:r>
              <a:rPr lang="en-US" sz="1600" dirty="0"/>
              <a:t>– </a:t>
            </a:r>
            <a:r>
              <a:rPr lang="en-US" sz="1600" dirty="0">
                <a:hlinkClick r:id="rId5"/>
              </a:rPr>
              <a:t>chaochun.wang@mediatek.com</a:t>
            </a:r>
            <a:r>
              <a:rPr lang="en-US" sz="1600" dirty="0"/>
              <a:t> , </a:t>
            </a:r>
            <a:r>
              <a:rPr lang="en-US" sz="1600" b="1" dirty="0"/>
              <a:t>Roy Want </a:t>
            </a:r>
            <a:r>
              <a:rPr lang="en-US" sz="1600" dirty="0">
                <a:hlinkClick r:id="rId6"/>
              </a:rPr>
              <a:t>RoyWant@google.com</a:t>
            </a:r>
            <a:r>
              <a:rPr lang="en-US" sz="1600" dirty="0"/>
              <a:t> </a:t>
            </a:r>
          </a:p>
          <a:p>
            <a:pPr marL="342900" lvl="1" indent="-342900">
              <a:buFontTx/>
              <a:buChar char="•"/>
            </a:pPr>
            <a:r>
              <a:rPr lang="en-US" sz="1600" b="1" dirty="0" err="1"/>
              <a:t>TGba</a:t>
            </a:r>
            <a:r>
              <a:rPr lang="en-US" sz="1600" b="1" dirty="0"/>
              <a:t> – Po-kai Huang </a:t>
            </a:r>
            <a:r>
              <a:rPr lang="en-US" sz="1600" dirty="0"/>
              <a:t>– </a:t>
            </a:r>
            <a:r>
              <a:rPr lang="en-US" sz="1600" dirty="0">
                <a:hlinkClick r:id="rId7"/>
              </a:rPr>
              <a:t>po-kai.huang@intel.com</a:t>
            </a:r>
            <a:r>
              <a:rPr lang="en-US" sz="1600" dirty="0"/>
              <a:t> </a:t>
            </a:r>
          </a:p>
          <a:p>
            <a:pPr marL="342900" lvl="1" indent="-342900">
              <a:buFontTx/>
              <a:buChar char="•"/>
            </a:pPr>
            <a:r>
              <a:rPr lang="en-US" sz="1600" b="1" dirty="0" err="1"/>
              <a:t>TGbb</a:t>
            </a:r>
            <a:r>
              <a:rPr lang="en-US" sz="1600" b="1" dirty="0"/>
              <a:t> – Volker </a:t>
            </a:r>
            <a:r>
              <a:rPr lang="en-US" sz="1600" b="1" dirty="0" err="1"/>
              <a:t>Jungnickel</a:t>
            </a:r>
            <a:r>
              <a:rPr lang="en-US" sz="1600" b="1" dirty="0"/>
              <a:t> </a:t>
            </a:r>
            <a:r>
              <a:rPr lang="en-US" sz="1600" dirty="0"/>
              <a:t>– </a:t>
            </a:r>
            <a:r>
              <a:rPr lang="en-US" sz="1600" dirty="0">
                <a:hlinkClick r:id="rId8"/>
              </a:rPr>
              <a:t>volker.jungnickel@hhi.fraunhofer.de</a:t>
            </a:r>
            <a:r>
              <a:rPr lang="en-US" sz="1600" dirty="0"/>
              <a:t> </a:t>
            </a:r>
          </a:p>
          <a:p>
            <a:pPr marL="342900" lvl="1" indent="-342900">
              <a:buFontTx/>
              <a:buChar char="•"/>
            </a:pPr>
            <a:r>
              <a:rPr lang="en-US" sz="1600" b="1" dirty="0" err="1"/>
              <a:t>TGbc</a:t>
            </a:r>
            <a:r>
              <a:rPr lang="en-US" sz="1600" b="1" dirty="0"/>
              <a:t> – Carol Ansley </a:t>
            </a:r>
            <a:r>
              <a:rPr lang="en-US" sz="1600" dirty="0"/>
              <a:t>– </a:t>
            </a:r>
            <a:r>
              <a:rPr lang="en-US" sz="1600" dirty="0">
                <a:hlinkClick r:id="rId9"/>
              </a:rPr>
              <a:t>carol.ansle</a:t>
            </a:r>
            <a:r>
              <a:rPr lang="en-US" sz="1600" dirty="0"/>
              <a:t>y</a:t>
            </a:r>
            <a:r>
              <a:rPr lang="en-US" sz="1600" dirty="0">
                <a:hlinkClick r:id="rId9"/>
              </a:rPr>
              <a:t>@commscope.com</a:t>
            </a:r>
            <a:r>
              <a:rPr lang="en-US" sz="1600" dirty="0"/>
              <a:t> </a:t>
            </a:r>
          </a:p>
          <a:p>
            <a:pPr marL="342900" lvl="1" indent="-342900">
              <a:buFontTx/>
              <a:buChar char="•"/>
            </a:pPr>
            <a:r>
              <a:rPr lang="en-US" sz="1600" b="1" dirty="0" err="1"/>
              <a:t>TGbd</a:t>
            </a:r>
            <a:r>
              <a:rPr lang="en-US" sz="1600" b="1" dirty="0"/>
              <a:t> – </a:t>
            </a:r>
            <a:r>
              <a:rPr lang="en-US" sz="1600" b="1" dirty="0" err="1"/>
              <a:t>Bahar</a:t>
            </a:r>
            <a:r>
              <a:rPr lang="en-US" sz="1600" b="1" dirty="0"/>
              <a:t> Sadeghi </a:t>
            </a:r>
            <a:r>
              <a:rPr lang="en-US" sz="1600" dirty="0"/>
              <a:t>–</a:t>
            </a:r>
            <a:r>
              <a:rPr lang="en-US" sz="1600" b="1" dirty="0"/>
              <a:t> </a:t>
            </a:r>
            <a:r>
              <a:rPr lang="en-US" sz="1600" dirty="0">
                <a:hlinkClick r:id="rId10"/>
              </a:rPr>
              <a:t>bahareh.sagedhi@intel.com</a:t>
            </a:r>
            <a:r>
              <a:rPr lang="en-US" sz="1600" dirty="0"/>
              <a:t> </a:t>
            </a:r>
          </a:p>
          <a:p>
            <a:pPr marL="342900" lvl="1" indent="-342900">
              <a:buFontTx/>
              <a:buChar char="•"/>
            </a:pPr>
            <a:r>
              <a:rPr lang="en-US" sz="1600" b="1" dirty="0" err="1"/>
              <a:t>TGbe</a:t>
            </a:r>
            <a:r>
              <a:rPr lang="en-US" sz="1600" b="1" dirty="0"/>
              <a:t> – Edward Au </a:t>
            </a:r>
            <a:r>
              <a:rPr lang="en-US" sz="1600" dirty="0"/>
              <a:t>– </a:t>
            </a:r>
            <a:r>
              <a:rPr lang="en-US" sz="1600" u="sng" dirty="0">
                <a:hlinkClick r:id="rId11"/>
              </a:rPr>
              <a:t>edward.ks.au@huawei.com</a:t>
            </a:r>
            <a:r>
              <a:rPr lang="en-US" sz="1600" dirty="0"/>
              <a:t> </a:t>
            </a:r>
          </a:p>
          <a:p>
            <a:pPr marL="342900" lvl="1" indent="-342900">
              <a:buFontTx/>
              <a:buChar char="•"/>
            </a:pPr>
            <a:r>
              <a:rPr lang="en-US" sz="1600" b="1" dirty="0" err="1"/>
              <a:t>REVmd</a:t>
            </a:r>
            <a:r>
              <a:rPr lang="en-US" sz="1600" b="1" dirty="0"/>
              <a:t> – Emily Qi </a:t>
            </a:r>
            <a:r>
              <a:rPr lang="en-US" sz="1600" dirty="0"/>
              <a:t>– </a:t>
            </a:r>
            <a:r>
              <a:rPr lang="en-US" sz="1600" b="0" dirty="0">
                <a:hlinkClick r:id="rId12"/>
              </a:rPr>
              <a:t>emily.h.qi@intel.com</a:t>
            </a:r>
            <a:r>
              <a:rPr lang="en-US" sz="1600" dirty="0"/>
              <a:t>, </a:t>
            </a:r>
            <a:r>
              <a:rPr lang="en-US" sz="1600" b="1" dirty="0"/>
              <a:t>Edward Au </a:t>
            </a:r>
            <a:r>
              <a:rPr lang="en-US" sz="1600" dirty="0"/>
              <a:t>– </a:t>
            </a:r>
            <a:r>
              <a:rPr lang="en-US" sz="1600" b="0" u="sng" dirty="0">
                <a:hlinkClick r:id="rId11"/>
              </a:rPr>
              <a:t>edward.ks.au@huawei.com</a:t>
            </a:r>
            <a:r>
              <a:rPr lang="en-US" sz="1600" dirty="0"/>
              <a:t>, </a:t>
            </a:r>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Jan 14</a:t>
            </a:r>
            <a:r>
              <a:rPr lang="en-GB" baseline="30000" dirty="0"/>
              <a:t>th</a:t>
            </a:r>
            <a:r>
              <a:rPr lang="en-GB" dirty="0"/>
              <a:t> roundtable status report</a:t>
            </a:r>
          </a:p>
        </p:txBody>
      </p:sp>
      <p:sp>
        <p:nvSpPr>
          <p:cNvPr id="9218" name="Rectangle 2"/>
          <p:cNvSpPr>
            <a:spLocks noGrp="1" noChangeArrowheads="1"/>
          </p:cNvSpPr>
          <p:nvPr>
            <p:ph idx="1"/>
          </p:nvPr>
        </p:nvSpPr>
        <p:spPr>
          <a:xfrm>
            <a:off x="965200" y="1600200"/>
            <a:ext cx="10361084" cy="4800600"/>
          </a:xfrm>
          <a:ln/>
        </p:spPr>
        <p:txBody>
          <a:bodyPr/>
          <a:lstStyle/>
          <a:p>
            <a:r>
              <a:rPr lang="en-GB" sz="2000" dirty="0" err="1"/>
              <a:t>REVmd</a:t>
            </a:r>
            <a:r>
              <a:rPr lang="en-GB" sz="2000" dirty="0"/>
              <a:t> –  </a:t>
            </a:r>
          </a:p>
          <a:p>
            <a:r>
              <a:rPr lang="en-GB" sz="2000" dirty="0"/>
              <a:t>11ax </a:t>
            </a:r>
            <a:r>
              <a:rPr lang="en-US" sz="2000" dirty="0"/>
              <a:t>–   </a:t>
            </a:r>
          </a:p>
          <a:p>
            <a:r>
              <a:rPr lang="en-US" sz="2000" dirty="0"/>
              <a:t>11ay –   </a:t>
            </a:r>
            <a:endParaRPr lang="en-GB" sz="2000" dirty="0"/>
          </a:p>
          <a:p>
            <a:r>
              <a:rPr lang="en-GB" sz="2000" dirty="0"/>
              <a:t>11az – </a:t>
            </a:r>
            <a:r>
              <a:rPr lang="en-US" sz="2000" dirty="0"/>
              <a:t>  </a:t>
            </a:r>
            <a:endParaRPr lang="en-GB" sz="2000" dirty="0"/>
          </a:p>
          <a:p>
            <a:r>
              <a:rPr lang="en-GB" sz="2000" dirty="0"/>
              <a:t>11ba –   </a:t>
            </a:r>
            <a:endParaRPr lang="en-GB" sz="2000" dirty="0">
              <a:solidFill>
                <a:srgbClr val="FF0000"/>
              </a:solidFill>
            </a:endParaRPr>
          </a:p>
          <a:p>
            <a:r>
              <a:rPr lang="en-GB" sz="2000" dirty="0"/>
              <a:t>11bb –   </a:t>
            </a:r>
          </a:p>
          <a:p>
            <a:r>
              <a:rPr lang="en-GB" sz="2000" dirty="0"/>
              <a:t>11bc –   </a:t>
            </a:r>
          </a:p>
          <a:p>
            <a:r>
              <a:rPr lang="en-GB" sz="2000" dirty="0"/>
              <a:t>11bd –   </a:t>
            </a:r>
          </a:p>
          <a:p>
            <a:r>
              <a:rPr lang="en-GB" sz="2000" dirty="0"/>
              <a:t>11be –   </a:t>
            </a:r>
          </a:p>
          <a:p>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Reflector Updates</a:t>
            </a:r>
          </a:p>
        </p:txBody>
      </p:sp>
      <p:sp>
        <p:nvSpPr>
          <p:cNvPr id="9218" name="Rectangle 2"/>
          <p:cNvSpPr>
            <a:spLocks noGrp="1" noChangeArrowheads="1"/>
          </p:cNvSpPr>
          <p:nvPr>
            <p:ph idx="1"/>
          </p:nvPr>
        </p:nvSpPr>
        <p:spPr>
          <a:ln/>
        </p:spPr>
        <p:txBody>
          <a:bodyPr/>
          <a:lstStyle/>
          <a:p>
            <a:r>
              <a:rPr lang="en-US" dirty="0"/>
              <a:t>Each editor is expected to be on the reflector and current.</a:t>
            </a:r>
          </a:p>
          <a:p>
            <a:r>
              <a:rPr lang="en-US" dirty="0"/>
              <a:t>If you didn’t receive the meeting notice from the reflector, please send email to </a:t>
            </a:r>
            <a:r>
              <a:rPr lang="en-US" dirty="0">
                <a:hlinkClick r:id="rId3"/>
              </a:rPr>
              <a:t>Robert.Stacey@intel.com</a:t>
            </a:r>
            <a:r>
              <a:rPr lang="en-US"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345770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IEEE </a:t>
            </a:r>
            <a:r>
              <a:rPr lang="en-GB" dirty="0"/>
              <a:t>Publication Status</a:t>
            </a:r>
          </a:p>
        </p:txBody>
      </p:sp>
      <p:sp>
        <p:nvSpPr>
          <p:cNvPr id="9218" name="Rectangle 2"/>
          <p:cNvSpPr>
            <a:spLocks noGrp="1" noChangeArrowheads="1"/>
          </p:cNvSpPr>
          <p:nvPr>
            <p:ph idx="1"/>
          </p:nvPr>
        </p:nvSpPr>
        <p:spPr>
          <a:xfrm>
            <a:off x="914401" y="1751015"/>
            <a:ext cx="10361084" cy="4343400"/>
          </a:xfrm>
          <a:ln/>
        </p:spPr>
        <p:txBody>
          <a:bodyPr/>
          <a:lstStyle/>
          <a:p>
            <a:r>
              <a:rPr lang="en-US" sz="2000" dirty="0"/>
              <a:t>Publication of 802.11-2016 December 14, 2016</a:t>
            </a:r>
          </a:p>
          <a:p>
            <a:r>
              <a:rPr lang="en-US" sz="2000" dirty="0"/>
              <a:t>Publication of 11ai announced December 30, 2016</a:t>
            </a:r>
          </a:p>
          <a:p>
            <a:r>
              <a:rPr lang="en-US" sz="2000" dirty="0"/>
              <a:t>Second printing of 11ai in April 2017 </a:t>
            </a:r>
          </a:p>
          <a:p>
            <a:r>
              <a:rPr lang="en-US" sz="2000" dirty="0"/>
              <a:t>Publication of 11ah announced May 9, 2017</a:t>
            </a:r>
          </a:p>
          <a:p>
            <a:r>
              <a:rPr lang="en-US" sz="2000" dirty="0"/>
              <a:t>Publication of 11aj announced April 30, 2018</a:t>
            </a:r>
          </a:p>
          <a:p>
            <a:r>
              <a:rPr lang="en-US" sz="2000" dirty="0"/>
              <a:t>Publication of 11ak announced June 8, 2018</a:t>
            </a:r>
          </a:p>
          <a:p>
            <a:r>
              <a:rPr lang="en-US" sz="2000" dirty="0"/>
              <a:t>Publication of 11aq was August 31, 2018</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82434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800" dirty="0" err="1"/>
              <a:t>REVmd</a:t>
            </a:r>
            <a:r>
              <a:rPr lang="en-US" sz="1800" dirty="0"/>
              <a:t> on Draft 2.1 was started out of February (Robert Stacey, Joseph Levy, Carol Ansley, Menzo Wentink, </a:t>
            </a:r>
            <a:r>
              <a:rPr lang="en-US" sz="1800" dirty="0" err="1"/>
              <a:t>Bahar</a:t>
            </a:r>
            <a:r>
              <a:rPr lang="en-US" sz="1800" dirty="0"/>
              <a:t> Sadeghi, Mark Hamilton, Yongho Seok, Emily Qi, Edward Au, Peter Ecclesine) 19/260r15 – IEEE SA staff - mixing normative and informative, see 19/1444r4 MDR complete</a:t>
            </a:r>
          </a:p>
          <a:p>
            <a:r>
              <a:rPr lang="en-US" sz="1800" dirty="0"/>
              <a:t>P802.11ay was started on D3.1 out of March meeting (Robert Stacey, Solomon </a:t>
            </a:r>
            <a:r>
              <a:rPr lang="en-US" sz="1800" dirty="0" err="1"/>
              <a:t>Trainin</a:t>
            </a:r>
            <a:r>
              <a:rPr lang="en-US" sz="1800" dirty="0"/>
              <a:t>, Edward Au, Emily Qi, Yongho Seok, Peter Ecclesine) 19/681r6 MDR complete</a:t>
            </a:r>
          </a:p>
          <a:p>
            <a:r>
              <a:rPr lang="en-US" sz="1800" dirty="0"/>
              <a:t>P802.11ax was started on D4.1 out of May meeting (Robert Stacey, Edward Au (mid June), Yongho Seok, Naveen Kakani, Perry </a:t>
            </a:r>
            <a:r>
              <a:rPr lang="en-US" sz="1800" dirty="0" err="1"/>
              <a:t>Correll</a:t>
            </a:r>
            <a:r>
              <a:rPr lang="en-US" sz="1800" dirty="0"/>
              <a:t>, Peter Ecclesine, Po-Kai Huang) 19/1015r4 MDR complete</a:t>
            </a:r>
          </a:p>
          <a:p>
            <a:r>
              <a:rPr lang="en-US" sz="1800" dirty="0"/>
              <a:t>P802.11ba was started on D4.0 out of September meeting (Robert Stacey, Po-Kai Huang, </a:t>
            </a:r>
            <a:r>
              <a:rPr lang="en-US" sz="1800" dirty="0" err="1"/>
              <a:t>Rojan</a:t>
            </a:r>
            <a:r>
              <a:rPr lang="en-US" sz="1800" dirty="0"/>
              <a:t> </a:t>
            </a:r>
            <a:r>
              <a:rPr lang="en-US" sz="1800" dirty="0" err="1"/>
              <a:t>Chitrakar</a:t>
            </a:r>
            <a:r>
              <a:rPr lang="en-US" sz="1800" dirty="0"/>
              <a:t>, </a:t>
            </a:r>
            <a:r>
              <a:rPr lang="en-US" sz="1800" dirty="0" err="1"/>
              <a:t>Yunsong</a:t>
            </a:r>
            <a:r>
              <a:rPr lang="en-US" sz="1800" dirty="0"/>
              <a:t> Yang, </a:t>
            </a:r>
            <a:r>
              <a:rPr lang="en-US" sz="1800" dirty="0" err="1"/>
              <a:t>Yongho</a:t>
            </a:r>
            <a:r>
              <a:rPr lang="en-US" sz="1800" dirty="0"/>
              <a:t> Seok, Mark Hamilton ) 19/1765r5 MDR complete</a:t>
            </a:r>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0968129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2352</TotalTime>
  <Words>2115</Words>
  <Application>Microsoft Office PowerPoint</Application>
  <PresentationFormat>Widescreen</PresentationFormat>
  <Paragraphs>423</Paragraphs>
  <Slides>25</Slides>
  <Notes>22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9" baseType="lpstr">
      <vt:lpstr>Arial</vt:lpstr>
      <vt:lpstr>Times New Roman</vt:lpstr>
      <vt:lpstr>Office Theme</vt:lpstr>
      <vt:lpstr>Document</vt:lpstr>
      <vt:lpstr>802.11 WG Editor’s Meeting (Jan 2020)</vt:lpstr>
      <vt:lpstr>Abstract</vt:lpstr>
      <vt:lpstr>Agenda for 2020-01-14 meeting</vt:lpstr>
      <vt:lpstr>Roll Call – 2020-01-14</vt:lpstr>
      <vt:lpstr>Volunteer Editor Contacts</vt:lpstr>
      <vt:lpstr>Jan 14th roundtable status report</vt:lpstr>
      <vt:lpstr>Reflector Updates</vt:lpstr>
      <vt:lpstr>IEEE Publication Status</vt:lpstr>
      <vt:lpstr>MDR Status</vt:lpstr>
      <vt:lpstr>802.11 Style Guide</vt:lpstr>
      <vt:lpstr>REVmd practice</vt:lpstr>
      <vt:lpstr>MIB Style, Visio and Frame Practices</vt:lpstr>
      <vt:lpstr>802.11 Editor’s Guide</vt:lpstr>
      <vt:lpstr>Amendment &amp; other ordering notes </vt:lpstr>
      <vt:lpstr>Editor Amendment Ordering</vt:lpstr>
      <vt:lpstr>Email your draft status updates!</vt:lpstr>
      <vt:lpstr>Draft Development Snapshot</vt:lpstr>
      <vt:lpstr>Editor Backup Practices</vt:lpstr>
      <vt:lpstr>IEEE iMeet central</vt:lpstr>
      <vt:lpstr>Publication process</vt:lpstr>
      <vt:lpstr>Two Technical Editors</vt:lpstr>
      <vt:lpstr>Build a list of Editor’s meeting discussion topics</vt:lpstr>
      <vt:lpstr>Editors Emeritus </vt:lpstr>
      <vt:lpstr>MDR Status</vt:lpstr>
      <vt:lpstr>Update on numbering process</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Peter Ecclesine (pecclesi)</cp:lastModifiedBy>
  <cp:revision>254</cp:revision>
  <cp:lastPrinted>1601-01-01T00:00:00Z</cp:lastPrinted>
  <dcterms:created xsi:type="dcterms:W3CDTF">2018-01-07T18:30:13Z</dcterms:created>
  <dcterms:modified xsi:type="dcterms:W3CDTF">2020-01-13T04:34:54Z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2018-05-08 06:12:08Z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