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8" r:id="rId3"/>
    <p:sldId id="753" r:id="rId4"/>
    <p:sldId id="724" r:id="rId5"/>
    <p:sldId id="665" r:id="rId6"/>
    <p:sldId id="666" r:id="rId7"/>
    <p:sldId id="667" r:id="rId8"/>
    <p:sldId id="668" r:id="rId9"/>
    <p:sldId id="669" r:id="rId10"/>
    <p:sldId id="748" r:id="rId11"/>
    <p:sldId id="749" r:id="rId12"/>
    <p:sldId id="750" r:id="rId13"/>
    <p:sldId id="629" r:id="rId14"/>
    <p:sldId id="710" r:id="rId15"/>
    <p:sldId id="711" r:id="rId16"/>
    <p:sldId id="647" r:id="rId17"/>
    <p:sldId id="677" r:id="rId18"/>
    <p:sldId id="751" r:id="rId19"/>
    <p:sldId id="754" r:id="rId20"/>
    <p:sldId id="756" r:id="rId21"/>
    <p:sldId id="757" r:id="rId22"/>
    <p:sldId id="755" r:id="rId23"/>
    <p:sldId id="684" r:id="rId24"/>
    <p:sldId id="752" r:id="rId25"/>
    <p:sldId id="590" r:id="rId26"/>
    <p:sldId id="516" r:id="rId27"/>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70" d="100"/>
          <a:sy n="70" d="100"/>
        </p:scale>
        <p:origin x="295" y="27"/>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802.11-19/2134r5</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2020</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802.11-19/2134r5</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2020</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01682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043730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30616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84956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41189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195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25</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26</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678604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802.11-19/2134r5</a:t>
            </a:r>
            <a:endParaRPr lang="en-US"/>
          </a:p>
        </p:txBody>
      </p:sp>
      <p:sp>
        <p:nvSpPr>
          <p:cNvPr id="5" name="Date Placeholder 4"/>
          <p:cNvSpPr>
            <a:spLocks noGrp="1"/>
          </p:cNvSpPr>
          <p:nvPr>
            <p:ph type="dt" idx="11"/>
          </p:nvPr>
        </p:nvSpPr>
        <p:spPr/>
        <p:txBody>
          <a:bodyPr/>
          <a:lstStyle/>
          <a:p>
            <a:pPr>
              <a:defRPr/>
            </a:pPr>
            <a:r>
              <a:rPr lang="en-US" smtClean="0"/>
              <a:t>January 2020</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15</a:t>
            </a:fld>
            <a:endParaRPr lang="en-US"/>
          </a:p>
        </p:txBody>
      </p:sp>
    </p:spTree>
    <p:extLst>
      <p:ext uri="{BB962C8B-B14F-4D97-AF65-F5344CB8AC3E}">
        <p14:creationId xmlns:p14="http://schemas.microsoft.com/office/powerpoint/2010/main" val="1835990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2020</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802.11-19/2134r5</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1760"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hyperlink" Target="https://mentor.ieee.org/802.11/dcn/19/11-19-1984-00-000m-tgmd-2019-nov-1-teleconference-minutes.docx" TargetMode="External"/><Relationship Id="rId5" Type="http://schemas.openxmlformats.org/officeDocument/2006/relationships/hyperlink" Target="https://mentor.ieee.org/802.11/dcn/19/11-19-2164-00-000m-telecon-minutes-for-revmd-dec-20.docx" TargetMode="External"/><Relationship Id="rId4" Type="http://schemas.openxmlformats.org/officeDocument/2006/relationships/hyperlink" Target="https://mentor.ieee.org/802.11/dcn/20/11-20-0098-00-000m-telecon-minutes-for-revmd-jan-10-2020.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010-03-000m-revmd-sa1-comments-for-editor-ad-hoc.xl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9/11-19-2160-05-000m-revmd-editor2-standards-association-ballot-comment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47-01-000m-sb1-revmd-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45-01-000m-sb1-revmd-phy-sec-comments.xlsx%20except%20for%20CID%204041"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0145-01-000m-sb1-revmd-phy-sec-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January 2020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2020-01-16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56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800" dirty="0" smtClean="0">
                <a:hlinkClick r:id="rId2"/>
              </a:rPr>
              <a:t>IEEE </a:t>
            </a:r>
            <a:r>
              <a:rPr lang="en-US" sz="1800" dirty="0">
                <a:hlinkClick r:id="rId2"/>
              </a:rPr>
              <a:t>Code of </a:t>
            </a:r>
            <a:r>
              <a:rPr lang="en-US" sz="1800" dirty="0" smtClean="0">
                <a:hlinkClick r:id="rId2"/>
              </a:rPr>
              <a:t>Ethics</a:t>
            </a:r>
            <a:endParaRPr lang="en-US" sz="1800" dirty="0"/>
          </a:p>
          <a:p>
            <a:pPr lvl="1">
              <a:buFont typeface="Arial" panose="020B0604020202020204" pitchFamily="34" charset="0"/>
              <a:buChar char="•"/>
            </a:pPr>
            <a:r>
              <a:rPr lang="en-US" sz="1800" dirty="0" smtClean="0">
                <a:hlinkClick r:id="rId3"/>
              </a:rPr>
              <a:t>IEEE </a:t>
            </a:r>
            <a:r>
              <a:rPr lang="en-US" sz="1800" dirty="0">
                <a:hlinkClick r:id="rId3"/>
              </a:rPr>
              <a:t>Code of Conduct</a:t>
            </a:r>
            <a:endParaRPr lang="en-US" sz="180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800" i="1" dirty="0" smtClean="0"/>
              <a:t>Uphold </a:t>
            </a:r>
            <a:r>
              <a:rPr lang="en-US" sz="1800" i="1" dirty="0"/>
              <a:t>the highest standards of integrity, responsible behavior, and ethical </a:t>
            </a:r>
            <a:r>
              <a:rPr lang="en-US" sz="1800" i="1" dirty="0" smtClean="0"/>
              <a:t>and professional </a:t>
            </a:r>
            <a:r>
              <a:rPr lang="en-US" sz="1800" i="1" dirty="0"/>
              <a:t>conduct</a:t>
            </a:r>
          </a:p>
          <a:p>
            <a:pPr lvl="1">
              <a:buFont typeface="Arial" panose="020B0604020202020204" pitchFamily="34" charset="0"/>
              <a:buChar char="•"/>
            </a:pPr>
            <a:r>
              <a:rPr lang="en-US" sz="1800" i="1" dirty="0" smtClean="0"/>
              <a:t>Treat </a:t>
            </a:r>
            <a:r>
              <a:rPr lang="en-US" sz="1800" i="1" dirty="0"/>
              <a:t>people fairly and with respect, to not engage in harassment</a:t>
            </a:r>
            <a:r>
              <a:rPr lang="en-US" sz="1800" i="1" dirty="0" smtClean="0"/>
              <a:t>, discrimination</a:t>
            </a:r>
            <a:r>
              <a:rPr lang="en-US" sz="1800" i="1" dirty="0"/>
              <a:t>, or retaliation, and to protect people's privacy.</a:t>
            </a:r>
          </a:p>
          <a:p>
            <a:pPr lvl="1">
              <a:buFont typeface="Arial" panose="020B0604020202020204" pitchFamily="34" charset="0"/>
              <a:buChar char="•"/>
            </a:pPr>
            <a:r>
              <a:rPr lang="en-US" sz="1800" i="1" dirty="0" smtClean="0"/>
              <a:t>Avoid </a:t>
            </a:r>
            <a:r>
              <a:rPr lang="en-US" sz="1800" i="1" dirty="0"/>
              <a:t>injuring others, their property, reputation, or employment by false </a:t>
            </a:r>
            <a:r>
              <a:rPr lang="en-US" sz="1800" i="1" dirty="0" smtClean="0"/>
              <a:t>or malicious </a:t>
            </a:r>
            <a:r>
              <a:rPr lang="en-US" sz="1800" i="1" dirty="0"/>
              <a:t>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19337771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a:t>
            </a:r>
            <a:r>
              <a:rPr lang="en-US" sz="2000" dirty="0" smtClean="0"/>
              <a:t>the IEEE </a:t>
            </a:r>
            <a:r>
              <a:rPr lang="en-US" sz="2000" dirty="0"/>
              <a:t>standards development individual process shall act based on </a:t>
            </a:r>
            <a:r>
              <a:rPr lang="en-US" sz="2000" dirty="0" smtClean="0"/>
              <a:t>their qualifications </a:t>
            </a:r>
            <a:r>
              <a:rPr lang="en-US" sz="2000" dirty="0"/>
              <a:t>and experience”</a:t>
            </a:r>
          </a:p>
          <a:p>
            <a:pPr>
              <a:buFont typeface="Arial" panose="020B0604020202020204" pitchFamily="34" charset="0"/>
              <a:buChar char="•"/>
            </a:pPr>
            <a:r>
              <a:rPr lang="en-US" sz="2000" dirty="0" smtClean="0"/>
              <a:t>This </a:t>
            </a:r>
            <a:r>
              <a:rPr lang="en-US" sz="2000" dirty="0"/>
              <a:t>means participants:</a:t>
            </a:r>
          </a:p>
          <a:p>
            <a:pPr lvl="1">
              <a:buFont typeface="Arial" panose="020B0604020202020204" pitchFamily="34" charset="0"/>
              <a:buChar char="•"/>
            </a:pPr>
            <a:r>
              <a:rPr lang="en-US" sz="1800" b="1" dirty="0" smtClean="0">
                <a:solidFill>
                  <a:srgbClr val="00B050"/>
                </a:solidFill>
              </a:rPr>
              <a:t>Shall </a:t>
            </a:r>
            <a:r>
              <a:rPr lang="en-US" sz="1800" b="1" dirty="0">
                <a:solidFill>
                  <a:srgbClr val="00B050"/>
                </a:solidFill>
              </a:rPr>
              <a:t>act &amp; vote </a:t>
            </a:r>
            <a:r>
              <a:rPr lang="en-US" sz="1800" dirty="0"/>
              <a:t>based on their personal &amp; independent opinions derived </a:t>
            </a:r>
            <a:r>
              <a:rPr lang="en-US" sz="1800" dirty="0" smtClean="0"/>
              <a:t>from their </a:t>
            </a:r>
            <a:r>
              <a:rPr lang="en-US" sz="1800" dirty="0"/>
              <a:t>expertise, knowledge, and qualifications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act or vote </a:t>
            </a:r>
            <a:r>
              <a:rPr lang="en-US" sz="1800" dirty="0"/>
              <a:t>based on any obligation to or any direction from any </a:t>
            </a:r>
            <a:r>
              <a:rPr lang="en-US" sz="1800" dirty="0" smtClean="0"/>
              <a:t>other person </a:t>
            </a:r>
            <a:r>
              <a:rPr lang="en-US" sz="1800" dirty="0"/>
              <a:t>or organization, including an employer or client, regardless of </a:t>
            </a:r>
            <a:r>
              <a:rPr lang="en-US" sz="1800" dirty="0" smtClean="0"/>
              <a:t>any external </a:t>
            </a:r>
            <a:r>
              <a:rPr lang="en-US" sz="1800" dirty="0"/>
              <a:t>commitments, agreements, contracts, or orders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direct </a:t>
            </a:r>
            <a:r>
              <a:rPr lang="en-US" sz="1800" dirty="0"/>
              <a:t>the actions or votes of other participants or retaliate </a:t>
            </a:r>
            <a:r>
              <a:rPr lang="en-US" sz="1800" dirty="0" smtClean="0"/>
              <a:t>against other </a:t>
            </a:r>
            <a:r>
              <a:rPr lang="en-US" sz="1800" dirty="0"/>
              <a:t>participants for fulfilling their responsibility to act &amp; vote based on </a:t>
            </a:r>
            <a:r>
              <a:rPr lang="en-US" sz="1800" dirty="0" smtClean="0"/>
              <a:t>their personal </a:t>
            </a:r>
            <a:r>
              <a:rPr lang="en-US" sz="1800" dirty="0"/>
              <a:t>&amp; independently developed opinions</a:t>
            </a:r>
          </a:p>
          <a:p>
            <a:pPr>
              <a:buFont typeface="Arial" panose="020B0604020202020204" pitchFamily="34" charset="0"/>
              <a:buChar char="•"/>
            </a:pPr>
            <a:r>
              <a:rPr lang="en-US" sz="2000" dirty="0" smtClean="0"/>
              <a:t>By </a:t>
            </a:r>
            <a:r>
              <a:rPr lang="en-US" sz="2000" dirty="0"/>
              <a:t>participating in standards activities using the “</a:t>
            </a:r>
            <a:r>
              <a:rPr lang="en-US" sz="2000" i="1" dirty="0"/>
              <a:t>individual process</a:t>
            </a:r>
            <a:r>
              <a:rPr lang="en-US" sz="2000" dirty="0"/>
              <a:t>”, </a:t>
            </a:r>
            <a:r>
              <a:rPr lang="en-US" sz="2000" dirty="0" smtClean="0"/>
              <a:t>you are </a:t>
            </a:r>
            <a:r>
              <a:rPr lang="en-US" sz="2000" dirty="0"/>
              <a:t>deemed to accept these requirements; if you are unable to </a:t>
            </a:r>
            <a:r>
              <a:rPr lang="en-US" sz="2000" dirty="0" smtClean="0"/>
              <a:t>satisfy these </a:t>
            </a:r>
            <a:r>
              <a:rPr lang="en-US" sz="2000" dirty="0"/>
              <a:t>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6937016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800" dirty="0" smtClean="0"/>
              <a:t>This </a:t>
            </a:r>
            <a:r>
              <a:rPr lang="en-US" sz="1800" dirty="0"/>
              <a:t>means no participant may exercise “</a:t>
            </a:r>
            <a:r>
              <a:rPr lang="en-US" sz="1800" i="1" dirty="0"/>
              <a:t>authority, leadership, or influence </a:t>
            </a:r>
            <a:r>
              <a:rPr lang="en-US" sz="1800" i="1" dirty="0" smtClean="0"/>
              <a:t>by reason </a:t>
            </a:r>
            <a:r>
              <a:rPr lang="en-US" sz="1800" i="1" dirty="0"/>
              <a:t>of superior leverage, strength, or representation to the exclusion of </a:t>
            </a:r>
            <a:r>
              <a:rPr lang="en-US" sz="1800" i="1" dirty="0" smtClean="0"/>
              <a:t>fair and </a:t>
            </a:r>
            <a:r>
              <a:rPr lang="en-US" sz="1800" i="1" dirty="0"/>
              <a:t>equitable consideration of other viewpoints</a:t>
            </a:r>
            <a:r>
              <a:rPr lang="en-US" sz="1800" dirty="0"/>
              <a:t>” or “</a:t>
            </a:r>
            <a:r>
              <a:rPr lang="en-US" sz="1800" i="1" dirty="0"/>
              <a:t>to hinder the progress of </a:t>
            </a:r>
            <a:r>
              <a:rPr lang="en-US" sz="1800" i="1" dirty="0" smtClean="0"/>
              <a:t>the standards </a:t>
            </a:r>
            <a:r>
              <a:rPr lang="en-US" sz="1800" i="1" dirty="0"/>
              <a:t>development activity</a:t>
            </a:r>
            <a:r>
              <a:rPr lang="en-US" sz="180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38447901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419"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January 2020</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Initial Standards Association Ballot Completed</a:t>
            </a:r>
          </a:p>
          <a:p>
            <a:pPr lvl="1">
              <a:lnSpc>
                <a:spcPct val="90000"/>
              </a:lnSpc>
            </a:pPr>
            <a:r>
              <a:rPr lang="en-US" altLang="zh-CN" dirty="0" smtClean="0"/>
              <a:t>Result: 82% approval (119 Approve, 25 Disapprove, 4 Abstain), 820 comments received</a:t>
            </a:r>
          </a:p>
          <a:p>
            <a:pPr lvl="1">
              <a:lnSpc>
                <a:spcPct val="90000"/>
              </a:lnSpc>
            </a:pPr>
            <a:r>
              <a:rPr lang="en-US" altLang="zh-CN" dirty="0" smtClean="0"/>
              <a:t>D3.0 incorporates all approved amendments </a:t>
            </a:r>
            <a:endParaRPr lang="en-US" altLang="zh-CN" dirty="0"/>
          </a:p>
          <a:p>
            <a:pPr>
              <a:lnSpc>
                <a:spcPct val="90000"/>
              </a:lnSpc>
            </a:pPr>
            <a:r>
              <a:rPr lang="en-US" altLang="zh-CN" dirty="0"/>
              <a:t>Since </a:t>
            </a:r>
            <a:r>
              <a:rPr lang="en-US" altLang="zh-CN" dirty="0" smtClean="0"/>
              <a:t>November </a:t>
            </a:r>
            <a:r>
              <a:rPr lang="en-US" altLang="zh-CN" dirty="0"/>
              <a:t>2019 meeting</a:t>
            </a:r>
          </a:p>
          <a:p>
            <a:pPr lvl="1">
              <a:lnSpc>
                <a:spcPct val="90000"/>
              </a:lnSpc>
            </a:pPr>
            <a:r>
              <a:rPr lang="en-US" altLang="zh-CN" dirty="0" smtClean="0"/>
              <a:t>Two teleconferences held</a:t>
            </a:r>
          </a:p>
          <a:p>
            <a:pPr>
              <a:lnSpc>
                <a:spcPct val="90000"/>
              </a:lnSpc>
            </a:pPr>
            <a:r>
              <a:rPr lang="en-US" altLang="zh-CN" dirty="0" smtClean="0"/>
              <a:t>January 2020 meeting </a:t>
            </a:r>
            <a:r>
              <a:rPr lang="en-US" altLang="zh-CN" dirty="0"/>
              <a:t>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Progress initial SA ballot comment resolution</a:t>
            </a:r>
          </a:p>
          <a:p>
            <a:pPr lvl="1">
              <a:lnSpc>
                <a:spcPct val="90000"/>
              </a:lnSpc>
            </a:pPr>
            <a:r>
              <a:rPr lang="en-US" altLang="zh-CN" dirty="0" smtClean="0">
                <a:cs typeface="Arial" panose="020B0604020202020204" pitchFamily="34" charset="0"/>
                <a:sym typeface="Wingdings" panose="05000000000000000000" pitchFamily="2" charset="2"/>
              </a:rPr>
              <a:t>Plans for January – March 2020: teleconferences, February 18-20 ad-hoc meeting for continued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11-19-2134</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sz="2400" dirty="0" smtClean="0"/>
              <a:t>November meeting minutes: </a:t>
            </a:r>
          </a:p>
          <a:p>
            <a:pPr lvl="2">
              <a:lnSpc>
                <a:spcPct val="80000"/>
              </a:lnSpc>
            </a:pPr>
            <a:r>
              <a:rPr lang="en-US" altLang="en-US" sz="2000" dirty="0">
                <a:hlinkClick r:id="rId3"/>
              </a:rPr>
              <a:t>https://</a:t>
            </a:r>
            <a:r>
              <a:rPr lang="en-US" altLang="en-US" sz="2000" dirty="0" smtClean="0">
                <a:hlinkClick r:id="rId3"/>
              </a:rPr>
              <a:t>mentor.ieee.org/802.11/dcn/19/11-19-1760</a:t>
            </a:r>
            <a:endParaRPr lang="en-US" altLang="en-US" sz="2000" dirty="0" smtClean="0"/>
          </a:p>
          <a:p>
            <a:pPr lvl="1">
              <a:lnSpc>
                <a:spcPct val="80000"/>
              </a:lnSpc>
            </a:pPr>
            <a:r>
              <a:rPr lang="en-US" altLang="en-US" sz="2200" dirty="0" smtClean="0"/>
              <a:t>Teleconference minutes:</a:t>
            </a:r>
          </a:p>
          <a:p>
            <a:pPr lvl="2">
              <a:lnSpc>
                <a:spcPct val="80000"/>
              </a:lnSpc>
            </a:pPr>
            <a:r>
              <a:rPr lang="en-US" altLang="en-US" dirty="0">
                <a:hlinkClick r:id="rId4"/>
              </a:rPr>
              <a:t>https://</a:t>
            </a:r>
            <a:r>
              <a:rPr lang="en-US" altLang="en-US" dirty="0" smtClean="0">
                <a:hlinkClick r:id="rId4"/>
              </a:rPr>
              <a:t>mentor.ieee.org/802.11/dcn/20/11-20-0098-00-000m-telecon-minutes-for-revmd-jan-10-2020.docx</a:t>
            </a:r>
            <a:r>
              <a:rPr lang="en-US" altLang="en-US" dirty="0" smtClean="0"/>
              <a:t> </a:t>
            </a:r>
          </a:p>
          <a:p>
            <a:pPr lvl="2">
              <a:lnSpc>
                <a:spcPct val="80000"/>
              </a:lnSpc>
            </a:pPr>
            <a:r>
              <a:rPr lang="en-US" altLang="en-US" dirty="0">
                <a:hlinkClick r:id="rId5"/>
              </a:rPr>
              <a:t>https://</a:t>
            </a:r>
            <a:r>
              <a:rPr lang="en-US" altLang="en-US" dirty="0" smtClean="0">
                <a:hlinkClick r:id="rId5"/>
              </a:rPr>
              <a:t>mentor.ieee.org/802.11/dcn/19/11-19-2164-00-000m-telecon-minutes-for-revmd-dec-20.docx</a:t>
            </a:r>
            <a:r>
              <a:rPr lang="en-US" altLang="en-US" dirty="0" smtClean="0"/>
              <a:t> </a:t>
            </a:r>
          </a:p>
          <a:p>
            <a:pPr lvl="2">
              <a:lnSpc>
                <a:spcPct val="80000"/>
              </a:lnSpc>
            </a:pPr>
            <a:r>
              <a:rPr lang="en-US" altLang="en-US" dirty="0">
                <a:hlinkClick r:id="rId6"/>
              </a:rPr>
              <a:t>https://</a:t>
            </a:r>
            <a:r>
              <a:rPr lang="en-US" altLang="en-US" dirty="0" smtClean="0">
                <a:hlinkClick r:id="rId6"/>
              </a:rPr>
              <a:t>mentor.ieee.org/802.11/dcn/19/11-19-1984-00-000m-tgmd-2019-nov-1-teleconference-minutes.docx</a:t>
            </a:r>
            <a:r>
              <a:rPr lang="en-US" altLang="en-US" dirty="0" smtClean="0"/>
              <a:t> </a:t>
            </a:r>
          </a:p>
          <a:p>
            <a:pPr>
              <a:lnSpc>
                <a:spcPct val="80000"/>
              </a:lnSpc>
            </a:pPr>
            <a:r>
              <a:rPr lang="en-US" altLang="en-US" dirty="0" smtClean="0"/>
              <a:t>Moved: </a:t>
            </a:r>
            <a:r>
              <a:rPr lang="en-US" altLang="en-US" dirty="0" smtClean="0"/>
              <a:t>Stephen McCann</a:t>
            </a:r>
            <a:endParaRPr lang="en-US" altLang="en-US" dirty="0" smtClean="0"/>
          </a:p>
          <a:p>
            <a:pPr>
              <a:lnSpc>
                <a:spcPct val="80000"/>
              </a:lnSpc>
            </a:pPr>
            <a:r>
              <a:rPr lang="en-US" altLang="en-US" dirty="0" smtClean="0"/>
              <a:t>Seconded:  </a:t>
            </a:r>
            <a:r>
              <a:rPr lang="en-US" altLang="en-US" dirty="0" smtClean="0"/>
              <a:t>Jon Rosdahl</a:t>
            </a:r>
            <a:endParaRPr lang="en-US" altLang="en-US" dirty="0" smtClean="0"/>
          </a:p>
          <a:p>
            <a:pPr>
              <a:lnSpc>
                <a:spcPct val="80000"/>
              </a:lnSpc>
            </a:pPr>
            <a:r>
              <a:rPr lang="en-US" altLang="en-US" dirty="0" smtClean="0"/>
              <a:t>Result</a:t>
            </a:r>
            <a:r>
              <a:rPr lang="en-US" altLang="en-US" dirty="0" smtClean="0"/>
              <a:t>: 12-0-0 Passes</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154  </a:t>
            </a:r>
            <a:r>
              <a:rPr lang="en-US" altLang="en-US" dirty="0" smtClean="0"/>
              <a:t>– </a:t>
            </a:r>
            <a:r>
              <a:rPr lang="en-US" altLang="en-US" dirty="0" smtClean="0"/>
              <a:t>Editorial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93922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b="0" dirty="0" smtClean="0"/>
              <a:t>Motion-EDITOR-R, Motion-EDITOR-Q, Motion-EDITOR-P tabs in </a:t>
            </a:r>
            <a:r>
              <a:rPr lang="en-US" altLang="en-US" b="0" dirty="0" smtClean="0">
                <a:hlinkClick r:id="rId3"/>
              </a:rPr>
              <a:t>https</a:t>
            </a:r>
            <a:r>
              <a:rPr lang="en-US" altLang="en-US" b="0" dirty="0">
                <a:hlinkClick r:id="rId3"/>
              </a:rPr>
              <a:t>://</a:t>
            </a:r>
            <a:r>
              <a:rPr lang="en-US" altLang="en-US" b="0" dirty="0" smtClean="0">
                <a:hlinkClick r:id="rId3"/>
              </a:rPr>
              <a:t>mentor.ieee.org/802.11/dcn/20/11-20-0010-03-000m-revmd-sa1-comments-for-editor-ad-hoc.xls</a:t>
            </a:r>
            <a:r>
              <a:rPr lang="en-US" altLang="en-US" b="0" dirty="0" smtClean="0"/>
              <a:t> </a:t>
            </a:r>
          </a:p>
          <a:p>
            <a:pPr lvl="1">
              <a:lnSpc>
                <a:spcPct val="80000"/>
              </a:lnSpc>
            </a:pPr>
            <a:r>
              <a:rPr lang="en-US" altLang="en-US" dirty="0" smtClean="0"/>
              <a:t>Motion-EDITOR2-K, Motion-EDITOR2-L and Motion-EDITOR2-M </a:t>
            </a:r>
            <a:r>
              <a:rPr lang="en-US" altLang="en-US" dirty="0">
                <a:hlinkClick r:id="rId4"/>
              </a:rPr>
              <a:t>https://</a:t>
            </a:r>
            <a:r>
              <a:rPr lang="en-US" altLang="en-US" dirty="0" smtClean="0">
                <a:hlinkClick r:id="rId4"/>
              </a:rPr>
              <a:t>mentor.ieee.org/802.11/dcn/19/11-19-2160-05-000m-revmd-editor2-standards-association-ballot-comments.xlsx</a:t>
            </a:r>
            <a:r>
              <a:rPr lang="en-US" altLang="en-US" dirty="0" smtClean="0"/>
              <a:t> </a:t>
            </a:r>
            <a:endParaRPr lang="en-US" altLang="en-US" b="0" dirty="0" smtClean="0"/>
          </a:p>
          <a:p>
            <a:pPr>
              <a:lnSpc>
                <a:spcPct val="80000"/>
              </a:lnSpc>
            </a:pPr>
            <a:endParaRPr lang="en-US" altLang="en-US" sz="2800" dirty="0"/>
          </a:p>
          <a:p>
            <a:pPr>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Emily Qi</a:t>
            </a:r>
          </a:p>
          <a:p>
            <a:pPr>
              <a:lnSpc>
                <a:spcPct val="80000"/>
              </a:lnSpc>
            </a:pPr>
            <a:r>
              <a:rPr lang="en-US" altLang="en-US" sz="2800" dirty="0" smtClean="0"/>
              <a:t>Seconded: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Result: </a:t>
            </a:r>
            <a:r>
              <a:rPr lang="en-US" altLang="en-US" sz="2800" dirty="0" smtClean="0"/>
              <a:t>12-0-1 Passes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7894209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155</a:t>
            </a:r>
            <a:r>
              <a:rPr lang="en-US" altLang="en-US" dirty="0" smtClean="0"/>
              <a:t>  </a:t>
            </a:r>
            <a:r>
              <a:rPr lang="en-US" altLang="en-US" dirty="0" smtClean="0"/>
              <a:t>– </a:t>
            </a:r>
            <a:r>
              <a:rPr lang="en-US" altLang="en-US" dirty="0" smtClean="0"/>
              <a:t>GEN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Motion Irvine-1 </a:t>
            </a:r>
            <a:r>
              <a:rPr lang="en-US" altLang="en-US" dirty="0"/>
              <a:t>in </a:t>
            </a:r>
            <a:r>
              <a:rPr lang="en-US" altLang="en-US" dirty="0">
                <a:hlinkClick r:id="rId3"/>
              </a:rPr>
              <a:t>https://</a:t>
            </a:r>
            <a:r>
              <a:rPr lang="en-US" altLang="en-US" dirty="0" smtClean="0">
                <a:hlinkClick r:id="rId3"/>
              </a:rPr>
              <a:t>mentor.ieee.org/802.11/dcn/20/11-20-0147-01-000m-sb1-revmd-gen-comments.xls</a:t>
            </a:r>
            <a:r>
              <a:rPr lang="en-US" altLang="en-US" dirty="0" smtClean="0"/>
              <a:t>  </a:t>
            </a:r>
            <a:endParaRPr lang="en-US" altLang="en-US" b="0" dirty="0" smtClean="0"/>
          </a:p>
          <a:p>
            <a:pPr>
              <a:lnSpc>
                <a:spcPct val="80000"/>
              </a:lnSpc>
            </a:pPr>
            <a:endParaRPr lang="en-US" altLang="en-US" sz="2800" dirty="0"/>
          </a:p>
          <a:p>
            <a:pPr>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smtClean="0"/>
              <a:t>Jon Rosdahl</a:t>
            </a:r>
            <a:endParaRPr lang="en-US" altLang="en-US" sz="2800" dirty="0" smtClean="0"/>
          </a:p>
          <a:p>
            <a:pPr>
              <a:lnSpc>
                <a:spcPct val="80000"/>
              </a:lnSpc>
            </a:pPr>
            <a:r>
              <a:rPr lang="en-US" altLang="en-US" sz="2800" dirty="0" smtClean="0"/>
              <a:t>Seconded: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Result: </a:t>
            </a:r>
            <a:r>
              <a:rPr lang="en-US" altLang="en-US" sz="2800" dirty="0" smtClean="0"/>
              <a:t>14-0-1 Passes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010953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None/>
            </a:pPr>
            <a:r>
              <a:rPr lang="en-US" altLang="en-US" dirty="0" smtClean="0"/>
              <a:t>	This presentation contains the IEEE 802.11 </a:t>
            </a:r>
            <a:r>
              <a:rPr lang="en-US" altLang="en-US" dirty="0" err="1" smtClean="0"/>
              <a:t>TGmd</a:t>
            </a:r>
            <a:r>
              <a:rPr lang="en-US" altLang="en-US" dirty="0" smtClean="0"/>
              <a:t> agenda for the January 2020 session</a:t>
            </a:r>
            <a:r>
              <a:rPr lang="en-US" altLang="en-US" dirty="0"/>
              <a:t>. </a:t>
            </a:r>
            <a:r>
              <a:rPr lang="en-US" altLang="en-US" dirty="0" err="1" smtClean="0"/>
              <a:t>TGmd</a:t>
            </a:r>
            <a:r>
              <a:rPr lang="en-US" altLang="en-US" dirty="0" smtClean="0"/>
              <a:t> </a:t>
            </a:r>
            <a:r>
              <a:rPr lang="en-US" altLang="en-US" dirty="0"/>
              <a:t>is operating as the </a:t>
            </a:r>
            <a:r>
              <a:rPr lang="en-US" altLang="en-US" dirty="0" smtClean="0"/>
              <a:t>Comment Resolution Committee </a:t>
            </a:r>
            <a:r>
              <a:rPr lang="en-US" altLang="en-US" dirty="0"/>
              <a:t>for </a:t>
            </a:r>
            <a:r>
              <a:rPr lang="en-US" altLang="en-US" dirty="0" smtClean="0"/>
              <a:t>P802.11REVmd.</a:t>
            </a:r>
            <a:endParaRPr lang="en-US" altLang="en-US" dirty="0"/>
          </a:p>
          <a:p>
            <a:pPr>
              <a:buFontTx/>
              <a:buNone/>
            </a:pPr>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156</a:t>
            </a:r>
            <a:r>
              <a:rPr lang="en-US" altLang="en-US" dirty="0" smtClean="0"/>
              <a:t>  </a:t>
            </a:r>
            <a:r>
              <a:rPr lang="en-US" altLang="en-US" dirty="0" smtClean="0"/>
              <a:t>– </a:t>
            </a:r>
            <a:r>
              <a:rPr lang="en-US" altLang="en-US" dirty="0" smtClean="0"/>
              <a:t>PHY</a:t>
            </a:r>
            <a:r>
              <a:rPr lang="en-US" altLang="en-US" dirty="0" smtClean="0"/>
              <a:t>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Anti-clogging and PHY Motion A tabs </a:t>
            </a:r>
            <a:r>
              <a:rPr lang="en-US" altLang="en-US" dirty="0"/>
              <a:t>in </a:t>
            </a:r>
            <a:r>
              <a:rPr lang="en-US" altLang="en-US" dirty="0">
                <a:hlinkClick r:id="rId3"/>
              </a:rPr>
              <a:t>https://</a:t>
            </a:r>
            <a:r>
              <a:rPr lang="en-US" altLang="en-US" dirty="0" smtClean="0">
                <a:hlinkClick r:id="rId3"/>
              </a:rPr>
              <a:t>mentor.ieee.org/802.11/dcn/20/11-20-0145-01-000m-sb1-revmd-phy-sec-comments.xlsx </a:t>
            </a:r>
            <a:r>
              <a:rPr lang="en-US" altLang="en-US" dirty="0" smtClean="0"/>
              <a:t>except for CID 4041, and replacing the resolution of CIDs 4733 and 4734 with the resolution of 4735.</a:t>
            </a:r>
            <a:endParaRPr lang="en-US" altLang="en-US" sz="2800" dirty="0"/>
          </a:p>
          <a:p>
            <a:pPr>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smtClean="0"/>
              <a:t>Michael </a:t>
            </a:r>
            <a:r>
              <a:rPr lang="en-US" altLang="en-US" sz="2800" dirty="0" err="1" smtClean="0"/>
              <a:t>Montemurro</a:t>
            </a:r>
            <a:endParaRPr lang="en-US" altLang="en-US" sz="2800" dirty="0" smtClean="0"/>
          </a:p>
          <a:p>
            <a:pPr>
              <a:lnSpc>
                <a:spcPct val="80000"/>
              </a:lnSpc>
            </a:pPr>
            <a:r>
              <a:rPr lang="en-US" altLang="en-US" sz="2800" dirty="0" smtClean="0"/>
              <a:t>Seconded</a:t>
            </a:r>
            <a:r>
              <a:rPr lang="en-US" altLang="en-US" sz="2800" dirty="0" smtClean="0"/>
              <a:t>: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Result: </a:t>
            </a:r>
            <a:r>
              <a:rPr lang="en-US" altLang="en-US" sz="2800" dirty="0" smtClean="0"/>
              <a:t>13-0-2 Passes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5923805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CID 4041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a:t>
            </a:r>
            <a:r>
              <a:rPr lang="en-US" altLang="en-US" sz="2800" dirty="0" smtClean="0"/>
              <a:t>resolution for CID 4041 in the </a:t>
            </a:r>
          </a:p>
          <a:p>
            <a:pPr lvl="1">
              <a:lnSpc>
                <a:spcPct val="80000"/>
              </a:lnSpc>
            </a:pPr>
            <a:r>
              <a:rPr lang="en-US" altLang="en-US" dirty="0" smtClean="0"/>
              <a:t>PHY Motion A tab </a:t>
            </a:r>
            <a:r>
              <a:rPr lang="en-US" altLang="en-US" dirty="0"/>
              <a:t>in </a:t>
            </a:r>
            <a:r>
              <a:rPr lang="en-US" altLang="en-US" dirty="0">
                <a:hlinkClick r:id="rId3"/>
              </a:rPr>
              <a:t>https://</a:t>
            </a:r>
            <a:r>
              <a:rPr lang="en-US" altLang="en-US" dirty="0" smtClean="0">
                <a:hlinkClick r:id="rId3"/>
              </a:rPr>
              <a:t>mentor.ieee.org/802.11/dcn/20/11-20-0145-01-000m-sb1-revmd-phy-sec-comments.xlsx</a:t>
            </a:r>
            <a:r>
              <a:rPr lang="en-US" altLang="en-US" dirty="0" smtClean="0"/>
              <a:t> </a:t>
            </a:r>
            <a:endParaRPr lang="en-US" altLang="en-US" sz="2800" dirty="0"/>
          </a:p>
          <a:p>
            <a:pPr>
              <a:lnSpc>
                <a:spcPct val="80000"/>
              </a:lnSpc>
            </a:pP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endParaRPr lang="en-US" altLang="en-US" sz="2800" dirty="0" smtClean="0"/>
          </a:p>
          <a:p>
            <a:pPr>
              <a:lnSpc>
                <a:spcPct val="80000"/>
              </a:lnSpc>
            </a:pPr>
            <a:r>
              <a:rPr lang="en-US" altLang="en-US" sz="2800" dirty="0" smtClean="0"/>
              <a:t>Seconded</a:t>
            </a:r>
            <a:r>
              <a:rPr lang="en-US" altLang="en-US" sz="2800" dirty="0" smtClean="0"/>
              <a:t>: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5948895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MAC</a:t>
            </a:r>
            <a:r>
              <a:rPr lang="en-US" altLang="en-US" dirty="0" smtClean="0"/>
              <a:t>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Motion-xxx in &lt;document&gt;</a:t>
            </a:r>
            <a:endParaRPr lang="en-US" altLang="en-US" b="0" dirty="0" smtClean="0"/>
          </a:p>
          <a:p>
            <a:pPr>
              <a:lnSpc>
                <a:spcPct val="80000"/>
              </a:lnSpc>
            </a:pPr>
            <a:endParaRPr lang="en-US" altLang="en-US" sz="2800" dirty="0"/>
          </a:p>
          <a:p>
            <a:pPr>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985175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week &lt;dates&gt; in &lt;location&gt;, for the purpose of SA ballot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r>
              <a:rPr lang="en-US" altLang="en-US" dirty="0" smtClean="0"/>
              <a:t>Motion: </a:t>
            </a:r>
            <a:r>
              <a:rPr lang="en-GB" dirty="0"/>
              <a:t>CRC Approval of </a:t>
            </a:r>
            <a:r>
              <a:rPr lang="en-GB" dirty="0" smtClean="0"/>
              <a:t>SA </a:t>
            </a:r>
            <a:r>
              <a:rPr lang="en-GB" dirty="0"/>
              <a:t>Ballot comment resolutions and recirculation ballot</a:t>
            </a:r>
          </a:p>
        </p:txBody>
      </p:sp>
      <p:sp>
        <p:nvSpPr>
          <p:cNvPr id="9223" name="Rectangle 3"/>
          <p:cNvSpPr>
            <a:spLocks noGrp="1" noChangeArrowheads="1"/>
          </p:cNvSpPr>
          <p:nvPr>
            <p:ph type="body" idx="4294967295"/>
          </p:nvPr>
        </p:nvSpPr>
        <p:spPr>
          <a:xfrm>
            <a:off x="1981200" y="1995745"/>
            <a:ext cx="9479280" cy="4572001"/>
          </a:xfrm>
        </p:spPr>
        <p:txBody>
          <a:bodyPr/>
          <a:lstStyle/>
          <a:p>
            <a:pPr lvl="0"/>
            <a:r>
              <a:rPr lang="en-US" dirty="0"/>
              <a:t>Having approved comment resolutions for all of the comments received from </a:t>
            </a:r>
            <a:r>
              <a:rPr lang="en-US" dirty="0" smtClean="0"/>
              <a:t>the initial SA ballot </a:t>
            </a:r>
            <a:r>
              <a:rPr lang="en-US" dirty="0"/>
              <a:t>on </a:t>
            </a:r>
            <a:r>
              <a:rPr lang="en-US" dirty="0" smtClean="0"/>
              <a:t>P802.11REVmd as </a:t>
            </a:r>
            <a:r>
              <a:rPr lang="en-US" dirty="0"/>
              <a:t>contained in document &lt;resolution doc ref&gt;,</a:t>
            </a:r>
            <a:endParaRPr lang="en-GB" dirty="0"/>
          </a:p>
          <a:p>
            <a:pPr lvl="0"/>
            <a:r>
              <a:rPr lang="en-US" dirty="0" smtClean="0"/>
              <a:t>Instruct </a:t>
            </a:r>
            <a:r>
              <a:rPr lang="en-US" dirty="0"/>
              <a:t>the editor to prepare Draft </a:t>
            </a:r>
            <a:r>
              <a:rPr lang="en-US" dirty="0" smtClean="0"/>
              <a:t>4.0 </a:t>
            </a:r>
            <a:r>
              <a:rPr lang="en-US" dirty="0"/>
              <a:t>incorporating these resolutions </a:t>
            </a:r>
            <a:r>
              <a:rPr lang="en-US" dirty="0" smtClean="0"/>
              <a:t>and</a:t>
            </a:r>
            <a:endParaRPr lang="en-GB" dirty="0"/>
          </a:p>
          <a:p>
            <a:pPr lvl="0"/>
            <a:r>
              <a:rPr lang="en-US" dirty="0"/>
              <a:t>Approve a 15 day </a:t>
            </a:r>
            <a:r>
              <a:rPr lang="en-US" dirty="0" smtClean="0"/>
              <a:t>SA </a:t>
            </a:r>
            <a:r>
              <a:rPr lang="en-US" dirty="0"/>
              <a:t>Recirculation Ballot asking the question “Should </a:t>
            </a:r>
            <a:r>
              <a:rPr lang="en-US" dirty="0" smtClean="0"/>
              <a:t>P802.11REVmd D4.0 be </a:t>
            </a:r>
            <a:r>
              <a:rPr lang="en-US" dirty="0"/>
              <a:t>forwarded to </a:t>
            </a:r>
            <a:r>
              <a:rPr lang="en-US" dirty="0" err="1"/>
              <a:t>RevCom</a:t>
            </a:r>
            <a:r>
              <a:rPr lang="en-US" dirty="0"/>
              <a:t>?”</a:t>
            </a:r>
            <a:endParaRPr lang="en-GB" dirty="0"/>
          </a:p>
          <a:p>
            <a:r>
              <a:rPr lang="en-US" dirty="0"/>
              <a:t> </a:t>
            </a:r>
            <a:endParaRPr lang="en-GB" dirty="0"/>
          </a:p>
          <a:p>
            <a:pPr lvl="0"/>
            <a:r>
              <a:rPr lang="en-GB" dirty="0" smtClean="0"/>
              <a:t>Moved:</a:t>
            </a:r>
            <a:endParaRPr lang="en-GB" dirty="0"/>
          </a:p>
          <a:p>
            <a:pPr lvl="0"/>
            <a:r>
              <a:rPr lang="en-GB" dirty="0" smtClean="0"/>
              <a:t>Seconded:</a:t>
            </a:r>
          </a:p>
          <a:p>
            <a:pPr lvl="0"/>
            <a:r>
              <a:rPr lang="en-US" dirty="0" smtClean="0"/>
              <a:t>Result:</a:t>
            </a:r>
            <a:endParaRPr lang="en-GB"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37458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25</a:t>
            </a:fld>
            <a:endParaRPr lang="en-US" smtClean="0"/>
          </a:p>
        </p:txBody>
      </p:sp>
      <p:sp>
        <p:nvSpPr>
          <p:cNvPr id="25605" name="Rectangle 2"/>
          <p:cNvSpPr>
            <a:spLocks noGrp="1" noChangeArrowheads="1"/>
          </p:cNvSpPr>
          <p:nvPr>
            <p:ph type="title"/>
          </p:nvPr>
        </p:nvSpPr>
        <p:spPr/>
        <p:txBody>
          <a:bodyPr/>
          <a:lstStyle/>
          <a:p>
            <a:r>
              <a:rPr lang="en-US" altLang="en-US" dirty="0" smtClean="0"/>
              <a:t>January 2020 – March 2020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a:t>
            </a:r>
            <a:r>
              <a:rPr lang="en-US" altLang="en-US" sz="2000" dirty="0" smtClean="0"/>
              <a:t>call TBD 10am Eastern 2 hours– </a:t>
            </a:r>
          </a:p>
          <a:p>
            <a:pPr lvl="1"/>
            <a:r>
              <a:rPr lang="en-US" altLang="en-US" sz="1600" dirty="0" smtClean="0"/>
              <a:t>January </a:t>
            </a:r>
            <a:r>
              <a:rPr lang="en-US" altLang="en-US" sz="1600" dirty="0"/>
              <a:t>3</a:t>
            </a:r>
            <a:r>
              <a:rPr lang="en-US" altLang="en-US" sz="1600" dirty="0" smtClean="0"/>
              <a:t>1, 2020, Feb 7, 14, </a:t>
            </a:r>
            <a:r>
              <a:rPr lang="en-US" altLang="en-US" sz="1600" dirty="0" smtClean="0"/>
              <a:t>March 13th</a:t>
            </a:r>
            <a:r>
              <a:rPr lang="en-US" altLang="en-US" sz="1600" dirty="0" smtClean="0"/>
              <a:t> </a:t>
            </a:r>
            <a:r>
              <a:rPr lang="en-US" altLang="en-US" sz="1600" dirty="0" smtClean="0"/>
              <a:t>2020</a:t>
            </a:r>
            <a:endParaRPr lang="en-US" altLang="en-US" sz="1600" dirty="0"/>
          </a:p>
          <a:p>
            <a:r>
              <a:rPr lang="en-US" altLang="en-US" sz="2000" dirty="0" smtClean="0"/>
              <a:t>Next ad-hoc:  </a:t>
            </a:r>
          </a:p>
          <a:p>
            <a:pPr lvl="1"/>
            <a:r>
              <a:rPr lang="en-US" altLang="en-US" sz="1600" dirty="0" smtClean="0"/>
              <a:t>February 18-20, </a:t>
            </a:r>
            <a:r>
              <a:rPr lang="en-US" altLang="en-US" sz="1600" dirty="0" smtClean="0"/>
              <a:t>2020 Sunrise FL</a:t>
            </a:r>
            <a:endParaRPr lang="en-US" altLang="en-US" sz="1600" dirty="0" smtClean="0"/>
          </a:p>
          <a:p>
            <a:pPr lvl="1"/>
            <a:r>
              <a:rPr lang="en-US" altLang="en-US" sz="1600" dirty="0" smtClean="0"/>
              <a:t>April </a:t>
            </a:r>
            <a:r>
              <a:rPr lang="en-US" altLang="en-US" sz="1600" dirty="0" smtClean="0"/>
              <a:t>21-23, 2020 – </a:t>
            </a:r>
            <a:r>
              <a:rPr lang="en-US" altLang="en-US" sz="1600" dirty="0" smtClean="0"/>
              <a:t>Cambridge UK</a:t>
            </a:r>
            <a:endParaRPr lang="en-US" altLang="en-US" sz="1600" dirty="0" smtClean="0"/>
          </a:p>
          <a:p>
            <a:r>
              <a:rPr lang="en-US" altLang="en-US" sz="2000" dirty="0" smtClean="0"/>
              <a:t>Schedule </a:t>
            </a:r>
            <a:r>
              <a:rPr lang="en-US" altLang="en-US" sz="2000" dirty="0"/>
              <a:t>review</a:t>
            </a:r>
          </a:p>
          <a:p>
            <a:r>
              <a:rPr lang="en-US" altLang="en-US" sz="2000" dirty="0"/>
              <a:t>Availability of 11md </a:t>
            </a:r>
            <a:r>
              <a:rPr lang="en-US" altLang="en-US" sz="2000" dirty="0" smtClean="0"/>
              <a:t>D3.0 </a:t>
            </a:r>
            <a:r>
              <a:rPr lang="en-US" altLang="en-US" sz="2000" dirty="0"/>
              <a:t>in the IEEE store</a:t>
            </a:r>
          </a:p>
          <a:p>
            <a:pPr lvl="1"/>
            <a:r>
              <a:rPr lang="en-US" altLang="en-US" sz="1800" dirty="0" smtClean="0"/>
              <a:t>Draft </a:t>
            </a:r>
            <a:r>
              <a:rPr lang="en-US" altLang="en-US" sz="1800" dirty="0"/>
              <a:t>3</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SA Ballot</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26</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245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Agenda-1  </a:t>
            </a:r>
            <a:endParaRPr lang="en-US" altLang="en-US" dirty="0"/>
          </a:p>
        </p:txBody>
      </p:sp>
      <p:sp>
        <p:nvSpPr>
          <p:cNvPr id="4103" name="Rectangle 19"/>
          <p:cNvSpPr>
            <a:spLocks noChangeArrowheads="1"/>
          </p:cNvSpPr>
          <p:nvPr/>
        </p:nvSpPr>
        <p:spPr bwMode="auto">
          <a:xfrm>
            <a:off x="609600" y="1752600"/>
            <a:ext cx="5753607"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a:t>
            </a:r>
            <a:r>
              <a:rPr lang="en-US" altLang="en-US" sz="1800" dirty="0" smtClean="0"/>
              <a:t>reminder, Approve agenda</a:t>
            </a:r>
            <a:endParaRPr lang="en-US" altLang="en-US" sz="1800" dirty="0"/>
          </a:p>
          <a:p>
            <a:pPr lvl="1"/>
            <a:r>
              <a:rPr lang="en-US" altLang="en-US" sz="1800" dirty="0"/>
              <a:t>Status, Review of </a:t>
            </a:r>
            <a:r>
              <a:rPr lang="en-US" altLang="en-US" sz="1800" dirty="0" smtClean="0"/>
              <a:t>Objectives, </a:t>
            </a:r>
            <a:r>
              <a:rPr lang="en-US" sz="1800" dirty="0" smtClean="0"/>
              <a:t>Editor Report 11-17-0920</a:t>
            </a:r>
            <a:endParaRPr lang="en-GB" sz="1800" dirty="0"/>
          </a:p>
          <a:p>
            <a:pPr lvl="1"/>
            <a:r>
              <a:rPr lang="en-US" sz="1800" dirty="0" smtClean="0"/>
              <a:t>CID 4133 – 11-19-2154r1 – </a:t>
            </a:r>
            <a:r>
              <a:rPr lang="en-US" sz="1800" dirty="0" err="1" smtClean="0"/>
              <a:t>Jouni</a:t>
            </a:r>
            <a:r>
              <a:rPr lang="en-US" sz="1800" dirty="0" smtClean="0"/>
              <a:t> MALINEN</a:t>
            </a:r>
          </a:p>
          <a:p>
            <a:pPr lvl="1"/>
            <a:r>
              <a:rPr lang="en-US" sz="1800" dirty="0" smtClean="0"/>
              <a:t>11-20-127 – </a:t>
            </a:r>
            <a:r>
              <a:rPr lang="en-US" sz="1800" dirty="0" err="1" smtClean="0"/>
              <a:t>Jouni</a:t>
            </a:r>
            <a:r>
              <a:rPr lang="en-US" sz="1800" dirty="0" smtClean="0"/>
              <a:t> MALINEN</a:t>
            </a:r>
          </a:p>
          <a:p>
            <a:pPr lvl="1"/>
            <a:r>
              <a:rPr lang="en-US" sz="1800" dirty="0" smtClean="0"/>
              <a:t>Editorial </a:t>
            </a:r>
            <a:r>
              <a:rPr lang="en-US" sz="1800" dirty="0"/>
              <a:t>CIDs – 11-19-2160, 11-19-2163</a:t>
            </a:r>
          </a:p>
          <a:p>
            <a:pPr lvl="1"/>
            <a:endParaRPr lang="en-US" sz="1600" dirty="0" smtClean="0"/>
          </a:p>
          <a:p>
            <a:pPr lvl="1"/>
            <a:endParaRPr lang="en-GB" sz="1600" dirty="0"/>
          </a:p>
          <a:p>
            <a:pPr lvl="1"/>
            <a:endParaRPr lang="en-US" sz="1600" dirty="0" smtClean="0"/>
          </a:p>
        </p:txBody>
      </p:sp>
      <p:sp>
        <p:nvSpPr>
          <p:cNvPr id="8" name="Rectangle 19"/>
          <p:cNvSpPr>
            <a:spLocks noChangeArrowheads="1"/>
          </p:cNvSpPr>
          <p:nvPr/>
        </p:nvSpPr>
        <p:spPr bwMode="auto">
          <a:xfrm>
            <a:off x="6781800" y="1828800"/>
            <a:ext cx="5156886"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800" dirty="0" smtClean="0"/>
              <a:t>Editorial CIDs 11-20-0141, 11-20-0142 – Emily QI</a:t>
            </a:r>
          </a:p>
          <a:p>
            <a:pPr lvl="1"/>
            <a:r>
              <a:rPr lang="en-US" sz="1800" dirty="0" smtClean="0"/>
              <a:t>11-20-143 Lili </a:t>
            </a:r>
            <a:r>
              <a:rPr lang="en-US" sz="1800" dirty="0" smtClean="0"/>
              <a:t>Hervieu</a:t>
            </a:r>
          </a:p>
          <a:p>
            <a:pPr lvl="1"/>
            <a:r>
              <a:rPr lang="en-US" sz="1800" dirty="0" smtClean="0"/>
              <a:t>GEN CIDs – Jon ROSDAHL</a:t>
            </a:r>
            <a:endParaRPr lang="en-US" sz="1800" dirty="0" smtClean="0"/>
          </a:p>
        </p:txBody>
      </p:sp>
      <p:sp>
        <p:nvSpPr>
          <p:cNvPr id="9" name="Rectangle 19"/>
          <p:cNvSpPr>
            <a:spLocks noChangeArrowheads="1"/>
          </p:cNvSpPr>
          <p:nvPr/>
        </p:nvSpPr>
        <p:spPr bwMode="auto">
          <a:xfrm>
            <a:off x="758270" y="4572000"/>
            <a:ext cx="5156886" cy="144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PM2</a:t>
            </a:r>
            <a:endParaRPr lang="en-US" altLang="en-US" sz="2400" b="1" dirty="0"/>
          </a:p>
          <a:p>
            <a:pPr lvl="1"/>
            <a:r>
              <a:rPr lang="en-US" sz="1800" dirty="0" smtClean="0"/>
              <a:t>Editorial CIDs – 11-19-2160, 11-19-2163</a:t>
            </a:r>
            <a:endParaRPr lang="en-US" sz="1800" dirty="0"/>
          </a:p>
          <a:p>
            <a:pPr lvl="1"/>
            <a:r>
              <a:rPr lang="en-US" sz="1800" dirty="0" smtClean="0"/>
              <a:t>11-20-0150 Menzo </a:t>
            </a:r>
            <a:r>
              <a:rPr lang="en-US" sz="1800" dirty="0"/>
              <a:t>WENTINK </a:t>
            </a:r>
            <a:r>
              <a:rPr lang="en-US" sz="1800" dirty="0" smtClean="0"/>
              <a:t>CIDs</a:t>
            </a:r>
          </a:p>
          <a:p>
            <a:pPr lvl="1"/>
            <a:r>
              <a:rPr lang="en-US" sz="1800" dirty="0"/>
              <a:t>GEN CIDs </a:t>
            </a:r>
            <a:r>
              <a:rPr lang="en-US" sz="1800" dirty="0" smtClean="0"/>
              <a:t>– Jon ROSDAHL</a:t>
            </a:r>
            <a:endParaRPr lang="en-US" sz="1800" dirty="0"/>
          </a:p>
          <a:p>
            <a:pPr lvl="1"/>
            <a:endParaRPr lang="en-GB" sz="1800" dirty="0"/>
          </a:p>
        </p:txBody>
      </p:sp>
      <p:sp>
        <p:nvSpPr>
          <p:cNvPr id="11" name="Rectangle 19"/>
          <p:cNvSpPr>
            <a:spLocks noChangeArrowheads="1"/>
          </p:cNvSpPr>
          <p:nvPr/>
        </p:nvSpPr>
        <p:spPr bwMode="auto">
          <a:xfrm>
            <a:off x="6781800" y="4114800"/>
            <a:ext cx="4724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800" dirty="0" smtClean="0"/>
              <a:t>PHY Comments – Michael </a:t>
            </a:r>
            <a:r>
              <a:rPr lang="en-US" sz="1800" dirty="0" smtClean="0"/>
              <a:t>MONTEMURRO</a:t>
            </a:r>
          </a:p>
          <a:p>
            <a:pPr lvl="1"/>
            <a:r>
              <a:rPr lang="en-US" sz="1800" dirty="0" smtClean="0"/>
              <a:t>Chris </a:t>
            </a:r>
            <a:r>
              <a:rPr lang="en-US" sz="1800" dirty="0" smtClean="0"/>
              <a:t>Hansen (CID </a:t>
            </a:r>
            <a:r>
              <a:rPr lang="en-US" sz="1800" dirty="0"/>
              <a:t>4076) </a:t>
            </a:r>
            <a:endParaRPr lang="en-US" sz="1800" dirty="0" smtClean="0"/>
          </a:p>
          <a:p>
            <a:pPr lvl="1"/>
            <a:r>
              <a:rPr lang="en-US" sz="1800" dirty="0" smtClean="0"/>
              <a:t>11-18-2165 </a:t>
            </a:r>
            <a:r>
              <a:rPr lang="en-US" sz="1800" dirty="0"/>
              <a:t>– Assaf KASHER</a:t>
            </a:r>
          </a:p>
          <a:p>
            <a:pPr lvl="1"/>
            <a:endParaRPr lang="en-US" sz="1800" dirty="0"/>
          </a:p>
          <a:p>
            <a:pPr lvl="1"/>
            <a:endParaRPr lang="en-GB" sz="1600" dirty="0"/>
          </a:p>
        </p:txBody>
      </p:sp>
    </p:spTree>
    <p:extLst>
      <p:ext uri="{BB962C8B-B14F-4D97-AF65-F5344CB8AC3E}">
        <p14:creationId xmlns:p14="http://schemas.microsoft.com/office/powerpoint/2010/main" val="2172097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Agenda-2  </a:t>
            </a:r>
            <a:endParaRPr lang="en-US" altLang="en-US" dirty="0"/>
          </a:p>
        </p:txBody>
      </p:sp>
      <p:sp>
        <p:nvSpPr>
          <p:cNvPr id="10" name="Rectangle 35"/>
          <p:cNvSpPr>
            <a:spLocks noChangeArrowheads="1"/>
          </p:cNvSpPr>
          <p:nvPr/>
        </p:nvSpPr>
        <p:spPr bwMode="auto">
          <a:xfrm>
            <a:off x="6363206" y="2417879"/>
            <a:ext cx="5523993" cy="2763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a:t>Thursday PM1 </a:t>
            </a:r>
          </a:p>
          <a:p>
            <a:pPr lvl="1"/>
            <a:r>
              <a:rPr lang="en-US" dirty="0" smtClean="0"/>
              <a:t>Motions</a:t>
            </a:r>
            <a:endParaRPr lang="en-US" dirty="0" smtClean="0"/>
          </a:p>
          <a:p>
            <a:pPr lvl="1"/>
            <a:r>
              <a:rPr lang="en-US" dirty="0" smtClean="0"/>
              <a:t>CID 4816, 4817 </a:t>
            </a:r>
            <a:r>
              <a:rPr lang="en-US" dirty="0"/>
              <a:t>11-19-1598 </a:t>
            </a:r>
            <a:r>
              <a:rPr lang="en-US" dirty="0" err="1"/>
              <a:t>Payam</a:t>
            </a:r>
            <a:r>
              <a:rPr lang="en-US" dirty="0"/>
              <a:t> TORAB</a:t>
            </a:r>
          </a:p>
          <a:p>
            <a:pPr lvl="1"/>
            <a:r>
              <a:rPr lang="en-US" dirty="0"/>
              <a:t>PHY CIDs - Michael MONTEMURRO</a:t>
            </a:r>
          </a:p>
          <a:p>
            <a:pPr lvl="1">
              <a:lnSpc>
                <a:spcPct val="80000"/>
              </a:lnSpc>
            </a:pPr>
            <a:r>
              <a:rPr lang="en-US" altLang="en-US" dirty="0" smtClean="0"/>
              <a:t>Plans </a:t>
            </a:r>
            <a:r>
              <a:rPr lang="en-US" altLang="en-US" dirty="0"/>
              <a:t>for </a:t>
            </a:r>
            <a:r>
              <a:rPr lang="en-US" altLang="en-US" dirty="0" smtClean="0"/>
              <a:t>January – March 2020</a:t>
            </a:r>
            <a:endParaRPr lang="en-US" altLang="en-US" dirty="0"/>
          </a:p>
          <a:p>
            <a:pPr lvl="1">
              <a:lnSpc>
                <a:spcPct val="80000"/>
              </a:lnSpc>
            </a:pPr>
            <a:r>
              <a:rPr lang="en-US" altLang="en-US" dirty="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762000" y="2417879"/>
            <a:ext cx="4724400" cy="1581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a:t>
            </a:r>
            <a:r>
              <a:rPr lang="en-US" altLang="en-US" sz="2400" b="1" dirty="0" smtClean="0"/>
              <a:t>sday AM2</a:t>
            </a:r>
            <a:endParaRPr lang="en-US" altLang="en-US" sz="2400" b="1" dirty="0"/>
          </a:p>
          <a:p>
            <a:pPr lvl="1"/>
            <a:r>
              <a:rPr lang="en-US" dirty="0"/>
              <a:t>11-20-0150 Menzo WENTINK </a:t>
            </a:r>
            <a:r>
              <a:rPr lang="en-US" dirty="0" smtClean="0"/>
              <a:t>CIDs</a:t>
            </a:r>
          </a:p>
          <a:p>
            <a:pPr lvl="1"/>
            <a:r>
              <a:rPr lang="en-US" dirty="0"/>
              <a:t>GEN CIDs – Jon </a:t>
            </a:r>
            <a:r>
              <a:rPr lang="en-US" dirty="0" smtClean="0"/>
              <a:t>ROSDAHL</a:t>
            </a:r>
            <a:endParaRPr lang="en-US" dirty="0"/>
          </a:p>
          <a:p>
            <a:pPr lvl="1"/>
            <a:endParaRPr lang="en-US" sz="1800" dirty="0"/>
          </a:p>
          <a:p>
            <a:pPr lvl="1"/>
            <a:endParaRPr lang="en-GB" sz="16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549509</TotalTime>
  <Words>2303</Words>
  <Application>Microsoft Office PowerPoint</Application>
  <PresentationFormat>Widescreen</PresentationFormat>
  <Paragraphs>486</Paragraphs>
  <Slides>26</Slides>
  <Notes>20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6" baseType="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January 2020 Agenda</vt:lpstr>
      <vt:lpstr>Abstract</vt:lpstr>
      <vt:lpstr>TGmd Agenda-1  </vt:lpstr>
      <vt:lpstr>TGmd Agenda-2  </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Standard and Amendment Ratification</vt:lpstr>
      <vt:lpstr>TGmd Schedule Details – Need To Review</vt:lpstr>
      <vt:lpstr>TGmd schedule – updated July 2019 </vt:lpstr>
      <vt:lpstr>TGmd – Snapshot slide</vt:lpstr>
      <vt:lpstr>Approve prior TGmd minutes</vt:lpstr>
      <vt:lpstr>Motion 154  – Editorial CIDs</vt:lpstr>
      <vt:lpstr>Motion 155  – GEN CIDs</vt:lpstr>
      <vt:lpstr>Motion 156  – PHY CIDs</vt:lpstr>
      <vt:lpstr>Motion xxx  – CID 4041</vt:lpstr>
      <vt:lpstr>Motion xxx  – MAC CIDs</vt:lpstr>
      <vt:lpstr>Motion: Ad-hoc</vt:lpstr>
      <vt:lpstr>Motion: CRC Approval of SA Ballot comment resolutions and recirculation ballot</vt:lpstr>
      <vt:lpstr>January 2020 – March 2020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2020</cp:keywords>
  <cp:lastModifiedBy>Stanley, Dorothy</cp:lastModifiedBy>
  <cp:revision>3984</cp:revision>
  <cp:lastPrinted>1998-02-10T13:28:06Z</cp:lastPrinted>
  <dcterms:created xsi:type="dcterms:W3CDTF">2005-01-04T21:26:55Z</dcterms:created>
  <dcterms:modified xsi:type="dcterms:W3CDTF">2020-01-16T23:42:58Z</dcterms:modified>
</cp:coreProperties>
</file>