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724" r:id="rId4"/>
    <p:sldId id="665" r:id="rId5"/>
    <p:sldId id="666" r:id="rId6"/>
    <p:sldId id="667" r:id="rId7"/>
    <p:sldId id="668" r:id="rId8"/>
    <p:sldId id="669" r:id="rId9"/>
    <p:sldId id="748" r:id="rId10"/>
    <p:sldId id="749" r:id="rId11"/>
    <p:sldId id="750" r:id="rId12"/>
    <p:sldId id="629" r:id="rId13"/>
    <p:sldId id="710" r:id="rId14"/>
    <p:sldId id="711" r:id="rId15"/>
    <p:sldId id="647" r:id="rId16"/>
    <p:sldId id="677" r:id="rId17"/>
    <p:sldId id="751" r:id="rId18"/>
    <p:sldId id="684" r:id="rId19"/>
    <p:sldId id="752" r:id="rId20"/>
    <p:sldId id="590" r:id="rId21"/>
    <p:sldId id="516" r:id="rId22"/>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p:scale>
          <a:sx n="60" d="100"/>
          <a:sy n="60" d="100"/>
        </p:scale>
        <p:origin x="686" y="24"/>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01682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1953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802.11-19/2134r2</a:t>
            </a:r>
            <a:endParaRPr lang="en-US"/>
          </a:p>
        </p:txBody>
      </p:sp>
      <p:sp>
        <p:nvSpPr>
          <p:cNvPr id="5" name="Date Placeholder 4"/>
          <p:cNvSpPr>
            <a:spLocks noGrp="1"/>
          </p:cNvSpPr>
          <p:nvPr>
            <p:ph type="dt" idx="11"/>
          </p:nvPr>
        </p:nvSpPr>
        <p:spPr/>
        <p:txBody>
          <a:bodyPr/>
          <a:lstStyle/>
          <a:p>
            <a:pPr>
              <a:defRPr/>
            </a:pPr>
            <a:r>
              <a:rPr lang="en-US" smtClean="0"/>
              <a:t>January 2020</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2020</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802.11-19/2134r2</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760"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https://mentor.ieee.org/802.11/dcn/19/11-19-1984-00-000m-tgmd-2019-nov-1-teleconference-minutes.docx" TargetMode="External"/><Relationship Id="rId5" Type="http://schemas.openxmlformats.org/officeDocument/2006/relationships/hyperlink" Target="https://mentor.ieee.org/802.11/dcn/19/11-19-2164-00-000m-telecon-minutes-for-revmd-dec-20.docx" TargetMode="External"/><Relationship Id="rId4" Type="http://schemas.openxmlformats.org/officeDocument/2006/relationships/hyperlink" Target="https://mentor.ieee.org/802.11/dcn/20/11-20-0098-00-000m-telecon-minutes-for-revmd-jan-10-2020.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010-01-000m-revmd-sa1-comments-for-editor-ad-hoc.xl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January 2020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2020-01-13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52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693701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3844790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382"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Initial Standards Association Ballot Completed</a:t>
            </a:r>
          </a:p>
          <a:p>
            <a:pPr lvl="1">
              <a:lnSpc>
                <a:spcPct val="90000"/>
              </a:lnSpc>
            </a:pPr>
            <a:r>
              <a:rPr lang="en-US" altLang="zh-CN" dirty="0" smtClean="0"/>
              <a:t>Result: 82% approval (119 Approve, 25 Disapprove, 4 Abstain), 820 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November </a:t>
            </a:r>
            <a:r>
              <a:rPr lang="en-US" altLang="zh-CN" dirty="0"/>
              <a:t>2019 meeting</a:t>
            </a:r>
          </a:p>
          <a:p>
            <a:pPr lvl="1">
              <a:lnSpc>
                <a:spcPct val="90000"/>
              </a:lnSpc>
            </a:pPr>
            <a:r>
              <a:rPr lang="en-US" altLang="zh-CN" dirty="0" smtClean="0"/>
              <a:t>Two teleconferences held</a:t>
            </a:r>
          </a:p>
          <a:p>
            <a:pPr>
              <a:lnSpc>
                <a:spcPct val="90000"/>
              </a:lnSpc>
            </a:pPr>
            <a:r>
              <a:rPr lang="en-US" altLang="zh-CN" dirty="0" smtClean="0"/>
              <a:t>January 2020 meeting </a:t>
            </a:r>
            <a:r>
              <a:rPr lang="en-US" altLang="zh-CN" dirty="0"/>
              <a:t>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Progress initial SA ballot comment resolution</a:t>
            </a:r>
          </a:p>
          <a:p>
            <a:pPr lvl="1">
              <a:lnSpc>
                <a:spcPct val="90000"/>
              </a:lnSpc>
            </a:pPr>
            <a:r>
              <a:rPr lang="en-US" altLang="zh-CN" dirty="0" smtClean="0">
                <a:cs typeface="Arial" panose="020B0604020202020204" pitchFamily="34" charset="0"/>
                <a:sym typeface="Wingdings" panose="05000000000000000000" pitchFamily="2" charset="2"/>
              </a:rPr>
              <a:t>Plans for January – March 2020: teleconferences, February 18-20 ad-hoc meeting for continued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11-19-2134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400" dirty="0" smtClean="0"/>
              <a:t>November meeting minutes: </a:t>
            </a:r>
          </a:p>
          <a:p>
            <a:pPr lvl="2">
              <a:lnSpc>
                <a:spcPct val="80000"/>
              </a:lnSpc>
            </a:pPr>
            <a:r>
              <a:rPr lang="en-US" altLang="en-US" sz="2000" dirty="0">
                <a:hlinkClick r:id="rId3"/>
              </a:rPr>
              <a:t>https://</a:t>
            </a:r>
            <a:r>
              <a:rPr lang="en-US" altLang="en-US" sz="2000" dirty="0" smtClean="0">
                <a:hlinkClick r:id="rId3"/>
              </a:rPr>
              <a:t>mentor.ieee.org/802.11/dcn/19/11-19-1760</a:t>
            </a:r>
            <a:endParaRPr lang="en-US" altLang="en-US" sz="2000" dirty="0" smtClean="0"/>
          </a:p>
          <a:p>
            <a:pPr lvl="1">
              <a:lnSpc>
                <a:spcPct val="80000"/>
              </a:lnSpc>
            </a:pPr>
            <a:r>
              <a:rPr lang="en-US" altLang="en-US" sz="2200" dirty="0" smtClean="0"/>
              <a:t>Teleconference minutes:</a:t>
            </a:r>
          </a:p>
          <a:p>
            <a:pPr lvl="2">
              <a:lnSpc>
                <a:spcPct val="80000"/>
              </a:lnSpc>
            </a:pPr>
            <a:r>
              <a:rPr lang="en-US" altLang="en-US" dirty="0">
                <a:hlinkClick r:id="rId4"/>
              </a:rPr>
              <a:t>https://</a:t>
            </a:r>
            <a:r>
              <a:rPr lang="en-US" altLang="en-US" dirty="0" smtClean="0">
                <a:hlinkClick r:id="rId4"/>
              </a:rPr>
              <a:t>mentor.ieee.org/802.11/dcn/20/11-20-0098-00-000m-telecon-minutes-for-revmd-jan-10-2020.docx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mentor.ieee.org/802.11/dcn/19/11-19-2164-00-000m-telecon-minutes-for-revmd-dec-20.docx</a:t>
            </a:r>
            <a:r>
              <a:rPr lang="en-US" altLang="en-US" dirty="0" smtClean="0"/>
              <a:t> </a:t>
            </a:r>
          </a:p>
          <a:p>
            <a:pPr lvl="2">
              <a:lnSpc>
                <a:spcPct val="80000"/>
              </a:lnSpc>
            </a:pPr>
            <a:r>
              <a:rPr lang="en-US" altLang="en-US" dirty="0">
                <a:hlinkClick r:id="rId6"/>
              </a:rPr>
              <a:t>https://</a:t>
            </a:r>
            <a:r>
              <a:rPr lang="en-US" altLang="en-US" dirty="0" smtClean="0">
                <a:hlinkClick r:id="rId6"/>
              </a:rPr>
              <a:t>mentor.ieee.org/802.11/dcn/19/11-19-1984-00-000m-tgmd-2019-nov-1-teleconference-minutes.docx</a:t>
            </a:r>
            <a:r>
              <a:rPr lang="en-US" altLang="en-US" dirty="0" smtClean="0"/>
              <a:t> </a:t>
            </a:r>
            <a:endParaRPr lang="en-US" altLang="en-US" dirty="0" smtClean="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SA1 </a:t>
            </a:r>
            <a:r>
              <a:rPr lang="en-US" altLang="en-US" dirty="0" smtClean="0"/>
              <a:t>Trivial Editorial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a:t>
            </a:r>
            <a:r>
              <a:rPr lang="en-US" altLang="en-US" sz="2800" dirty="0" smtClean="0">
                <a:hlinkClick r:id="rId3"/>
              </a:rPr>
              <a:t>https</a:t>
            </a:r>
            <a:r>
              <a:rPr lang="en-US" altLang="en-US" sz="2800" dirty="0">
                <a:hlinkClick r:id="rId3"/>
              </a:rPr>
              <a:t>://</a:t>
            </a:r>
            <a:r>
              <a:rPr lang="en-US" altLang="en-US" sz="2800" dirty="0" smtClean="0">
                <a:hlinkClick r:id="rId3"/>
              </a:rPr>
              <a:t>mentor.ieee.org/802.11/dcn/20/11-20-0010-01-000m-revmd-sa1-comments-for-editor-ad-hoc.xls</a:t>
            </a:r>
            <a:r>
              <a:rPr lang="en-US" altLang="en-US" sz="2800" dirty="0" smtClean="0"/>
              <a:t> and incorporate the text changes into the </a:t>
            </a:r>
            <a:r>
              <a:rPr lang="en-US" altLang="en-US" sz="2800" dirty="0" err="1" smtClean="0"/>
              <a:t>TGmd</a:t>
            </a:r>
            <a:r>
              <a:rPr lang="en-US" altLang="en-US" sz="2800" dirty="0" smtClean="0"/>
              <a:t> draft. </a:t>
            </a: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a:t>
            </a:r>
            <a:r>
              <a:rPr lang="en-US" altLang="en-US" sz="2800" dirty="0" smtClean="0"/>
              <a:t>: Emily Qi</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894209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week &lt;dates&gt; in &lt;location&gt;, for the purpose of SA ballot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r>
              <a:rPr lang="en-US" altLang="en-US" dirty="0" smtClean="0"/>
              <a:t>Motion: </a:t>
            </a:r>
            <a:r>
              <a:rPr lang="en-GB" dirty="0"/>
              <a:t>CRC Approval of </a:t>
            </a:r>
            <a:r>
              <a:rPr lang="en-GB" dirty="0" smtClean="0"/>
              <a:t>SA </a:t>
            </a:r>
            <a:r>
              <a:rPr lang="en-GB" dirty="0"/>
              <a:t>Ballot comment resolutions and recirculation ballot</a:t>
            </a:r>
          </a:p>
        </p:txBody>
      </p:sp>
      <p:sp>
        <p:nvSpPr>
          <p:cNvPr id="9223" name="Rectangle 3"/>
          <p:cNvSpPr>
            <a:spLocks noGrp="1" noChangeArrowheads="1"/>
          </p:cNvSpPr>
          <p:nvPr>
            <p:ph type="body" idx="4294967295"/>
          </p:nvPr>
        </p:nvSpPr>
        <p:spPr>
          <a:xfrm>
            <a:off x="1981200" y="1995745"/>
            <a:ext cx="9479280" cy="4572001"/>
          </a:xfrm>
        </p:spPr>
        <p:txBody>
          <a:bodyPr/>
          <a:lstStyle/>
          <a:p>
            <a:pPr lvl="0"/>
            <a:r>
              <a:rPr lang="en-US" dirty="0"/>
              <a:t>Having approved comment resolutions for all of the comments received from </a:t>
            </a:r>
            <a:r>
              <a:rPr lang="en-US" dirty="0" smtClean="0"/>
              <a:t>the initial SA ballot </a:t>
            </a:r>
            <a:r>
              <a:rPr lang="en-US" dirty="0"/>
              <a:t>on </a:t>
            </a:r>
            <a:r>
              <a:rPr lang="en-US" dirty="0" smtClean="0"/>
              <a:t>P802.11REVmd as </a:t>
            </a:r>
            <a:r>
              <a:rPr lang="en-US" dirty="0"/>
              <a:t>contained in document &lt;resolution doc ref&gt;,</a:t>
            </a:r>
            <a:endParaRPr lang="en-GB" dirty="0"/>
          </a:p>
          <a:p>
            <a:pPr lvl="0"/>
            <a:r>
              <a:rPr lang="en-US" dirty="0" smtClean="0"/>
              <a:t>Instruct </a:t>
            </a:r>
            <a:r>
              <a:rPr lang="en-US" dirty="0"/>
              <a:t>the editor to prepare Draft </a:t>
            </a:r>
            <a:r>
              <a:rPr lang="en-US" dirty="0" smtClean="0"/>
              <a:t>4.0 </a:t>
            </a:r>
            <a:r>
              <a:rPr lang="en-US" dirty="0"/>
              <a:t>incorporating these resolutions </a:t>
            </a:r>
            <a:r>
              <a:rPr lang="en-US" dirty="0" smtClean="0"/>
              <a:t>and</a:t>
            </a:r>
            <a:endParaRPr lang="en-GB" dirty="0"/>
          </a:p>
          <a:p>
            <a:pPr lvl="0"/>
            <a:r>
              <a:rPr lang="en-US" dirty="0"/>
              <a:t>Approve a 15 day </a:t>
            </a:r>
            <a:r>
              <a:rPr lang="en-US" dirty="0" smtClean="0"/>
              <a:t>SA </a:t>
            </a:r>
            <a:r>
              <a:rPr lang="en-US" dirty="0"/>
              <a:t>Recirculation Ballot asking the question “Should </a:t>
            </a:r>
            <a:r>
              <a:rPr lang="en-US" dirty="0" smtClean="0"/>
              <a:t>P802.11REVmd D4.0 be </a:t>
            </a:r>
            <a:r>
              <a:rPr lang="en-US" dirty="0"/>
              <a:t>forwarded to </a:t>
            </a:r>
            <a:r>
              <a:rPr lang="en-US" dirty="0" err="1"/>
              <a:t>RevCom</a:t>
            </a:r>
            <a:r>
              <a:rPr lang="en-US" dirty="0"/>
              <a:t>?”</a:t>
            </a:r>
            <a:endParaRPr lang="en-GB" dirty="0"/>
          </a:p>
          <a:p>
            <a:r>
              <a:rPr lang="en-US" dirty="0"/>
              <a:t> </a:t>
            </a:r>
            <a:endParaRPr lang="en-GB" dirty="0"/>
          </a:p>
          <a:p>
            <a:pPr lvl="0"/>
            <a:r>
              <a:rPr lang="en-GB" dirty="0" smtClean="0"/>
              <a:t>Moved:</a:t>
            </a:r>
            <a:endParaRPr lang="en-GB" dirty="0"/>
          </a:p>
          <a:p>
            <a:pPr lvl="0"/>
            <a:r>
              <a:rPr lang="en-GB" dirty="0" smtClean="0"/>
              <a:t>Seconded:</a:t>
            </a:r>
          </a:p>
          <a:p>
            <a:pPr lvl="0"/>
            <a:r>
              <a:rPr lang="en-US" dirty="0" smtClean="0"/>
              <a:t>Result:</a:t>
            </a:r>
            <a:endParaRPr lang="en-GB"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3745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None/>
            </a:pPr>
            <a:r>
              <a:rPr lang="en-US" altLang="en-US" dirty="0" smtClean="0"/>
              <a:t>	This presentation contains the IEEE 802.11 </a:t>
            </a:r>
            <a:r>
              <a:rPr lang="en-US" altLang="en-US" dirty="0" err="1" smtClean="0"/>
              <a:t>TGmd</a:t>
            </a:r>
            <a:r>
              <a:rPr lang="en-US" altLang="en-US" dirty="0" smtClean="0"/>
              <a:t> agenda for the January 2020 session</a:t>
            </a:r>
            <a:r>
              <a:rPr lang="en-US" altLang="en-US" dirty="0"/>
              <a:t>. </a:t>
            </a:r>
            <a:r>
              <a:rPr lang="en-US" altLang="en-US" dirty="0" err="1" smtClean="0"/>
              <a:t>TGmd</a:t>
            </a:r>
            <a:r>
              <a:rPr lang="en-US" altLang="en-US" dirty="0" smtClean="0"/>
              <a:t> </a:t>
            </a:r>
            <a:r>
              <a:rPr lang="en-US" altLang="en-US" dirty="0"/>
              <a:t>is operating as the </a:t>
            </a:r>
            <a:r>
              <a:rPr lang="en-US" altLang="en-US" dirty="0" smtClean="0"/>
              <a:t>Comment Resolution Committee </a:t>
            </a:r>
            <a:r>
              <a:rPr lang="en-US" altLang="en-US" dirty="0"/>
              <a:t>for </a:t>
            </a:r>
            <a:r>
              <a:rPr lang="en-US" altLang="en-US" dirty="0" smtClean="0"/>
              <a:t>P802.11REVmd.</a:t>
            </a:r>
            <a:endParaRPr lang="en-US" altLang="en-US" dirty="0"/>
          </a:p>
          <a:p>
            <a:pPr>
              <a:buFontTx/>
              <a:buNone/>
            </a:pPr>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January 2020 – March 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TBD 10am Eastern 2 hours– </a:t>
            </a:r>
          </a:p>
          <a:p>
            <a:pPr lvl="1"/>
            <a:r>
              <a:rPr lang="en-US" altLang="en-US" sz="1600" dirty="0" smtClean="0"/>
              <a:t>January </a:t>
            </a:r>
            <a:r>
              <a:rPr lang="en-US" altLang="en-US" sz="1600" dirty="0"/>
              <a:t>3</a:t>
            </a:r>
            <a:r>
              <a:rPr lang="en-US" altLang="en-US" sz="1600" dirty="0" smtClean="0"/>
              <a:t>1, 2020, Feb 7, 14, 28 2020</a:t>
            </a:r>
            <a:endParaRPr lang="en-US" altLang="en-US" sz="1600" dirty="0"/>
          </a:p>
          <a:p>
            <a:r>
              <a:rPr lang="en-US" altLang="en-US" sz="2000" dirty="0" smtClean="0"/>
              <a:t>Next ad-hoc:  </a:t>
            </a:r>
          </a:p>
          <a:p>
            <a:pPr lvl="1"/>
            <a:r>
              <a:rPr lang="en-US" altLang="en-US" sz="1600" dirty="0" smtClean="0"/>
              <a:t>February 18-20, 2020</a:t>
            </a:r>
          </a:p>
          <a:p>
            <a:pPr lvl="1"/>
            <a:r>
              <a:rPr lang="en-US" altLang="en-US" sz="1600" dirty="0" smtClean="0"/>
              <a:t>April 2020 - TBD</a:t>
            </a:r>
          </a:p>
          <a:p>
            <a:r>
              <a:rPr lang="en-US" altLang="en-US" sz="2000" dirty="0" smtClean="0"/>
              <a:t>Schedule </a:t>
            </a:r>
            <a:r>
              <a:rPr lang="en-US" altLang="en-US" sz="2000" dirty="0"/>
              <a:t>review</a:t>
            </a:r>
          </a:p>
          <a:p>
            <a:r>
              <a:rPr lang="en-US" altLang="en-US" sz="2000" dirty="0"/>
              <a:t>Availability of 11md </a:t>
            </a:r>
            <a:r>
              <a:rPr lang="en-US" altLang="en-US" sz="2000" dirty="0" smtClean="0"/>
              <a:t>D3.0 </a:t>
            </a:r>
            <a:r>
              <a:rPr lang="en-US" altLang="en-US" sz="2000" dirty="0"/>
              <a:t>in the IEEE store</a:t>
            </a:r>
          </a:p>
          <a:p>
            <a:pPr lvl="1"/>
            <a:r>
              <a:rPr lang="en-US" altLang="en-US" sz="1800" dirty="0" smtClean="0"/>
              <a:t>Draft </a:t>
            </a:r>
            <a:r>
              <a:rPr lang="en-US" altLang="en-US" sz="1800" dirty="0"/>
              <a:t>3</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SA Ballot</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245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609600" y="1752600"/>
            <a:ext cx="5753607"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a:t>
            </a:r>
            <a:r>
              <a:rPr lang="en-US" altLang="en-US" sz="1800" dirty="0" smtClean="0"/>
              <a:t>reminder, Approve agenda</a:t>
            </a:r>
            <a:endParaRPr lang="en-US" altLang="en-US" sz="1800" dirty="0"/>
          </a:p>
          <a:p>
            <a:pPr lvl="1"/>
            <a:r>
              <a:rPr lang="en-US" altLang="en-US" sz="1800" dirty="0"/>
              <a:t>Status, Review of </a:t>
            </a:r>
            <a:r>
              <a:rPr lang="en-US" altLang="en-US" sz="1800" dirty="0" smtClean="0"/>
              <a:t>Objectives, </a:t>
            </a:r>
            <a:r>
              <a:rPr lang="en-US" sz="1800" dirty="0" smtClean="0"/>
              <a:t>Editor Report 11-17-0920</a:t>
            </a:r>
            <a:endParaRPr lang="en-GB" sz="1800" dirty="0"/>
          </a:p>
          <a:p>
            <a:pPr lvl="1"/>
            <a:r>
              <a:rPr lang="en-US" sz="1800" dirty="0" smtClean="0"/>
              <a:t>CID 4133 – 11-19-2154r1 – </a:t>
            </a:r>
            <a:r>
              <a:rPr lang="en-US" sz="1800" dirty="0" err="1" smtClean="0"/>
              <a:t>Jouni</a:t>
            </a:r>
            <a:r>
              <a:rPr lang="en-US" sz="1800" dirty="0" smtClean="0"/>
              <a:t> </a:t>
            </a:r>
            <a:r>
              <a:rPr lang="en-US" sz="1800" dirty="0" smtClean="0"/>
              <a:t>MALINEN</a:t>
            </a:r>
          </a:p>
          <a:p>
            <a:pPr lvl="1"/>
            <a:r>
              <a:rPr lang="en-US" sz="1800" dirty="0" smtClean="0"/>
              <a:t>11-20-127 – </a:t>
            </a:r>
            <a:r>
              <a:rPr lang="en-US" sz="1800" dirty="0" err="1" smtClean="0"/>
              <a:t>Jouni</a:t>
            </a:r>
            <a:r>
              <a:rPr lang="en-US" sz="1800" dirty="0" smtClean="0"/>
              <a:t> MALINEN</a:t>
            </a:r>
            <a:endParaRPr lang="en-US" sz="1800" dirty="0" smtClean="0"/>
          </a:p>
          <a:p>
            <a:pPr lvl="1"/>
            <a:r>
              <a:rPr lang="en-US" sz="1800" dirty="0" smtClean="0"/>
              <a:t>11-19-2165 – Assaf KASHER</a:t>
            </a:r>
          </a:p>
          <a:p>
            <a:pPr lvl="1"/>
            <a:r>
              <a:rPr lang="en-US" sz="1800" dirty="0"/>
              <a:t>Editorial CIDs – 11-19-2160, 11-19-2163</a:t>
            </a:r>
          </a:p>
          <a:p>
            <a:pPr lvl="1"/>
            <a:endParaRPr lang="en-US" sz="1600" dirty="0" smtClean="0"/>
          </a:p>
          <a:p>
            <a:pPr lvl="1"/>
            <a:endParaRPr lang="en-GB" sz="1600" dirty="0"/>
          </a:p>
          <a:p>
            <a:pPr lvl="1"/>
            <a:endParaRPr lang="en-US" sz="1600" dirty="0" smtClean="0"/>
          </a:p>
        </p:txBody>
      </p:sp>
      <p:sp>
        <p:nvSpPr>
          <p:cNvPr id="8" name="Rectangle 19"/>
          <p:cNvSpPr>
            <a:spLocks noChangeArrowheads="1"/>
          </p:cNvSpPr>
          <p:nvPr/>
        </p:nvSpPr>
        <p:spPr bwMode="auto">
          <a:xfrm>
            <a:off x="7155581" y="1808954"/>
            <a:ext cx="5156886" cy="1467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800" dirty="0" smtClean="0"/>
              <a:t>Editorial CIDs 11-20-0141, 11-20-0142 – Emily QI</a:t>
            </a:r>
          </a:p>
          <a:p>
            <a:pPr lvl="1"/>
            <a:r>
              <a:rPr lang="en-US" sz="1800" dirty="0" smtClean="0"/>
              <a:t>11-20-143 Lili Hervieu</a:t>
            </a:r>
            <a:endParaRPr lang="en-US" sz="1800" dirty="0"/>
          </a:p>
        </p:txBody>
      </p:sp>
      <p:sp>
        <p:nvSpPr>
          <p:cNvPr id="10" name="Rectangle 35"/>
          <p:cNvSpPr>
            <a:spLocks noChangeArrowheads="1"/>
          </p:cNvSpPr>
          <p:nvPr/>
        </p:nvSpPr>
        <p:spPr bwMode="auto">
          <a:xfrm>
            <a:off x="7162800" y="4572000"/>
            <a:ext cx="47244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Thursday PM1 </a:t>
            </a:r>
          </a:p>
          <a:p>
            <a:pPr lvl="1"/>
            <a:r>
              <a:rPr lang="en-US" sz="1800" dirty="0" smtClean="0"/>
              <a:t>GEN CIDs </a:t>
            </a:r>
          </a:p>
          <a:p>
            <a:pPr lvl="1"/>
            <a:r>
              <a:rPr lang="en-US" sz="1800" dirty="0" smtClean="0"/>
              <a:t>Motions</a:t>
            </a:r>
          </a:p>
          <a:p>
            <a:pPr lvl="2"/>
            <a:r>
              <a:rPr lang="en-US" sz="1800" dirty="0" smtClean="0"/>
              <a:t>11-20-0010 – Trivial Editorial CIDs </a:t>
            </a:r>
            <a:endParaRPr lang="en-US" sz="1800" dirty="0"/>
          </a:p>
          <a:p>
            <a:pPr lvl="1">
              <a:lnSpc>
                <a:spcPct val="80000"/>
              </a:lnSpc>
            </a:pPr>
            <a:r>
              <a:rPr lang="en-US" altLang="en-US" sz="1800" dirty="0"/>
              <a:t>Plans for </a:t>
            </a:r>
            <a:r>
              <a:rPr lang="en-US" altLang="en-US" sz="1800" dirty="0" smtClean="0"/>
              <a:t>January – March 2020</a:t>
            </a:r>
            <a:endParaRPr lang="en-US" altLang="en-US" sz="1800" dirty="0"/>
          </a:p>
          <a:p>
            <a:pPr lvl="1">
              <a:lnSpc>
                <a:spcPct val="80000"/>
              </a:lnSpc>
            </a:pPr>
            <a:r>
              <a:rPr lang="en-US" altLang="en-US" sz="1800"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19"/>
          <p:cNvSpPr>
            <a:spLocks noChangeArrowheads="1"/>
          </p:cNvSpPr>
          <p:nvPr/>
        </p:nvSpPr>
        <p:spPr bwMode="auto">
          <a:xfrm>
            <a:off x="646176" y="5029200"/>
            <a:ext cx="5156886" cy="98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PM2</a:t>
            </a:r>
            <a:endParaRPr lang="en-US" altLang="en-US" sz="2400" b="1" dirty="0"/>
          </a:p>
          <a:p>
            <a:pPr lvl="1"/>
            <a:r>
              <a:rPr lang="en-US" sz="1800" dirty="0" smtClean="0"/>
              <a:t>Editorial CIDs – 11-19-2160, 11-19-2163</a:t>
            </a:r>
            <a:endParaRPr lang="en-US" sz="1800" dirty="0"/>
          </a:p>
          <a:p>
            <a:pPr lvl="1"/>
            <a:r>
              <a:rPr lang="en-US" sz="1800" dirty="0" smtClean="0"/>
              <a:t>Menzo WENTINK CIDs</a:t>
            </a:r>
            <a:endParaRPr lang="en-GB" sz="1800" dirty="0"/>
          </a:p>
        </p:txBody>
      </p:sp>
      <p:sp>
        <p:nvSpPr>
          <p:cNvPr id="11" name="Rectangle 19"/>
          <p:cNvSpPr>
            <a:spLocks noChangeArrowheads="1"/>
          </p:cNvSpPr>
          <p:nvPr/>
        </p:nvSpPr>
        <p:spPr bwMode="auto">
          <a:xfrm>
            <a:off x="7162800" y="3200400"/>
            <a:ext cx="4724400" cy="98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800" dirty="0" smtClean="0"/>
              <a:t>PHY Comments – Michael </a:t>
            </a:r>
            <a:r>
              <a:rPr lang="en-US" sz="1800" dirty="0" smtClean="0"/>
              <a:t>MONTEMURRO, Chris Hansen (CID 4076)</a:t>
            </a:r>
            <a:endParaRPr lang="en-US" sz="1800" dirty="0"/>
          </a:p>
          <a:p>
            <a:pPr lvl="1"/>
            <a:endParaRPr lang="en-GB" sz="16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1933777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545303</TotalTime>
  <Words>1957</Words>
  <Application>Microsoft Office PowerPoint</Application>
  <PresentationFormat>Widescreen</PresentationFormat>
  <Paragraphs>382</Paragraphs>
  <Slides>21</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1" baseType="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January 2020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Standard and Amendment Ratification</vt:lpstr>
      <vt:lpstr>TGmd Schedule Details – Need To Review</vt:lpstr>
      <vt:lpstr>TGmd schedule – updated July 2019 </vt:lpstr>
      <vt:lpstr>TGmd – Snapshot slide</vt:lpstr>
      <vt:lpstr>Approve prior TGmd minutes</vt:lpstr>
      <vt:lpstr>Motion xxx  – SA1 Trivial Editorial CIDs</vt:lpstr>
      <vt:lpstr>Motion: Ad-hoc</vt:lpstr>
      <vt:lpstr>Motion: CRC Approval of SA Ballot comment resolutions and recirculation ballot</vt:lpstr>
      <vt:lpstr>January 2020 – March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2020</cp:keywords>
  <cp:lastModifiedBy>Stanley, Dorothy</cp:lastModifiedBy>
  <cp:revision>3954</cp:revision>
  <cp:lastPrinted>1998-02-10T13:28:06Z</cp:lastPrinted>
  <dcterms:created xsi:type="dcterms:W3CDTF">2005-01-04T21:26:55Z</dcterms:created>
  <dcterms:modified xsi:type="dcterms:W3CDTF">2020-01-13T21:57:56Z</dcterms:modified>
</cp:coreProperties>
</file>