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8" r:id="rId3"/>
    <p:sldId id="724" r:id="rId4"/>
    <p:sldId id="665" r:id="rId5"/>
    <p:sldId id="666" r:id="rId6"/>
    <p:sldId id="667" r:id="rId7"/>
    <p:sldId id="668" r:id="rId8"/>
    <p:sldId id="669" r:id="rId9"/>
    <p:sldId id="748" r:id="rId10"/>
    <p:sldId id="749" r:id="rId11"/>
    <p:sldId id="750" r:id="rId12"/>
    <p:sldId id="629" r:id="rId13"/>
    <p:sldId id="710" r:id="rId14"/>
    <p:sldId id="711" r:id="rId15"/>
    <p:sldId id="647" r:id="rId16"/>
    <p:sldId id="677" r:id="rId17"/>
    <p:sldId id="751" r:id="rId18"/>
    <p:sldId id="684" r:id="rId19"/>
    <p:sldId id="752" r:id="rId20"/>
    <p:sldId id="590" r:id="rId21"/>
    <p:sldId id="516" r:id="rId22"/>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8000"/>
    <a:srgbClr val="0066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802.11-19/2134r1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2020</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802.11-19/2134r1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2020</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802.11-19/2134r1</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016825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019531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20</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802.11-19/2134r1</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21</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802.11-19/2134r1</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802.11-19/2134r1</a:t>
            </a:r>
            <a:endParaRPr lang="en-US"/>
          </a:p>
        </p:txBody>
      </p:sp>
      <p:sp>
        <p:nvSpPr>
          <p:cNvPr id="5" name="Date Placeholder 4"/>
          <p:cNvSpPr>
            <a:spLocks noGrp="1"/>
          </p:cNvSpPr>
          <p:nvPr>
            <p:ph type="dt" idx="11"/>
          </p:nvPr>
        </p:nvSpPr>
        <p:spPr/>
        <p:txBody>
          <a:bodyPr/>
          <a:lstStyle/>
          <a:p>
            <a:pPr>
              <a:defRPr/>
            </a:pPr>
            <a:r>
              <a:rPr lang="en-US" smtClean="0"/>
              <a:t>January 2020</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14</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January 2020</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802.11-19/2134r1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1760"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standards.ieee.org/develop/project/802.11.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18/11-18-0611"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January 2020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2020-01-13</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518" name="Document" r:id="rId5" imgW="8254447" imgH="2544858" progId="Word.Document.8">
                  <p:embed/>
                </p:oleObj>
              </mc:Choice>
              <mc:Fallback>
                <p:oleObj name="Document" r:id="rId5" imgW="8254447" imgH="2544858" progId="Word.Document.8">
                  <p:embed/>
                  <p:pic>
                    <p:nvPicPr>
                      <p:cNvPr id="0" name="Object 11"/>
                      <p:cNvPicPr>
                        <a:picLocks noChangeAspect="1" noChangeArrowheads="1"/>
                      </p:cNvPicPr>
                      <p:nvPr/>
                    </p:nvPicPr>
                    <p:blipFill>
                      <a:blip r:embed="rId6"/>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a:t>
            </a:r>
            <a:r>
              <a:rPr lang="en-US" sz="2000" dirty="0" smtClean="0"/>
              <a:t>the IEEE </a:t>
            </a:r>
            <a:r>
              <a:rPr lang="en-US" sz="2000" dirty="0"/>
              <a:t>standards development individual process shall act based on </a:t>
            </a:r>
            <a:r>
              <a:rPr lang="en-US" sz="2000" dirty="0" smtClean="0"/>
              <a:t>their qualifications </a:t>
            </a:r>
            <a:r>
              <a:rPr lang="en-US" sz="2000" dirty="0"/>
              <a:t>and experience”</a:t>
            </a:r>
          </a:p>
          <a:p>
            <a:pPr>
              <a:buFont typeface="Arial" panose="020B0604020202020204" pitchFamily="34" charset="0"/>
              <a:buChar char="•"/>
            </a:pPr>
            <a:r>
              <a:rPr lang="en-US" sz="2000" dirty="0" smtClean="0"/>
              <a:t>This </a:t>
            </a:r>
            <a:r>
              <a:rPr lang="en-US" sz="2000" dirty="0"/>
              <a:t>means participants:</a:t>
            </a:r>
          </a:p>
          <a:p>
            <a:pPr lvl="1">
              <a:buFont typeface="Arial" panose="020B0604020202020204" pitchFamily="34" charset="0"/>
              <a:buChar char="•"/>
            </a:pPr>
            <a:r>
              <a:rPr lang="en-US" sz="1800" b="1" dirty="0" smtClean="0">
                <a:solidFill>
                  <a:srgbClr val="00B050"/>
                </a:solidFill>
              </a:rPr>
              <a:t>Shall </a:t>
            </a:r>
            <a:r>
              <a:rPr lang="en-US" sz="1800" b="1" dirty="0">
                <a:solidFill>
                  <a:srgbClr val="00B050"/>
                </a:solidFill>
              </a:rPr>
              <a:t>act &amp; vote </a:t>
            </a:r>
            <a:r>
              <a:rPr lang="en-US" sz="1800" dirty="0"/>
              <a:t>based on their personal &amp; independent opinions derived </a:t>
            </a:r>
            <a:r>
              <a:rPr lang="en-US" sz="1800" dirty="0" smtClean="0"/>
              <a:t>from their </a:t>
            </a:r>
            <a:r>
              <a:rPr lang="en-US" sz="1800" dirty="0"/>
              <a:t>expertise, knowledge, and qualifications</a:t>
            </a:r>
          </a:p>
          <a:p>
            <a:pPr lvl="1">
              <a:buFont typeface="Arial" panose="020B0604020202020204" pitchFamily="34" charset="0"/>
              <a:buChar char="•"/>
            </a:pPr>
            <a:r>
              <a:rPr lang="en-US" sz="1800" b="1" dirty="0" smtClean="0">
                <a:solidFill>
                  <a:srgbClr val="FF0000"/>
                </a:solidFill>
              </a:rPr>
              <a:t>Shall </a:t>
            </a:r>
            <a:r>
              <a:rPr lang="en-US" sz="1800" b="1" dirty="0">
                <a:solidFill>
                  <a:srgbClr val="FF0000"/>
                </a:solidFill>
              </a:rPr>
              <a:t>not act or vote </a:t>
            </a:r>
            <a:r>
              <a:rPr lang="en-US" sz="1800" dirty="0"/>
              <a:t>based on any obligation to or any direction from any </a:t>
            </a:r>
            <a:r>
              <a:rPr lang="en-US" sz="1800" dirty="0" smtClean="0"/>
              <a:t>other person </a:t>
            </a:r>
            <a:r>
              <a:rPr lang="en-US" sz="1800" dirty="0"/>
              <a:t>or organization, including an employer or client, regardless of </a:t>
            </a:r>
            <a:r>
              <a:rPr lang="en-US" sz="1800" dirty="0" smtClean="0"/>
              <a:t>any external </a:t>
            </a:r>
            <a:r>
              <a:rPr lang="en-US" sz="1800" dirty="0"/>
              <a:t>commitments, agreements, contracts, or orders</a:t>
            </a:r>
          </a:p>
          <a:p>
            <a:pPr lvl="1">
              <a:buFont typeface="Arial" panose="020B0604020202020204" pitchFamily="34" charset="0"/>
              <a:buChar char="•"/>
            </a:pPr>
            <a:r>
              <a:rPr lang="en-US" sz="1800" b="1" dirty="0" smtClean="0">
                <a:solidFill>
                  <a:srgbClr val="FF0000"/>
                </a:solidFill>
              </a:rPr>
              <a:t>Shall </a:t>
            </a:r>
            <a:r>
              <a:rPr lang="en-US" sz="1800" b="1" dirty="0">
                <a:solidFill>
                  <a:srgbClr val="FF0000"/>
                </a:solidFill>
              </a:rPr>
              <a:t>not direct </a:t>
            </a:r>
            <a:r>
              <a:rPr lang="en-US" sz="1800" dirty="0"/>
              <a:t>the actions or votes of other participants or retaliate </a:t>
            </a:r>
            <a:r>
              <a:rPr lang="en-US" sz="1800" dirty="0" smtClean="0"/>
              <a:t>against other </a:t>
            </a:r>
            <a:r>
              <a:rPr lang="en-US" sz="1800" dirty="0"/>
              <a:t>participants for fulfilling their responsibility to act &amp; vote based on </a:t>
            </a:r>
            <a:r>
              <a:rPr lang="en-US" sz="1800" dirty="0" smtClean="0"/>
              <a:t>their personal </a:t>
            </a:r>
            <a:r>
              <a:rPr lang="en-US" sz="1800" dirty="0"/>
              <a:t>&amp; independently developed opinions</a:t>
            </a:r>
          </a:p>
          <a:p>
            <a:pPr>
              <a:buFont typeface="Arial" panose="020B0604020202020204" pitchFamily="34" charset="0"/>
              <a:buChar char="•"/>
            </a:pPr>
            <a:r>
              <a:rPr lang="en-US" sz="2000" dirty="0" smtClean="0"/>
              <a:t>By </a:t>
            </a:r>
            <a:r>
              <a:rPr lang="en-US" sz="2000" dirty="0"/>
              <a:t>participating in standards activities using the “</a:t>
            </a:r>
            <a:r>
              <a:rPr lang="en-US" sz="2000" i="1" dirty="0"/>
              <a:t>individual process</a:t>
            </a:r>
            <a:r>
              <a:rPr lang="en-US" sz="2000" dirty="0"/>
              <a:t>”, </a:t>
            </a:r>
            <a:r>
              <a:rPr lang="en-US" sz="2000" dirty="0" smtClean="0"/>
              <a:t>you are </a:t>
            </a:r>
            <a:r>
              <a:rPr lang="en-US" sz="2000" dirty="0"/>
              <a:t>deemed to accept these requirements; if you are unable to </a:t>
            </a:r>
            <a:r>
              <a:rPr lang="en-US" sz="2000" dirty="0" smtClean="0"/>
              <a:t>satisfy these </a:t>
            </a:r>
            <a:r>
              <a:rPr lang="en-US" sz="2000" dirty="0"/>
              <a:t>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Dorothy Stanley, HP Enterprise</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January 2020</a:t>
            </a:r>
            <a:endParaRPr lang="en-GB" dirty="0"/>
          </a:p>
        </p:txBody>
      </p:sp>
    </p:spTree>
    <p:extLst>
      <p:ext uri="{BB962C8B-B14F-4D97-AF65-F5344CB8AC3E}">
        <p14:creationId xmlns:p14="http://schemas.microsoft.com/office/powerpoint/2010/main" val="693701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800" dirty="0" smtClean="0"/>
              <a:t>This </a:t>
            </a:r>
            <a:r>
              <a:rPr lang="en-US" sz="1800" dirty="0"/>
              <a:t>means no participant may exercise “</a:t>
            </a:r>
            <a:r>
              <a:rPr lang="en-US" sz="1800" i="1" dirty="0"/>
              <a:t>authority, leadership, or influence </a:t>
            </a:r>
            <a:r>
              <a:rPr lang="en-US" sz="1800" i="1" dirty="0" smtClean="0"/>
              <a:t>by reason </a:t>
            </a:r>
            <a:r>
              <a:rPr lang="en-US" sz="1800" i="1" dirty="0"/>
              <a:t>of superior leverage, strength, or representation to the exclusion of </a:t>
            </a:r>
            <a:r>
              <a:rPr lang="en-US" sz="1800" i="1" dirty="0" smtClean="0"/>
              <a:t>fair and </a:t>
            </a:r>
            <a:r>
              <a:rPr lang="en-US" sz="1800" i="1" dirty="0"/>
              <a:t>equitable consideration of other viewpoints</a:t>
            </a:r>
            <a:r>
              <a:rPr lang="en-US" sz="1800" dirty="0"/>
              <a:t>” or “</a:t>
            </a:r>
            <a:r>
              <a:rPr lang="en-US" sz="1800" i="1" dirty="0"/>
              <a:t>to hinder the progress of </a:t>
            </a:r>
            <a:r>
              <a:rPr lang="en-US" sz="1800" i="1" dirty="0" smtClean="0"/>
              <a:t>the standards </a:t>
            </a:r>
            <a:r>
              <a:rPr lang="en-US" sz="1800" i="1" dirty="0"/>
              <a:t>development activity</a:t>
            </a:r>
            <a:r>
              <a:rPr lang="en-US" sz="180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Dorothy Stanley, HP Enterprise</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January 2020</a:t>
            </a:r>
            <a:endParaRPr lang="en-GB" dirty="0"/>
          </a:p>
        </p:txBody>
      </p:sp>
    </p:spTree>
    <p:extLst>
      <p:ext uri="{BB962C8B-B14F-4D97-AF65-F5344CB8AC3E}">
        <p14:creationId xmlns:p14="http://schemas.microsoft.com/office/powerpoint/2010/main" val="3844790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1160041590"/>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374"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July 2019</a:t>
            </a:r>
            <a:r>
              <a:rPr lang="en-US" dirty="0"/>
              <a:t/>
            </a:r>
            <a:br>
              <a:rPr lang="en-US" dirty="0"/>
            </a:br>
            <a:endParaRPr lang="en-US" dirty="0"/>
          </a:p>
        </p:txBody>
      </p:sp>
      <p:sp>
        <p:nvSpPr>
          <p:cNvPr id="3" name="Content Placeholder 2"/>
          <p:cNvSpPr>
            <a:spLocks noGrp="1"/>
          </p:cNvSpPr>
          <p:nvPr>
            <p:ph idx="1"/>
          </p:nvPr>
        </p:nvSpPr>
        <p:spPr>
          <a:xfrm>
            <a:off x="1943100" y="1828800"/>
            <a:ext cx="92583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September</a:t>
            </a:r>
            <a:r>
              <a:rPr lang="en-US" altLang="en-US" dirty="0" smtClean="0"/>
              <a:t> </a:t>
            </a:r>
            <a:r>
              <a:rPr lang="en-US" altLang="en-US" dirty="0"/>
              <a:t>2019 – Form SB Pool </a:t>
            </a:r>
            <a:r>
              <a:rPr lang="en-US" altLang="en-US" dirty="0" smtClean="0"/>
              <a:t>– Closes 2019-10-11</a:t>
            </a:r>
            <a:endParaRPr lang="en-US" altLang="en-US" dirty="0"/>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January 2020</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Initial Standards Association Ballot Completed</a:t>
            </a:r>
          </a:p>
          <a:p>
            <a:pPr lvl="1">
              <a:lnSpc>
                <a:spcPct val="90000"/>
              </a:lnSpc>
            </a:pPr>
            <a:r>
              <a:rPr lang="en-US" altLang="zh-CN" dirty="0" smtClean="0"/>
              <a:t>Result: 82% approval (119 Approve, 25 Disapprove, 4 Abstain), 820 comments received</a:t>
            </a:r>
          </a:p>
          <a:p>
            <a:pPr lvl="1">
              <a:lnSpc>
                <a:spcPct val="90000"/>
              </a:lnSpc>
            </a:pPr>
            <a:r>
              <a:rPr lang="en-US" altLang="zh-CN" dirty="0" smtClean="0"/>
              <a:t>D3.0 incorporates all approved amendments </a:t>
            </a:r>
            <a:endParaRPr lang="en-US" altLang="zh-CN" dirty="0"/>
          </a:p>
          <a:p>
            <a:pPr>
              <a:lnSpc>
                <a:spcPct val="90000"/>
              </a:lnSpc>
            </a:pPr>
            <a:r>
              <a:rPr lang="en-US" altLang="zh-CN" dirty="0"/>
              <a:t>Since </a:t>
            </a:r>
            <a:r>
              <a:rPr lang="en-US" altLang="zh-CN" dirty="0" smtClean="0"/>
              <a:t>November </a:t>
            </a:r>
            <a:r>
              <a:rPr lang="en-US" altLang="zh-CN" dirty="0"/>
              <a:t>2019 meeting</a:t>
            </a:r>
          </a:p>
          <a:p>
            <a:pPr lvl="1">
              <a:lnSpc>
                <a:spcPct val="90000"/>
              </a:lnSpc>
            </a:pPr>
            <a:r>
              <a:rPr lang="en-US" altLang="zh-CN" dirty="0" smtClean="0"/>
              <a:t>Two teleconferences held</a:t>
            </a:r>
          </a:p>
          <a:p>
            <a:pPr>
              <a:lnSpc>
                <a:spcPct val="90000"/>
              </a:lnSpc>
            </a:pPr>
            <a:r>
              <a:rPr lang="en-US" altLang="zh-CN" smtClean="0"/>
              <a:t>January </a:t>
            </a:r>
            <a:r>
              <a:rPr lang="en-US" altLang="zh-CN" dirty="0" smtClean="0"/>
              <a:t>2020 meeting </a:t>
            </a:r>
            <a:r>
              <a:rPr lang="en-US" altLang="zh-CN" dirty="0"/>
              <a:t>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Progress initial SA ballot comment resolution</a:t>
            </a:r>
          </a:p>
          <a:p>
            <a:pPr lvl="1">
              <a:lnSpc>
                <a:spcPct val="90000"/>
              </a:lnSpc>
            </a:pPr>
            <a:r>
              <a:rPr lang="en-US" altLang="zh-CN" dirty="0" smtClean="0">
                <a:cs typeface="Arial" panose="020B0604020202020204" pitchFamily="34" charset="0"/>
                <a:sym typeface="Wingdings" panose="05000000000000000000" pitchFamily="2" charset="2"/>
              </a:rPr>
              <a:t>Plans for January – March 2020: teleconferences, February 18-20 ad-hoc meeting for continued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11-19-2134</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sz="2400" dirty="0" smtClean="0"/>
              <a:t>November meeting minutes: </a:t>
            </a:r>
          </a:p>
          <a:p>
            <a:pPr lvl="2">
              <a:lnSpc>
                <a:spcPct val="80000"/>
              </a:lnSpc>
            </a:pPr>
            <a:r>
              <a:rPr lang="en-US" altLang="en-US" sz="2000" dirty="0">
                <a:hlinkClick r:id="rId3"/>
              </a:rPr>
              <a:t>https://</a:t>
            </a:r>
            <a:r>
              <a:rPr lang="en-US" altLang="en-US" sz="2000" dirty="0" smtClean="0">
                <a:hlinkClick r:id="rId3"/>
              </a:rPr>
              <a:t>mentor.ieee.org/802.11/dcn/19/11-19-1760</a:t>
            </a:r>
            <a:endParaRPr lang="en-US" altLang="en-US" sz="2000" dirty="0" smtClean="0"/>
          </a:p>
          <a:p>
            <a:pPr lvl="1">
              <a:lnSpc>
                <a:spcPct val="80000"/>
              </a:lnSpc>
            </a:pPr>
            <a:r>
              <a:rPr lang="en-US" altLang="en-US" sz="2200" dirty="0" smtClean="0"/>
              <a:t>Teleconference minutes:</a:t>
            </a:r>
          </a:p>
          <a:p>
            <a:pPr lvl="2">
              <a:lnSpc>
                <a:spcPct val="80000"/>
              </a:lnSpc>
            </a:pPr>
            <a:r>
              <a:rPr lang="en-US" altLang="en-US" dirty="0" smtClean="0"/>
              <a:t>TBD</a:t>
            </a:r>
          </a:p>
          <a:p>
            <a:pPr lvl="2">
              <a:lnSpc>
                <a:spcPct val="80000"/>
              </a:lnSpc>
            </a:pPr>
            <a:endParaRPr lang="en-US" altLang="en-US" dirty="0" smtClean="0"/>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xxx  – SA1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in the </a:t>
            </a:r>
            <a:endParaRPr lang="en-US" altLang="en-US" sz="2800" dirty="0" smtClean="0"/>
          </a:p>
          <a:p>
            <a:pPr marL="0" indent="0">
              <a:lnSpc>
                <a:spcPct val="80000"/>
              </a:lnSpc>
              <a:buNone/>
            </a:pPr>
            <a:endParaRPr lang="en-US" altLang="en-US" sz="2800" dirty="0"/>
          </a:p>
          <a:p>
            <a:pPr lvl="1">
              <a:lnSpc>
                <a:spcPct val="80000"/>
              </a:lnSpc>
            </a:pPr>
            <a:r>
              <a:rPr lang="en-US" altLang="en-US" sz="2400" dirty="0" smtClean="0"/>
              <a:t>“tab name” and “tab name” tabs in &lt;document name&gt;</a:t>
            </a:r>
            <a:r>
              <a:rPr lang="en-US" altLang="en-US" sz="2800" dirty="0" smtClean="0"/>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a:t>
            </a:r>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7894209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week &lt;dates&gt; in &lt;location&gt;, for the purpose of SA ballot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r>
              <a:rPr lang="en-US" altLang="en-US" dirty="0" smtClean="0"/>
              <a:t>Motion: </a:t>
            </a:r>
            <a:r>
              <a:rPr lang="en-GB" dirty="0"/>
              <a:t>CRC Approval of </a:t>
            </a:r>
            <a:r>
              <a:rPr lang="en-GB" dirty="0" smtClean="0"/>
              <a:t>SA </a:t>
            </a:r>
            <a:r>
              <a:rPr lang="en-GB" dirty="0"/>
              <a:t>Ballot comment resolutions and recirculation ballot</a:t>
            </a:r>
          </a:p>
        </p:txBody>
      </p:sp>
      <p:sp>
        <p:nvSpPr>
          <p:cNvPr id="9223" name="Rectangle 3"/>
          <p:cNvSpPr>
            <a:spLocks noGrp="1" noChangeArrowheads="1"/>
          </p:cNvSpPr>
          <p:nvPr>
            <p:ph type="body" idx="4294967295"/>
          </p:nvPr>
        </p:nvSpPr>
        <p:spPr>
          <a:xfrm>
            <a:off x="1981200" y="1995745"/>
            <a:ext cx="9479280" cy="4572001"/>
          </a:xfrm>
        </p:spPr>
        <p:txBody>
          <a:bodyPr/>
          <a:lstStyle/>
          <a:p>
            <a:pPr lvl="0"/>
            <a:r>
              <a:rPr lang="en-US" dirty="0"/>
              <a:t>Having approved comment resolutions for all of the comments received from </a:t>
            </a:r>
            <a:r>
              <a:rPr lang="en-US" dirty="0" smtClean="0"/>
              <a:t>the initial SA ballot </a:t>
            </a:r>
            <a:r>
              <a:rPr lang="en-US" dirty="0"/>
              <a:t>on </a:t>
            </a:r>
            <a:r>
              <a:rPr lang="en-US" dirty="0" smtClean="0"/>
              <a:t>P802.11REVmd as </a:t>
            </a:r>
            <a:r>
              <a:rPr lang="en-US" dirty="0"/>
              <a:t>contained in document &lt;resolution doc ref&gt;,</a:t>
            </a:r>
            <a:endParaRPr lang="en-GB" dirty="0"/>
          </a:p>
          <a:p>
            <a:pPr lvl="0"/>
            <a:r>
              <a:rPr lang="en-US" dirty="0" smtClean="0"/>
              <a:t>Instruct </a:t>
            </a:r>
            <a:r>
              <a:rPr lang="en-US" dirty="0"/>
              <a:t>the editor to prepare Draft </a:t>
            </a:r>
            <a:r>
              <a:rPr lang="en-US" dirty="0" smtClean="0"/>
              <a:t>4.0 </a:t>
            </a:r>
            <a:r>
              <a:rPr lang="en-US" dirty="0"/>
              <a:t>incorporating these resolutions </a:t>
            </a:r>
            <a:r>
              <a:rPr lang="en-US" dirty="0" smtClean="0"/>
              <a:t>and</a:t>
            </a:r>
            <a:endParaRPr lang="en-GB" dirty="0"/>
          </a:p>
          <a:p>
            <a:pPr lvl="0"/>
            <a:r>
              <a:rPr lang="en-US" dirty="0"/>
              <a:t>Approve a 15 day </a:t>
            </a:r>
            <a:r>
              <a:rPr lang="en-US" dirty="0" smtClean="0"/>
              <a:t>SA </a:t>
            </a:r>
            <a:r>
              <a:rPr lang="en-US" dirty="0"/>
              <a:t>Recirculation Ballot asking the question “Should </a:t>
            </a:r>
            <a:r>
              <a:rPr lang="en-US" dirty="0" smtClean="0"/>
              <a:t>P802.11REVmd D4.0 be </a:t>
            </a:r>
            <a:r>
              <a:rPr lang="en-US" dirty="0"/>
              <a:t>forwarded to </a:t>
            </a:r>
            <a:r>
              <a:rPr lang="en-US" dirty="0" err="1"/>
              <a:t>RevCom</a:t>
            </a:r>
            <a:r>
              <a:rPr lang="en-US" dirty="0"/>
              <a:t>?”</a:t>
            </a:r>
            <a:endParaRPr lang="en-GB" dirty="0"/>
          </a:p>
          <a:p>
            <a:r>
              <a:rPr lang="en-US" dirty="0"/>
              <a:t> </a:t>
            </a:r>
            <a:endParaRPr lang="en-GB" dirty="0"/>
          </a:p>
          <a:p>
            <a:pPr lvl="0"/>
            <a:r>
              <a:rPr lang="en-GB" dirty="0" smtClean="0"/>
              <a:t>Moved:</a:t>
            </a:r>
            <a:endParaRPr lang="en-GB" dirty="0"/>
          </a:p>
          <a:p>
            <a:pPr lvl="0"/>
            <a:r>
              <a:rPr lang="en-GB" dirty="0" smtClean="0"/>
              <a:t>Seconded:</a:t>
            </a:r>
          </a:p>
          <a:p>
            <a:pPr lvl="0"/>
            <a:r>
              <a:rPr lang="en-US" dirty="0" smtClean="0"/>
              <a:t>Result:</a:t>
            </a:r>
            <a:endParaRPr lang="en-GB" dirty="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837458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None/>
            </a:pPr>
            <a:r>
              <a:rPr lang="en-US" altLang="en-US" dirty="0" smtClean="0"/>
              <a:t>	This presentation contains the IEEE 802.11 </a:t>
            </a:r>
            <a:r>
              <a:rPr lang="en-US" altLang="en-US" dirty="0" err="1" smtClean="0"/>
              <a:t>TGmd</a:t>
            </a:r>
            <a:r>
              <a:rPr lang="en-US" altLang="en-US" dirty="0" smtClean="0"/>
              <a:t> agenda for the January 2020 session</a:t>
            </a:r>
            <a:r>
              <a:rPr lang="en-US" altLang="en-US" dirty="0"/>
              <a:t>. </a:t>
            </a:r>
            <a:r>
              <a:rPr lang="en-US" altLang="en-US" dirty="0" err="1" smtClean="0"/>
              <a:t>TGmd</a:t>
            </a:r>
            <a:r>
              <a:rPr lang="en-US" altLang="en-US" dirty="0" smtClean="0"/>
              <a:t> </a:t>
            </a:r>
            <a:r>
              <a:rPr lang="en-US" altLang="en-US" dirty="0"/>
              <a:t>is operating as the </a:t>
            </a:r>
            <a:r>
              <a:rPr lang="en-US" altLang="en-US" dirty="0" smtClean="0"/>
              <a:t>Comment Resolution Committee </a:t>
            </a:r>
            <a:r>
              <a:rPr lang="en-US" altLang="en-US" dirty="0"/>
              <a:t>for </a:t>
            </a:r>
            <a:r>
              <a:rPr lang="en-US" altLang="en-US" dirty="0" smtClean="0"/>
              <a:t>P802.11REVmd.</a:t>
            </a:r>
            <a:endParaRPr lang="en-US" altLang="en-US" dirty="0"/>
          </a:p>
          <a:p>
            <a:pPr>
              <a:buFontTx/>
              <a:buNone/>
            </a:pPr>
            <a:endParaRPr lang="en-US" alt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20</a:t>
            </a:fld>
            <a:endParaRPr lang="en-US" smtClean="0"/>
          </a:p>
        </p:txBody>
      </p:sp>
      <p:sp>
        <p:nvSpPr>
          <p:cNvPr id="25605" name="Rectangle 2"/>
          <p:cNvSpPr>
            <a:spLocks noGrp="1" noChangeArrowheads="1"/>
          </p:cNvSpPr>
          <p:nvPr>
            <p:ph type="title"/>
          </p:nvPr>
        </p:nvSpPr>
        <p:spPr/>
        <p:txBody>
          <a:bodyPr/>
          <a:lstStyle/>
          <a:p>
            <a:r>
              <a:rPr lang="en-US" altLang="en-US" dirty="0" smtClean="0"/>
              <a:t>January 2020 – March 2020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a:t>
            </a:r>
            <a:r>
              <a:rPr lang="en-US" altLang="en-US" sz="2000" dirty="0" smtClean="0"/>
              <a:t>call TBD 10am Eastern 2 hours– </a:t>
            </a:r>
          </a:p>
          <a:p>
            <a:pPr lvl="1"/>
            <a:r>
              <a:rPr lang="en-US" altLang="en-US" sz="1600" dirty="0" smtClean="0"/>
              <a:t>January </a:t>
            </a:r>
            <a:r>
              <a:rPr lang="en-US" altLang="en-US" sz="1600" dirty="0"/>
              <a:t>3</a:t>
            </a:r>
            <a:r>
              <a:rPr lang="en-US" altLang="en-US" sz="1600" dirty="0" smtClean="0"/>
              <a:t>1, 2020, Feb 7, 14, 28 2020</a:t>
            </a:r>
            <a:endParaRPr lang="en-US" altLang="en-US" sz="1600" dirty="0"/>
          </a:p>
          <a:p>
            <a:r>
              <a:rPr lang="en-US" altLang="en-US" sz="2000" dirty="0" smtClean="0"/>
              <a:t>Next ad-hoc:  </a:t>
            </a:r>
          </a:p>
          <a:p>
            <a:pPr lvl="1"/>
            <a:r>
              <a:rPr lang="en-US" altLang="en-US" sz="1600" dirty="0" smtClean="0"/>
              <a:t>February 18-20, 2020</a:t>
            </a:r>
          </a:p>
          <a:p>
            <a:pPr lvl="1"/>
            <a:r>
              <a:rPr lang="en-US" altLang="en-US" sz="1600" dirty="0" smtClean="0"/>
              <a:t>April 2020 - TBD</a:t>
            </a:r>
          </a:p>
          <a:p>
            <a:r>
              <a:rPr lang="en-US" altLang="en-US" sz="2000" dirty="0" smtClean="0"/>
              <a:t>Schedule </a:t>
            </a:r>
            <a:r>
              <a:rPr lang="en-US" altLang="en-US" sz="2000" dirty="0"/>
              <a:t>review</a:t>
            </a:r>
          </a:p>
          <a:p>
            <a:r>
              <a:rPr lang="en-US" altLang="en-US" sz="2000" dirty="0"/>
              <a:t>Availability of 11md </a:t>
            </a:r>
            <a:r>
              <a:rPr lang="en-US" altLang="en-US" sz="2000" dirty="0" smtClean="0"/>
              <a:t>D3.0 </a:t>
            </a:r>
            <a:r>
              <a:rPr lang="en-US" altLang="en-US" sz="2000" dirty="0"/>
              <a:t>in the IEEE store</a:t>
            </a:r>
          </a:p>
          <a:p>
            <a:pPr lvl="1"/>
            <a:r>
              <a:rPr lang="en-US" altLang="en-US" sz="1800" dirty="0" smtClean="0"/>
              <a:t>Draft </a:t>
            </a:r>
            <a:r>
              <a:rPr lang="en-US" altLang="en-US" sz="1800" dirty="0"/>
              <a:t>3</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SA Ballot</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21</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236, 245 </a:t>
            </a:r>
            <a:r>
              <a:rPr lang="en-US" altLang="en-US" sz="2000" dirty="0"/>
              <a:t>comments </a:t>
            </a:r>
            <a:r>
              <a:rPr lang="en-US" altLang="en-US" sz="2000" dirty="0" smtClean="0">
                <a:hlinkClick r:id="rId6"/>
              </a:rPr>
              <a:t>https://mentor.ieee.org/802.11/dcn/18/11-18-0611</a:t>
            </a:r>
            <a:r>
              <a:rPr lang="en-US" altLang="en-US" sz="2000" dirty="0" smtClean="0"/>
              <a:t> </a:t>
            </a:r>
          </a:p>
          <a:p>
            <a:r>
              <a:rPr lang="en-US" altLang="en-US" sz="2000" dirty="0" smtClean="0"/>
              <a:t>Approved PAR: </a:t>
            </a:r>
            <a:r>
              <a:rPr lang="en-US" altLang="en-US" sz="2000" dirty="0">
                <a:hlinkClick r:id="rId7"/>
              </a:rPr>
              <a:t>https://</a:t>
            </a:r>
            <a:r>
              <a:rPr lang="en-US" altLang="en-US" sz="2000" dirty="0" smtClean="0">
                <a:hlinkClick r:id="rId7"/>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609600" y="1752600"/>
            <a:ext cx="5753607"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dirty="0"/>
              <a:t>Chair’s Welcome, Policy &amp; patent </a:t>
            </a:r>
            <a:r>
              <a:rPr lang="en-US" altLang="en-US" dirty="0" smtClean="0"/>
              <a:t>reminder, Approve agenda</a:t>
            </a:r>
            <a:endParaRPr lang="en-US" altLang="en-US" dirty="0"/>
          </a:p>
          <a:p>
            <a:pPr lvl="1"/>
            <a:r>
              <a:rPr lang="en-US" altLang="en-US" dirty="0"/>
              <a:t>Status, Review of </a:t>
            </a:r>
            <a:r>
              <a:rPr lang="en-US" altLang="en-US" dirty="0" smtClean="0"/>
              <a:t>Objectives, </a:t>
            </a:r>
            <a:r>
              <a:rPr lang="en-US" dirty="0" smtClean="0"/>
              <a:t>Editor Report 11-17-0920</a:t>
            </a:r>
            <a:endParaRPr lang="en-GB" dirty="0"/>
          </a:p>
          <a:p>
            <a:pPr lvl="1"/>
            <a:r>
              <a:rPr lang="en-US" dirty="0" smtClean="0"/>
              <a:t>CID 4133 – 11-19-2154r1 – </a:t>
            </a:r>
            <a:r>
              <a:rPr lang="en-US" dirty="0" err="1" smtClean="0"/>
              <a:t>Jouni</a:t>
            </a:r>
            <a:r>
              <a:rPr lang="en-US" dirty="0" smtClean="0"/>
              <a:t> </a:t>
            </a:r>
            <a:r>
              <a:rPr lang="en-US" dirty="0" smtClean="0"/>
              <a:t>MALINEN</a:t>
            </a:r>
          </a:p>
          <a:p>
            <a:pPr lvl="1"/>
            <a:r>
              <a:rPr lang="en-US" dirty="0" smtClean="0"/>
              <a:t>11-20-127 – </a:t>
            </a:r>
            <a:r>
              <a:rPr lang="en-US" dirty="0" err="1" smtClean="0"/>
              <a:t>Jouni</a:t>
            </a:r>
            <a:r>
              <a:rPr lang="en-US" dirty="0" smtClean="0"/>
              <a:t> MALINEN</a:t>
            </a:r>
            <a:endParaRPr lang="en-US" dirty="0" smtClean="0"/>
          </a:p>
          <a:p>
            <a:pPr lvl="1"/>
            <a:r>
              <a:rPr lang="en-US" dirty="0" smtClean="0"/>
              <a:t>11-19-2165 – Assaf KASHER</a:t>
            </a:r>
          </a:p>
          <a:p>
            <a:pPr lvl="1"/>
            <a:endParaRPr lang="en-US" sz="1600" dirty="0" smtClean="0"/>
          </a:p>
          <a:p>
            <a:pPr lvl="1"/>
            <a:endParaRPr lang="en-GB" sz="1600" dirty="0"/>
          </a:p>
          <a:p>
            <a:pPr lvl="1"/>
            <a:endParaRPr lang="en-US" sz="1600" dirty="0" smtClean="0"/>
          </a:p>
        </p:txBody>
      </p:sp>
      <p:sp>
        <p:nvSpPr>
          <p:cNvPr id="8" name="Rectangle 19"/>
          <p:cNvSpPr>
            <a:spLocks noChangeArrowheads="1"/>
          </p:cNvSpPr>
          <p:nvPr/>
        </p:nvSpPr>
        <p:spPr bwMode="auto">
          <a:xfrm>
            <a:off x="7155581" y="1808954"/>
            <a:ext cx="5156886" cy="987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PM1</a:t>
            </a:r>
            <a:endParaRPr lang="en-US" altLang="en-US" sz="2400" b="1" dirty="0"/>
          </a:p>
          <a:p>
            <a:pPr lvl="1"/>
            <a:r>
              <a:rPr lang="en-US" dirty="0" smtClean="0"/>
              <a:t>Comment resolution</a:t>
            </a:r>
            <a:endParaRPr lang="en-US" sz="2400" dirty="0"/>
          </a:p>
        </p:txBody>
      </p:sp>
      <p:sp>
        <p:nvSpPr>
          <p:cNvPr id="10" name="Rectangle 35"/>
          <p:cNvSpPr>
            <a:spLocks noChangeArrowheads="1"/>
          </p:cNvSpPr>
          <p:nvPr/>
        </p:nvSpPr>
        <p:spPr bwMode="auto">
          <a:xfrm>
            <a:off x="7162800" y="4495800"/>
            <a:ext cx="47244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a:t>Thursday PM1 </a:t>
            </a:r>
          </a:p>
          <a:p>
            <a:pPr lvl="1"/>
            <a:r>
              <a:rPr lang="en-US" dirty="0"/>
              <a:t>Motions</a:t>
            </a:r>
          </a:p>
          <a:p>
            <a:pPr lvl="1">
              <a:lnSpc>
                <a:spcPct val="80000"/>
              </a:lnSpc>
            </a:pPr>
            <a:r>
              <a:rPr lang="en-US" altLang="en-US" dirty="0"/>
              <a:t>Plans for </a:t>
            </a:r>
            <a:r>
              <a:rPr lang="en-US" altLang="en-US" dirty="0" smtClean="0"/>
              <a:t>January – March 2020</a:t>
            </a:r>
            <a:endParaRPr lang="en-US" altLang="en-US" dirty="0"/>
          </a:p>
          <a:p>
            <a:pPr lvl="1">
              <a:lnSpc>
                <a:spcPct val="80000"/>
              </a:lnSpc>
            </a:pPr>
            <a:r>
              <a:rPr lang="en-US" altLang="en-US" dirty="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9" name="Rectangle 19"/>
          <p:cNvSpPr>
            <a:spLocks noChangeArrowheads="1"/>
          </p:cNvSpPr>
          <p:nvPr/>
        </p:nvSpPr>
        <p:spPr bwMode="auto">
          <a:xfrm>
            <a:off x="609600" y="4880018"/>
            <a:ext cx="5156886" cy="987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PM2</a:t>
            </a:r>
            <a:endParaRPr lang="en-US" altLang="en-US" sz="2400" b="1" dirty="0"/>
          </a:p>
          <a:p>
            <a:pPr lvl="1"/>
            <a:r>
              <a:rPr lang="en-US" dirty="0" smtClean="0"/>
              <a:t>Editorial CIDs – 11-19-2160, 11-19-2163</a:t>
            </a:r>
            <a:endParaRPr lang="en-US" dirty="0"/>
          </a:p>
          <a:p>
            <a:pPr lvl="1"/>
            <a:endParaRPr lang="en-GB" sz="1600" dirty="0"/>
          </a:p>
        </p:txBody>
      </p:sp>
      <p:sp>
        <p:nvSpPr>
          <p:cNvPr id="11" name="Rectangle 19"/>
          <p:cNvSpPr>
            <a:spLocks noChangeArrowheads="1"/>
          </p:cNvSpPr>
          <p:nvPr/>
        </p:nvSpPr>
        <p:spPr bwMode="auto">
          <a:xfrm>
            <a:off x="7162800" y="3051218"/>
            <a:ext cx="5156886" cy="987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PM2</a:t>
            </a:r>
            <a:endParaRPr lang="en-US" altLang="en-US" sz="2400" b="1" dirty="0"/>
          </a:p>
          <a:p>
            <a:pPr lvl="1"/>
            <a:r>
              <a:rPr lang="en-US" dirty="0" smtClean="0"/>
              <a:t>PHY Comments – Michael MONTEMURRO</a:t>
            </a:r>
            <a:endParaRPr lang="en-US" dirty="0"/>
          </a:p>
          <a:p>
            <a:pPr lvl="1"/>
            <a:endParaRPr lang="en-GB" sz="16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800" dirty="0" smtClean="0">
                <a:hlinkClick r:id="rId2"/>
              </a:rPr>
              <a:t>IEEE </a:t>
            </a:r>
            <a:r>
              <a:rPr lang="en-US" sz="1800" dirty="0">
                <a:hlinkClick r:id="rId2"/>
              </a:rPr>
              <a:t>Code of </a:t>
            </a:r>
            <a:r>
              <a:rPr lang="en-US" sz="1800" dirty="0" smtClean="0">
                <a:hlinkClick r:id="rId2"/>
              </a:rPr>
              <a:t>Ethics</a:t>
            </a:r>
            <a:endParaRPr lang="en-US" sz="1800" dirty="0"/>
          </a:p>
          <a:p>
            <a:pPr lvl="1">
              <a:buFont typeface="Arial" panose="020B0604020202020204" pitchFamily="34" charset="0"/>
              <a:buChar char="•"/>
            </a:pPr>
            <a:r>
              <a:rPr lang="en-US" sz="1800" dirty="0" smtClean="0">
                <a:hlinkClick r:id="rId3"/>
              </a:rPr>
              <a:t>IEEE </a:t>
            </a:r>
            <a:r>
              <a:rPr lang="en-US" sz="1800" dirty="0">
                <a:hlinkClick r:id="rId3"/>
              </a:rPr>
              <a:t>Code of Conduct</a:t>
            </a:r>
            <a:endParaRPr lang="en-US" sz="180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800" i="1" dirty="0" smtClean="0"/>
              <a:t>Uphold </a:t>
            </a:r>
            <a:r>
              <a:rPr lang="en-US" sz="1800" i="1" dirty="0"/>
              <a:t>the highest standards of integrity, responsible behavior, and ethical </a:t>
            </a:r>
            <a:r>
              <a:rPr lang="en-US" sz="1800" i="1" dirty="0" smtClean="0"/>
              <a:t>and professional </a:t>
            </a:r>
            <a:r>
              <a:rPr lang="en-US" sz="1800" i="1" dirty="0"/>
              <a:t>conduct</a:t>
            </a:r>
          </a:p>
          <a:p>
            <a:pPr lvl="1">
              <a:buFont typeface="Arial" panose="020B0604020202020204" pitchFamily="34" charset="0"/>
              <a:buChar char="•"/>
            </a:pPr>
            <a:r>
              <a:rPr lang="en-US" sz="1800" i="1" dirty="0" smtClean="0"/>
              <a:t>Treat </a:t>
            </a:r>
            <a:r>
              <a:rPr lang="en-US" sz="1800" i="1" dirty="0"/>
              <a:t>people fairly and with respect, to not engage in harassment</a:t>
            </a:r>
            <a:r>
              <a:rPr lang="en-US" sz="1800" i="1" dirty="0" smtClean="0"/>
              <a:t>, discrimination</a:t>
            </a:r>
            <a:r>
              <a:rPr lang="en-US" sz="1800" i="1" dirty="0"/>
              <a:t>, or retaliation, and to protect people's privacy.</a:t>
            </a:r>
          </a:p>
          <a:p>
            <a:pPr lvl="1">
              <a:buFont typeface="Arial" panose="020B0604020202020204" pitchFamily="34" charset="0"/>
              <a:buChar char="•"/>
            </a:pPr>
            <a:r>
              <a:rPr lang="en-US" sz="1800" i="1" dirty="0" smtClean="0"/>
              <a:t>Avoid </a:t>
            </a:r>
            <a:r>
              <a:rPr lang="en-US" sz="1800" i="1" dirty="0"/>
              <a:t>injuring others, their property, reputation, or employment by false </a:t>
            </a:r>
            <a:r>
              <a:rPr lang="en-US" sz="1800" i="1" dirty="0" smtClean="0"/>
              <a:t>or malicious </a:t>
            </a:r>
            <a:r>
              <a:rPr lang="en-US" sz="1800" i="1" dirty="0"/>
              <a:t>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Dorothy Stanley, HP Enterprise</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January 2020</a:t>
            </a:r>
            <a:endParaRPr lang="en-GB" dirty="0"/>
          </a:p>
        </p:txBody>
      </p:sp>
    </p:spTree>
    <p:extLst>
      <p:ext uri="{BB962C8B-B14F-4D97-AF65-F5344CB8AC3E}">
        <p14:creationId xmlns:p14="http://schemas.microsoft.com/office/powerpoint/2010/main" val="193377714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545197</TotalTime>
  <Words>1918</Words>
  <Application>Microsoft Office PowerPoint</Application>
  <PresentationFormat>Widescreen</PresentationFormat>
  <Paragraphs>378</Paragraphs>
  <Slides>21</Slides>
  <Notes>15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31" baseType="lpstr">
      <vt:lpstr>MS PGothic</vt:lpstr>
      <vt:lpstr>Arial</vt:lpstr>
      <vt:lpstr>Calibri</vt:lpstr>
      <vt:lpstr>Helvetica</vt:lpstr>
      <vt:lpstr>Monotype Sorts</vt:lpstr>
      <vt:lpstr>Times New Roman</vt:lpstr>
      <vt:lpstr>Wingdings</vt:lpstr>
      <vt:lpstr>802-11-Submission</vt:lpstr>
      <vt:lpstr>Document</vt:lpstr>
      <vt:lpstr>Acrobat Document</vt:lpstr>
      <vt:lpstr>IEEE 802.11 TGmd January 2020 Agenda</vt:lpstr>
      <vt:lpstr>Abstract</vt:lpstr>
      <vt:lpstr>TGmd Agenda  </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Standard and Amendment Ratification</vt:lpstr>
      <vt:lpstr>TGmd Schedule Details – Need To Review</vt:lpstr>
      <vt:lpstr>TGmd schedule – updated July 2019 </vt:lpstr>
      <vt:lpstr>TGmd – Snapshot slide</vt:lpstr>
      <vt:lpstr>Approve prior TGmd minutes</vt:lpstr>
      <vt:lpstr>Motion xxx  – SA1 CIDs</vt:lpstr>
      <vt:lpstr>Motion: Ad-hoc</vt:lpstr>
      <vt:lpstr>Motion: CRC Approval of SA Ballot comment resolutions and recirculation ballot</vt:lpstr>
      <vt:lpstr>January 2020 – March 2020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January 2020</cp:keywords>
  <cp:lastModifiedBy>Stanley, Dorothy</cp:lastModifiedBy>
  <cp:revision>3948</cp:revision>
  <cp:lastPrinted>1998-02-10T13:28:06Z</cp:lastPrinted>
  <dcterms:created xsi:type="dcterms:W3CDTF">2005-01-04T21:26:55Z</dcterms:created>
  <dcterms:modified xsi:type="dcterms:W3CDTF">2020-01-13T20:11:20Z</dcterms:modified>
</cp:coreProperties>
</file>