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9"/>
  </p:notesMasterIdLst>
  <p:handoutMasterIdLst>
    <p:handoutMasterId r:id="rId30"/>
  </p:handoutMasterIdLst>
  <p:sldIdLst>
    <p:sldId id="269" r:id="rId3"/>
    <p:sldId id="370" r:id="rId4"/>
    <p:sldId id="419" r:id="rId5"/>
    <p:sldId id="423" r:id="rId6"/>
    <p:sldId id="427" r:id="rId7"/>
    <p:sldId id="409" r:id="rId8"/>
    <p:sldId id="371" r:id="rId9"/>
    <p:sldId id="407" r:id="rId10"/>
    <p:sldId id="435" r:id="rId11"/>
    <p:sldId id="436" r:id="rId12"/>
    <p:sldId id="372" r:id="rId13"/>
    <p:sldId id="430" r:id="rId14"/>
    <p:sldId id="378" r:id="rId15"/>
    <p:sldId id="374" r:id="rId16"/>
    <p:sldId id="422" r:id="rId17"/>
    <p:sldId id="397" r:id="rId18"/>
    <p:sldId id="398" r:id="rId19"/>
    <p:sldId id="379" r:id="rId20"/>
    <p:sldId id="383" r:id="rId21"/>
    <p:sldId id="458" r:id="rId22"/>
    <p:sldId id="395" r:id="rId23"/>
    <p:sldId id="459" r:id="rId24"/>
    <p:sldId id="460" r:id="rId25"/>
    <p:sldId id="461" r:id="rId26"/>
    <p:sldId id="462" r:id="rId27"/>
    <p:sldId id="463" r:id="rId28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49" autoAdjust="0"/>
    <p:restoredTop sz="95394" autoAdjust="0"/>
  </p:normalViewPr>
  <p:slideViewPr>
    <p:cSldViewPr>
      <p:cViewPr varScale="1">
        <p:scale>
          <a:sx n="57" d="100"/>
          <a:sy n="57" d="100"/>
        </p:scale>
        <p:origin x="535" y="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802.11-19-2131r0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802.11-19-2131r0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802.11-19-2131r0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2020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802.11-19-2131r0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2020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802.11-18/1390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404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34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03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802.11-19-2131r0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2020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802.11-19-2131r0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2020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802.11-19/2131r0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8/19-18-0093-00-S1GH-par-as-approved-by-revcom-dec-2018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3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9/ec-19-0216" TargetMode="External"/><Relationship Id="rId3" Type="http://schemas.openxmlformats.org/officeDocument/2006/relationships/hyperlink" Target="https://mentor.ieee.org/802.11/dcn/11-19-2130" TargetMode="External"/><Relationship Id="rId7" Type="http://schemas.openxmlformats.org/officeDocument/2006/relationships/hyperlink" Target="https://mentor.ieee.org/802.11/dcn/11-19-2145" TargetMode="External"/><Relationship Id="rId12" Type="http://schemas.openxmlformats.org/officeDocument/2006/relationships/hyperlink" Target="https://mentor.ieee.org/802.11/dcn/11-19-177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9-1759" TargetMode="External"/><Relationship Id="rId11" Type="http://schemas.openxmlformats.org/officeDocument/2006/relationships/hyperlink" Target="https://mentor.ieee.org/802.11/dcn/11-19-2144" TargetMode="External"/><Relationship Id="rId5" Type="http://schemas.openxmlformats.org/officeDocument/2006/relationships/hyperlink" Target="https://mentor.ieee.org/802.11/dcn/11-19-2142" TargetMode="External"/><Relationship Id="rId10" Type="http://schemas.openxmlformats.org/officeDocument/2006/relationships/hyperlink" Target="https://mentor.ieee.org/802.11/dcn/11-19-2143" TargetMode="External"/><Relationship Id="rId4" Type="http://schemas.openxmlformats.org/officeDocument/2006/relationships/hyperlink" Target="https://mentor.ieee.org/802.11/dcn/11-19-2131" TargetMode="External"/><Relationship Id="rId9" Type="http://schemas.openxmlformats.org/officeDocument/2006/relationships/hyperlink" Target="https://mentor.ieee.org/802.11/dcn/11-19-2132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January 2020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2020-01-12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8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19-20/0001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dirty="0"/>
              <a:t>https://</a:t>
            </a:r>
            <a:r>
              <a:rPr lang="en-US" dirty="0" smtClean="0"/>
              <a:t>mentor.ieee.org/802.19/dcn/20/19-20-0001-00-0000-jan-2020-wg-agenda.xlsx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Monday PM2 (Opening Plenary), Thurs PM2 (Closing </a:t>
            </a:r>
            <a:r>
              <a:rPr lang="en-US" altLang="en-US" dirty="0" smtClean="0"/>
              <a:t>Plenary)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802.19.3 (</a:t>
            </a:r>
            <a:r>
              <a:rPr lang="en-US" dirty="0">
                <a:hlinkClick r:id="rId3"/>
              </a:rPr>
              <a:t>Sub-1GHz </a:t>
            </a:r>
            <a:r>
              <a:rPr lang="en-US" dirty="0" smtClean="0">
                <a:hlinkClick r:id="rId3"/>
              </a:rPr>
              <a:t>Coexistence PAR </a:t>
            </a:r>
            <a:r>
              <a:rPr lang="en-US" dirty="0" smtClean="0"/>
              <a:t>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Sub-1GHz Coexistence, see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Monday </a:t>
            </a:r>
            <a:r>
              <a:rPr lang="en-US" sz="1800" dirty="0"/>
              <a:t>P</a:t>
            </a:r>
            <a:r>
              <a:rPr lang="en-US" sz="1800" dirty="0" smtClean="0"/>
              <a:t>M1, Tuesday PM3, Thursday AM2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802.19.3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2020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3086561"/>
              </p:ext>
            </p:extLst>
          </p:nvPr>
        </p:nvGraphicFramePr>
        <p:xfrm>
          <a:off x="533401" y="4114800"/>
          <a:ext cx="5181600" cy="1885500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SENS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 Liaison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RCM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 and Changing MAC Addresses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4188087"/>
              </p:ext>
            </p:extLst>
          </p:nvPr>
        </p:nvGraphicFramePr>
        <p:xfrm>
          <a:off x="6248400" y="2133600"/>
          <a:ext cx="5744499" cy="3229920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556129"/>
              </p:ext>
            </p:extLst>
          </p:nvPr>
        </p:nvGraphicFramePr>
        <p:xfrm>
          <a:off x="2954528" y="1447800"/>
          <a:ext cx="6045200" cy="4582477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7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136859"/>
            <a:ext cx="2743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since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0835377"/>
              </p:ext>
            </p:extLst>
          </p:nvPr>
        </p:nvGraphicFramePr>
        <p:xfrm>
          <a:off x="152400" y="897598"/>
          <a:ext cx="11734800" cy="5008096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AU </a:t>
                      </a:r>
                      <a:b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 (Acting)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Bahar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SADEGHI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LEPP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Dennis SUNDMAN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RCM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25263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5845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08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169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26016" y="289350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7837361" y="1545739"/>
            <a:ext cx="981141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7861353" y="492343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7812481" y="2210571"/>
            <a:ext cx="992464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6629400" y="3659811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6629400" y="427146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5423904" y="2324398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5426852" y="2935317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70148" y="36576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TGbe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6629400" y="1696886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4215179" y="23622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(BCS)</a:t>
            </a: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4228009" y="423545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28009" y="487842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3117427" y="2687830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Random and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Changing MAC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Addresses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(RCM)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3110678" y="3684990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WLAN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Sensing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(SENS)SG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789960"/>
              </p:ext>
            </p:extLst>
          </p:nvPr>
        </p:nvGraphicFramePr>
        <p:xfrm>
          <a:off x="750357" y="1524000"/>
          <a:ext cx="10908243" cy="41750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084622"/>
                <a:gridCol w="1175008"/>
                <a:gridCol w="978506"/>
                <a:gridCol w="656364"/>
                <a:gridCol w="838200"/>
                <a:gridCol w="666193"/>
                <a:gridCol w="765268"/>
                <a:gridCol w="969300"/>
                <a:gridCol w="720252"/>
                <a:gridCol w="606252"/>
                <a:gridCol w="844735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LB247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TGax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11-27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303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271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92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97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LB248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TGba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12-02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LB249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TGaz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12-09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1122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TGmd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11-15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TGay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12-10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2019-10-02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026514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103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39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323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on the next slide, forms the opening report of the IEEE 802.11 Working Group for </a:t>
            </a:r>
            <a:r>
              <a:rPr lang="en-GB" sz="2800" b="0" dirty="0" smtClean="0"/>
              <a:t>January 2020.</a:t>
            </a:r>
            <a:endParaRPr lang="en-GB" sz="2800" b="0" dirty="0"/>
          </a:p>
          <a:p>
            <a:r>
              <a:rPr lang="en-GB" sz="2800" b="0" dirty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https://mentor.ieee.org/802.11/dcn/13/11-13-0230-03-0000-comment-resolution-tutorial.ppt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M5.1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2020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3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 by country </a:t>
            </a:r>
            <a:r>
              <a:rPr lang="en-US" dirty="0"/>
              <a:t>a</a:t>
            </a:r>
            <a:r>
              <a:rPr lang="en-US" dirty="0" smtClean="0"/>
              <a:t>nd </a:t>
            </a:r>
            <a:r>
              <a:rPr lang="en-US" dirty="0"/>
              <a:t>r</a:t>
            </a:r>
            <a:r>
              <a:rPr lang="en-US" dirty="0" smtClean="0"/>
              <a:t>egion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564478"/>
            <a:ext cx="8850113" cy="483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522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92258"/>
            <a:ext cx="10080226" cy="55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02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92258"/>
            <a:ext cx="10080226" cy="55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03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92258"/>
            <a:ext cx="10080226" cy="55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6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</a:t>
            </a:r>
            <a:endParaRPr lang="en-GB" sz="1400" dirty="0" smtClean="0"/>
          </a:p>
          <a:p>
            <a:pPr lvl="0"/>
            <a:r>
              <a:rPr lang="en-GB" dirty="0" smtClean="0"/>
              <a:t>Photography </a:t>
            </a:r>
            <a:r>
              <a:rPr lang="en-GB" dirty="0"/>
              <a:t>or recording </a:t>
            </a:r>
            <a:r>
              <a:rPr lang="en-GB" dirty="0" smtClean="0"/>
              <a:t>is not allowed</a:t>
            </a:r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off</a:t>
            </a:r>
            <a:endParaRPr lang="en-GB" sz="1400" dirty="0"/>
          </a:p>
          <a:p>
            <a:pPr lvl="0"/>
            <a:r>
              <a:rPr lang="en-GB" dirty="0"/>
              <a:t>Wear your badges at all times in meeting areas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lvl="1"/>
            <a:r>
              <a:rPr lang="en-GB" b="1" dirty="0"/>
              <a:t>Laptops HAVE BEEN STOLEN </a:t>
            </a:r>
            <a:r>
              <a:rPr lang="en-GB" dirty="0"/>
              <a:t>at previous meetings </a:t>
            </a:r>
          </a:p>
          <a:p>
            <a:pPr lvl="1"/>
            <a:r>
              <a:rPr lang="en-GB" b="1" dirty="0"/>
              <a:t>DO NOT </a:t>
            </a:r>
            <a:r>
              <a:rPr lang="en-GB" dirty="0"/>
              <a:t>assume that meeting areas are secure</a:t>
            </a:r>
            <a:endParaRPr lang="en-GB" sz="1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8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N</a:t>
            </a:r>
            <a:r>
              <a:rPr lang="en-GB" dirty="0" smtClean="0"/>
              <a:t>ew Liaison documents received</a:t>
            </a:r>
          </a:p>
          <a:p>
            <a:r>
              <a:rPr lang="en-US" b="0" dirty="0" smtClean="0"/>
              <a:t>None</a:t>
            </a:r>
            <a:endParaRPr lang="en-GB" b="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2020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November 2019 EC decisions</a:t>
            </a:r>
            <a:endParaRPr lang="en-GB" altLang="en-US" sz="2800" dirty="0"/>
          </a:p>
          <a:p>
            <a:r>
              <a:rPr lang="en-US" altLang="en-US" b="0" dirty="0" smtClean="0"/>
              <a:t>P802.11REVmd, P802.11ax (conditional), P802.11ay to SA Ballot</a:t>
            </a:r>
            <a:endParaRPr lang="en-US" altLang="en-US" b="0" dirty="0"/>
          </a:p>
          <a:p>
            <a:r>
              <a:rPr lang="en-US" altLang="en-US" b="0" dirty="0" smtClean="0"/>
              <a:t>SENS SG formation</a:t>
            </a:r>
          </a:p>
          <a:p>
            <a:endParaRPr lang="en-US" altLang="en-US" b="0" dirty="0"/>
          </a:p>
          <a:p>
            <a:endParaRPr lang="en-US" altLang="en-US" b="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2020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/>
              <a:t>Approved </a:t>
            </a:r>
            <a:r>
              <a:rPr lang="en-US" altLang="en-US" sz="2800" dirty="0" smtClean="0"/>
              <a:t>2020</a:t>
            </a:r>
            <a:endParaRPr lang="en-US" altLang="en-US" sz="2800" dirty="0" smtClean="0"/>
          </a:p>
          <a:p>
            <a:r>
              <a:rPr lang="en-US" altLang="en-US" sz="2800" b="0" dirty="0" smtClean="0"/>
              <a:t>None to date</a:t>
            </a:r>
            <a:endParaRPr lang="en-US" altLang="en-US" sz="2800" b="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2020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592650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1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https://mentor.ieee.org/802.11/dcn/11-19-2130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https://mentor.ieee.org/802.11/dcn/11-19-2131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https://mentor.ieee.org/802.11/dcn/11-19-2142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8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https://mentor.ieee.org/802.11/dcn/11-19-1759</a:t>
                      </a:r>
                      <a:endParaRPr lang="en-GB" sz="18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18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https://mentor.ieee.org/802.11/dcn/11-19-2145</a:t>
                      </a:r>
                      <a:endParaRPr lang="en-GB" sz="18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https://mentor.ieee.org/802-ec/dcn/19/ec-19-0216</a:t>
                      </a:r>
                      <a:endParaRPr lang="en-GB" sz="18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https://mentor.ieee.org/802.11/dcn/11-19-2132</a:t>
                      </a:r>
                      <a:endParaRPr lang="en-GB" sz="18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https://mentor.ieee.org/802.11/dcn/11-19-2143</a:t>
                      </a:r>
                      <a:endParaRPr lang="en-GB" sz="18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https://mentor.ieee.org/802.11/dcn/11-19-2144</a:t>
                      </a:r>
                      <a:endParaRPr lang="en-GB" sz="18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https://mentor.ieee.org/802.11/dcn/11-19-1775</a:t>
                      </a:r>
                      <a:endParaRPr lang="en-GB" sz="18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802.1, NENDICA Industry </a:t>
            </a:r>
            <a:r>
              <a:rPr lang="en-GB" altLang="en-US" dirty="0"/>
              <a:t>Connections Activity**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Reciprocal credit for 802.1 is for 801.1Qbz, 802.1CF, 802E, 802.1CF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2020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18-20/0003</a:t>
            </a: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Tuesday </a:t>
            </a:r>
            <a:r>
              <a:rPr lang="en-US" altLang="en-US" dirty="0"/>
              <a:t>AM2, Thursday </a:t>
            </a:r>
            <a:r>
              <a:rPr lang="en-US" altLang="en-US" dirty="0" smtClean="0"/>
              <a:t>AM1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WRC-19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FCC 5.9 GHz NPRM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2020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126311</TotalTime>
  <Words>1704</Words>
  <Application>Microsoft Office PowerPoint</Application>
  <PresentationFormat>Widescreen</PresentationFormat>
  <Paragraphs>658</Paragraphs>
  <Slides>26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January 2020</vt:lpstr>
      <vt:lpstr>Introduction</vt:lpstr>
      <vt:lpstr>M1.3 Meeting Decorum</vt:lpstr>
      <vt:lpstr>M2.3.1 Summary of Liaisons - Incoming</vt:lpstr>
      <vt:lpstr>M2.4 802 EC decisions</vt:lpstr>
      <vt:lpstr>M2.4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M5.1 Comment Resolution Resources</vt:lpstr>
      <vt:lpstr>background data</vt:lpstr>
      <vt:lpstr>background data</vt:lpstr>
      <vt:lpstr>Members by country and region</vt:lpstr>
      <vt:lpstr>PowerPoint Presentation</vt:lpstr>
      <vt:lpstr>PowerPoint Presentation</vt:lpstr>
      <vt:lpstr>PowerPoint Presentation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January 2020</cp:keywords>
  <cp:lastModifiedBy>Stanley, Dorothy</cp:lastModifiedBy>
  <cp:revision>2123</cp:revision>
  <cp:lastPrinted>1998-02-10T13:28:06Z</cp:lastPrinted>
  <dcterms:created xsi:type="dcterms:W3CDTF">1998-02-10T13:07:52Z</dcterms:created>
  <dcterms:modified xsi:type="dcterms:W3CDTF">2020-01-13T05:31:13Z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