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7"/>
  </p:notesMasterIdLst>
  <p:handoutMasterIdLst>
    <p:handoutMasterId r:id="rId138"/>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397" r:id="rId15"/>
    <p:sldId id="269" r:id="rId16"/>
    <p:sldId id="357" r:id="rId17"/>
    <p:sldId id="396" r:id="rId18"/>
    <p:sldId id="407" r:id="rId19"/>
    <p:sldId id="356" r:id="rId20"/>
    <p:sldId id="394" r:id="rId21"/>
    <p:sldId id="395" r:id="rId22"/>
    <p:sldId id="343" r:id="rId23"/>
    <p:sldId id="402" r:id="rId24"/>
    <p:sldId id="403" r:id="rId25"/>
    <p:sldId id="404" r:id="rId26"/>
    <p:sldId id="405" r:id="rId27"/>
    <p:sldId id="406" r:id="rId28"/>
    <p:sldId id="358" r:id="rId29"/>
    <p:sldId id="271" r:id="rId30"/>
    <p:sldId id="273" r:id="rId31"/>
    <p:sldId id="364" r:id="rId32"/>
    <p:sldId id="291" r:id="rId33"/>
    <p:sldId id="365" r:id="rId34"/>
    <p:sldId id="374" r:id="rId35"/>
    <p:sldId id="375" r:id="rId36"/>
    <p:sldId id="376" r:id="rId37"/>
    <p:sldId id="398" r:id="rId38"/>
    <p:sldId id="399" r:id="rId39"/>
    <p:sldId id="400" r:id="rId40"/>
    <p:sldId id="401" r:id="rId41"/>
    <p:sldId id="377" r:id="rId42"/>
    <p:sldId id="378" r:id="rId43"/>
    <p:sldId id="379" r:id="rId44"/>
    <p:sldId id="380" r:id="rId45"/>
    <p:sldId id="381" r:id="rId46"/>
    <p:sldId id="382" r:id="rId47"/>
    <p:sldId id="383" r:id="rId48"/>
    <p:sldId id="384" r:id="rId49"/>
    <p:sldId id="385" r:id="rId50"/>
    <p:sldId id="410" r:id="rId51"/>
    <p:sldId id="411" r:id="rId52"/>
    <p:sldId id="386" r:id="rId53"/>
    <p:sldId id="387" r:id="rId54"/>
    <p:sldId id="388" r:id="rId55"/>
    <p:sldId id="389" r:id="rId56"/>
    <p:sldId id="390" r:id="rId57"/>
    <p:sldId id="391" r:id="rId58"/>
    <p:sldId id="412" r:id="rId59"/>
    <p:sldId id="413" r:id="rId60"/>
    <p:sldId id="414" r:id="rId61"/>
    <p:sldId id="330" r:id="rId62"/>
    <p:sldId id="369" r:id="rId63"/>
    <p:sldId id="437" r:id="rId64"/>
    <p:sldId id="297" r:id="rId65"/>
    <p:sldId id="393" r:id="rId66"/>
    <p:sldId id="370" r:id="rId67"/>
    <p:sldId id="286" r:id="rId68"/>
    <p:sldId id="446" r:id="rId69"/>
    <p:sldId id="447" r:id="rId70"/>
    <p:sldId id="305" r:id="rId71"/>
    <p:sldId id="298" r:id="rId72"/>
    <p:sldId id="324" r:id="rId73"/>
    <p:sldId id="323" r:id="rId74"/>
    <p:sldId id="436" r:id="rId75"/>
    <p:sldId id="415" r:id="rId76"/>
    <p:sldId id="416" r:id="rId77"/>
    <p:sldId id="417" r:id="rId78"/>
    <p:sldId id="418" r:id="rId79"/>
    <p:sldId id="419" r:id="rId80"/>
    <p:sldId id="420" r:id="rId81"/>
    <p:sldId id="262" r:id="rId82"/>
    <p:sldId id="421" r:id="rId83"/>
    <p:sldId id="422" r:id="rId84"/>
    <p:sldId id="423" r:id="rId85"/>
    <p:sldId id="424" r:id="rId86"/>
    <p:sldId id="425" r:id="rId87"/>
    <p:sldId id="274" r:id="rId88"/>
    <p:sldId id="268" r:id="rId89"/>
    <p:sldId id="426" r:id="rId90"/>
    <p:sldId id="427" r:id="rId91"/>
    <p:sldId id="428" r:id="rId92"/>
    <p:sldId id="272" r:id="rId93"/>
    <p:sldId id="429" r:id="rId94"/>
    <p:sldId id="275" r:id="rId95"/>
    <p:sldId id="276" r:id="rId96"/>
    <p:sldId id="277" r:id="rId97"/>
    <p:sldId id="278" r:id="rId98"/>
    <p:sldId id="279" r:id="rId99"/>
    <p:sldId id="280" r:id="rId100"/>
    <p:sldId id="281" r:id="rId101"/>
    <p:sldId id="282" r:id="rId102"/>
    <p:sldId id="444" r:id="rId103"/>
    <p:sldId id="283" r:id="rId104"/>
    <p:sldId id="284" r:id="rId105"/>
    <p:sldId id="285" r:id="rId106"/>
    <p:sldId id="430" r:id="rId107"/>
    <p:sldId id="287" r:id="rId108"/>
    <p:sldId id="288" r:id="rId109"/>
    <p:sldId id="289" r:id="rId110"/>
    <p:sldId id="290" r:id="rId111"/>
    <p:sldId id="431" r:id="rId112"/>
    <p:sldId id="292" r:id="rId113"/>
    <p:sldId id="293" r:id="rId114"/>
    <p:sldId id="294" r:id="rId115"/>
    <p:sldId id="295" r:id="rId116"/>
    <p:sldId id="296" r:id="rId117"/>
    <p:sldId id="432" r:id="rId118"/>
    <p:sldId id="433" r:id="rId119"/>
    <p:sldId id="434" r:id="rId120"/>
    <p:sldId id="300" r:id="rId121"/>
    <p:sldId id="301" r:id="rId122"/>
    <p:sldId id="302" r:id="rId123"/>
    <p:sldId id="303" r:id="rId124"/>
    <p:sldId id="304" r:id="rId125"/>
    <p:sldId id="435" r:id="rId126"/>
    <p:sldId id="307" r:id="rId127"/>
    <p:sldId id="308" r:id="rId128"/>
    <p:sldId id="309" r:id="rId129"/>
    <p:sldId id="438" r:id="rId130"/>
    <p:sldId id="439" r:id="rId131"/>
    <p:sldId id="440" r:id="rId132"/>
    <p:sldId id="441" r:id="rId133"/>
    <p:sldId id="442" r:id="rId134"/>
    <p:sldId id="443" r:id="rId135"/>
    <p:sldId id="445" r:id="rId1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13"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116-05-00be-channel-access-in-multi-band-operation.pptx" TargetMode="External"/><Relationship Id="rId12"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43-03-00be-efficient-operation-for-multi-ap-coordination.pptx" TargetMode="External"/><Relationship Id="rId16" Type="http://schemas.openxmlformats.org/officeDocument/2006/relationships/hyperlink" Target="https://mentor.ieee.org/802.11/dcn/19/11-19-1549-01-00be-multi-link-associ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95-01-00be-setup-for-multi-ap-coordination.pptx" TargetMode="External"/><Relationship Id="rId11" Type="http://schemas.openxmlformats.org/officeDocument/2006/relationships/hyperlink" Target="https://mentor.ieee.org/802.11/dcn/19/11-19-1528-02-00be-multi-link-operation-link-management.pptx" TargetMode="External"/><Relationship Id="rId5" Type="http://schemas.openxmlformats.org/officeDocument/2006/relationships/hyperlink" Target="https://mentor.ieee.org/802.11/dcn/19/11-19-1788-00-00be-coordinated-ofdma-operation.pptx" TargetMode="External"/><Relationship Id="rId15" Type="http://schemas.openxmlformats.org/officeDocument/2006/relationships/hyperlink" Target="https://mentor.ieee.org/802.11/dcn/19/11-19-1548-01-00be-channel-access-design-for-synchronized-multi-links.pptx" TargetMode="External"/><Relationship Id="rId10"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82-01-00be-coordinated-ap-time-and-frequency-sharing-in-a-transmit-opportunity-in-11be.pptx" TargetMode="External"/><Relationship Id="rId9" Type="http://schemas.openxmlformats.org/officeDocument/2006/relationships/hyperlink" Target="https://mentor.ieee.org/802.11/dcn/19/11-19-1510-03-00be-eht-power-saving-considering-multi-link.pptx" TargetMode="External"/><Relationship Id="rId14" Type="http://schemas.openxmlformats.org/officeDocument/2006/relationships/hyperlink" Target="https://mentor.ieee.org/802.11/dcn/19/11-19-1544-01-00be-multi-link-power-save-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856-01-00be-a-mpdu-and-ba.pptx" TargetMode="External"/><Relationship Id="rId13"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23-01-00be-multi-link-setup-follow-up.pptx" TargetMode="External"/><Relationship Id="rId12" Type="http://schemas.openxmlformats.org/officeDocument/2006/relationships/hyperlink" Target="https://mentor.ieee.org/802.11/dcn/19/11-19-1877-00-00be-16-spatial-stream-support.pptx" TargetMode="External"/><Relationship Id="rId2" Type="http://schemas.openxmlformats.org/officeDocument/2006/relationships/hyperlink" Target="https://mentor.ieee.org/802.11/dcn/19/11-19-1591-03-00be-ba-setup-for-multi-link-aggregation.pptx" TargetMode="External"/><Relationship Id="rId16"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22-02-00be-multi-link-security-consideration.pptx" TargetMode="External"/><Relationship Id="rId11" Type="http://schemas.openxmlformats.org/officeDocument/2006/relationships/hyperlink" Target="https://mentor.ieee.org/802.11/dcn/19/11-19-1869-00-00be-preamble-puncturing-and-ru-aggregation.pptx" TargetMode="External"/><Relationship Id="rId5" Type="http://schemas.openxmlformats.org/officeDocument/2006/relationships/hyperlink" Target="https://mentor.ieee.org/802.11/dcn/19/11-19-1678-00-00be-multiple-links-asynchronous-and-synchronous-transmission.pptx" TargetMode="External"/><Relationship Id="rId15" Type="http://schemas.openxmlformats.org/officeDocument/2006/relationships/hyperlink" Target="https://mentor.ieee.org/802.11/dcn/19/11-19-1908-00-00be-multi-ru-support.pptx" TargetMode="External"/><Relationship Id="rId10" Type="http://schemas.openxmlformats.org/officeDocument/2006/relationships/hyperlink" Target="https://mentor.ieee.org/802.11/dcn/19/11-19-1868-02-00be-signaling-support-for-multi-ru-assignment.pptx" TargetMode="External"/><Relationship Id="rId4" Type="http://schemas.openxmlformats.org/officeDocument/2006/relationships/hyperlink" Target="https://mentor.ieee.org/802.11/dcn/19/11-19-1617-01-00be-multi-link-power-save.pptx" TargetMode="External"/><Relationship Id="rId9" Type="http://schemas.openxmlformats.org/officeDocument/2006/relationships/hyperlink" Target="https://mentor.ieee.org/802.11/dcn/19/11-19-1887-01-00be-multi-link-acknowledgement.pptx" TargetMode="External"/><Relationship Id="rId14" Type="http://schemas.openxmlformats.org/officeDocument/2006/relationships/hyperlink" Target="https://mentor.ieee.org/802.11/dcn/19/11-19-1907-01-00be-multiple-ru-combinations-for-eht.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81-01-00be-phase-rotations-design-for-eht.pptx" TargetMode="External"/><Relationship Id="rId2" Type="http://schemas.openxmlformats.org/officeDocument/2006/relationships/hyperlink" Target="https://mentor.ieee.org/802.11/dcn/19/11-19-1980-01-00be-eht-p-matrices-discussion.pptx"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72-01-00be-operation-of-virtual-bss-architecture-for-multi-ap-coordination.pptx" TargetMode="External"/><Relationship Id="rId13" Type="http://schemas.openxmlformats.org/officeDocument/2006/relationships/hyperlink" Target="https://mentor.ieee.org/802.11/dcn/19/11-19-1836-02-00be-multi-link-channel-access-follow-up.pptx" TargetMode="External"/><Relationship Id="rId3" Type="http://schemas.openxmlformats.org/officeDocument/2006/relationships/hyperlink" Target="https://mentor.ieee.org/802.11/dcn/19/11-19-1858-00-00be-harq-system-level-simulation-results.pptx" TargetMode="External"/><Relationship Id="rId7" Type="http://schemas.openxmlformats.org/officeDocument/2006/relationships/hyperlink" Target="https://mentor.ieee.org/802.11/dcn/19/11-19-1961-01-00be-multi-ap-group-establishment.pptx" TargetMode="External"/><Relationship Id="rId12"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779-05-00be-downlink-spatial-reuse-parameter-framework-with-coordinated-beamforming-null-steering-for-802-11be.pptx" TargetMode="External"/><Relationship Id="rId16" Type="http://schemas.openxmlformats.org/officeDocument/2006/relationships/hyperlink" Target="https://mentor.ieee.org/802.11/dcn/19/11-19-1904-01-00be-mlo-link-managemen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31-00-00be-multi-ap-group-formation-follow-up.pptx" TargetMode="External"/><Relationship Id="rId11" Type="http://schemas.openxmlformats.org/officeDocument/2006/relationships/hyperlink" Target="https://mentor.ieee.org/802.11/dcn/19/11-19-1604-00-00be-eht-direct-link-transmission.pptx" TargetMode="External"/><Relationship Id="rId5" Type="http://schemas.openxmlformats.org/officeDocument/2006/relationships/hyperlink" Target="https://mentor.ieee.org/802.11/dcn/19/11-19-1919-00-00be-coordinated-ofdma.pptx" TargetMode="External"/><Relationship Id="rId15" Type="http://schemas.openxmlformats.org/officeDocument/2006/relationships/hyperlink" Target="https://mentor.ieee.org/802.11/dcn/19/11-19-1900-02-00be-mla-security-considerations.pptx" TargetMode="External"/><Relationship Id="rId10"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03-00-00be-uplink-coordinated-multi-ap.pptx" TargetMode="External"/><Relationship Id="rId9" Type="http://schemas.openxmlformats.org/officeDocument/2006/relationships/hyperlink" Target="https://mentor.ieee.org/802.11/dcn/19/11-19-1979-00-00be-ul-coordination-for-throughput-improvement-and-interference-reduction.pptx" TargetMode="External"/><Relationship Id="rId14" Type="http://schemas.openxmlformats.org/officeDocument/2006/relationships/hyperlink" Target="https://mentor.ieee.org/802.11/dcn/19/11-19-1899-02-00be-mla-mac-addresses-consideration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30-01-00be-ap-assisted-multi-link-operation.pptx" TargetMode="External"/><Relationship Id="rId13" Type="http://schemas.openxmlformats.org/officeDocument/2006/relationships/hyperlink" Target="https://mentor.ieee.org/802.11/dcn/19/11-19-1960-01-00be-reducing-channel-access-delay-for-rta-traffic.pptx" TargetMode="External"/><Relationship Id="rId3" Type="http://schemas.openxmlformats.org/officeDocument/2006/relationships/hyperlink" Target="https://mentor.ieee.org/802.11/dcn/19/11-19-1918-00-00be-ul-mu-efficiency-enhancement-using-multi-link.pptx" TargetMode="External"/><Relationship Id="rId7" Type="http://schemas.openxmlformats.org/officeDocument/2006/relationships/hyperlink" Target="https://mentor.ieee.org/802.11/dcn/19/11-19-1928-00-00be-multi-link-operation-performance-evaluation.pptx" TargetMode="External"/><Relationship Id="rId12" Type="http://schemas.openxmlformats.org/officeDocument/2006/relationships/hyperlink" Target="https://mentor.ieee.org/802.11/dcn/19/11-19-1943-01-00be-multi-link-management.pptx" TargetMode="External"/><Relationship Id="rId2"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11" Type="http://schemas.openxmlformats.org/officeDocument/2006/relationships/hyperlink" Target="https://mentor.ieee.org/802.11/dcn/19/11-19-1942-03-00be-timing-measurement-for-low-latency-features.pptx" TargetMode="External"/><Relationship Id="rId5" Type="http://schemas.openxmlformats.org/officeDocument/2006/relationships/hyperlink" Target="https://mentor.ieee.org/802.11/dcn/19/11-19-1924-00-00be-multilink-steps-for-using-a-link.pptx" TargetMode="External"/><Relationship Id="rId15" Type="http://schemas.openxmlformats.org/officeDocument/2006/relationships/hyperlink" Target="https://mentor.ieee.org/802.11/dcn/19/11-19-1963-00-00be-multi-link-security-and-aggregation-operations.pptx" TargetMode="External"/><Relationship Id="rId10" Type="http://schemas.openxmlformats.org/officeDocument/2006/relationships/hyperlink" Target="https://mentor.ieee.org/802.11/dcn/19/11-19-1938-00-00be-discussion-on-low-latency-capability-for-802-11be.pptx" TargetMode="External"/><Relationship Id="rId4" Type="http://schemas.openxmlformats.org/officeDocument/2006/relationships/hyperlink" Target="https://mentor.ieee.org/802.11/dcn/19/11-19-1921-00-00be-multi-link-architecture.pptx" TargetMode="External"/><Relationship Id="rId9" Type="http://schemas.openxmlformats.org/officeDocument/2006/relationships/hyperlink" Target="https://mentor.ieee.org/802.11/dcn/19/11-19-1932-00-00be-multi-link-policy-framework.pptx" TargetMode="External"/><Relationship Id="rId14" Type="http://schemas.openxmlformats.org/officeDocument/2006/relationships/hyperlink" Target="https://mentor.ieee.org/802.11/dcn/19/11-19-1962-00-00be-multi-link-upper-mac-entity-instance-new-frame-mac-header.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19/11-19-1993-00-00be-discussion-about-single-and-multiple-primary-channels-in-synchronous-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925-00-00be-consideration-of-eht-ltf.pptx" TargetMode="External"/><Relationship Id="rId4" Type="http://schemas.openxmlformats.org/officeDocument/2006/relationships/hyperlink" Target="https://mentor.ieee.org/802.11/dcn/19/11-19-1910-01-00be-p-matrices-to-support-more-than-8-tx-chain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35-00-00be-discussion-on-expansion-of-multi-link-aggregation-to-multi-ap.pptx" TargetMode="External"/><Relationship Id="rId13" Type="http://schemas.openxmlformats.org/officeDocument/2006/relationships/hyperlink" Target="https://mentor.ieee.org/802.11/dcn/20/11-20-0071-00-00be-joint-transmission-for-11be.pptx" TargetMode="External"/><Relationship Id="rId3" Type="http://schemas.openxmlformats.org/officeDocument/2006/relationships/hyperlink" Target="https://mentor.ieee.org/802.11/dcn/19/11-19-1923-00-00be-revisiting-harq-complexity.pptx" TargetMode="External"/><Relationship Id="rId7" Type="http://schemas.openxmlformats.org/officeDocument/2006/relationships/hyperlink" Target="https://mentor.ieee.org/802.11/dcn/20/11-20-0033-00-00be-coordinated-spatial-reuse-operation.pptx" TargetMode="External"/><Relationship Id="rId12" Type="http://schemas.openxmlformats.org/officeDocument/2006/relationships/hyperlink" Target="https://mentor.ieee.org/802.11/dcn/20/11-20-0068-00-00be-multi-link-and-multi-ap-reference-model-discussion.pptx" TargetMode="External"/><Relationship Id="rId2" Type="http://schemas.openxmlformats.org/officeDocument/2006/relationships/hyperlink" Target="https://mentor.ieee.org/802.11/dcn/19/11-19-1262-06-00be-specification-framework-for-tgbe.doc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11-00-00be-considerations-on-coordinated-ofdma.pptx" TargetMode="External"/><Relationship Id="rId11" Type="http://schemas.openxmlformats.org/officeDocument/2006/relationships/hyperlink" Target="https://mentor.ieee.org/802.11/dcn/20/11-20-0064-01-00be-overview-of-multi-ap-operation-in-11be.pptx" TargetMode="External"/><Relationship Id="rId5" Type="http://schemas.openxmlformats.org/officeDocument/2006/relationships/hyperlink" Target="https://mentor.ieee.org/802.11/dcn/19/11-19-2153-00-00be-adopting-a-release-framework-to-meet-timeline.pptx" TargetMode="External"/><Relationship Id="rId10" Type="http://schemas.openxmlformats.org/officeDocument/2006/relationships/hyperlink" Target="https://mentor.ieee.org/802.11/dcn/20/11-20-0056-00-00be-preparations-for-coordinated-ofdma.pptx" TargetMode="External"/><Relationship Id="rId4" Type="http://schemas.openxmlformats.org/officeDocument/2006/relationships/hyperlink" Target="https://mentor.ieee.org/802.11/dcn/19/11-19-2120-00-00be-link-adaptation-improvement.pptx" TargetMode="External"/><Relationship Id="rId9" Type="http://schemas.openxmlformats.org/officeDocument/2006/relationships/hyperlink" Target="https://mentor.ieee.org/802.11/dcn/20/11-20-0047-00-00be-feedback-enhancement.pptx" TargetMode="External"/><Relationship Id="rId14" Type="http://schemas.openxmlformats.org/officeDocument/2006/relationships/hyperlink" Target="https://mentor.ieee.org/802.11/dcn/20/11-20-0073-00-00be-on-coordinated-spatial-reuse-in-11b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0115-01-00be-multi-link-feature-candidates-for-r1.pptx" TargetMode="External"/><Relationship Id="rId13" Type="http://schemas.openxmlformats.org/officeDocument/2006/relationships/hyperlink" Target="https://mentor.ieee.org/802.11/dcn/19/11-19-2071-01-00be-performance-evaluation-of-multi-link-channel-access-schemes.pptx" TargetMode="External"/><Relationship Id="rId3" Type="http://schemas.openxmlformats.org/officeDocument/2006/relationships/hyperlink" Target="https://mentor.ieee.org/802.11/dcn/20/11-20-0086-00-00be-opportunistic-implicit-channel-sounding.pptx" TargetMode="External"/><Relationship Id="rId7" Type="http://schemas.openxmlformats.org/officeDocument/2006/relationships/hyperlink" Target="https://mentor.ieee.org/802.11/dcn/20/11-20-0107-00-00be-multi-ap-coordination-for-spatial-reuse.pptx" TargetMode="External"/><Relationship Id="rId12" Type="http://schemas.openxmlformats.org/officeDocument/2006/relationships/hyperlink" Target="https://mentor.ieee.org/802.11/dcn/19/11-19-1955-00-00be-multi-link-operation-per-link-aid.pptx" TargetMode="External"/><Relationship Id="rId2" Type="http://schemas.openxmlformats.org/officeDocument/2006/relationships/hyperlink" Target="https://mentor.ieee.org/802.11/dcn/20/11-20-0083-00-00be-impacts-of-mcs-set-expansion-on-11be-link-adaptation.pptx" TargetMode="External"/><Relationship Id="rId16" Type="http://schemas.openxmlformats.org/officeDocument/2006/relationships/hyperlink" Target="https://mentor.ieee.org/802.11/dcn/20/11-20-0005-00-00be-proposals-on-latenc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01-00-00be-11be-harq-discussions.pptx" TargetMode="External"/><Relationship Id="rId11" Type="http://schemas.openxmlformats.org/officeDocument/2006/relationships/hyperlink" Target="https://mentor.ieee.org/802.11/dcn/19/11-19-1305-00-00be-synchronous-multi-link-operation.pptx" TargetMode="External"/><Relationship Id="rId5" Type="http://schemas.openxmlformats.org/officeDocument/2006/relationships/hyperlink" Target="https://mentor.ieee.org/802.11/dcn/20/11-20-0099-00-00be-coordinated-beamforming-for-802-11be.pptx" TargetMode="External"/><Relationship Id="rId15" Type="http://schemas.openxmlformats.org/officeDocument/2006/relationships/hyperlink" Target="https://mentor.ieee.org/802.11/dcn/20/11-20-0003-00-00be-discussion-on-latency-metric.pptx" TargetMode="External"/><Relationship Id="rId10" Type="http://schemas.openxmlformats.org/officeDocument/2006/relationships/hyperlink" Target="https://mentor.ieee.org/802.11/dcn/20/11-20-0123-00-00be-channel-sounding-for-multi-ap-cbf.pptx" TargetMode="External"/><Relationship Id="rId4" Type="http://schemas.openxmlformats.org/officeDocument/2006/relationships/hyperlink" Target="https://mentor.ieee.org/802.11/dcn/20/11-20-0091-01-00be-performance-of-parameterized-spatial-reuse-psr-with-coordinated-beamforming-null-steering-for-802-11be.pptx" TargetMode="External"/><Relationship Id="rId9" Type="http://schemas.openxmlformats.org/officeDocument/2006/relationships/hyperlink" Target="https://mentor.ieee.org/802.11/dcn/20/11-20-0116-00-00be-discussion-on-timeline-for-802-11be.pptx" TargetMode="External"/><Relationship Id="rId14" Type="http://schemas.openxmlformats.org/officeDocument/2006/relationships/hyperlink" Target="https://mentor.ieee.org/802.11/dcn/19/11-19-2125-00-00be-eht-rts-and-cts-procedure.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27-00-00be-mlo-sn-space-expansion.pptx" TargetMode="External"/><Relationship Id="rId13" Type="http://schemas.openxmlformats.org/officeDocument/2006/relationships/hyperlink" Target="https://mentor.ieee.org/802.11/dcn/20/11-20-0053-00-00be-multi-link-ba.pptx" TargetMode="External"/><Relationship Id="rId3" Type="http://schemas.openxmlformats.org/officeDocument/2006/relationships/hyperlink" Target="https://mentor.ieee.org/802.11/dcn/20/11-20-0012-00-00be-multi-link-acknowledgement-follow-up.pptx" TargetMode="External"/><Relationship Id="rId7" Type="http://schemas.openxmlformats.org/officeDocument/2006/relationships/hyperlink" Target="https://mentor.ieee.org/802.11/dcn/20/11-20-0026-00-00be-mlo-sync-ppdus.pptx" TargetMode="External"/><Relationship Id="rId12" Type="http://schemas.openxmlformats.org/officeDocument/2006/relationships/hyperlink" Target="https://mentor.ieee.org/802.11/dcn/20/11-20-0037-00-00be-power-saving-considering-non-ap-without-str-capability.pptx" TargetMode="External"/><Relationship Id="rId2" Type="http://schemas.openxmlformats.org/officeDocument/2006/relationships/hyperlink" Target="https://mentor.ieee.org/802.11/dcn/20/11-20-0006-00-00be-proposed-corrections-to-channel-access-issues-in-802-11.pptx" TargetMode="External"/><Relationship Id="rId16" Type="http://schemas.openxmlformats.org/officeDocument/2006/relationships/hyperlink" Target="https://mentor.ieee.org/802.11/dcn/20/11-20-0061-00-00be-ba-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4-00-00be-mlo-acknowledgement-procedure.pptx" TargetMode="External"/><Relationship Id="rId11" Type="http://schemas.openxmlformats.org/officeDocument/2006/relationships/hyperlink" Target="https://mentor.ieee.org/802.11/dcn/19/11-19-0034-01-00bd-considerations-on-vehicular-channel-models.pptx" TargetMode="External"/><Relationship Id="rId5" Type="http://schemas.openxmlformats.org/officeDocument/2006/relationships/hyperlink" Target="https://mentor.ieee.org/802.11/dcn/20/11-20-0021-00-00be-priority-access-support-for-ns-ep-services.pptx" TargetMode="External"/><Relationship Id="rId15" Type="http://schemas.openxmlformats.org/officeDocument/2006/relationships/hyperlink" Target="https://mentor.ieee.org/802.11/dcn/20/11-20-0055-00-00be-multi-link-block-ack-architecture.pptx" TargetMode="External"/><Relationship Id="rId10" Type="http://schemas.openxmlformats.org/officeDocument/2006/relationships/hyperlink" Target="https://mentor.ieee.org/802.11/dcn/20/11-20-0030-00-00be-multi-link-association-follow-up.pptx" TargetMode="External"/><Relationship Id="rId4" Type="http://schemas.openxmlformats.org/officeDocument/2006/relationships/hyperlink" Target="https://mentor.ieee.org/802.11/dcn/20/11-20-0014-00-00be-operation-of-non-ap-mld-with-constraints.pptx" TargetMode="External"/><Relationship Id="rId9" Type="http://schemas.openxmlformats.org/officeDocument/2006/relationships/hyperlink" Target="https://mentor.ieee.org/802.11/dcn/20/11-20-0028-00-00be-indication-of-multi-link-information.pptx" TargetMode="External"/><Relationship Id="rId14" Type="http://schemas.openxmlformats.org/officeDocument/2006/relationships/hyperlink" Target="https://mentor.ieee.org/802.11/dcn/20/11-20-0054-00-00be-mld-mac-address-and-wm-address.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0082-00-00be-synchronous-transmitter-medium-state-information.pptx" TargetMode="External"/><Relationship Id="rId13" Type="http://schemas.openxmlformats.org/officeDocument/2006/relationships/hyperlink" Target="https://mentor.ieee.org/802.11/dcn/20/11-20-0114-00-00be-block-ack-window-extension.pptx" TargetMode="External"/><Relationship Id="rId3" Type="http://schemas.openxmlformats.org/officeDocument/2006/relationships/hyperlink" Target="https://mentor.ieee.org/802.11/dcn/20/11-20-0063-00-00be-sta-mld-link-address.pptx" TargetMode="External"/><Relationship Id="rId7" Type="http://schemas.openxmlformats.org/officeDocument/2006/relationships/hyperlink" Target="https://mentor.ieee.org/802.11/dcn/20/11-20-0081-00-00be-mlo-synch-transmission.pptx" TargetMode="External"/><Relationship Id="rId12"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62-00-00be-protection-with-more-than-160mhz-ppdu-and-puncture-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70-00-00be-multi-link-power-saving-operation.pptx" TargetMode="External"/><Relationship Id="rId11" Type="http://schemas.openxmlformats.org/officeDocument/2006/relationships/hyperlink" Target="https://mentor.ieee.org/802.11/dcn/20/11-20-0093-01-00be-multi-link-for-low-latency.pptx" TargetMode="External"/><Relationship Id="rId5" Type="http://schemas.openxmlformats.org/officeDocument/2006/relationships/hyperlink" Target="https://mentor.ieee.org/802.11/dcn/20/11-20-0069-00-00be-multi-link-communication-mode-definition.pptx" TargetMode="External"/><Relationship Id="rId10" Type="http://schemas.openxmlformats.org/officeDocument/2006/relationships/hyperlink" Target="https://mentor.ieee.org/802.11/dcn/20/11-20-0085-00-00be-multi-link-power-save-link-bitmap.pptx" TargetMode="External"/><Relationship Id="rId4" Type="http://schemas.openxmlformats.org/officeDocument/2006/relationships/hyperlink" Target="https://mentor.ieee.org/802.11/dcn/20/11-20-0066-00-00be-multi-link-tim.pptx" TargetMode="External"/><Relationship Id="rId9" Type="http://schemas.openxmlformats.org/officeDocument/2006/relationships/hyperlink" Target="https://mentor.ieee.org/802.11/dcn/20/11-20-0084-00-00be-multi-link-tim-desig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108-00-00be-multi-ru-support-for-ofdma.pptx" TargetMode="External"/><Relationship Id="rId3" Type="http://schemas.openxmlformats.org/officeDocument/2006/relationships/hyperlink" Target="https://mentor.ieee.org/802.11/dcn/20/11-20-0075-00-00be-performance-comparison-of-ltf-designs-in-jt.pptx" TargetMode="External"/><Relationship Id="rId7" Type="http://schemas.openxmlformats.org/officeDocument/2006/relationships/hyperlink" Target="https://mentor.ieee.org/802.11/dcn/20/11-20-0090-00-00be-implicit-feedback-feasibility-and-gains-update.pptx" TargetMode="External"/><Relationship Id="rId12"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89-00-00be-multi-ap-implicit-channel-sounding.pptx" TargetMode="External"/><Relationship Id="rId11" Type="http://schemas.openxmlformats.org/officeDocument/2006/relationships/hyperlink" Target="https://mentor.ieee.org/802.11/dcn/20/11-20-0111-00-00be-4096-qam-definition.docx" TargetMode="External"/><Relationship Id="rId5" Type="http://schemas.openxmlformats.org/officeDocument/2006/relationships/hyperlink" Target="https://mentor.ieee.org/802.11/dcn/20/11-20-0080-00-00be-calibration-for-implicit-feedback.pptx" TargetMode="External"/><Relationship Id="rId10" Type="http://schemas.openxmlformats.org/officeDocument/2006/relationships/hyperlink" Target="https://mentor.ieee.org/802.11/dcn/20/11-20-0110-00-00be-11be-preamble-and-forward-compatibility.pptx" TargetMode="External"/><Relationship Id="rId4" Type="http://schemas.openxmlformats.org/officeDocument/2006/relationships/hyperlink" Target="https://mentor.ieee.org/802.11/dcn/20/11-20-0076-00-00be-simulation-results-of-4k-qam.pptx" TargetMode="External"/><Relationship Id="rId9" Type="http://schemas.openxmlformats.org/officeDocument/2006/relationships/hyperlink" Target="https://mentor.ieee.org/802.11/dcn/20/11-20-0109-00-00be-further-considerations-for-multi-ru.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2133-01-00be-telephone-conference-meeting-minutes-december-2019-and-january-2020.docx" TargetMode="External"/><Relationship Id="rId2" Type="http://schemas.openxmlformats.org/officeDocument/2006/relationships/hyperlink" Target="https://mentor.ieee.org/802.11/dcn/19/11-19-2029-07-00be-meeting-minutes-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788-00-00be-coordinated-ofdma-operation.pptx" TargetMode="External"/><Relationship Id="rId3" Type="http://schemas.openxmlformats.org/officeDocument/2006/relationships/hyperlink" Target="https://mentor.ieee.org/802.11/dcn/20/11-20-0115-01-00be-multi-link-feature-candidates-for-r1.pptx" TargetMode="External"/><Relationship Id="rId7" Type="http://schemas.openxmlformats.org/officeDocument/2006/relationships/hyperlink" Target="https://mentor.ieee.org/802.11/dcn/19/11-19-1582-01-00be-coordinated-ap-time-and-frequency-sharing-in-a-transmit-opportunity-in-11be.pptx" TargetMode="External"/><Relationship Id="rId2" Type="http://schemas.openxmlformats.org/officeDocument/2006/relationships/hyperlink" Target="https://mentor.ieee.org/802.11/dcn/19/11-19-2153-00-00be-adopting-a-release-framework-to-meet-timelin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5-03-00be-sounding-for-ap-collaboration.pptx" TargetMode="External"/><Relationship Id="rId5" Type="http://schemas.openxmlformats.org/officeDocument/2006/relationships/hyperlink" Target="https://mentor.ieee.org/802.11/dcn/19/11-19-1143-03-00be-efficient-operation-for-multi-ap-coordination.pptx" TargetMode="External"/><Relationship Id="rId4" Type="http://schemas.openxmlformats.org/officeDocument/2006/relationships/hyperlink" Target="https://mentor.ieee.org/802.11/dcn/20/11-20-0116-00-00be-discussion-on-timeline-for-802-11be.pptx" TargetMode="External"/><Relationship Id="rId9" Type="http://schemas.openxmlformats.org/officeDocument/2006/relationships/hyperlink" Target="https://mentor.ieee.org/802.11/dcn/19/11-19-1895-01-00be-setup-for-multi-ap-coordination.ppt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2-00be-multi-ru-support.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07-01-00be-multiple-ru-combinations-for-eht.pptx" TargetMode="External"/><Relationship Id="rId5" Type="http://schemas.openxmlformats.org/officeDocument/2006/relationships/hyperlink" Target="https://mentor.ieee.org/802.11/dcn/19/11-19-1890-02-00be-phase-rotation-follow-up.pptx" TargetMode="External"/><Relationship Id="rId4" Type="http://schemas.openxmlformats.org/officeDocument/2006/relationships/hyperlink" Target="https://mentor.ieee.org/802.11/dcn/19/11-19-1877-00-00be-16-spatial-stream-support.ppt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358-02-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3-00be-multi-link-operation-link-management.pptx" TargetMode="External"/><Relationship Id="rId5" Type="http://schemas.openxmlformats.org/officeDocument/2006/relationships/hyperlink" Target="https://mentor.ieee.org/802.11/dcn/19/11-19-1526-02-00be-multi-link-power-save.pptx" TargetMode="External"/><Relationship Id="rId4" Type="http://schemas.openxmlformats.org/officeDocument/2006/relationships/hyperlink" Target="https://mentor.ieee.org/802.11/dcn/19/11-19-1510-04-00be-eht-power-saving-considering-multi-link.ppt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779-05-00be-downlink-spatial-reuse-parameter-framework-with-coordinated-beamforming-null-steering-for-802-11be.pptx" TargetMode="External"/><Relationship Id="rId2" Type="http://schemas.openxmlformats.org/officeDocument/2006/relationships/hyperlink" Target="https://mentor.ieee.org/802.11/dcn/19/11-19-1143-03-00be-efficient-operation-for-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95-01-00be-setup-for-multi-ap-coordination.pptx" TargetMode="External"/><Relationship Id="rId5" Type="http://schemas.openxmlformats.org/officeDocument/2006/relationships/hyperlink" Target="https://mentor.ieee.org/802.11/dcn/19/11-19-1788-00-00be-coordinated-ofdma-operation.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582-02-00be-coordinated-ap-time-and-frequency-sharing-in-a-transmit-opportunity-in-11be.pptx" TargetMode="External"/><Relationship Id="rId9" Type="http://schemas.openxmlformats.org/officeDocument/2006/relationships/hyperlink" Target="https://mentor.ieee.org/802.11/dcn/19/11-19-1919-00-00be-coordinated-ofdma.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19/11-19-1979-00-00be-ul-coordination-for-throughput-improvement-and-interference-reduction.pptx" TargetMode="External"/><Relationship Id="rId3" Type="http://schemas.openxmlformats.org/officeDocument/2006/relationships/hyperlink" Target="https://mentor.ieee.org/802.11/dcn/19/11-19-1903-00-00be-uplink-coordinated-multi-ap.pptx" TargetMode="External"/><Relationship Id="rId7" Type="http://schemas.openxmlformats.org/officeDocument/2006/relationships/hyperlink" Target="https://mentor.ieee.org/802.11/dcn/19/11-19-1972-01-00be-operation-of-virtual-bss-architecture-for-multi-ap-coordination.pptx" TargetMode="External"/><Relationship Id="rId2" Type="http://schemas.openxmlformats.org/officeDocument/2006/relationships/hyperlink" Target="https://mentor.ieee.org/802.11/dcn/19/11-19-1858-01-00be-harq-system-level-simulation-result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61-01-00be-multi-ap-group-establishment.pptx" TargetMode="External"/><Relationship Id="rId5"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19-01-00be-coordinated-ofdma.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980-01-00be-eht-p-matrices-discussion.pptx" TargetMode="External"/><Relationship Id="rId7" Type="http://schemas.openxmlformats.org/officeDocument/2006/relationships/hyperlink" Target="https://mentor.ieee.org/802.11/dcn/20/11-20-0020-00-00be-consideration-for-eht-sig-transmission.pptx" TargetMode="External"/><Relationship Id="rId2"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5-00-00be-consideration-of-eht-ltf.pptx" TargetMode="External"/><Relationship Id="rId5" Type="http://schemas.openxmlformats.org/officeDocument/2006/relationships/hyperlink" Target="https://mentor.ieee.org/802.11/dcn/19/11-19-1910-01-00be-p-matrices-to-support-more-than-8-tx-chains.pptx" TargetMode="External"/><Relationship Id="rId4" Type="http://schemas.openxmlformats.org/officeDocument/2006/relationships/hyperlink" Target="https://mentor.ieee.org/802.11/dcn/19/11-19-1981-01-00be-phase-rotations-design-for-eht.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1548-01-00be-channel-access-design-for-synchronized-multi-links.pptx" TargetMode="External"/><Relationship Id="rId7" Type="http://schemas.openxmlformats.org/officeDocument/2006/relationships/hyperlink" Target="https://mentor.ieee.org/802.11/dcn/19/11-19-1617-01-00be-multi-link-power-save.pptx" TargetMode="External"/><Relationship Id="rId2" Type="http://schemas.openxmlformats.org/officeDocument/2006/relationships/hyperlink" Target="https://mentor.ieee.org/802.11/dcn/19/11-19-1544-02-00be-multi-link-power-save-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615-01-00be-multi-band-multi-channel-operation-for-low-latency-and-jitter.pptx" TargetMode="External"/><Relationship Id="rId5" Type="http://schemas.openxmlformats.org/officeDocument/2006/relationships/hyperlink" Target="https://mentor.ieee.org/802.11/dcn/19/11-19-1591-03-00be-ba-setup-for-multi-link-aggregation.pptx" TargetMode="External"/><Relationship Id="rId4" Type="http://schemas.openxmlformats.org/officeDocument/2006/relationships/hyperlink" Target="https://mentor.ieee.org/802.11/dcn/19/11-19-1549-01-00be-multi-link-association.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20/11-20-0029-00-00be-preamble-structure-and-sig-cont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087-00-00be-discussions-on-u-sig-content-and-eht-sig-format.pptx" TargetMode="External"/><Relationship Id="rId4" Type="http://schemas.openxmlformats.org/officeDocument/2006/relationships/hyperlink" Target="https://mentor.ieee.org/802.11/dcn/20/11-20-0075-00-00be-performance-comparison-of-ltf-designs-in-jt.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9/11-19-1822-02-00be-multi-link-security-consideration.pptx" TargetMode="External"/><Relationship Id="rId2" Type="http://schemas.openxmlformats.org/officeDocument/2006/relationships/hyperlink" Target="https://mentor.ieee.org/802.11/dcn/19/11-19-1678-00-00be-multiple-links-asynchronous-and-synchronous-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87-01-00be-multi-link-acknowledgement.pptx" TargetMode="External"/><Relationship Id="rId5" Type="http://schemas.openxmlformats.org/officeDocument/2006/relationships/hyperlink" Target="https://mentor.ieee.org/802.11/dcn/19/11-19-1856-01-00be-a-mpdu-and-ba.pptx" TargetMode="External"/><Relationship Id="rId4" Type="http://schemas.openxmlformats.org/officeDocument/2006/relationships/hyperlink" Target="https://mentor.ieee.org/802.11/dcn/19/11-19-1823-01-00be-multi-link-setup-follow-up.ppt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110-00-00be-11be-preamble-and-forward-compatibility.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022-00-00be-consideration-on-240-160-80-mhz-and-preamble-puncturing.pptx" TargetMode="External"/><Relationship Id="rId4" Type="http://schemas.openxmlformats.org/officeDocument/2006/relationships/hyperlink" Target="https://mentor.ieee.org/802.11/dcn/19/11-19-2161-01-00be-multiple-ru-support-for-11be.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19/11-19-1899-02-00be-mla-mac-addresses-considerations.pptx" TargetMode="External"/><Relationship Id="rId2" Type="http://schemas.openxmlformats.org/officeDocument/2006/relationships/hyperlink" Target="https://mentor.ieee.org/802.11/dcn/19/11-19-1510-03-00be-eht-power-saving-considering-multi-lin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822-02-00be-multi-link-security-consideration.pptx" TargetMode="External"/><Relationship Id="rId4" Type="http://schemas.openxmlformats.org/officeDocument/2006/relationships/hyperlink" Target="https://mentor.ieee.org/802.11/dcn/19/11-19-1900-02-00be-mla-security-considerations.ppt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0032-00-00be-consideration-on-multi-ap-home-mesh-scenario.pptx" TargetMode="External"/><Relationship Id="rId3" Type="http://schemas.openxmlformats.org/officeDocument/2006/relationships/hyperlink" Target="https://mentor.ieee.org/802.11/dcn/19/11-19-1972-01-00be-operation-of-virtual-bss-architecture-for-multi-ap-coordination.pptx" TargetMode="External"/><Relationship Id="rId7" Type="http://schemas.openxmlformats.org/officeDocument/2006/relationships/hyperlink" Target="https://mentor.ieee.org/802.11/dcn/20/11-20-0056-00-00be-preparations-for-coordinated-ofdma.pptx" TargetMode="External"/><Relationship Id="rId2" Type="http://schemas.openxmlformats.org/officeDocument/2006/relationships/hyperlink" Target="https://mentor.ieee.org/802.11/dcn/19/11-19-1931-01-00be-multi-ap-group-form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1-00-00be-considerations-on-coordinated-ofdma.pptx" TargetMode="External"/><Relationship Id="rId5" Type="http://schemas.openxmlformats.org/officeDocument/2006/relationships/hyperlink" Target="https://mentor.ieee.org/802.11/dcn/19/11-19-1979-00-00be-ul-coordination-for-throughput-improvement-and-interference-reduction.pptx" TargetMode="External"/><Relationship Id="rId4" Type="http://schemas.openxmlformats.org/officeDocument/2006/relationships/hyperlink" Target="https://mentor.ieee.org/802.11/dcn/19/11-19-1961-02-00be-multi-ap-group-establishment.pptx" TargetMode="External"/><Relationship Id="rId9" Type="http://schemas.openxmlformats.org/officeDocument/2006/relationships/hyperlink" Target="https://mentor.ieee.org/802.11/dcn/20/11-20-0064-01-00be-overview-of-multi-ap-operation-in-11be.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0/11-20-0048-00-00be-ru-aggregation-for-240mhz-and-320mhz.pptx" TargetMode="External"/><Relationship Id="rId2" Type="http://schemas.openxmlformats.org/officeDocument/2006/relationships/hyperlink" Target="https://mentor.ieee.org/802.11/dcn/20/11-20-0023-00-00be-multiple-ru-aggreg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108-00-00be-multi-ru-support-for-ofdma.pptx" TargetMode="External"/><Relationship Id="rId4" Type="http://schemas.openxmlformats.org/officeDocument/2006/relationships/hyperlink" Target="https://mentor.ieee.org/802.11/dcn/20/11-20-0058-02-00be-preamble-puncturing-for-transmission-to-multiple-stas-in-802-11be.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19/11-19-1942-03-00be-timing-measurement-for-low-latency-features.pptx" TargetMode="External"/><Relationship Id="rId2" Type="http://schemas.openxmlformats.org/officeDocument/2006/relationships/hyperlink" Target="https://mentor.ieee.org/802.11/dcn/19/11-19-1938-00-00be-discussion-on-low-latency-capability-for-802-11b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21-00-00be-multi-link-architecture.pptx" TargetMode="External"/><Relationship Id="rId4" Type="http://schemas.openxmlformats.org/officeDocument/2006/relationships/hyperlink" Target="https://mentor.ieee.org/802.11/dcn/19/11-19-1960-01-00be-reducing-channel-access-delay-for-rta-traffic.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0/11-20-0128-01-00be-discussion-on-multi-ru-in-802-11be.pptx" TargetMode="External"/><Relationship Id="rId2" Type="http://schemas.openxmlformats.org/officeDocument/2006/relationships/hyperlink" Target="https://mentor.ieee.org/802.11/dcn/20/11-20-0109-00-00be-further-considerations-for-multi-ru.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19/11-19-1904-03-00be-mlo-link-management-follow-up.pptx" TargetMode="External"/><Relationship Id="rId2" Type="http://schemas.openxmlformats.org/officeDocument/2006/relationships/hyperlink" Target="https://mentor.ieee.org/802.11/dcn/19/11-19-1899-04-00be-mla-mac-addresses-considerations.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24-00-00be-multilink-steps-for-using-a-link.ppt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0/11-20-0031-02-00be-considerations-on-eht-ppdu-formats.pptx" TargetMode="External"/><Relationship Id="rId2" Type="http://schemas.openxmlformats.org/officeDocument/2006/relationships/hyperlink" Target="https://mentor.ieee.org/802.11/dcn/20/11-20-0019-00-00be-11be-ppdu-format.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80-00-00be-calibration-for-implicit-feedback.pptx" TargetMode="External"/><Relationship Id="rId5" Type="http://schemas.openxmlformats.org/officeDocument/2006/relationships/hyperlink" Target="https://mentor.ieee.org/802.11/dcn/20/11-20-0067-00-00be-restrictions-for-16-ss-based-mu-mimo-scheduling.pptx" TargetMode="External"/><Relationship Id="rId4" Type="http://schemas.openxmlformats.org/officeDocument/2006/relationships/hyperlink" Target="https://mentor.ieee.org/802.11/dcn/20/11-20-0041-00-00be-additional-overhead-reduction-in-mixed-beamforming-feedback.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19/11-19-1542-02-00be-multi-link-broadcast-addressed-frame-reception.pptx" TargetMode="External"/><Relationship Id="rId7" Type="http://schemas.openxmlformats.org/officeDocument/2006/relationships/hyperlink" Target="https://mentor.ieee.org/802.11/dcn/19/11-19-1917-00-00be-considerations-for-multi-link-channel-access-without-simultaneous-tx-rx-capability.pptx" TargetMode="External"/><Relationship Id="rId2" Type="http://schemas.openxmlformats.org/officeDocument/2006/relationships/hyperlink" Target="https://mentor.ieee.org/802.11/dcn/19/11-19-1899-04-00be-mla-mac-addresses-considera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36-02-00be-multi-link-channel-access-follow-up.pptx" TargetMode="External"/><Relationship Id="rId5"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24-00-00be-multilink-steps-for-using-a-link.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203-00-00be-option-i-and-option-ii-which-way-to-go.pptx" TargetMode="External"/><Relationship Id="rId2" Type="http://schemas.openxmlformats.org/officeDocument/2006/relationships/hyperlink" Target="https://mentor.ieee.org/802.11/dcn/19/11-19-1979-01-00be-ul-coordination-for-throughput-improvement-and-interference-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116-03-00be-discussion-on-timeline-for-802-11be.pptx" TargetMode="External"/><Relationship Id="rId5" Type="http://schemas.openxmlformats.org/officeDocument/2006/relationships/hyperlink" Target="https://mentor.ieee.org/802.11/dcn/20/11-20-0115-02-00be-multi-link-feature-candidates-for-r1.pptx" TargetMode="External"/><Relationship Id="rId4" Type="http://schemas.openxmlformats.org/officeDocument/2006/relationships/hyperlink" Target="https://mentor.ieee.org/802.11/dcn/19/11-19-2153-03-00be-adopting-a-release-framework-to-meet-timeline.ppt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97"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224431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66794248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18721579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9881855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14053891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pic>
        <p:nvPicPr>
          <p:cNvPr id="8" name="Picture 7">
            <a:extLst>
              <a:ext uri="{FF2B5EF4-FFF2-40B4-BE49-F238E27FC236}">
                <a16:creationId xmlns:a16="http://schemas.microsoft.com/office/drawing/2014/main"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116296424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pic>
        <p:nvPicPr>
          <p:cNvPr id="10" name="Picture 9">
            <a:extLst>
              <a:ext uri="{FF2B5EF4-FFF2-40B4-BE49-F238E27FC236}">
                <a16:creationId xmlns:a16="http://schemas.microsoft.com/office/drawing/2014/main"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110874127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8490536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810270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7054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32823854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5176086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60866932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4910645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7347126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0403195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1239560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6015847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a16="http://schemas.microsoft.com/office/drawing/2014/main" val="436799599"/>
                    </a:ext>
                  </a:extLst>
                </a:gridCol>
                <a:gridCol w="1028700">
                  <a:extLst>
                    <a:ext uri="{9D8B030D-6E8A-4147-A177-3AD203B41FA5}">
                      <a16:colId xmlns:a16="http://schemas.microsoft.com/office/drawing/2014/main" val="1255421991"/>
                    </a:ext>
                  </a:extLst>
                </a:gridCol>
                <a:gridCol w="1028700">
                  <a:extLst>
                    <a:ext uri="{9D8B030D-6E8A-4147-A177-3AD203B41FA5}">
                      <a16:colId xmlns:a16="http://schemas.microsoft.com/office/drawing/2014/main"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3500975097"/>
                  </a:ext>
                </a:extLst>
              </a:tr>
            </a:tbl>
          </a:graphicData>
        </a:graphic>
      </p:graphicFrame>
    </p:spTree>
    <p:extLst>
      <p:ext uri="{BB962C8B-B14F-4D97-AF65-F5344CB8AC3E}">
        <p14:creationId xmlns:p14="http://schemas.microsoft.com/office/powerpoint/2010/main" val="335966920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a16="http://schemas.microsoft.com/office/drawing/2014/main" val="249456051"/>
                    </a:ext>
                  </a:extLst>
                </a:gridCol>
                <a:gridCol w="1528042">
                  <a:extLst>
                    <a:ext uri="{9D8B030D-6E8A-4147-A177-3AD203B41FA5}">
                      <a16:colId xmlns:a16="http://schemas.microsoft.com/office/drawing/2014/main" val="34097630"/>
                    </a:ext>
                  </a:extLst>
                </a:gridCol>
                <a:gridCol w="942293">
                  <a:extLst>
                    <a:ext uri="{9D8B030D-6E8A-4147-A177-3AD203B41FA5}">
                      <a16:colId xmlns:a16="http://schemas.microsoft.com/office/drawing/2014/main" val="976734116"/>
                    </a:ext>
                  </a:extLst>
                </a:gridCol>
                <a:gridCol w="942293">
                  <a:extLst>
                    <a:ext uri="{9D8B030D-6E8A-4147-A177-3AD203B41FA5}">
                      <a16:colId xmlns:a16="http://schemas.microsoft.com/office/drawing/2014/main"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4252171119"/>
                  </a:ext>
                </a:extLst>
              </a:tr>
            </a:tbl>
          </a:graphicData>
        </a:graphic>
      </p:graphicFrame>
    </p:spTree>
    <p:extLst>
      <p:ext uri="{BB962C8B-B14F-4D97-AF65-F5344CB8AC3E}">
        <p14:creationId xmlns:p14="http://schemas.microsoft.com/office/powerpoint/2010/main" val="3527449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a16="http://schemas.microsoft.com/office/drawing/2014/main" val="168344121"/>
                    </a:ext>
                  </a:extLst>
                </a:gridCol>
                <a:gridCol w="1346200">
                  <a:extLst>
                    <a:ext uri="{9D8B030D-6E8A-4147-A177-3AD203B41FA5}">
                      <a16:colId xmlns:a16="http://schemas.microsoft.com/office/drawing/2014/main" val="1042010448"/>
                    </a:ext>
                  </a:extLst>
                </a:gridCol>
                <a:gridCol w="1346200">
                  <a:extLst>
                    <a:ext uri="{9D8B030D-6E8A-4147-A177-3AD203B41FA5}">
                      <a16:colId xmlns:a16="http://schemas.microsoft.com/office/drawing/2014/main" val="2826231871"/>
                    </a:ext>
                  </a:extLst>
                </a:gridCol>
                <a:gridCol w="825500">
                  <a:extLst>
                    <a:ext uri="{9D8B030D-6E8A-4147-A177-3AD203B41FA5}">
                      <a16:colId xmlns:a16="http://schemas.microsoft.com/office/drawing/2014/main" val="4285048147"/>
                    </a:ext>
                  </a:extLst>
                </a:gridCol>
                <a:gridCol w="825500">
                  <a:extLst>
                    <a:ext uri="{9D8B030D-6E8A-4147-A177-3AD203B41FA5}">
                      <a16:colId xmlns:a16="http://schemas.microsoft.com/office/drawing/2014/main"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2661991629"/>
                  </a:ext>
                </a:extLst>
              </a:tr>
            </a:tbl>
          </a:graphicData>
        </a:graphic>
      </p:graphicFrame>
    </p:spTree>
    <p:extLst>
      <p:ext uri="{BB962C8B-B14F-4D97-AF65-F5344CB8AC3E}">
        <p14:creationId xmlns:p14="http://schemas.microsoft.com/office/powerpoint/2010/main" val="349828295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a16="http://schemas.microsoft.com/office/drawing/2014/main" val="2828615192"/>
                    </a:ext>
                  </a:extLst>
                </a:gridCol>
                <a:gridCol w="1511341">
                  <a:extLst>
                    <a:ext uri="{9D8B030D-6E8A-4147-A177-3AD203B41FA5}">
                      <a16:colId xmlns:a16="http://schemas.microsoft.com/office/drawing/2014/main" val="2263822232"/>
                    </a:ext>
                  </a:extLst>
                </a:gridCol>
                <a:gridCol w="1511341">
                  <a:extLst>
                    <a:ext uri="{9D8B030D-6E8A-4147-A177-3AD203B41FA5}">
                      <a16:colId xmlns:a16="http://schemas.microsoft.com/office/drawing/2014/main" val="3427035817"/>
                    </a:ext>
                  </a:extLst>
                </a:gridCol>
                <a:gridCol w="1511341">
                  <a:extLst>
                    <a:ext uri="{9D8B030D-6E8A-4147-A177-3AD203B41FA5}">
                      <a16:colId xmlns:a16="http://schemas.microsoft.com/office/drawing/2014/main" val="3497256590"/>
                    </a:ext>
                  </a:extLst>
                </a:gridCol>
                <a:gridCol w="931994">
                  <a:extLst>
                    <a:ext uri="{9D8B030D-6E8A-4147-A177-3AD203B41FA5}">
                      <a16:colId xmlns:a16="http://schemas.microsoft.com/office/drawing/2014/main" val="3298567581"/>
                    </a:ext>
                  </a:extLst>
                </a:gridCol>
                <a:gridCol w="931994">
                  <a:extLst>
                    <a:ext uri="{9D8B030D-6E8A-4147-A177-3AD203B41FA5}">
                      <a16:colId xmlns:a16="http://schemas.microsoft.com/office/drawing/2014/main"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241201014"/>
                  </a:ext>
                </a:extLst>
              </a:tr>
            </a:tbl>
          </a:graphicData>
        </a:graphic>
      </p:graphicFrame>
    </p:spTree>
    <p:extLst>
      <p:ext uri="{BB962C8B-B14F-4D97-AF65-F5344CB8AC3E}">
        <p14:creationId xmlns:p14="http://schemas.microsoft.com/office/powerpoint/2010/main" val="409621614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a16="http://schemas.microsoft.com/office/drawing/2014/main" val="3007579673"/>
                    </a:ext>
                  </a:extLst>
                </a:gridCol>
                <a:gridCol w="1028700">
                  <a:extLst>
                    <a:ext uri="{9D8B030D-6E8A-4147-A177-3AD203B41FA5}">
                      <a16:colId xmlns:a16="http://schemas.microsoft.com/office/drawing/2014/main" val="831650628"/>
                    </a:ext>
                  </a:extLst>
                </a:gridCol>
                <a:gridCol w="1028700">
                  <a:extLst>
                    <a:ext uri="{9D8B030D-6E8A-4147-A177-3AD203B41FA5}">
                      <a16:colId xmlns:a16="http://schemas.microsoft.com/office/drawing/2014/main"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74111860"/>
                  </a:ext>
                </a:extLst>
              </a:tr>
            </a:tbl>
          </a:graphicData>
        </a:graphic>
      </p:graphicFrame>
    </p:spTree>
    <p:extLst>
      <p:ext uri="{BB962C8B-B14F-4D97-AF65-F5344CB8AC3E}">
        <p14:creationId xmlns:p14="http://schemas.microsoft.com/office/powerpoint/2010/main" val="97511073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a16="http://schemas.microsoft.com/office/drawing/2014/main" val="3725887819"/>
                    </a:ext>
                  </a:extLst>
                </a:gridCol>
                <a:gridCol w="1028700">
                  <a:extLst>
                    <a:ext uri="{9D8B030D-6E8A-4147-A177-3AD203B41FA5}">
                      <a16:colId xmlns:a16="http://schemas.microsoft.com/office/drawing/2014/main" val="683494230"/>
                    </a:ext>
                  </a:extLst>
                </a:gridCol>
                <a:gridCol w="1028700">
                  <a:extLst>
                    <a:ext uri="{9D8B030D-6E8A-4147-A177-3AD203B41FA5}">
                      <a16:colId xmlns:a16="http://schemas.microsoft.com/office/drawing/2014/main"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2763530279"/>
                  </a:ext>
                </a:extLst>
              </a:tr>
            </a:tbl>
          </a:graphicData>
        </a:graphic>
      </p:graphicFrame>
    </p:spTree>
    <p:extLst>
      <p:ext uri="{BB962C8B-B14F-4D97-AF65-F5344CB8AC3E}">
        <p14:creationId xmlns:p14="http://schemas.microsoft.com/office/powerpoint/2010/main" val="173461192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5200809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61154746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2863352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1841818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1963500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149852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400" dirty="0">
                <a:solidFill>
                  <a:schemeClr val="tx1"/>
                </a:solidFill>
              </a:rPr>
              <a:t>Monday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Set and approve agenda</a:t>
            </a:r>
          </a:p>
          <a:p>
            <a:pPr lvl="1">
              <a:lnSpc>
                <a:spcPct val="80000"/>
              </a:lnSpc>
              <a:buFont typeface="Arial" panose="020B0604020202020204" pitchFamily="34" charset="0"/>
              <a:buChar char="•"/>
            </a:pPr>
            <a:r>
              <a:rPr lang="en-US" altLang="en-US" sz="12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200" dirty="0">
                <a:solidFill>
                  <a:schemeClr val="tx1"/>
                </a:solidFill>
              </a:rPr>
              <a:t>Approve TG minutes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Monday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AM1 (08:00-10:00)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endParaRPr lang="en-US" altLang="en-US" sz="10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Tuesday AM2 (10:30-12:30)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PM1 (13:30-15:30)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a:p>
            <a:pPr>
              <a:lnSpc>
                <a:spcPct val="80000"/>
              </a:lnSpc>
              <a:buFont typeface="Arial" panose="020B0604020202020204" pitchFamily="34" charset="0"/>
              <a:buChar char="•"/>
            </a:pPr>
            <a:endParaRPr lang="en-US" altLang="en-US" sz="14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EVE (19:30-21:30)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6451168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459031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2164214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3787701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68173245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4339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 (cont.)</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1662" y="1751012"/>
            <a:ext cx="4351337" cy="4724401"/>
          </a:xfrm>
        </p:spPr>
        <p:txBody>
          <a:bodyPr/>
          <a:lstStyle/>
          <a:p>
            <a:pPr>
              <a:lnSpc>
                <a:spcPct val="80000"/>
              </a:lnSpc>
              <a:buFont typeface="Arial" panose="020B0604020202020204" pitchFamily="34" charset="0"/>
              <a:buChar char="•"/>
            </a:pPr>
            <a:r>
              <a:rPr lang="en-US" altLang="en-US" sz="1400" dirty="0">
                <a:solidFill>
                  <a:schemeClr val="tx1"/>
                </a:solidFill>
              </a:rPr>
              <a:t>Wednesday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1">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Wednesday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1">
              <a:lnSpc>
                <a:spcPct val="80000"/>
              </a:lnSpc>
              <a:buFont typeface="Arial" panose="020B0604020202020204" pitchFamily="34" charset="0"/>
              <a:buChar char="•"/>
            </a:pPr>
            <a:endParaRPr lang="en-US" altLang="en-US" sz="1400" dirty="0">
              <a:solidFill>
                <a:srgbClr val="FF0000"/>
              </a:solidFill>
            </a:endParaRPr>
          </a:p>
          <a:p>
            <a:pPr>
              <a:lnSpc>
                <a:spcPct val="80000"/>
              </a:lnSpc>
              <a:buFont typeface="Arial" panose="020B0604020202020204" pitchFamily="34" charset="0"/>
              <a:buChar char="•"/>
            </a:pPr>
            <a:r>
              <a:rPr lang="en-US" altLang="en-US" sz="1400" dirty="0">
                <a:solidFill>
                  <a:schemeClr val="tx1"/>
                </a:solidFill>
              </a:rPr>
              <a:t>Wednesday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2">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marL="0" indent="0">
              <a:lnSpc>
                <a:spcPct val="80000"/>
              </a:lnSpc>
            </a:pPr>
            <a:endParaRPr lang="en-US" altLang="en-US" sz="16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038599"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AM2 (10:30-12:30)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1">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2">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kern="0" dirty="0">
                <a:solidFill>
                  <a:schemeClr val="tx1"/>
                </a:solidFill>
              </a:rPr>
              <a:t>Thursday PM2 (</a:t>
            </a:r>
            <a:r>
              <a:rPr lang="en-US" altLang="en-US" sz="1400" dirty="0">
                <a:solidFill>
                  <a:schemeClr val="tx1"/>
                </a:solidFill>
              </a:rPr>
              <a:t>16:00-18:00</a:t>
            </a:r>
            <a:r>
              <a:rPr lang="en-US" altLang="en-US" sz="1400" kern="0" dirty="0">
                <a:solidFill>
                  <a:schemeClr val="tx1"/>
                </a:solidFill>
              </a:rPr>
              <a:t>)</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Teleconference Plan</a:t>
            </a:r>
          </a:p>
          <a:p>
            <a:pPr lvl="1">
              <a:lnSpc>
                <a:spcPct val="80000"/>
              </a:lnSpc>
              <a:buFont typeface="Arial" panose="020B0604020202020204" pitchFamily="34" charset="0"/>
              <a:buChar char="•"/>
            </a:pPr>
            <a:r>
              <a:rPr lang="en-US" altLang="en-US" sz="1200" dirty="0">
                <a:solidFill>
                  <a:schemeClr val="tx1"/>
                </a:solidFill>
              </a:rPr>
              <a:t>Ad-Hoc Meeting Plan</a:t>
            </a:r>
          </a:p>
          <a:p>
            <a:pPr lvl="1">
              <a:lnSpc>
                <a:spcPct val="80000"/>
              </a:lnSpc>
              <a:buFont typeface="Arial" panose="020B0604020202020204" pitchFamily="34" charset="0"/>
              <a:buChar char="•"/>
            </a:pPr>
            <a:r>
              <a:rPr lang="en-US" altLang="en-US" sz="1200" dirty="0">
                <a:solidFill>
                  <a:schemeClr val="tx1"/>
                </a:solidFill>
              </a:rPr>
              <a:t>Goals for March 2020</a:t>
            </a:r>
          </a:p>
          <a:p>
            <a:pPr lvl="1">
              <a:lnSpc>
                <a:spcPct val="80000"/>
              </a:lnSpc>
              <a:buFont typeface="Arial" panose="020B0604020202020204" pitchFamily="34" charset="0"/>
              <a:buChar char="•"/>
            </a:pPr>
            <a:r>
              <a:rPr lang="en-US" altLang="en-US" sz="1200" dirty="0">
                <a:solidFill>
                  <a:schemeClr val="tx1"/>
                </a:solidFill>
              </a:rPr>
              <a:t>Any other business</a:t>
            </a:r>
          </a:p>
          <a:p>
            <a:pPr lvl="1">
              <a:lnSpc>
                <a:spcPct val="80000"/>
              </a:lnSpc>
              <a:buFont typeface="Arial" panose="020B0604020202020204" pitchFamily="34" charset="0"/>
              <a:buChar char="•"/>
            </a:pPr>
            <a:r>
              <a:rPr lang="en-US" altLang="en-US" sz="12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661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57476093"/>
              </p:ext>
            </p:extLst>
          </p:nvPr>
        </p:nvGraphicFramePr>
        <p:xfrm>
          <a:off x="883673" y="2209800"/>
          <a:ext cx="7193527" cy="356616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algn="ctr"/>
                      <a:r>
                        <a:rPr lang="en-US" sz="1800" b="1" u="none" dirty="0">
                          <a:solidFill>
                            <a:schemeClr val="tx1"/>
                          </a:solidFill>
                        </a:rPr>
                        <a:t>TGbe Ad-Hoc</a:t>
                      </a:r>
                    </a:p>
                    <a:p>
                      <a:pPr algn="ctr"/>
                      <a:r>
                        <a:rPr lang="en-US" sz="1800" b="1" u="none" dirty="0">
                          <a:solidFill>
                            <a:schemeClr val="tx1"/>
                          </a:solidFill>
                        </a:rPr>
                        <a:t>[MAC/PHY]</a:t>
                      </a: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73BCAE2F-8DFF-494F-8B32-3474E1FC3334}"/>
              </a:ext>
            </a:extLst>
          </p:cNvPr>
          <p:cNvGraphicFramePr>
            <a:graphicFrameLocks noGrp="1"/>
          </p:cNvGraphicFramePr>
          <p:nvPr>
            <p:extLst>
              <p:ext uri="{D42A27DB-BD31-4B8C-83A1-F6EECF244321}">
                <p14:modId xmlns:p14="http://schemas.microsoft.com/office/powerpoint/2010/main" val="1435945101"/>
              </p:ext>
            </p:extLst>
          </p:nvPr>
        </p:nvGraphicFramePr>
        <p:xfrm>
          <a:off x="685800" y="1524000"/>
          <a:ext cx="7856537" cy="4814895"/>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1143r3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Efficient Operation for Multi-AP Coordination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Sungjin Park </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978279481"/>
                  </a:ext>
                </a:extLst>
              </a:tr>
              <a:tr h="290513">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1535r3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Sounding for AP Collaboration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Junghoon Suh</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MAP-Sounding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137007246"/>
                  </a:ext>
                </a:extLst>
              </a:tr>
              <a:tr h="290513">
                <a:tc>
                  <a:txBody>
                    <a:bodyPr/>
                    <a:lstStyle/>
                    <a:p>
                      <a:pPr algn="ctr" fontAlgn="b"/>
                      <a:r>
                        <a:rPr lang="en-US" sz="1200" b="0" i="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1582r</a:t>
                      </a:r>
                      <a:r>
                        <a:rPr lang="en-US" sz="1200" b="0" i="0" u="sng" strike="noStrike" dirty="0">
                          <a:solidFill>
                            <a:srgbClr val="00B050"/>
                          </a:solidFill>
                          <a:effectLst/>
                          <a:latin typeface="+mn-lt"/>
                        </a:rPr>
                        <a:t>1</a:t>
                      </a:r>
                    </a:p>
                  </a:txBody>
                  <a:tcPr marL="6676" marR="6676" marT="6676" marB="0" anchor="b"/>
                </a:tc>
                <a:tc>
                  <a:txBody>
                    <a:bodyPr/>
                    <a:lstStyle/>
                    <a:p>
                      <a:pPr algn="l"/>
                      <a:r>
                        <a:rPr lang="en-US" sz="1200" b="0" dirty="0">
                          <a:solidFill>
                            <a:srgbClr val="00B050"/>
                          </a:solidFill>
                          <a:effectLst/>
                          <a:latin typeface="+mn-lt"/>
                        </a:rPr>
                        <a:t>Coordinated AP Time and Frequency Sharing in a Transmit Opportunity in 11be</a:t>
                      </a:r>
                    </a:p>
                  </a:txBody>
                  <a:tcPr anchor="ctr"/>
                </a:tc>
                <a:tc>
                  <a:txBody>
                    <a:bodyPr/>
                    <a:lstStyle/>
                    <a:p>
                      <a:pPr algn="l" fontAlgn="b"/>
                      <a:r>
                        <a:rPr lang="en-US" sz="1200" b="0" i="0" u="none" strike="noStrike" dirty="0">
                          <a:solidFill>
                            <a:srgbClr val="00B050"/>
                          </a:solidFill>
                          <a:effectLst/>
                          <a:latin typeface="+mn-lt"/>
                        </a:rPr>
                        <a:t>Lochan Verma</a:t>
                      </a: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MAP-OF(T)DMA</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151688027"/>
                  </a:ext>
                </a:extLst>
              </a:tr>
              <a:tr h="29051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1788r0</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Coordinated OFDMA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074057889"/>
                  </a:ext>
                </a:extLst>
              </a:tr>
              <a:tr h="29051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1895r1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Setup for Multi-AP coordination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Sungjin Park </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712210250"/>
                  </a:ext>
                </a:extLst>
              </a:tr>
              <a:tr h="290513">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 1116r5</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Channel access in multi-band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1358r1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solidFill>
                            <a:srgbClr val="00B050"/>
                          </a:solidFill>
                          <a:effectLst/>
                          <a:hlinkClick r:id="rId9">
                            <a:extLst>
                              <a:ext uri="{A12FA001-AC4F-418D-AE19-62706E023703}">
                                <ahyp:hlinkClr xmlns:ahyp="http://schemas.microsoft.com/office/drawing/2018/hyperlinkcolor" val="tx"/>
                              </a:ext>
                            </a:extLst>
                          </a:hlinkClick>
                        </a:rPr>
                        <a:t>1510r3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EHT Power saving considering multi-link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Jeongki Kim</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1526r1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1528r2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 Link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1536r2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Power Consideration for Multi-link Transmissions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Rojan Chitrakar</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1542r1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broadcast addressed frame reception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1544r1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 save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Minyoung Park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1548r1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Channel access in design for synchronized multi-links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ML-Sync TX/RX</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solidFill>
                            <a:srgbClr val="00B050"/>
                          </a:solidFill>
                          <a:effectLst/>
                          <a:hlinkClick r:id="rId16">
                            <a:extLst>
                              <a:ext uri="{A12FA001-AC4F-418D-AE19-62706E023703}">
                                <ahyp:hlinkClr xmlns:ahyp="http://schemas.microsoft.com/office/drawing/2018/hyperlinkcolor" val="tx"/>
                              </a:ext>
                            </a:extLst>
                          </a:hlinkClick>
                        </a:rPr>
                        <a:t>1549r1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2467154498"/>
              </p:ext>
            </p:extLst>
          </p:nvPr>
        </p:nvGraphicFramePr>
        <p:xfrm>
          <a:off x="533400" y="1642869"/>
          <a:ext cx="8077201" cy="456276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a:solidFill>
                            <a:srgbClr val="00B050"/>
                          </a:solidFill>
                          <a:effectLst/>
                          <a:latin typeface="+mn-lt"/>
                          <a:hlinkClick r:id="rId2">
                            <a:extLst>
                              <a:ext uri="{A12FA001-AC4F-418D-AE19-62706E023703}">
                                <ahyp:hlinkClr xmlns:ahyp="http://schemas.microsoft.com/office/drawing/2018/hyperlinkcolor" val="tx"/>
                              </a:ext>
                            </a:extLst>
                          </a:hlinkClick>
                        </a:rPr>
                        <a:t>1591r3</a:t>
                      </a:r>
                      <a:endParaRPr lang="en-US" sz="1200" b="0" i="0" u="sng" strike="noStrike">
                        <a:solidFill>
                          <a:srgbClr val="00B050"/>
                        </a:solidFill>
                        <a:effectLst/>
                        <a:latin typeface="+mn-lt"/>
                      </a:endParaRPr>
                    </a:p>
                  </a:txBody>
                  <a:tcPr marL="6676" marR="6676" marT="6676" marB="0" anchor="b"/>
                </a:tc>
                <a:tc>
                  <a:txBody>
                    <a:bodyPr/>
                    <a:lstStyle/>
                    <a:p>
                      <a:pPr algn="l" fontAlgn="b"/>
                      <a:r>
                        <a:rPr lang="en-US" sz="1200" u="none" strike="noStrike" dirty="0">
                          <a:solidFill>
                            <a:srgbClr val="00B050"/>
                          </a:solidFill>
                          <a:effectLst/>
                          <a:latin typeface="+mn-lt"/>
                        </a:rPr>
                        <a:t>BA setup for multi-link Aggregation</a:t>
                      </a:r>
                      <a:endParaRPr lang="en-US" sz="1200" b="0" i="0" u="none" strike="noStrike" dirty="0">
                        <a:solidFill>
                          <a:srgbClr val="00B050"/>
                        </a:solidFill>
                        <a:effectLst/>
                        <a:latin typeface="+mn-lt"/>
                      </a:endParaRPr>
                    </a:p>
                  </a:txBody>
                  <a:tcPr marL="6676" marR="6676" marT="6676" marB="0" anchor="b"/>
                </a:tc>
                <a:tc>
                  <a:txBody>
                    <a:bodyPr/>
                    <a:lstStyle/>
                    <a:p>
                      <a:pPr algn="l" fontAlgn="b"/>
                      <a:r>
                        <a:rPr lang="en-US" sz="1200" u="none" strike="noStrike">
                          <a:solidFill>
                            <a:srgbClr val="00B050"/>
                          </a:solidFill>
                          <a:effectLst/>
                          <a:latin typeface="+mn-lt"/>
                        </a:rPr>
                        <a:t>Jason Y. Guo</a:t>
                      </a:r>
                      <a:endParaRPr lang="en-US" sz="1200" b="0" i="0" u="none" strike="noStrike">
                        <a:solidFill>
                          <a:srgbClr val="00B050"/>
                        </a:solidFill>
                        <a:effectLst/>
                        <a:latin typeface="+mn-lt"/>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latin typeface="+mn-lt"/>
                        </a:rPr>
                        <a:t>ML-Block Ack</a:t>
                      </a:r>
                      <a:endParaRPr lang="en-US" sz="1200" b="0" i="0" u="none" strike="noStrike">
                        <a:solidFill>
                          <a:srgbClr val="00B050"/>
                        </a:solidFill>
                        <a:effectLst/>
                        <a:latin typeface="+mn-lt"/>
                      </a:endParaRPr>
                    </a:p>
                  </a:txBody>
                  <a:tcPr marL="6676" marR="6676" marT="6676" marB="0" anchor="b"/>
                </a:tc>
                <a:tc>
                  <a:txBody>
                    <a:bodyPr/>
                    <a:lstStyle/>
                    <a:p>
                      <a:pPr algn="ctr" fontAlgn="b"/>
                      <a:r>
                        <a:rPr lang="en-US" sz="1200" u="none" strike="noStrike" dirty="0">
                          <a:solidFill>
                            <a:srgbClr val="00B050"/>
                          </a:solidFill>
                          <a:effectLst/>
                          <a:latin typeface="+mn-lt"/>
                        </a:rPr>
                        <a:t>MAC</a:t>
                      </a:r>
                      <a:endParaRPr lang="en-US" sz="1200" b="0" i="0" u="none" strike="noStrike" dirty="0">
                        <a:solidFill>
                          <a:srgbClr val="00B050"/>
                        </a:solidFill>
                        <a:effectLst/>
                        <a:latin typeface="+mn-lt"/>
                      </a:endParaRPr>
                    </a:p>
                  </a:txBody>
                  <a:tcPr marL="6676" marR="6676" marT="6676" marB="0" anchor="b"/>
                </a:tc>
                <a:extLst>
                  <a:ext uri="{0D108BD9-81ED-4DB2-BD59-A6C34878D82A}">
                    <a16:rowId xmlns:a16="http://schemas.microsoft.com/office/drawing/2014/main" val="3954558880"/>
                  </a:ext>
                </a:extLst>
              </a:tr>
              <a:tr h="266583">
                <a:tc>
                  <a:txBody>
                    <a:bodyPr/>
                    <a:lstStyle/>
                    <a:p>
                      <a:pPr algn="ctr" fontAlgn="b"/>
                      <a:r>
                        <a:rPr lang="en-US" sz="1200" b="0" i="0" u="sng" strike="noStrike" dirty="0">
                          <a:solidFill>
                            <a:srgbClr val="00B050"/>
                          </a:solidFill>
                          <a:effectLst/>
                          <a:latin typeface="+mn-lt"/>
                          <a:hlinkClick r:id="rId3">
                            <a:extLst>
                              <a:ext uri="{A12FA001-AC4F-418D-AE19-62706E023703}">
                                <ahyp:hlinkClr xmlns:ahyp="http://schemas.microsoft.com/office/drawing/2018/hyperlinkcolor" val="tx"/>
                              </a:ext>
                            </a:extLst>
                          </a:hlinkClick>
                        </a:rPr>
                        <a:t>1615r1</a:t>
                      </a:r>
                      <a:endParaRPr lang="en-US" sz="1200" b="0" i="0" u="sng" strike="noStrike" dirty="0">
                        <a:solidFill>
                          <a:srgbClr val="00B050"/>
                        </a:solidFill>
                        <a:effectLst/>
                        <a:latin typeface="+mn-lt"/>
                      </a:endParaRPr>
                    </a:p>
                  </a:txBody>
                  <a:tcPr marL="5859" marR="5859" marT="5859" marB="0" anchor="b"/>
                </a:tc>
                <a:tc>
                  <a:txBody>
                    <a:bodyPr/>
                    <a:lstStyle/>
                    <a:p>
                      <a:pPr algn="l" fontAlgn="b"/>
                      <a:r>
                        <a:rPr lang="en-US" sz="1200" b="0" i="0" u="none" strike="noStrike" dirty="0">
                          <a:solidFill>
                            <a:srgbClr val="00B050"/>
                          </a:solidFill>
                          <a:effectLst/>
                          <a:latin typeface="+mn-lt"/>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mn-lt"/>
                        </a:rPr>
                        <a:t>Liuming Lu</a:t>
                      </a: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latin typeface="+mn-lt"/>
                        </a:rPr>
                        <a:t>ML-Med. Access</a:t>
                      </a:r>
                      <a:endParaRPr lang="en-US" sz="1200" b="0" i="0" u="none" strike="noStrike" dirty="0">
                        <a:solidFill>
                          <a:srgbClr val="00B050"/>
                        </a:solidFill>
                        <a:effectLst/>
                        <a:latin typeface="+mn-lt"/>
                      </a:endParaRPr>
                    </a:p>
                  </a:txBody>
                  <a:tcPr marL="5859" marR="5859" marT="5859" marB="0" anchor="b"/>
                </a:tc>
                <a:tc>
                  <a:txBody>
                    <a:bodyPr/>
                    <a:lstStyle/>
                    <a:p>
                      <a:pPr algn="ctr" fontAlgn="b"/>
                      <a:r>
                        <a:rPr lang="en-US" sz="1200" b="0" i="0" u="none" strike="noStrike" dirty="0">
                          <a:solidFill>
                            <a:srgbClr val="00B050"/>
                          </a:solidFill>
                          <a:effectLst/>
                          <a:latin typeface="+mn-lt"/>
                        </a:rPr>
                        <a:t>MAC</a:t>
                      </a:r>
                    </a:p>
                  </a:txBody>
                  <a:tcPr marL="5859" marR="5859" marT="5859" marB="0" anchor="b"/>
                </a:tc>
                <a:extLst>
                  <a:ext uri="{0D108BD9-81ED-4DB2-BD59-A6C34878D82A}">
                    <a16:rowId xmlns:a16="http://schemas.microsoft.com/office/drawing/2014/main" val="3031579357"/>
                  </a:ext>
                </a:extLst>
              </a:tr>
              <a:tr h="266583">
                <a:tc>
                  <a:txBody>
                    <a:bodyPr/>
                    <a:lstStyle/>
                    <a:p>
                      <a:pPr algn="ctr" fontAlgn="b"/>
                      <a:r>
                        <a:rPr lang="en-US" sz="120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1617r1</a:t>
                      </a:r>
                      <a:endParaRPr lang="en-US" sz="1200" b="0" i="0" u="sng" strike="noStrike" dirty="0">
                        <a:solidFill>
                          <a:srgbClr val="00B050"/>
                        </a:solidFill>
                        <a:effectLst/>
                        <a:latin typeface="+mn-lt"/>
                      </a:endParaRPr>
                    </a:p>
                  </a:txBody>
                  <a:tcPr marL="5859" marR="5859" marT="5859" marB="0" anchor="b"/>
                </a:tc>
                <a:tc>
                  <a:txBody>
                    <a:bodyPr/>
                    <a:lstStyle/>
                    <a:p>
                      <a:pPr algn="l" fontAlgn="b"/>
                      <a:r>
                        <a:rPr lang="en-US" sz="1200" u="none" strike="noStrike">
                          <a:solidFill>
                            <a:srgbClr val="00B050"/>
                          </a:solidFill>
                          <a:effectLst/>
                          <a:latin typeface="+mn-lt"/>
                        </a:rPr>
                        <a:t>Multi-link power save</a:t>
                      </a:r>
                      <a:endParaRPr lang="en-US" sz="1200" b="0" i="0" u="none" strike="noStrike">
                        <a:solidFill>
                          <a:srgbClr val="00B050"/>
                        </a:solidFill>
                        <a:effectLst/>
                        <a:latin typeface="+mn-lt"/>
                      </a:endParaRPr>
                    </a:p>
                  </a:txBody>
                  <a:tcPr marL="5859" marR="5859" marT="5859" marB="0" anchor="b"/>
                </a:tc>
                <a:tc>
                  <a:txBody>
                    <a:bodyPr/>
                    <a:lstStyle/>
                    <a:p>
                      <a:pPr algn="l" fontAlgn="b"/>
                      <a:r>
                        <a:rPr lang="en-US" sz="1200" u="none" strike="noStrike">
                          <a:solidFill>
                            <a:srgbClr val="00B050"/>
                          </a:solidFill>
                          <a:effectLst/>
                          <a:latin typeface="+mn-lt"/>
                        </a:rPr>
                        <a:t>Liwen Chu</a:t>
                      </a:r>
                      <a:endParaRPr lang="en-US" sz="1200" b="0" i="0" u="none" strike="noStrike">
                        <a:solidFill>
                          <a:srgbClr val="00B050"/>
                        </a:solidFill>
                        <a:effectLst/>
                        <a:latin typeface="+mn-lt"/>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latin typeface="+mn-lt"/>
                        </a:rPr>
                        <a:t>ML-Power Save</a:t>
                      </a:r>
                      <a:endParaRPr lang="en-US" sz="1200" b="0" i="0" u="none" strike="noStrike">
                        <a:solidFill>
                          <a:srgbClr val="00B050"/>
                        </a:solidFill>
                        <a:effectLst/>
                        <a:latin typeface="+mn-lt"/>
                      </a:endParaRPr>
                    </a:p>
                  </a:txBody>
                  <a:tcPr marL="5859" marR="5859" marT="5859" marB="0" anchor="b"/>
                </a:tc>
                <a:tc>
                  <a:txBody>
                    <a:bodyPr/>
                    <a:lstStyle/>
                    <a:p>
                      <a:pPr algn="ctr" fontAlgn="b"/>
                      <a:r>
                        <a:rPr lang="en-US" sz="1200" u="none" strike="noStrike" dirty="0">
                          <a:solidFill>
                            <a:srgbClr val="00B050"/>
                          </a:solidFill>
                          <a:effectLst/>
                          <a:latin typeface="+mn-lt"/>
                        </a:rPr>
                        <a:t>MAC</a:t>
                      </a:r>
                      <a:endParaRPr lang="en-US" sz="1200" b="0" i="0" u="none" strike="noStrike" dirty="0">
                        <a:solidFill>
                          <a:srgbClr val="00B050"/>
                        </a:solidFill>
                        <a:effectLst/>
                        <a:latin typeface="+mn-lt"/>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1678r0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Link Asynchronous and Synchronous TX</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Alan Jauh</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1822r2</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security consideration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1823r1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setup follow up</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1856r1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A-MPDU and BA</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ML-Block Ack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solidFill>
                            <a:srgbClr val="00B050"/>
                          </a:solidFill>
                          <a:effectLst/>
                          <a:hlinkClick r:id="rId9">
                            <a:extLst>
                              <a:ext uri="{A12FA001-AC4F-418D-AE19-62706E023703}">
                                <ahyp:hlinkClr xmlns:ahyp="http://schemas.microsoft.com/office/drawing/2018/hyperlinkcolor" val="tx"/>
                              </a:ext>
                            </a:extLst>
                          </a:hlinkClick>
                        </a:rPr>
                        <a:t>1887r1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Acknowledgement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Taewon Song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ML-Block Ack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r h="326070">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1868r2</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Signaling support for multi-RU assignment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Lei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1869r0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Preamble Puncturing and RU Aggregation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Bin Tian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1877r0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16 Spatial Stream Support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Wook Bong Lee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1890r0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Phase Rotation Follow-up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Eunsung Park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L-Preamble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1907r1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Multiple RU Combinations for EHT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Jianhan Liu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1908r0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 RU support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Ron Porat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solidFill>
                            <a:srgbClr val="00B050"/>
                          </a:solidFill>
                          <a:effectLst/>
                          <a:hlinkClick r:id="rId16">
                            <a:extLst>
                              <a:ext uri="{A12FA001-AC4F-418D-AE19-62706E023703}">
                                <ahyp:hlinkClr xmlns:ahyp="http://schemas.microsoft.com/office/drawing/2018/hyperlinkcolor" val="tx"/>
                              </a:ext>
                            </a:extLst>
                          </a:hlinkClick>
                        </a:rPr>
                        <a:t>1914r2</a:t>
                      </a:r>
                      <a:endParaRPr lang="en-US" sz="1200" b="0" i="0" u="sng" strike="noStrike" dirty="0">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RU discussion</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Ross Jian Yu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4238290219"/>
              </p:ext>
            </p:extLst>
          </p:nvPr>
        </p:nvGraphicFramePr>
        <p:xfrm>
          <a:off x="533400" y="1642869"/>
          <a:ext cx="8077201" cy="91872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100" u="sng" strike="noStrike">
                          <a:solidFill>
                            <a:srgbClr val="00B050"/>
                          </a:solidFill>
                          <a:effectLst/>
                          <a:hlinkClick r:id="rId2">
                            <a:extLst>
                              <a:ext uri="{A12FA001-AC4F-418D-AE19-62706E023703}">
                                <ahyp:hlinkClr xmlns:ahyp="http://schemas.microsoft.com/office/drawing/2018/hyperlinkcolor" val="tx"/>
                              </a:ext>
                            </a:extLst>
                          </a:hlinkClick>
                        </a:rPr>
                        <a:t>1980r1</a:t>
                      </a:r>
                      <a:endParaRPr lang="en-US" sz="1100" b="0" i="0" u="sng" strike="noStrike">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a:solidFill>
                            <a:srgbClr val="00B050"/>
                          </a:solidFill>
                          <a:effectLst/>
                        </a:rPr>
                        <a:t>EHT P matrices Discussion</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Dandan Liang</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5149094"/>
                  </a:ext>
                </a:extLst>
              </a:tr>
              <a:tr h="326070">
                <a:tc>
                  <a:txBody>
                    <a:bodyPr/>
                    <a:lstStyle/>
                    <a:p>
                      <a:pPr algn="ctr" fontAlgn="b"/>
                      <a:r>
                        <a:rPr lang="en-US" sz="1100" u="sng" strike="noStrike" dirty="0">
                          <a:solidFill>
                            <a:srgbClr val="00B050"/>
                          </a:solidFill>
                          <a:effectLst/>
                          <a:hlinkClick r:id="rId3">
                            <a:extLst>
                              <a:ext uri="{A12FA001-AC4F-418D-AE19-62706E023703}">
                                <ahyp:hlinkClr xmlns:ahyp="http://schemas.microsoft.com/office/drawing/2018/hyperlinkcolor" val="tx"/>
                              </a:ext>
                            </a:extLst>
                          </a:hlinkClick>
                        </a:rPr>
                        <a:t>1981r1</a:t>
                      </a:r>
                      <a:endParaRPr lang="en-US" sz="1100" b="0" i="0" u="sng"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dirty="0">
                          <a:solidFill>
                            <a:srgbClr val="00B050"/>
                          </a:solidFill>
                          <a:effectLst/>
                        </a:rPr>
                        <a:t>Phase Rotations Design for EHT</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Dandan Liang</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solidFill>
                            <a:srgbClr val="00B050"/>
                          </a:solidFill>
                          <a:effectLst/>
                        </a:rPr>
                        <a:t>L-Preamble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17421623"/>
                  </a:ext>
                </a:extLst>
              </a:tr>
            </a:tbl>
          </a:graphicData>
        </a:graphic>
      </p:graphicFrame>
    </p:spTree>
    <p:extLst>
      <p:ext uri="{BB962C8B-B14F-4D97-AF65-F5344CB8AC3E}">
        <p14:creationId xmlns:p14="http://schemas.microsoft.com/office/powerpoint/2010/main" val="125885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985945074"/>
              </p:ext>
            </p:extLst>
          </p:nvPr>
        </p:nvGraphicFramePr>
        <p:xfrm>
          <a:off x="457200" y="1602216"/>
          <a:ext cx="8149210" cy="426519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495210">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1779r5</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Downlink SR parameter framework with coordinated </a:t>
                      </a:r>
                    </a:p>
                    <a:p>
                      <a:pPr algn="l" fontAlgn="b"/>
                      <a:r>
                        <a:rPr lang="en-US" sz="1200" u="none" strike="noStrike" dirty="0">
                          <a:solidFill>
                            <a:srgbClr val="00B050"/>
                          </a:solidFill>
                          <a:effectLst/>
                        </a:rPr>
                        <a:t>beamforming/null steering</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David Lopez-Perez</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MAP-SR</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r h="251332">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1858r0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HARQ System Level Simulation Results</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Sebastian Max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HARQ-General</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36307838"/>
                  </a:ext>
                </a:extLst>
              </a:tr>
              <a:tr h="251332">
                <a:tc>
                  <a:txBody>
                    <a:bodyPr/>
                    <a:lstStyle/>
                    <a:p>
                      <a:pPr algn="ctr" fontAlgn="b"/>
                      <a:r>
                        <a:rPr lang="en-US" sz="1200" u="sng" strike="noStrike">
                          <a:solidFill>
                            <a:srgbClr val="00B050"/>
                          </a:solidFill>
                          <a:effectLst/>
                          <a:hlinkClick r:id="rId4">
                            <a:extLst>
                              <a:ext uri="{A12FA001-AC4F-418D-AE19-62706E023703}">
                                <ahyp:hlinkClr xmlns:ahyp="http://schemas.microsoft.com/office/drawing/2018/hyperlinkcolor" val="tx"/>
                              </a:ext>
                            </a:extLst>
                          </a:hlinkClick>
                        </a:rPr>
                        <a:t>1903r0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Uplink Coordinated Multi-AP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Roya Doostnejad</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MAP-UL Mux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6176268"/>
                  </a:ext>
                </a:extLst>
              </a:tr>
              <a:tr h="251332">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1919r0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Coordinated OFDMA</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23543530"/>
                  </a:ext>
                </a:extLst>
              </a:tr>
              <a:tr h="251332">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1931r0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 group formation follow-up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Cheng Chen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04604020"/>
                  </a:ext>
                </a:extLst>
              </a:tr>
              <a:tr h="251332">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1961r1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Multi-ap-group-establishment</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Bo Sun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3658074"/>
                  </a:ext>
                </a:extLst>
              </a:tr>
              <a:tr h="251332">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1972r1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Operation of virtual BSS Arch. for Multi-AP Coord.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solidFill>
                            <a:srgbClr val="00B050"/>
                          </a:solidFill>
                          <a:effectLst/>
                        </a:rPr>
                        <a:t>Guogang</a:t>
                      </a:r>
                      <a:r>
                        <a:rPr lang="en-US" sz="1200" u="none" strike="noStrike" dirty="0">
                          <a:solidFill>
                            <a:srgbClr val="00B050"/>
                          </a:solidFill>
                          <a:effectLst/>
                        </a:rPr>
                        <a:t> Huang</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76665425"/>
                  </a:ext>
                </a:extLst>
              </a:tr>
              <a:tr h="251332">
                <a:tc>
                  <a:txBody>
                    <a:bodyPr/>
                    <a:lstStyle/>
                    <a:p>
                      <a:pPr algn="ctr" fontAlgn="b"/>
                      <a:r>
                        <a:rPr lang="en-US" sz="1200" u="none" strike="noStrike" dirty="0">
                          <a:solidFill>
                            <a:srgbClr val="00B050"/>
                          </a:solidFill>
                          <a:effectLst/>
                          <a:hlinkClick r:id="rId9">
                            <a:extLst>
                              <a:ext uri="{A12FA001-AC4F-418D-AE19-62706E023703}">
                                <ahyp:hlinkClr xmlns:ahyp="http://schemas.microsoft.com/office/drawing/2018/hyperlinkcolor" val="tx"/>
                              </a:ext>
                            </a:extLst>
                          </a:hlinkClick>
                        </a:rPr>
                        <a:t>1979r0</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UL Coord. 4 Throughput Improvement and </a:t>
                      </a:r>
                      <a:r>
                        <a:rPr lang="en-US" sz="1200" u="none" strike="noStrike" dirty="0" err="1">
                          <a:solidFill>
                            <a:srgbClr val="00B050"/>
                          </a:solidFill>
                          <a:effectLst/>
                        </a:rPr>
                        <a:t>Interf</a:t>
                      </a:r>
                      <a:r>
                        <a:rPr lang="en-US" sz="1200" u="none" strike="noStrike" dirty="0">
                          <a:solidFill>
                            <a:srgbClr val="00B050"/>
                          </a:solidFill>
                          <a:effectLst/>
                        </a:rPr>
                        <a:t>. Reduction</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Genady Tsodik</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MAP-UL Mux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474533908"/>
                  </a:ext>
                </a:extLst>
              </a:tr>
              <a:tr h="251332">
                <a:tc>
                  <a:txBody>
                    <a:bodyPr/>
                    <a:lstStyle/>
                    <a:p>
                      <a:pPr algn="ctr" fontAlgn="b"/>
                      <a:r>
                        <a:rPr lang="en-US" sz="1200" u="sng" strike="noStrike" dirty="0">
                          <a:effectLst/>
                          <a:hlinkClick r:id="rId10"/>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11"/>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51332">
                <a:tc>
                  <a:txBody>
                    <a:bodyPr/>
                    <a:lstStyle/>
                    <a:p>
                      <a:pPr algn="ctr" fontAlgn="b"/>
                      <a:r>
                        <a:rPr lang="en-US" sz="1200" u="sng" strike="noStrike">
                          <a:effectLst/>
                          <a:hlinkClick r:id="rId12"/>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solidFill>
                            <a:srgbClr val="00B050"/>
                          </a:solidFill>
                          <a:effectLst/>
                          <a:hlinkClick r:id="rId13">
                            <a:extLst>
                              <a:ext uri="{A12FA001-AC4F-418D-AE19-62706E023703}">
                                <ahyp:hlinkClr xmlns:ahyp="http://schemas.microsoft.com/office/drawing/2018/hyperlinkcolor" val="tx"/>
                              </a:ext>
                            </a:extLst>
                          </a:hlinkClick>
                        </a:rPr>
                        <a:t>1836r2</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Multi-link Channel Access Follow-up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Sharan Naribole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solidFill>
                            <a:srgbClr val="00B050"/>
                          </a:solidFill>
                          <a:effectLst/>
                          <a:hlinkClick r:id="rId14">
                            <a:extLst>
                              <a:ext uri="{A12FA001-AC4F-418D-AE19-62706E023703}">
                                <ahyp:hlinkClr xmlns:ahyp="http://schemas.microsoft.com/office/drawing/2018/hyperlinkcolor" val="tx"/>
                              </a:ext>
                            </a:extLst>
                          </a:hlinkClick>
                        </a:rPr>
                        <a:t>1899r2</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MLA MAC Addresses considerations </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Duncan Ho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1900r2</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MLA-security-considerations</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Duncan Ho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solidFill>
                            <a:srgbClr val="00B050"/>
                          </a:solidFill>
                          <a:effectLst/>
                          <a:hlinkClick r:id="rId16">
                            <a:extLst>
                              <a:ext uri="{A12FA001-AC4F-418D-AE19-62706E023703}">
                                <ahyp:hlinkClr xmlns:ahyp="http://schemas.microsoft.com/office/drawing/2018/hyperlinkcolor" val="tx"/>
                              </a:ext>
                            </a:extLst>
                          </a:hlinkClick>
                        </a:rPr>
                        <a:t>1904r1</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MLO: Link Management (follow-up) </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211472464"/>
              </p:ext>
            </p:extLst>
          </p:nvPr>
        </p:nvGraphicFramePr>
        <p:xfrm>
          <a:off x="387351" y="1725724"/>
          <a:ext cx="8368689" cy="4446483"/>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16258">
                <a:tc>
                  <a:txBody>
                    <a:bodyPr/>
                    <a:lstStyle/>
                    <a:p>
                      <a:pPr algn="ctr" fontAlgn="b"/>
                      <a:r>
                        <a:rPr lang="en-US" sz="1200" u="sng" strike="noStrike" dirty="0">
                          <a:solidFill>
                            <a:srgbClr val="00B050"/>
                          </a:solidFill>
                          <a:effectLst/>
                          <a:hlinkClick r:id="rId2">
                            <a:extLst>
                              <a:ext uri="{A12FA001-AC4F-418D-AE19-62706E023703}">
                                <ahyp:hlinkClr xmlns:ahyp="http://schemas.microsoft.com/office/drawing/2018/hyperlinkcolor" val="tx"/>
                              </a:ext>
                            </a:extLst>
                          </a:hlinkClick>
                        </a:rPr>
                        <a:t>1917r0</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Considerations for ML channel access without simultaneous </a:t>
                      </a:r>
                    </a:p>
                    <a:p>
                      <a:pPr algn="l" fontAlgn="b"/>
                      <a:r>
                        <a:rPr lang="en-US" sz="1200" u="none" strike="noStrike" dirty="0">
                          <a:solidFill>
                            <a:srgbClr val="00B050"/>
                          </a:solidFill>
                          <a:effectLst/>
                        </a:rPr>
                        <a:t>TX/RX capability</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Insun Jang</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ML-Sync TX/RX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34349975"/>
                  </a:ext>
                </a:extLst>
              </a:tr>
              <a:tr h="262015">
                <a:tc>
                  <a:txBody>
                    <a:bodyPr/>
                    <a:lstStyle/>
                    <a:p>
                      <a:pPr algn="ctr" fontAlgn="b"/>
                      <a:r>
                        <a:rPr lang="en-US" sz="1200" u="sng" strike="noStrike">
                          <a:effectLst/>
                          <a:hlinkClick r:id="rId3"/>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7961726"/>
                  </a:ext>
                </a:extLst>
              </a:tr>
              <a:tr h="262015">
                <a:tc>
                  <a:txBody>
                    <a:bodyPr/>
                    <a:lstStyle/>
                    <a:p>
                      <a:pPr algn="ctr" fontAlgn="b"/>
                      <a:r>
                        <a:rPr lang="en-US" sz="1200" u="none" strike="noStrike" dirty="0">
                          <a:solidFill>
                            <a:srgbClr val="FF0000"/>
                          </a:solidFill>
                          <a:effectLst/>
                        </a:rPr>
                        <a:t>1920r0</a:t>
                      </a:r>
                      <a:endParaRPr lang="en-US" sz="1200" b="0" i="0" u="none" strike="noStrike" dirty="0">
                        <a:solidFill>
                          <a:srgbClr val="FF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Power Save for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672729595"/>
                  </a:ext>
                </a:extLst>
              </a:tr>
              <a:tr h="262015">
                <a:tc>
                  <a:txBody>
                    <a:bodyPr/>
                    <a:lstStyle/>
                    <a:p>
                      <a:pPr algn="ctr" fontAlgn="b"/>
                      <a:r>
                        <a:rPr lang="en-US" sz="1200" u="sng" strike="noStrike" dirty="0">
                          <a:solidFill>
                            <a:srgbClr val="00B050"/>
                          </a:solidFill>
                          <a:effectLst/>
                          <a:hlinkClick r:id="rId4">
                            <a:extLst>
                              <a:ext uri="{A12FA001-AC4F-418D-AE19-62706E023703}">
                                <ahyp:hlinkClr xmlns:ahyp="http://schemas.microsoft.com/office/drawing/2018/hyperlinkcolor" val="tx"/>
                              </a:ext>
                            </a:extLst>
                          </a:hlinkClick>
                        </a:rPr>
                        <a:t>1921r0</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Multi-link 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Ming Gan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633975653"/>
                  </a:ext>
                </a:extLst>
              </a:tr>
              <a:tr h="262015">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1924r0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Multilink – steps for using a link</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Laurent Cariou</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2308166"/>
                  </a:ext>
                </a:extLst>
              </a:tr>
              <a:tr h="262015">
                <a:tc>
                  <a:txBody>
                    <a:bodyPr/>
                    <a:lstStyle/>
                    <a:p>
                      <a:pPr algn="ctr" fontAlgn="b"/>
                      <a:r>
                        <a:rPr lang="en-US" sz="1200" u="sng" strike="noStrike">
                          <a:effectLst/>
                          <a:hlinkClick r:id="rId6"/>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Multi-link-operation-simulation-methodology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51617544"/>
                  </a:ext>
                </a:extLst>
              </a:tr>
              <a:tr h="262015">
                <a:tc>
                  <a:txBody>
                    <a:bodyPr/>
                    <a:lstStyle/>
                    <a:p>
                      <a:pPr algn="ctr" fontAlgn="b"/>
                      <a:r>
                        <a:rPr lang="en-US" sz="1200" u="sng" strike="noStrike">
                          <a:effectLst/>
                          <a:hlinkClick r:id="rId7"/>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061329137"/>
                  </a:ext>
                </a:extLst>
              </a:tr>
              <a:tr h="262015">
                <a:tc>
                  <a:txBody>
                    <a:bodyPr/>
                    <a:lstStyle/>
                    <a:p>
                      <a:pPr algn="ctr" fontAlgn="b"/>
                      <a:r>
                        <a:rPr lang="en-US" sz="1200" u="sng" strike="noStrike">
                          <a:effectLst/>
                          <a:hlinkClick r:id="rId8"/>
                        </a:rPr>
                        <a:t>1930r1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9"/>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1938r0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Discussion on low latency capability for 802.11be</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Kazuyuki Sakoda</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Low Latency</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1942r3</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Timing Measurement for Low Latency Features</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Akira Kishida</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Low Latency</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12"/>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1960r1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Reducing Channel Access Delay for RTA Traffic</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Mohamed Abouelseoud</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Low Latency</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14"/>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a:effectLst/>
                          <a:hlinkClick r:id="rId15"/>
                        </a:rPr>
                        <a:t>1963r0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456399080"/>
              </p:ext>
            </p:extLst>
          </p:nvPr>
        </p:nvGraphicFramePr>
        <p:xfrm>
          <a:off x="609600" y="2009774"/>
          <a:ext cx="8085139" cy="1524002"/>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02954">
                <a:tc>
                  <a:txBody>
                    <a:bodyPr/>
                    <a:lstStyle/>
                    <a:p>
                      <a:pPr algn="ctr" fontAlgn="b"/>
                      <a:r>
                        <a:rPr lang="en-US" sz="1200" u="sng" strike="noStrike" dirty="0">
                          <a:effectLst/>
                          <a:hlinkClick r:id="rId2"/>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714128128"/>
                  </a:ext>
                </a:extLst>
              </a:tr>
              <a:tr h="255262">
                <a:tc>
                  <a:txBody>
                    <a:bodyPr/>
                    <a:lstStyle/>
                    <a:p>
                      <a:pPr algn="ctr" fontAlgn="b"/>
                      <a:r>
                        <a:rPr lang="en-US" sz="1200" u="sng" strike="noStrike">
                          <a:effectLst/>
                          <a:hlinkClick r:id="rId3"/>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Perf. eval. of Multi-link channel access schemes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Sindhu Verma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00572757"/>
                  </a:ext>
                </a:extLst>
              </a:tr>
              <a:tr h="255262">
                <a:tc>
                  <a:txBody>
                    <a:bodyPr/>
                    <a:lstStyle/>
                    <a:p>
                      <a:pPr algn="ctr" fontAlgn="b"/>
                      <a:r>
                        <a:rPr lang="en-US" sz="1200" u="sng" strike="noStrike">
                          <a:solidFill>
                            <a:srgbClr val="00B050"/>
                          </a:solidFill>
                          <a:effectLst/>
                          <a:hlinkClick r:id="rId4">
                            <a:extLst>
                              <a:ext uri="{A12FA001-AC4F-418D-AE19-62706E023703}">
                                <ahyp:hlinkClr xmlns:ahyp="http://schemas.microsoft.com/office/drawing/2018/hyperlinkcolor" val="tx"/>
                              </a:ext>
                            </a:extLst>
                          </a:hlinkClick>
                        </a:rPr>
                        <a:t>1910r1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P matrices to support more than 8 TX chains</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Miguel López</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b="0" i="0" u="none" strike="noStrike" dirty="0">
                          <a:solidFill>
                            <a:srgbClr val="00B050"/>
                          </a:solidFill>
                          <a:effectLst/>
                          <a:latin typeface="Times New Roman" panose="02020603050405020304" pitchFamily="18" charset="0"/>
                        </a:rPr>
                        <a:t>Presented</a:t>
                      </a:r>
                    </a:p>
                  </a:txBody>
                  <a:tcPr marL="5589" marR="5589" marT="5589"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PHY</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1925r0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Consideration of EHT-LTF</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Jinmin Kim</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EHT Preamble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2977749746"/>
              </p:ext>
            </p:extLst>
          </p:nvPr>
        </p:nvGraphicFramePr>
        <p:xfrm>
          <a:off x="351102" y="1793088"/>
          <a:ext cx="8441796" cy="4620363"/>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r>
                        <a:rPr lang="en-US" sz="1200" b="0" i="0" u="sng" strike="noStrike">
                          <a:solidFill>
                            <a:srgbClr val="FFC000"/>
                          </a:solidFill>
                          <a:effectLst/>
                          <a:latin typeface="+mn-lt"/>
                          <a:hlinkClick r:id="rId2">
                            <a:extLst>
                              <a:ext uri="{A12FA001-AC4F-418D-AE19-62706E023703}">
                                <ahyp:hlinkClr xmlns:ahyp="http://schemas.microsoft.com/office/drawing/2018/hyperlinkcolor" val="tx"/>
                              </a:ext>
                            </a:extLst>
                          </a:hlinkClick>
                        </a:rPr>
                        <a:t>19/1262r6</a:t>
                      </a:r>
                      <a:endParaRPr lang="en-US" sz="1200" b="0" i="0" u="sng" strike="noStrike">
                        <a:solidFill>
                          <a:srgbClr val="FFC000"/>
                        </a:solidFill>
                        <a:effectLst/>
                        <a:latin typeface="+mn-lt"/>
                      </a:endParaRPr>
                    </a:p>
                  </a:txBody>
                  <a:tcPr marL="9525" marR="9525" marT="9525" marB="0" anchor="b"/>
                </a:tc>
                <a:tc>
                  <a:txBody>
                    <a:bodyPr/>
                    <a:lstStyle/>
                    <a:p>
                      <a:pPr algn="l" fontAlgn="b"/>
                      <a:r>
                        <a:rPr lang="en-US" sz="1200" b="0" i="0" u="none" strike="noStrike">
                          <a:solidFill>
                            <a:srgbClr val="FFC000"/>
                          </a:solidFill>
                          <a:effectLst/>
                          <a:latin typeface="+mn-lt"/>
                        </a:rPr>
                        <a:t>Specification Framework for Tgbe </a:t>
                      </a:r>
                    </a:p>
                  </a:txBody>
                  <a:tcPr marL="9525" marR="9525" marT="9525" marB="0" anchor="b"/>
                </a:tc>
                <a:tc>
                  <a:txBody>
                    <a:bodyPr/>
                    <a:lstStyle/>
                    <a:p>
                      <a:pPr algn="l" fontAlgn="b"/>
                      <a:r>
                        <a:rPr lang="en-US" sz="1200" b="0" i="0" u="none" strike="noStrike" dirty="0">
                          <a:solidFill>
                            <a:srgbClr val="FFC000"/>
                          </a:solidFill>
                          <a:effectLst/>
                          <a:latin typeface="+mn-lt"/>
                        </a:rPr>
                        <a:t>Edward Au</a:t>
                      </a:r>
                    </a:p>
                  </a:txBody>
                  <a:tcPr marL="9525" marR="9525" marT="9525" marB="0" anchor="b"/>
                </a:tc>
                <a:tc>
                  <a:txBody>
                    <a:bodyPr/>
                    <a:lstStyle/>
                    <a:p>
                      <a:pPr algn="ctr" fontAlgn="b"/>
                      <a:r>
                        <a:rPr lang="en-US" sz="1200" b="0" i="0" u="none" strike="noStrike" dirty="0">
                          <a:solidFill>
                            <a:srgbClr val="FFC000"/>
                          </a:solidFill>
                          <a:effectLst/>
                          <a:latin typeface="+mn-lt"/>
                        </a:rPr>
                        <a:t>Absent</a:t>
                      </a:r>
                    </a:p>
                  </a:txBody>
                  <a:tcPr marL="9525" marR="9525" marT="9525" marB="0" anchor="b"/>
                </a:tc>
                <a:tc>
                  <a:txBody>
                    <a:bodyPr/>
                    <a:lstStyle/>
                    <a:p>
                      <a:pPr algn="l" fontAlgn="b"/>
                      <a:r>
                        <a:rPr lang="en-US" sz="1200" b="0" i="0" u="none" strike="noStrike">
                          <a:solidFill>
                            <a:srgbClr val="FFC000"/>
                          </a:solidFill>
                          <a:effectLst/>
                          <a:latin typeface="+mn-lt"/>
                        </a:rPr>
                        <a:t>Timeline/Planning</a:t>
                      </a:r>
                    </a:p>
                  </a:txBody>
                  <a:tcPr marL="9525" marR="9525" marT="9525" marB="0" anchor="b"/>
                </a:tc>
                <a:tc>
                  <a:txBody>
                    <a:bodyPr/>
                    <a:lstStyle/>
                    <a:p>
                      <a:pPr algn="ctr" fontAlgn="b"/>
                      <a:r>
                        <a:rPr lang="en-US" sz="1200" b="0" i="0" u="none" strike="noStrike" dirty="0">
                          <a:solidFill>
                            <a:srgbClr val="FFC000"/>
                          </a:solidFill>
                          <a:effectLst/>
                          <a:latin typeface="+mn-lt"/>
                        </a:rPr>
                        <a:t>Joint</a:t>
                      </a:r>
                    </a:p>
                  </a:txBody>
                  <a:tcPr marL="9525" marR="9525" marT="9525" marB="0" anchor="b"/>
                </a:tc>
                <a:extLst>
                  <a:ext uri="{0D108BD9-81ED-4DB2-BD59-A6C34878D82A}">
                    <a16:rowId xmlns:a16="http://schemas.microsoft.com/office/drawing/2014/main" val="2395780429"/>
                  </a:ext>
                </a:extLst>
              </a:tr>
              <a:tr h="268660">
                <a:tc>
                  <a:txBody>
                    <a:bodyPr/>
                    <a:lstStyle/>
                    <a:p>
                      <a:pPr algn="ctr" fontAlgn="b"/>
                      <a:r>
                        <a:rPr lang="en-US" sz="1200" b="0" i="0" u="sng" strike="noStrike">
                          <a:solidFill>
                            <a:srgbClr val="0563C1"/>
                          </a:solidFill>
                          <a:effectLst/>
                          <a:latin typeface="+mn-lt"/>
                          <a:hlinkClick r:id="rId3"/>
                        </a:rPr>
                        <a:t>19/1923r0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Revisiting HARQ Complexity (pending Rev 1)</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86944387"/>
                  </a:ext>
                </a:extLst>
              </a:tr>
              <a:tr h="268660">
                <a:tc>
                  <a:txBody>
                    <a:bodyPr/>
                    <a:lstStyle/>
                    <a:p>
                      <a:pPr algn="ctr" fontAlgn="b"/>
                      <a:r>
                        <a:rPr lang="en-US" sz="1200" b="0" i="0" u="sng" strike="noStrike">
                          <a:solidFill>
                            <a:srgbClr val="0563C1"/>
                          </a:solidFill>
                          <a:effectLst/>
                          <a:latin typeface="+mn-lt"/>
                          <a:hlinkClick r:id="rId4"/>
                        </a:rPr>
                        <a:t>19/2120r0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Link Adaptation Improvement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955868095"/>
                  </a:ext>
                </a:extLst>
              </a:tr>
              <a:tr h="268660">
                <a:tc>
                  <a:txBody>
                    <a:bodyPr/>
                    <a:lstStyle/>
                    <a:p>
                      <a:pPr algn="ctr" fontAlgn="b"/>
                      <a:r>
                        <a:rPr lang="en-US" sz="1200" b="0" i="0" u="sng" strike="noStrike">
                          <a:solidFill>
                            <a:srgbClr val="00B050"/>
                          </a:solidFill>
                          <a:effectLst/>
                          <a:latin typeface="+mn-lt"/>
                          <a:hlinkClick r:id="rId5">
                            <a:extLst>
                              <a:ext uri="{A12FA001-AC4F-418D-AE19-62706E023703}">
                                <ahyp:hlinkClr xmlns:ahyp="http://schemas.microsoft.com/office/drawing/2018/hyperlinkcolor" val="tx"/>
                              </a:ext>
                            </a:extLst>
                          </a:hlinkClick>
                        </a:rPr>
                        <a:t>19/2153r0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Adopting a release framework to meet timeline </a:t>
                      </a:r>
                    </a:p>
                  </a:txBody>
                  <a:tcPr marL="9525" marR="9525" marT="9525" marB="0" anchor="b"/>
                </a:tc>
                <a:tc>
                  <a:txBody>
                    <a:bodyPr/>
                    <a:lstStyle/>
                    <a:p>
                      <a:pPr algn="l" fontAlgn="b"/>
                      <a:r>
                        <a:rPr lang="en-US" sz="1200" b="0" i="0" u="none" strike="noStrike" dirty="0">
                          <a:solidFill>
                            <a:srgbClr val="00B050"/>
                          </a:solidFill>
                          <a:effectLst/>
                          <a:latin typeface="+mn-lt"/>
                        </a:rPr>
                        <a:t>Laurent Cariou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2737316541"/>
                  </a:ext>
                </a:extLst>
              </a:tr>
              <a:tr h="268660">
                <a:tc>
                  <a:txBody>
                    <a:bodyPr/>
                    <a:lstStyle/>
                    <a:p>
                      <a:pPr algn="ctr" fontAlgn="b"/>
                      <a:r>
                        <a:rPr lang="en-US" sz="1200" b="0" i="0" u="sng" strike="noStrike">
                          <a:solidFill>
                            <a:srgbClr val="00B050"/>
                          </a:solidFill>
                          <a:effectLst/>
                          <a:latin typeface="+mn-lt"/>
                          <a:hlinkClick r:id="rId6">
                            <a:extLst>
                              <a:ext uri="{A12FA001-AC4F-418D-AE19-62706E023703}">
                                <ahyp:hlinkClr xmlns:ahyp="http://schemas.microsoft.com/office/drawing/2018/hyperlinkcolor" val="tx"/>
                              </a:ext>
                            </a:extLst>
                          </a:hlinkClick>
                        </a:rPr>
                        <a:t>20/0011r0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Considerations on Coordinated OFDMA</a:t>
                      </a:r>
                    </a:p>
                  </a:txBody>
                  <a:tcPr marL="9525" marR="9525" marT="9525" marB="0" anchor="b"/>
                </a:tc>
                <a:tc>
                  <a:txBody>
                    <a:bodyPr/>
                    <a:lstStyle/>
                    <a:p>
                      <a:pPr algn="l" fontAlgn="b"/>
                      <a:r>
                        <a:rPr lang="en-US" sz="1200" b="0" i="0" u="none" strike="noStrike" dirty="0">
                          <a:solidFill>
                            <a:srgbClr val="00B050"/>
                          </a:solidFill>
                          <a:effectLst/>
                          <a:latin typeface="+mn-lt"/>
                        </a:rPr>
                        <a:t>Sungjin Park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MAP-OFDMA</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1713543383"/>
                  </a:ext>
                </a:extLst>
              </a:tr>
              <a:tr h="268660">
                <a:tc>
                  <a:txBody>
                    <a:bodyPr/>
                    <a:lstStyle/>
                    <a:p>
                      <a:pPr algn="ctr" fontAlgn="b"/>
                      <a:r>
                        <a:rPr lang="en-US" sz="1200" b="0" i="0" u="none" strike="noStrike" dirty="0">
                          <a:solidFill>
                            <a:srgbClr val="FF0000"/>
                          </a:solidFill>
                          <a:effectLst/>
                          <a:latin typeface="+mn-lt"/>
                        </a:rPr>
                        <a:t>20/0032r0</a:t>
                      </a:r>
                    </a:p>
                  </a:txBody>
                  <a:tcPr marL="9525" marR="9525" marT="9525" marB="0" anchor="b"/>
                </a:tc>
                <a:tc>
                  <a:txBody>
                    <a:bodyPr/>
                    <a:lstStyle/>
                    <a:p>
                      <a:pPr algn="l" fontAlgn="b"/>
                      <a:r>
                        <a:rPr lang="en-US" sz="1200" b="0" i="0" u="none" strike="noStrike">
                          <a:solidFill>
                            <a:srgbClr val="000000"/>
                          </a:solidFill>
                          <a:effectLst/>
                          <a:latin typeface="+mn-lt"/>
                        </a:rPr>
                        <a:t>Consideration on Multi-AP Home Mesh Scenario</a:t>
                      </a:r>
                    </a:p>
                  </a:txBody>
                  <a:tcPr marL="9525" marR="9525" marT="9525" marB="0" anchor="b"/>
                </a:tc>
                <a:tc>
                  <a:txBody>
                    <a:bodyPr/>
                    <a:lstStyle/>
                    <a:p>
                      <a:pPr algn="l" fontAlgn="b"/>
                      <a:r>
                        <a:rPr lang="en-US" sz="1200" b="0" i="0" u="none" strike="noStrike" dirty="0">
                          <a:solidFill>
                            <a:srgbClr val="000000"/>
                          </a:solidFill>
                          <a:effectLst/>
                          <a:latin typeface="+mn-lt"/>
                        </a:rPr>
                        <a:t>Kosuke Aio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MAP-General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597687596"/>
                  </a:ext>
                </a:extLst>
              </a:tr>
              <a:tr h="458356">
                <a:tc>
                  <a:txBody>
                    <a:bodyPr/>
                    <a:lstStyle/>
                    <a:p>
                      <a:pPr algn="ctr" fontAlgn="b"/>
                      <a:r>
                        <a:rPr lang="en-US" sz="1200" b="0" i="0" u="sng" strike="noStrike" dirty="0">
                          <a:solidFill>
                            <a:srgbClr val="0563C1"/>
                          </a:solidFill>
                          <a:effectLst/>
                          <a:latin typeface="+mn-lt"/>
                          <a:hlinkClick r:id="rId7"/>
                        </a:rPr>
                        <a:t>20/0033r0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Coordinated spatial reuse operation </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11733661"/>
                  </a:ext>
                </a:extLst>
              </a:tr>
              <a:tr h="458356">
                <a:tc>
                  <a:txBody>
                    <a:bodyPr/>
                    <a:lstStyle/>
                    <a:p>
                      <a:pPr algn="ctr" fontAlgn="b"/>
                      <a:r>
                        <a:rPr lang="en-US" sz="1200" b="0" i="0" u="sng" strike="noStrike" dirty="0">
                          <a:solidFill>
                            <a:srgbClr val="0563C1"/>
                          </a:solidFill>
                          <a:effectLst/>
                          <a:latin typeface="+mn-lt"/>
                          <a:hlinkClick r:id="rId8"/>
                        </a:rPr>
                        <a:t>20/0035r0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Discussion on Expansion of Multi-Link </a:t>
                      </a:r>
                      <a:r>
                        <a:rPr lang="en-US" sz="1200" b="0" i="0" u="none" strike="noStrike" dirty="0" err="1">
                          <a:solidFill>
                            <a:srgbClr val="000000"/>
                          </a:solidFill>
                          <a:effectLst/>
                          <a:latin typeface="+mn-lt"/>
                        </a:rPr>
                        <a:t>Aggr</a:t>
                      </a:r>
                      <a:r>
                        <a:rPr lang="en-US" sz="1200" b="0" i="0" u="none" strike="noStrike" dirty="0">
                          <a:solidFill>
                            <a:srgbClr val="000000"/>
                          </a:solidFill>
                          <a:effectLst/>
                          <a:latin typeface="+mn-lt"/>
                        </a:rPr>
                        <a:t>. to Multi-AP</a:t>
                      </a:r>
                    </a:p>
                  </a:txBody>
                  <a:tcPr marL="9525" marR="9525" marT="9525" marB="0" anchor="b"/>
                </a:tc>
                <a:tc>
                  <a:txBody>
                    <a:bodyPr/>
                    <a:lstStyle/>
                    <a:p>
                      <a:pPr algn="l" fontAlgn="b"/>
                      <a:r>
                        <a:rPr lang="en-US" sz="1200" b="0" i="0" u="none" strike="noStrike" dirty="0">
                          <a:solidFill>
                            <a:srgbClr val="000000"/>
                          </a:solidFill>
                          <a:effectLst/>
                          <a:latin typeface="+mn-lt"/>
                        </a:rPr>
                        <a:t>Yoshihisa Kondo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MAP-ML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310146603"/>
                  </a:ext>
                </a:extLst>
              </a:tr>
              <a:tr h="268660">
                <a:tc>
                  <a:txBody>
                    <a:bodyPr/>
                    <a:lstStyle/>
                    <a:p>
                      <a:pPr algn="ctr" fontAlgn="b"/>
                      <a:r>
                        <a:rPr lang="en-US" sz="1200" b="0" i="0" u="sng" strike="noStrike">
                          <a:solidFill>
                            <a:srgbClr val="0563C1"/>
                          </a:solidFill>
                          <a:effectLst/>
                          <a:latin typeface="+mn-lt"/>
                          <a:hlinkClick r:id="rId9"/>
                        </a:rPr>
                        <a:t>20/0047r0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Feedback Enhancement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 </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17180494"/>
                  </a:ext>
                </a:extLst>
              </a:tr>
              <a:tr h="268660">
                <a:tc>
                  <a:txBody>
                    <a:bodyPr/>
                    <a:lstStyle/>
                    <a:p>
                      <a:pPr algn="ctr" fontAlgn="b"/>
                      <a:r>
                        <a:rPr lang="en-US" sz="1200" b="0" i="0" u="none" strike="noStrike" dirty="0">
                          <a:solidFill>
                            <a:srgbClr val="FF0000"/>
                          </a:solidFill>
                          <a:effectLst/>
                          <a:latin typeface="+mn-lt"/>
                        </a:rPr>
                        <a:t>20/0052r0</a:t>
                      </a:r>
                    </a:p>
                  </a:txBody>
                  <a:tcPr marL="9525" marR="9525" marT="9525" marB="0" anchor="b"/>
                </a:tc>
                <a:tc>
                  <a:txBody>
                    <a:bodyPr/>
                    <a:lstStyle/>
                    <a:p>
                      <a:pPr algn="l" fontAlgn="b"/>
                      <a:r>
                        <a:rPr lang="en-US" sz="1200" b="0" i="0" u="none" strike="noStrike">
                          <a:solidFill>
                            <a:srgbClr val="000000"/>
                          </a:solidFill>
                          <a:effectLst/>
                          <a:latin typeface="+mn-lt"/>
                        </a:rPr>
                        <a:t>Multi-AP Sounding Discussion</a:t>
                      </a:r>
                    </a:p>
                  </a:txBody>
                  <a:tcPr marL="9525" marR="9525" marT="9525" marB="0" anchor="b"/>
                </a:tc>
                <a:tc>
                  <a:txBody>
                    <a:bodyPr/>
                    <a:lstStyle/>
                    <a:p>
                      <a:pPr algn="l" fontAlgn="b"/>
                      <a:r>
                        <a:rPr lang="en-US" sz="1200" b="0" i="0" u="none" strike="noStrike">
                          <a:solidFill>
                            <a:srgbClr val="000000"/>
                          </a:solidFill>
                          <a:effectLst/>
                          <a:latin typeface="+mn-lt"/>
                        </a:rPr>
                        <a:t>Qichen Jia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287997325"/>
                  </a:ext>
                </a:extLst>
              </a:tr>
              <a:tr h="268660">
                <a:tc>
                  <a:txBody>
                    <a:bodyPr/>
                    <a:lstStyle/>
                    <a:p>
                      <a:pPr algn="ctr" fontAlgn="b"/>
                      <a:r>
                        <a:rPr lang="en-US" sz="1200" b="0" i="0" u="sng" strike="noStrike">
                          <a:solidFill>
                            <a:srgbClr val="00B050"/>
                          </a:solidFill>
                          <a:effectLst/>
                          <a:latin typeface="+mn-lt"/>
                          <a:hlinkClick r:id="rId10">
                            <a:extLst>
                              <a:ext uri="{A12FA001-AC4F-418D-AE19-62706E023703}">
                                <ahyp:hlinkClr xmlns:ahyp="http://schemas.microsoft.com/office/drawing/2018/hyperlinkcolor" val="tx"/>
                              </a:ext>
                            </a:extLst>
                          </a:hlinkClick>
                        </a:rPr>
                        <a:t>20/0056r0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Preparations for coordinated OFDMA</a:t>
                      </a:r>
                    </a:p>
                  </a:txBody>
                  <a:tcPr marL="9525" marR="9525" marT="9525" marB="0" anchor="b"/>
                </a:tc>
                <a:tc>
                  <a:txBody>
                    <a:bodyPr/>
                    <a:lstStyle/>
                    <a:p>
                      <a:pPr algn="l" fontAlgn="b"/>
                      <a:r>
                        <a:rPr lang="en-US" sz="1200" b="0" i="0" u="none" strike="noStrike" dirty="0">
                          <a:solidFill>
                            <a:srgbClr val="00B050"/>
                          </a:solidFill>
                          <a:effectLst/>
                          <a:latin typeface="+mn-lt"/>
                        </a:rPr>
                        <a:t>Rojan Chitrakar</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MAP-OFDMA</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3097404641"/>
                  </a:ext>
                </a:extLst>
              </a:tr>
              <a:tr h="268660">
                <a:tc>
                  <a:txBody>
                    <a:bodyPr/>
                    <a:lstStyle/>
                    <a:p>
                      <a:pPr algn="ctr" fontAlgn="b"/>
                      <a:r>
                        <a:rPr lang="en-US" sz="1200" b="0" i="0" u="sng" strike="noStrike">
                          <a:solidFill>
                            <a:srgbClr val="0563C1"/>
                          </a:solidFill>
                          <a:effectLst/>
                          <a:latin typeface="+mn-lt"/>
                          <a:hlinkClick r:id="rId11"/>
                        </a:rPr>
                        <a:t>20/0064r1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Overview of Multi-AP Operation in 11be</a:t>
                      </a:r>
                    </a:p>
                  </a:txBody>
                  <a:tcPr marL="9525" marR="9525" marT="9525" marB="0" anchor="b"/>
                </a:tc>
                <a:tc>
                  <a:txBody>
                    <a:bodyPr/>
                    <a:lstStyle/>
                    <a:p>
                      <a:pPr algn="l" fontAlgn="b"/>
                      <a:r>
                        <a:rPr lang="en-US" sz="1200" b="0" i="0" u="none" strike="noStrike" dirty="0" err="1">
                          <a:solidFill>
                            <a:srgbClr val="000000"/>
                          </a:solidFill>
                          <a:effectLst/>
                          <a:latin typeface="+mn-lt"/>
                        </a:rPr>
                        <a:t>Chenhe</a:t>
                      </a:r>
                      <a:r>
                        <a:rPr lang="en-US" sz="1200" b="0" i="0" u="none" strike="noStrike" dirty="0">
                          <a:solidFill>
                            <a:srgbClr val="000000"/>
                          </a:solidFill>
                          <a:effectLst/>
                          <a:latin typeface="+mn-lt"/>
                        </a:rPr>
                        <a:t> Ji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45752590"/>
                  </a:ext>
                </a:extLst>
              </a:tr>
              <a:tr h="268660">
                <a:tc>
                  <a:txBody>
                    <a:bodyPr/>
                    <a:lstStyle/>
                    <a:p>
                      <a:pPr algn="ctr" fontAlgn="b"/>
                      <a:r>
                        <a:rPr lang="en-US" sz="1200" b="0" i="0" u="sng" strike="noStrike">
                          <a:solidFill>
                            <a:srgbClr val="0563C1"/>
                          </a:solidFill>
                          <a:effectLst/>
                          <a:latin typeface="+mn-lt"/>
                          <a:hlinkClick r:id="rId12"/>
                        </a:rPr>
                        <a:t>20/0068r0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and multi-ap reference-model discussion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16181149"/>
                  </a:ext>
                </a:extLst>
              </a:tr>
              <a:tr h="268660">
                <a:tc>
                  <a:txBody>
                    <a:bodyPr/>
                    <a:lstStyle/>
                    <a:p>
                      <a:pPr algn="ctr" fontAlgn="b"/>
                      <a:r>
                        <a:rPr lang="en-US" sz="1200" b="0" i="0" u="none" strike="noStrike" dirty="0">
                          <a:solidFill>
                            <a:srgbClr val="000000"/>
                          </a:solidFill>
                          <a:effectLst/>
                          <a:latin typeface="+mn-lt"/>
                          <a:hlinkClick r:id="rId13"/>
                        </a:rPr>
                        <a:t>20/0071r0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Joint Transmission for 11be</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806444040"/>
                  </a:ext>
                </a:extLst>
              </a:tr>
              <a:tr h="206799">
                <a:tc>
                  <a:txBody>
                    <a:bodyPr/>
                    <a:lstStyle/>
                    <a:p>
                      <a:pPr algn="ctr" fontAlgn="b"/>
                      <a:r>
                        <a:rPr lang="en-US" sz="1200" b="0" i="0" u="sng" strike="noStrike">
                          <a:solidFill>
                            <a:srgbClr val="0563C1"/>
                          </a:solidFill>
                          <a:effectLst/>
                          <a:latin typeface="+mn-lt"/>
                          <a:hlinkClick r:id="rId14"/>
                        </a:rPr>
                        <a:t>20/0073r0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On Coordinated Spatial Reuse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872080146"/>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2152704106"/>
              </p:ext>
            </p:extLst>
          </p:nvPr>
        </p:nvGraphicFramePr>
        <p:xfrm>
          <a:off x="291016" y="1676400"/>
          <a:ext cx="8471985" cy="4444654"/>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20/0083r0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Impacts of MCS set expansion on 11be link adaptation</a:t>
                      </a:r>
                    </a:p>
                  </a:txBody>
                  <a:tcPr marL="9525" marR="9525" marT="9525" marB="0" anchor="b"/>
                </a:tc>
                <a:tc>
                  <a:txBody>
                    <a:bodyPr/>
                    <a:lstStyle/>
                    <a:p>
                      <a:pPr algn="l" fontAlgn="b"/>
                      <a:r>
                        <a:rPr lang="en-US" sz="1200" b="0" i="0" u="none" strike="noStrike">
                          <a:solidFill>
                            <a:srgbClr val="000000"/>
                          </a:solidFill>
                          <a:effectLst/>
                          <a:latin typeface="+mn-lt"/>
                        </a:rPr>
                        <a:t>Yan Zhang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76786925"/>
                  </a:ext>
                </a:extLst>
              </a:tr>
              <a:tr h="251175">
                <a:tc>
                  <a:txBody>
                    <a:bodyPr/>
                    <a:lstStyle/>
                    <a:p>
                      <a:pPr algn="ctr" fontAlgn="b"/>
                      <a:r>
                        <a:rPr lang="en-US" sz="1200" b="0" i="0" u="none" strike="noStrike" dirty="0">
                          <a:solidFill>
                            <a:srgbClr val="000000"/>
                          </a:solidFill>
                          <a:effectLst/>
                          <a:latin typeface="+mn-lt"/>
                          <a:hlinkClick r:id="rId3"/>
                        </a:rPr>
                        <a:t>20/0086r0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Opportunistic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3407090628"/>
                  </a:ext>
                </a:extLst>
              </a:tr>
              <a:tr h="388476">
                <a:tc>
                  <a:txBody>
                    <a:bodyPr/>
                    <a:lstStyle/>
                    <a:p>
                      <a:pPr algn="ctr" fontAlgn="b"/>
                      <a:r>
                        <a:rPr lang="en-US" sz="1200" b="0" i="0" u="sng" strike="noStrike" dirty="0">
                          <a:solidFill>
                            <a:srgbClr val="0563C1"/>
                          </a:solidFill>
                          <a:effectLst/>
                          <a:latin typeface="+mn-lt"/>
                          <a:hlinkClick r:id="rId4"/>
                        </a:rPr>
                        <a:t>20/0091r1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of parameterized spatial reuse (PSR) with coordinated beamforming/null steering</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113048253"/>
                  </a:ext>
                </a:extLst>
              </a:tr>
              <a:tr h="251175">
                <a:tc>
                  <a:txBody>
                    <a:bodyPr/>
                    <a:lstStyle/>
                    <a:p>
                      <a:pPr algn="ctr" fontAlgn="b"/>
                      <a:r>
                        <a:rPr lang="en-US" sz="1200" b="0" i="0" u="none" strike="noStrike" dirty="0">
                          <a:solidFill>
                            <a:srgbClr val="000000"/>
                          </a:solidFill>
                          <a:effectLst/>
                          <a:latin typeface="+mn-lt"/>
                          <a:hlinkClick r:id="rId5"/>
                        </a:rPr>
                        <a:t>20/0099r0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Coordinated BF in IEEE 802.11be</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51306822"/>
                  </a:ext>
                </a:extLst>
              </a:tr>
              <a:tr h="251175">
                <a:tc>
                  <a:txBody>
                    <a:bodyPr/>
                    <a:lstStyle/>
                    <a:p>
                      <a:pPr algn="ctr" fontAlgn="b"/>
                      <a:r>
                        <a:rPr lang="en-US" sz="1200" b="0" i="0" u="sng" strike="noStrike">
                          <a:solidFill>
                            <a:srgbClr val="0563C1"/>
                          </a:solidFill>
                          <a:effectLst/>
                          <a:latin typeface="+mn-lt"/>
                          <a:hlinkClick r:id="rId6"/>
                        </a:rPr>
                        <a:t>20/0101r0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HARQ Discussions</a:t>
                      </a:r>
                    </a:p>
                  </a:txBody>
                  <a:tcPr marL="9525" marR="9525" marT="9525" marB="0" anchor="b"/>
                </a:tc>
                <a:tc>
                  <a:txBody>
                    <a:bodyPr/>
                    <a:lstStyle/>
                    <a:p>
                      <a:pPr algn="l" fontAlgn="b"/>
                      <a:r>
                        <a:rPr lang="en-US" sz="1200" b="0" i="0" u="none" strike="noStrike">
                          <a:solidFill>
                            <a:srgbClr val="000000"/>
                          </a:solidFill>
                          <a:effectLst/>
                          <a:latin typeface="+mn-lt"/>
                        </a:rPr>
                        <a:t>Li-Hsiang Sun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757868863"/>
                  </a:ext>
                </a:extLst>
              </a:tr>
              <a:tr h="251175">
                <a:tc>
                  <a:txBody>
                    <a:bodyPr/>
                    <a:lstStyle/>
                    <a:p>
                      <a:pPr algn="ctr" fontAlgn="b"/>
                      <a:r>
                        <a:rPr lang="en-US" sz="1200" b="0" i="0" u="none" strike="noStrike" dirty="0">
                          <a:solidFill>
                            <a:srgbClr val="000000"/>
                          </a:solidFill>
                          <a:effectLst/>
                          <a:latin typeface="+mn-lt"/>
                          <a:hlinkClick r:id="rId7"/>
                        </a:rPr>
                        <a:t>20/0107r0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coordination for spatial reuse</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068860013"/>
                  </a:ext>
                </a:extLst>
              </a:tr>
              <a:tr h="251175">
                <a:tc>
                  <a:txBody>
                    <a:bodyPr/>
                    <a:lstStyle/>
                    <a:p>
                      <a:pPr algn="ctr" fontAlgn="b"/>
                      <a:r>
                        <a:rPr lang="en-US" sz="1200" b="0" i="0" u="none" strike="noStrike" kern="1200" dirty="0">
                          <a:solidFill>
                            <a:srgbClr val="00B050"/>
                          </a:solidFill>
                          <a:effectLst/>
                          <a:latin typeface="+mn-lt"/>
                          <a:ea typeface="+mn-ea"/>
                          <a:cs typeface="+mn-cs"/>
                          <a:hlinkClick r:id="rId8">
                            <a:extLst>
                              <a:ext uri="{A12FA001-AC4F-418D-AE19-62706E023703}">
                                <ahyp:hlinkClr xmlns:ahyp="http://schemas.microsoft.com/office/drawing/2018/hyperlinkcolor" val="tx"/>
                              </a:ext>
                            </a:extLst>
                          </a:hlinkClick>
                        </a:rPr>
                        <a:t>20/0115r1</a:t>
                      </a:r>
                      <a:endParaRPr lang="en-US" sz="1200" b="0" i="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B050"/>
                          </a:solidFill>
                          <a:effectLst/>
                          <a:latin typeface="+mn-lt"/>
                          <a:ea typeface="+mn-ea"/>
                          <a:cs typeface="+mn-cs"/>
                        </a:rPr>
                        <a:t>Multi-Link Feature Candidates For R1</a:t>
                      </a:r>
                    </a:p>
                  </a:txBody>
                  <a:tcPr marL="9525" marR="9525" marT="9525" marB="0" anchor="b"/>
                </a:tc>
                <a:tc>
                  <a:txBody>
                    <a:bodyPr/>
                    <a:lstStyle/>
                    <a:p>
                      <a:pPr algn="l" fontAlgn="b"/>
                      <a:r>
                        <a:rPr lang="en-US" sz="1200" b="0" i="0" u="none" strike="noStrike" kern="1200" dirty="0">
                          <a:solidFill>
                            <a:srgbClr val="00B050"/>
                          </a:solidFill>
                          <a:effectLst/>
                          <a:latin typeface="+mn-lt"/>
                          <a:ea typeface="+mn-ea"/>
                          <a:cs typeface="+mn-cs"/>
                        </a:rPr>
                        <a:t>Huizhao Wang</a:t>
                      </a:r>
                    </a:p>
                  </a:txBody>
                  <a:tcPr marL="9525" marR="9525" marT="9525" marB="0" anchor="b"/>
                </a:tc>
                <a:tc>
                  <a:txBody>
                    <a:bodyPr/>
                    <a:lstStyle/>
                    <a:p>
                      <a:pPr algn="ctr" fontAlgn="b"/>
                      <a:r>
                        <a:rPr lang="en-US" sz="1200" b="0" i="0" u="none" strike="noStrike" dirty="0">
                          <a:solidFill>
                            <a:srgbClr val="00B050"/>
                          </a:solidFill>
                          <a:effectLst/>
                          <a:latin typeface="+mn-lt"/>
                        </a:rPr>
                        <a:t>Presented</a:t>
                      </a:r>
                      <a:endParaRPr lang="en-US" sz="1200" b="0" i="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B050"/>
                          </a:solidFill>
                          <a:effectLst/>
                          <a:latin typeface="+mn-lt"/>
                          <a:ea typeface="+mn-ea"/>
                          <a:cs typeface="+mn-cs"/>
                        </a:rPr>
                        <a:t>Timeline/Planning</a:t>
                      </a:r>
                    </a:p>
                  </a:txBody>
                  <a:tcPr marL="9525" marR="9525" marT="9525" marB="0" anchor="b"/>
                </a:tc>
                <a:tc>
                  <a:txBody>
                    <a:bodyPr/>
                    <a:lstStyle/>
                    <a:p>
                      <a:pPr algn="ctr" fontAlgn="b"/>
                      <a:r>
                        <a:rPr lang="en-US" sz="1200" b="0" i="0" u="none" strike="noStrike" kern="1200" dirty="0">
                          <a:solidFill>
                            <a:srgbClr val="00B050"/>
                          </a:solidFill>
                          <a:effectLst/>
                          <a:latin typeface="+mn-lt"/>
                          <a:ea typeface="+mn-ea"/>
                          <a:cs typeface="+mn-cs"/>
                        </a:rPr>
                        <a:t>Joint</a:t>
                      </a:r>
                    </a:p>
                  </a:txBody>
                  <a:tcPr marL="9525" marR="9525" marT="9525" marB="0" anchor="b"/>
                </a:tc>
                <a:extLst>
                  <a:ext uri="{0D108BD9-81ED-4DB2-BD59-A6C34878D82A}">
                    <a16:rowId xmlns:a16="http://schemas.microsoft.com/office/drawing/2014/main" val="2139082343"/>
                  </a:ext>
                </a:extLst>
              </a:tr>
              <a:tr h="0">
                <a:tc>
                  <a:txBody>
                    <a:bodyPr/>
                    <a:lstStyle/>
                    <a:p>
                      <a:pPr algn="ctr" fontAlgn="b"/>
                      <a:r>
                        <a:rPr lang="en-US" sz="12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20/0116r0</a:t>
                      </a:r>
                      <a:endParaRPr lang="en-US" sz="1200" b="0" i="0" u="sng" strike="noStrike" dirty="0">
                        <a:solidFill>
                          <a:srgbClr val="00B050"/>
                        </a:solidFill>
                        <a:effectLst/>
                        <a:latin typeface="+mn-lt"/>
                      </a:endParaRPr>
                    </a:p>
                  </a:txBody>
                  <a:tcPr marL="9525" marR="9525" marT="9525" marB="0" anchor="b"/>
                </a:tc>
                <a:tc>
                  <a:txBody>
                    <a:bodyPr/>
                    <a:lstStyle/>
                    <a:p>
                      <a:pPr algn="l"/>
                      <a:r>
                        <a:rPr lang="en-US" sz="1200" b="0" dirty="0">
                          <a:solidFill>
                            <a:srgbClr val="00B050"/>
                          </a:solidFill>
                          <a:effectLst/>
                        </a:rPr>
                        <a:t>Discussion on timeline for 802.11be</a:t>
                      </a:r>
                    </a:p>
                  </a:txBody>
                  <a:tcPr anchor="ctr"/>
                </a:tc>
                <a:tc>
                  <a:txBody>
                    <a:bodyPr/>
                    <a:lstStyle/>
                    <a:p>
                      <a:pPr algn="l" fontAlgn="b"/>
                      <a:r>
                        <a:rPr lang="en-US" sz="1200" b="0" i="0" kern="1200" dirty="0">
                          <a:solidFill>
                            <a:srgbClr val="00B050"/>
                          </a:solidFill>
                          <a:effectLst/>
                          <a:latin typeface="+mn-lt"/>
                          <a:ea typeface="+mn-ea"/>
                          <a:cs typeface="+mn-cs"/>
                        </a:rPr>
                        <a:t>Ming Gan</a:t>
                      </a:r>
                      <a:endParaRPr lang="en-US" sz="1200" b="0" i="0" u="none" strike="noStrike" dirty="0">
                        <a:solidFill>
                          <a:srgbClr val="00B050"/>
                        </a:solidFill>
                        <a:effectLst/>
                        <a:latin typeface="+mn-lt"/>
                      </a:endParaRP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4194589378"/>
                  </a:ext>
                </a:extLst>
              </a:tr>
              <a:tr h="251175">
                <a:tc>
                  <a:txBody>
                    <a:bodyPr/>
                    <a:lstStyle/>
                    <a:p>
                      <a:pPr algn="ctr" fontAlgn="b"/>
                      <a:r>
                        <a:rPr lang="en-US" sz="1200" b="0" i="0" u="sng" strike="noStrike" dirty="0">
                          <a:solidFill>
                            <a:srgbClr val="0563C1"/>
                          </a:solidFill>
                          <a:effectLst/>
                          <a:latin typeface="+mn-lt"/>
                          <a:hlinkClick r:id="rId10"/>
                        </a:rPr>
                        <a:t>20/0123r0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Channel Sounding for Multi-AP CBF</a:t>
                      </a:r>
                    </a:p>
                  </a:txBody>
                  <a:tcPr marL="9525" marR="9525" marT="9525" marB="0" anchor="b"/>
                </a:tc>
                <a:tc>
                  <a:txBody>
                    <a:bodyPr/>
                    <a:lstStyle/>
                    <a:p>
                      <a:pPr algn="l" fontAlgn="b"/>
                      <a:r>
                        <a:rPr lang="en-US" sz="1200" b="0" i="0" u="none" strike="noStrike" dirty="0">
                          <a:solidFill>
                            <a:srgbClr val="000000"/>
                          </a:solidFill>
                          <a:effectLst/>
                          <a:latin typeface="+mn-lt"/>
                        </a:rPr>
                        <a:t>Feng Jiang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598974849"/>
                  </a:ext>
                </a:extLst>
              </a:tr>
              <a:tr h="251175">
                <a:tc>
                  <a:txBody>
                    <a:bodyPr/>
                    <a:lstStyle/>
                    <a:p>
                      <a:pPr algn="ctr" fontAlgn="b"/>
                      <a:r>
                        <a:rPr lang="en-US" sz="1200" b="0" i="0" u="none" strike="noStrike" dirty="0">
                          <a:solidFill>
                            <a:srgbClr val="000000"/>
                          </a:solidFill>
                          <a:effectLst/>
                          <a:latin typeface="+mn-lt"/>
                          <a:hlinkClick r:id="rId11"/>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12"/>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a:solidFill>
                            <a:srgbClr val="0563C1"/>
                          </a:solidFill>
                          <a:effectLst/>
                          <a:latin typeface="+mn-lt"/>
                          <a:hlinkClick r:id="rId13"/>
                        </a:rPr>
                        <a:t>19/2071r1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14"/>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15"/>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16"/>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011376732"/>
              </p:ext>
            </p:extLst>
          </p:nvPr>
        </p:nvGraphicFramePr>
        <p:xfrm>
          <a:off x="381000" y="1600200"/>
          <a:ext cx="8439131"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631003">
                  <a:extLst>
                    <a:ext uri="{9D8B030D-6E8A-4147-A177-3AD203B41FA5}">
                      <a16:colId xmlns:a16="http://schemas.microsoft.com/office/drawing/2014/main" val="3652947890"/>
                    </a:ext>
                  </a:extLst>
                </a:gridCol>
                <a:gridCol w="1383856">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none" strike="noStrike" dirty="0">
                          <a:solidFill>
                            <a:srgbClr val="000000"/>
                          </a:solidFill>
                          <a:effectLst/>
                          <a:latin typeface="+mn-lt"/>
                          <a:hlinkClick r:id="rId2"/>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3398470"/>
                  </a:ext>
                </a:extLst>
              </a:tr>
              <a:tr h="270785">
                <a:tc>
                  <a:txBody>
                    <a:bodyPr/>
                    <a:lstStyle/>
                    <a:p>
                      <a:pPr algn="ctr" fontAlgn="b"/>
                      <a:r>
                        <a:rPr lang="en-US" sz="1200" b="0" i="0" u="none" strike="noStrike" dirty="0">
                          <a:solidFill>
                            <a:srgbClr val="000000"/>
                          </a:solidFill>
                          <a:effectLst/>
                          <a:latin typeface="+mn-lt"/>
                          <a:hlinkClick r:id="rId3"/>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967075576"/>
                  </a:ext>
                </a:extLst>
              </a:tr>
              <a:tr h="270785">
                <a:tc>
                  <a:txBody>
                    <a:bodyPr/>
                    <a:lstStyle/>
                    <a:p>
                      <a:pPr algn="ctr" fontAlgn="b"/>
                      <a:r>
                        <a:rPr lang="en-US" sz="1200" b="0" i="0" u="none" strike="noStrike" dirty="0">
                          <a:solidFill>
                            <a:srgbClr val="000000"/>
                          </a:solidFill>
                          <a:effectLst/>
                          <a:latin typeface="+mn-lt"/>
                          <a:hlinkClick r:id="rId4"/>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0139204"/>
                  </a:ext>
                </a:extLst>
              </a:tr>
              <a:tr h="270785">
                <a:tc>
                  <a:txBody>
                    <a:bodyPr/>
                    <a:lstStyle/>
                    <a:p>
                      <a:pPr algn="ctr" fontAlgn="b"/>
                      <a:r>
                        <a:rPr lang="en-US" sz="1200" b="0" i="0" u="sng" strike="noStrike">
                          <a:solidFill>
                            <a:srgbClr val="0563C1"/>
                          </a:solidFill>
                          <a:effectLst/>
                          <a:latin typeface="+mn-lt"/>
                          <a:hlinkClick r:id="rId5"/>
                        </a:rPr>
                        <a:t>20/0021r0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1978081"/>
                  </a:ext>
                </a:extLst>
              </a:tr>
              <a:tr h="270785">
                <a:tc>
                  <a:txBody>
                    <a:bodyPr/>
                    <a:lstStyle/>
                    <a:p>
                      <a:pPr algn="ctr" fontAlgn="b"/>
                      <a:r>
                        <a:rPr lang="en-US" sz="1200" b="0" i="0" u="none" strike="noStrike" dirty="0">
                          <a:solidFill>
                            <a:srgbClr val="000000"/>
                          </a:solidFill>
                          <a:effectLst/>
                          <a:latin typeface="+mn-lt"/>
                          <a:hlinkClick r:id="rId6"/>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03090247"/>
                  </a:ext>
                </a:extLst>
              </a:tr>
              <a:tr h="270785">
                <a:tc>
                  <a:txBody>
                    <a:bodyPr/>
                    <a:lstStyle/>
                    <a:p>
                      <a:pPr algn="ctr" fontAlgn="b"/>
                      <a:r>
                        <a:rPr lang="en-US" sz="1200" b="0" i="0" u="none" strike="noStrike" dirty="0">
                          <a:solidFill>
                            <a:srgbClr val="000000"/>
                          </a:solidFill>
                          <a:effectLst/>
                          <a:latin typeface="+mn-lt"/>
                          <a:hlinkClick r:id="rId7"/>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4042150234"/>
                  </a:ext>
                </a:extLst>
              </a:tr>
              <a:tr h="270785">
                <a:tc>
                  <a:txBody>
                    <a:bodyPr/>
                    <a:lstStyle/>
                    <a:p>
                      <a:pPr algn="ctr" fontAlgn="b"/>
                      <a:r>
                        <a:rPr lang="en-US" sz="1200" b="0" i="0" u="none" strike="noStrike" dirty="0">
                          <a:solidFill>
                            <a:srgbClr val="000000"/>
                          </a:solidFill>
                          <a:effectLst/>
                          <a:latin typeface="+mn-lt"/>
                          <a:hlinkClick r:id="rId8"/>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53985375"/>
                  </a:ext>
                </a:extLst>
              </a:tr>
              <a:tr h="270785">
                <a:tc>
                  <a:txBody>
                    <a:bodyPr/>
                    <a:lstStyle/>
                    <a:p>
                      <a:pPr algn="ctr" fontAlgn="b"/>
                      <a:r>
                        <a:rPr lang="en-US" sz="1200" b="0" i="0" u="none" strike="noStrike" dirty="0">
                          <a:solidFill>
                            <a:srgbClr val="000000"/>
                          </a:solidFill>
                          <a:effectLst/>
                          <a:latin typeface="+mn-lt"/>
                          <a:hlinkClick r:id="rId9"/>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a:solidFill>
                            <a:srgbClr val="000000"/>
                          </a:solidFill>
                          <a:effectLst/>
                          <a:latin typeface="+mn-lt"/>
                        </a:rPr>
                        <a:t>Insun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910145586"/>
                  </a:ext>
                </a:extLst>
              </a:tr>
              <a:tr h="270785">
                <a:tc>
                  <a:txBody>
                    <a:bodyPr/>
                    <a:lstStyle/>
                    <a:p>
                      <a:pPr algn="ctr" fontAlgn="b"/>
                      <a:r>
                        <a:rPr lang="en-US" sz="1200" b="0" i="0" u="sng" strike="noStrike">
                          <a:solidFill>
                            <a:srgbClr val="0563C1"/>
                          </a:solidFill>
                          <a:effectLst/>
                          <a:latin typeface="+mn-lt"/>
                          <a:hlinkClick r:id="rId10"/>
                        </a:rPr>
                        <a:t>20/0030r0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dirty="0">
                          <a:solidFill>
                            <a:srgbClr val="000000"/>
                          </a:solidFill>
                          <a:effectLst/>
                          <a:latin typeface="+mn-lt"/>
                          <a:hlinkClick r:id="rId11"/>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80582082"/>
                  </a:ext>
                </a:extLst>
              </a:tr>
              <a:tr h="388348">
                <a:tc>
                  <a:txBody>
                    <a:bodyPr/>
                    <a:lstStyle/>
                    <a:p>
                      <a:pPr algn="ctr" fontAlgn="b"/>
                      <a:r>
                        <a:rPr lang="en-US" sz="1200" b="0" i="0" u="none" strike="noStrike" dirty="0">
                          <a:solidFill>
                            <a:srgbClr val="000000"/>
                          </a:solidFill>
                          <a:effectLst/>
                          <a:latin typeface="+mn-lt"/>
                          <a:hlinkClick r:id="rId12"/>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13"/>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14"/>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15"/>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16"/>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21367629"/>
              </p:ext>
            </p:extLst>
          </p:nvPr>
        </p:nvGraphicFramePr>
        <p:xfrm>
          <a:off x="382191" y="1704975"/>
          <a:ext cx="8353894" cy="4444412"/>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none" strike="noStrike" dirty="0">
                          <a:solidFill>
                            <a:srgbClr val="000000"/>
                          </a:solidFill>
                          <a:effectLst/>
                          <a:latin typeface="+mn-lt"/>
                          <a:hlinkClick r:id="rId2"/>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66064413"/>
                  </a:ext>
                </a:extLst>
              </a:tr>
              <a:tr h="237353">
                <a:tc>
                  <a:txBody>
                    <a:bodyPr/>
                    <a:lstStyle/>
                    <a:p>
                      <a:pPr algn="ctr" fontAlgn="b"/>
                      <a:r>
                        <a:rPr lang="en-US" sz="1200" b="0" i="0" u="none" strike="noStrike" dirty="0">
                          <a:solidFill>
                            <a:srgbClr val="000000"/>
                          </a:solidFill>
                          <a:effectLst/>
                          <a:latin typeface="+mn-lt"/>
                          <a:hlinkClick r:id="rId3"/>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STA MLD link address</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08090332"/>
                  </a:ext>
                </a:extLst>
              </a:tr>
              <a:tr h="237353">
                <a:tc>
                  <a:txBody>
                    <a:bodyPr/>
                    <a:lstStyle/>
                    <a:p>
                      <a:pPr algn="ctr" fontAlgn="b"/>
                      <a:r>
                        <a:rPr lang="en-US" sz="1200" b="0" i="0" u="none" strike="noStrike" dirty="0">
                          <a:solidFill>
                            <a:srgbClr val="000000"/>
                          </a:solidFill>
                          <a:effectLst/>
                          <a:latin typeface="+mn-lt"/>
                          <a:hlinkClick r:id="rId4"/>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TIM</a:t>
                      </a:r>
                    </a:p>
                  </a:txBody>
                  <a:tcPr marL="9525" marR="9525" marT="9525" marB="0" anchor="b"/>
                </a:tc>
                <a:tc>
                  <a:txBody>
                    <a:bodyPr/>
                    <a:lstStyle/>
                    <a:p>
                      <a:pPr algn="l" fontAlgn="b"/>
                      <a:r>
                        <a:rPr lang="en-US" sz="1200" b="0" i="0" u="none" strike="noStrike" dirty="0">
                          <a:solidFill>
                            <a:srgbClr val="000000"/>
                          </a:solidFill>
                          <a:effectLst/>
                          <a:latin typeface="+mn-lt"/>
                        </a:rPr>
                        <a:t>Young Hoon Kwon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51435952"/>
                  </a:ext>
                </a:extLst>
              </a:tr>
              <a:tr h="237353">
                <a:tc>
                  <a:txBody>
                    <a:bodyPr/>
                    <a:lstStyle/>
                    <a:p>
                      <a:pPr algn="ctr" fontAlgn="b"/>
                      <a:r>
                        <a:rPr lang="en-US" sz="1200" b="0" i="0" u="sng" strike="noStrike">
                          <a:solidFill>
                            <a:srgbClr val="0563C1"/>
                          </a:solidFill>
                          <a:effectLst/>
                          <a:latin typeface="+mn-lt"/>
                          <a:hlinkClick r:id="rId5"/>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651023207"/>
                  </a:ext>
                </a:extLst>
              </a:tr>
              <a:tr h="237353">
                <a:tc>
                  <a:txBody>
                    <a:bodyPr/>
                    <a:lstStyle/>
                    <a:p>
                      <a:pPr algn="ctr" fontAlgn="b"/>
                      <a:r>
                        <a:rPr lang="en-US" sz="1200" b="0" i="0" u="sng" strike="noStrike">
                          <a:solidFill>
                            <a:srgbClr val="0563C1"/>
                          </a:solidFill>
                          <a:effectLst/>
                          <a:latin typeface="+mn-lt"/>
                          <a:hlinkClick r:id="rId6"/>
                        </a:rPr>
                        <a:t>20/0070r0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29022273"/>
                  </a:ext>
                </a:extLst>
              </a:tr>
              <a:tr h="237353">
                <a:tc>
                  <a:txBody>
                    <a:bodyPr/>
                    <a:lstStyle/>
                    <a:p>
                      <a:pPr algn="ctr" fontAlgn="b"/>
                      <a:r>
                        <a:rPr lang="en-US" sz="1200" b="0" i="0" u="sng" strike="noStrike">
                          <a:solidFill>
                            <a:srgbClr val="0563C1"/>
                          </a:solidFill>
                          <a:effectLst/>
                          <a:latin typeface="+mn-lt"/>
                          <a:hlinkClick r:id="rId7"/>
                        </a:rPr>
                        <a:t>20/0081r0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600687679"/>
                  </a:ext>
                </a:extLst>
              </a:tr>
              <a:tr h="466545">
                <a:tc>
                  <a:txBody>
                    <a:bodyPr/>
                    <a:lstStyle/>
                    <a:p>
                      <a:pPr algn="ctr" fontAlgn="b"/>
                      <a:r>
                        <a:rPr lang="en-US" sz="1200" b="0" i="0" u="sng" strike="noStrike">
                          <a:solidFill>
                            <a:srgbClr val="0563C1"/>
                          </a:solidFill>
                          <a:effectLst/>
                          <a:latin typeface="+mn-lt"/>
                          <a:hlinkClick r:id="rId8"/>
                        </a:rPr>
                        <a:t>20/0082r0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1096847"/>
                  </a:ext>
                </a:extLst>
              </a:tr>
              <a:tr h="237353">
                <a:tc>
                  <a:txBody>
                    <a:bodyPr/>
                    <a:lstStyle/>
                    <a:p>
                      <a:pPr algn="ctr" fontAlgn="b"/>
                      <a:r>
                        <a:rPr lang="en-US" sz="1200" b="0" i="0" u="none" strike="noStrike" dirty="0">
                          <a:solidFill>
                            <a:srgbClr val="000000"/>
                          </a:solidFill>
                          <a:effectLst/>
                          <a:latin typeface="+mn-lt"/>
                          <a:hlinkClick r:id="rId9"/>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80999252"/>
                  </a:ext>
                </a:extLst>
              </a:tr>
              <a:tr h="237353">
                <a:tc>
                  <a:txBody>
                    <a:bodyPr/>
                    <a:lstStyle/>
                    <a:p>
                      <a:pPr algn="ctr" fontAlgn="b"/>
                      <a:r>
                        <a:rPr lang="en-US" sz="1200" b="0" i="0" u="none" strike="noStrike" dirty="0">
                          <a:solidFill>
                            <a:srgbClr val="000000"/>
                          </a:solidFill>
                          <a:effectLst/>
                          <a:latin typeface="+mn-lt"/>
                          <a:hlinkClick r:id="rId10"/>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59316968"/>
                  </a:ext>
                </a:extLst>
              </a:tr>
              <a:tr h="237353">
                <a:tc>
                  <a:txBody>
                    <a:bodyPr/>
                    <a:lstStyle/>
                    <a:p>
                      <a:pPr algn="ctr" fontAlgn="b"/>
                      <a:r>
                        <a:rPr lang="en-US" sz="1200" b="0" i="0" u="sng" strike="noStrike" dirty="0">
                          <a:solidFill>
                            <a:srgbClr val="0563C1"/>
                          </a:solidFill>
                          <a:effectLst/>
                          <a:latin typeface="+mn-lt"/>
                          <a:hlinkClick r:id="rId11"/>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880056007"/>
                  </a:ext>
                </a:extLst>
              </a:tr>
              <a:tr h="237353">
                <a:tc>
                  <a:txBody>
                    <a:bodyPr/>
                    <a:lstStyle/>
                    <a:p>
                      <a:pPr algn="ctr" fontAlgn="b"/>
                      <a:r>
                        <a:rPr lang="en-US" sz="1200" b="0" i="0" u="none" strike="noStrike" dirty="0">
                          <a:solidFill>
                            <a:srgbClr val="000000"/>
                          </a:solidFill>
                          <a:effectLst/>
                          <a:latin typeface="+mn-lt"/>
                          <a:hlinkClick r:id="rId12"/>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000000"/>
                          </a:solidFill>
                          <a:effectLst/>
                          <a:latin typeface="+mn-lt"/>
                          <a:hlinkClick r:id="rId13"/>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Block Ack Window extension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37353">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2536364587"/>
              </p:ext>
            </p:extLst>
          </p:nvPr>
        </p:nvGraphicFramePr>
        <p:xfrm>
          <a:off x="304800" y="1600200"/>
          <a:ext cx="8412381" cy="4801937"/>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129364779"/>
                  </a:ext>
                </a:extLst>
              </a:tr>
              <a:tr h="29900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a:ea typeface="MS Gothic"/>
                          <a:cs typeface="+mn-cs"/>
                        </a:rPr>
                        <a:t>ML-Med. Access</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529556412"/>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a:solidFill>
                            <a:srgbClr val="00B050"/>
                          </a:solidFill>
                          <a:effectLst/>
                          <a:latin typeface="+mn-lt"/>
                          <a:hlinkClick r:id="rId3">
                            <a:extLst>
                              <a:ext uri="{A12FA001-AC4F-418D-AE19-62706E023703}">
                                <ahyp:hlinkClr xmlns:ahyp="http://schemas.microsoft.com/office/drawing/2018/hyperlinkcolor" val="tx"/>
                              </a:ext>
                            </a:extLst>
                          </a:hlinkClick>
                        </a:rPr>
                        <a:t>19/2161r1</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B050"/>
                          </a:solidFill>
                          <a:effectLst/>
                          <a:latin typeface="+mn-lt"/>
                        </a:rPr>
                        <a:t>Myeongjin</a:t>
                      </a:r>
                      <a:r>
                        <a:rPr lang="en-US" sz="1200" b="0" i="0" u="none" strike="noStrike" dirty="0">
                          <a:solidFill>
                            <a:srgbClr val="00B050"/>
                          </a:solidFill>
                          <a:effectLst/>
                          <a:latin typeface="+mn-lt"/>
                        </a:rPr>
                        <a:t> Kim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20/0019r0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11be PPDU format</a:t>
                      </a:r>
                    </a:p>
                  </a:txBody>
                  <a:tcPr marL="9525" marR="9525" marT="9525" marB="0" anchor="b"/>
                </a:tc>
                <a:tc>
                  <a:txBody>
                    <a:bodyPr/>
                    <a:lstStyle/>
                    <a:p>
                      <a:pPr algn="l" fontAlgn="b"/>
                      <a:r>
                        <a:rPr lang="en-US" sz="1200" b="0" i="0" u="none" strike="noStrike" dirty="0">
                          <a:solidFill>
                            <a:srgbClr val="00B050"/>
                          </a:solidFill>
                          <a:effectLst/>
                          <a:latin typeface="+mn-lt"/>
                        </a:rPr>
                        <a:t>Dongguk Lim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PPDU format</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B050"/>
                          </a:solidFill>
                          <a:effectLst/>
                          <a:latin typeface="+mn-lt"/>
                          <a:hlinkClick r:id="rId5">
                            <a:extLst>
                              <a:ext uri="{A12FA001-AC4F-418D-AE19-62706E023703}">
                                <ahyp:hlinkClr xmlns:ahyp="http://schemas.microsoft.com/office/drawing/2018/hyperlinkcolor" val="tx"/>
                              </a:ext>
                            </a:extLst>
                          </a:hlinkClick>
                        </a:rPr>
                        <a:t>20/0020r0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Consideration for EHT-SIG transmission</a:t>
                      </a:r>
                    </a:p>
                  </a:txBody>
                  <a:tcPr marL="9525" marR="9525" marT="9525" marB="0" anchor="b"/>
                </a:tc>
                <a:tc>
                  <a:txBody>
                    <a:bodyPr/>
                    <a:lstStyle/>
                    <a:p>
                      <a:pPr algn="l" fontAlgn="b"/>
                      <a:r>
                        <a:rPr lang="en-US" sz="1200" b="0" i="0" u="none" strike="noStrike" dirty="0">
                          <a:solidFill>
                            <a:srgbClr val="00B050"/>
                          </a:solidFill>
                          <a:effectLst/>
                          <a:latin typeface="+mn-lt"/>
                        </a:rPr>
                        <a:t>Dongguk Lim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B050"/>
                          </a:solidFill>
                          <a:effectLst/>
                          <a:latin typeface="+mn-lt"/>
                          <a:hlinkClick r:id="rId6">
                            <a:extLst>
                              <a:ext uri="{A12FA001-AC4F-418D-AE19-62706E023703}">
                                <ahyp:hlinkClr xmlns:ahyp="http://schemas.microsoft.com/office/drawing/2018/hyperlinkcolor" val="tx"/>
                              </a:ext>
                            </a:extLst>
                          </a:hlinkClick>
                        </a:rPr>
                        <a:t>20/0022r0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Consideration on 240/160+80 MHz and Preamble Puncturing</a:t>
                      </a:r>
                    </a:p>
                  </a:txBody>
                  <a:tcPr marL="9525" marR="9525" marT="9525" marB="0" anchor="b"/>
                </a:tc>
                <a:tc>
                  <a:txBody>
                    <a:bodyPr/>
                    <a:lstStyle/>
                    <a:p>
                      <a:pPr algn="l" fontAlgn="b"/>
                      <a:r>
                        <a:rPr lang="en-US" sz="1200" b="0" i="0" u="none" strike="noStrike" dirty="0">
                          <a:solidFill>
                            <a:srgbClr val="00B050"/>
                          </a:solidFill>
                          <a:effectLst/>
                          <a:latin typeface="+mn-lt"/>
                        </a:rPr>
                        <a:t>Eunsung Park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B050"/>
                          </a:solidFill>
                          <a:effectLst/>
                          <a:latin typeface="+mn-lt"/>
                          <a:hlinkClick r:id="rId7">
                            <a:extLst>
                              <a:ext uri="{A12FA001-AC4F-418D-AE19-62706E023703}">
                                <ahyp:hlinkClr xmlns:ahyp="http://schemas.microsoft.com/office/drawing/2018/hyperlinkcolor" val="tx"/>
                              </a:ext>
                            </a:extLst>
                          </a:hlinkClick>
                        </a:rPr>
                        <a:t>20/0023r0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Multiple RU Aggregation</a:t>
                      </a:r>
                    </a:p>
                  </a:txBody>
                  <a:tcPr marL="9525" marR="9525" marT="9525" marB="0" anchor="b"/>
                </a:tc>
                <a:tc>
                  <a:txBody>
                    <a:bodyPr/>
                    <a:lstStyle/>
                    <a:p>
                      <a:pPr algn="l" fontAlgn="b"/>
                      <a:r>
                        <a:rPr lang="en-US" sz="1200" b="0" i="0" u="none" strike="noStrike">
                          <a:solidFill>
                            <a:srgbClr val="00B050"/>
                          </a:solidFill>
                          <a:effectLst/>
                          <a:latin typeface="+mn-lt"/>
                        </a:rPr>
                        <a:t>Eunsung Park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20/0029r0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Preamble structure and SIG contents</a:t>
                      </a:r>
                    </a:p>
                  </a:txBody>
                  <a:tcPr marL="9525" marR="9525" marT="9525" marB="0" anchor="b"/>
                </a:tc>
                <a:tc>
                  <a:txBody>
                    <a:bodyPr/>
                    <a:lstStyle/>
                    <a:p>
                      <a:pPr algn="l" fontAlgn="b"/>
                      <a:r>
                        <a:rPr lang="en-US" sz="1200" b="0" i="0" u="none" strike="noStrike" dirty="0">
                          <a:solidFill>
                            <a:srgbClr val="00B050"/>
                          </a:solidFill>
                          <a:effectLst/>
                          <a:latin typeface="+mn-lt"/>
                        </a:rPr>
                        <a:t>Ross Jian Yu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20/0031r0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fr-FR" sz="1200" b="0" i="0" u="none" strike="noStrike">
                          <a:solidFill>
                            <a:srgbClr val="00B050"/>
                          </a:solidFill>
                          <a:effectLst/>
                          <a:latin typeface="+mn-lt"/>
                        </a:rPr>
                        <a:t>Considerations on EHT PPDU formats</a:t>
                      </a:r>
                    </a:p>
                  </a:txBody>
                  <a:tcPr marL="9525" marR="9525" marT="9525" marB="0" anchor="b"/>
                </a:tc>
                <a:tc>
                  <a:txBody>
                    <a:bodyPr/>
                    <a:lstStyle/>
                    <a:p>
                      <a:pPr algn="l" fontAlgn="b"/>
                      <a:r>
                        <a:rPr lang="en-US" sz="1200" b="0" i="0" u="none" strike="noStrike">
                          <a:solidFill>
                            <a:srgbClr val="00B050"/>
                          </a:solidFill>
                          <a:effectLst/>
                          <a:latin typeface="+mn-lt"/>
                        </a:rPr>
                        <a:t>Lei Huang</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PPDU format</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20/0041r0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a:solidFill>
                            <a:srgbClr val="00B050"/>
                          </a:solidFill>
                          <a:effectLst/>
                          <a:latin typeface="+mn-lt"/>
                        </a:rPr>
                        <a:t>Genadiy Tsodik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MIMO</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B050"/>
                          </a:solidFill>
                          <a:effectLst/>
                          <a:latin typeface="+mn-lt"/>
                          <a:hlinkClick r:id="rId11">
                            <a:extLst>
                              <a:ext uri="{A12FA001-AC4F-418D-AE19-62706E023703}">
                                <ahyp:hlinkClr xmlns:ahyp="http://schemas.microsoft.com/office/drawing/2018/hyperlinkcolor" val="tx"/>
                              </a:ext>
                            </a:extLst>
                          </a:hlinkClick>
                        </a:rPr>
                        <a:t>20/0048r0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RU Aggregation for 240MHz and 320MHz</a:t>
                      </a:r>
                    </a:p>
                  </a:txBody>
                  <a:tcPr marL="9525" marR="9525" marT="9525" marB="0" anchor="b"/>
                </a:tc>
                <a:tc>
                  <a:txBody>
                    <a:bodyPr/>
                    <a:lstStyle/>
                    <a:p>
                      <a:pPr algn="l" fontAlgn="b"/>
                      <a:r>
                        <a:rPr lang="en-US" sz="1200" b="0" i="0" u="none" strike="noStrike">
                          <a:solidFill>
                            <a:srgbClr val="00B050"/>
                          </a:solidFill>
                          <a:effectLst/>
                          <a:latin typeface="+mn-lt"/>
                        </a:rPr>
                        <a:t>Bin Tian</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B050"/>
                          </a:solidFill>
                          <a:effectLst/>
                          <a:latin typeface="+mn-lt"/>
                          <a:hlinkClick r:id="rId12">
                            <a:extLst>
                              <a:ext uri="{A12FA001-AC4F-418D-AE19-62706E023703}">
                                <ahyp:hlinkClr xmlns:ahyp="http://schemas.microsoft.com/office/drawing/2018/hyperlinkcolor" val="tx"/>
                              </a:ext>
                            </a:extLst>
                          </a:hlinkClick>
                        </a:rPr>
                        <a:t>20/0049r0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PPDU Types and U-SIG Content</a:t>
                      </a:r>
                    </a:p>
                  </a:txBody>
                  <a:tcPr marL="9525" marR="9525" marT="9525" marB="0" anchor="b"/>
                </a:tc>
                <a:tc>
                  <a:txBody>
                    <a:bodyPr/>
                    <a:lstStyle/>
                    <a:p>
                      <a:pPr algn="l" fontAlgn="b"/>
                      <a:r>
                        <a:rPr lang="en-US" sz="1200" b="0" i="0" u="none" strike="noStrike" dirty="0">
                          <a:solidFill>
                            <a:srgbClr val="00B050"/>
                          </a:solidFill>
                          <a:effectLst/>
                          <a:latin typeface="+mn-lt"/>
                        </a:rPr>
                        <a:t>Sameer Vermani</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PPDU format</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B050"/>
                          </a:solidFill>
                          <a:effectLst/>
                          <a:latin typeface="+mn-lt"/>
                          <a:hlinkClick r:id="rId13">
                            <a:extLst>
                              <a:ext uri="{A12FA001-AC4F-418D-AE19-62706E023703}">
                                <ahyp:hlinkClr xmlns:ahyp="http://schemas.microsoft.com/office/drawing/2018/hyperlinkcolor" val="tx"/>
                              </a:ext>
                            </a:extLst>
                          </a:hlinkClick>
                        </a:rPr>
                        <a:t>20/0058r1</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B050"/>
                          </a:solidFill>
                          <a:effectLst/>
                          <a:latin typeface="+mn-lt"/>
                        </a:rPr>
                        <a:t>Oded Redlich</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a:solidFill>
                            <a:srgbClr val="0563C1"/>
                          </a:solidFill>
                          <a:effectLst/>
                          <a:latin typeface="+mn-lt"/>
                          <a:hlinkClick r:id="rId14"/>
                        </a:rPr>
                        <a:t>20/0065r0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latin typeface="+mn-lt"/>
                        </a:rPr>
                        <a:t>Lily Yunping Lyu</a:t>
                      </a:r>
                    </a:p>
                  </a:txBody>
                  <a:tcPr marL="9525" marR="9525" marT="9525" marB="0" anchor="b"/>
                </a:tc>
                <a:tc>
                  <a:txBody>
                    <a:bodyPr/>
                    <a:lstStyle/>
                    <a:p>
                      <a:pPr algn="ctr" fontAlgn="b"/>
                      <a:r>
                        <a:rPr lang="en-US" sz="1200" b="0" i="0" u="none" strike="noStrike">
                          <a:solidFill>
                            <a:srgbClr val="000000"/>
                          </a:solidFill>
                          <a:effectLst/>
                          <a:latin typeface="+mn-lt"/>
                        </a:rPr>
                        <a:t>Defer (C. Call)</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293929691"/>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List-6</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1294841582"/>
              </p:ext>
            </p:extLst>
          </p:nvPr>
        </p:nvGraphicFramePr>
        <p:xfrm>
          <a:off x="445117" y="1633454"/>
          <a:ext cx="8362702" cy="453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00B050"/>
                          </a:solidFill>
                          <a:effectLst/>
                          <a:latin typeface="+mn-lt"/>
                        </a:rPr>
                        <a:t>20/0067r0</a:t>
                      </a:r>
                    </a:p>
                  </a:txBody>
                  <a:tcPr marL="9525" marR="9525" marT="9525" marB="0" anchor="b"/>
                </a:tc>
                <a:tc>
                  <a:txBody>
                    <a:bodyPr/>
                    <a:lstStyle/>
                    <a:p>
                      <a:pPr algn="l" fontAlgn="b"/>
                      <a:r>
                        <a:rPr lang="en-US" sz="1200" b="0" i="0" u="none" strike="noStrike">
                          <a:solidFill>
                            <a:srgbClr val="00B05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B050"/>
                          </a:solidFill>
                          <a:effectLst/>
                          <a:latin typeface="+mn-lt"/>
                        </a:rPr>
                        <a:t>Junghoon Suh</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MIMO</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1544864734"/>
                  </a:ext>
                </a:extLst>
              </a:tr>
              <a:tr h="306542">
                <a:tc>
                  <a:txBody>
                    <a:bodyPr/>
                    <a:lstStyle/>
                    <a:p>
                      <a:pPr algn="ctr" fontAlgn="b"/>
                      <a:r>
                        <a:rPr lang="en-US" sz="1200" b="0" i="0" u="sng" strike="noStrike">
                          <a:solidFill>
                            <a:srgbClr val="0563C1"/>
                          </a:solidFill>
                          <a:effectLst/>
                          <a:latin typeface="+mn-lt"/>
                          <a:hlinkClick r:id="rId2"/>
                        </a:rPr>
                        <a:t>20/0072r0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577610987"/>
                  </a:ext>
                </a:extLst>
              </a:tr>
              <a:tr h="306542">
                <a:tc>
                  <a:txBody>
                    <a:bodyPr/>
                    <a:lstStyle/>
                    <a:p>
                      <a:pPr algn="ctr" fontAlgn="b"/>
                      <a:r>
                        <a:rPr lang="en-US" sz="1200" b="0" i="0" u="none" strike="noStrike" dirty="0">
                          <a:solidFill>
                            <a:srgbClr val="00B050"/>
                          </a:solidFill>
                          <a:effectLst/>
                          <a:latin typeface="+mn-lt"/>
                          <a:hlinkClick r:id="rId3">
                            <a:extLst>
                              <a:ext uri="{A12FA001-AC4F-418D-AE19-62706E023703}">
                                <ahyp:hlinkClr xmlns:ahyp="http://schemas.microsoft.com/office/drawing/2018/hyperlinkcolor" val="tx"/>
                              </a:ext>
                            </a:extLst>
                          </a:hlinkClick>
                        </a:rPr>
                        <a:t>20/0075r0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Performance comparison of LTF designs in JT</a:t>
                      </a:r>
                    </a:p>
                  </a:txBody>
                  <a:tcPr marL="9525" marR="9525" marT="9525" marB="0" anchor="b"/>
                </a:tc>
                <a:tc>
                  <a:txBody>
                    <a:bodyPr/>
                    <a:lstStyle/>
                    <a:p>
                      <a:pPr algn="l" fontAlgn="b"/>
                      <a:r>
                        <a:rPr lang="en-US" sz="1200" b="0" i="0" u="none" strike="noStrike" dirty="0">
                          <a:solidFill>
                            <a:srgbClr val="00B050"/>
                          </a:solidFill>
                          <a:effectLst/>
                          <a:latin typeface="+mn-lt"/>
                        </a:rPr>
                        <a:t>Ron Porat</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4"/>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a:solidFill>
                            <a:srgbClr val="00B050"/>
                          </a:solidFill>
                          <a:effectLst/>
                          <a:latin typeface="+mn-lt"/>
                          <a:hlinkClick r:id="rId5">
                            <a:extLst>
                              <a:ext uri="{A12FA001-AC4F-418D-AE19-62706E023703}">
                                <ahyp:hlinkClr xmlns:ahyp="http://schemas.microsoft.com/office/drawing/2018/hyperlinkcolor" val="tx"/>
                              </a:ext>
                            </a:extLst>
                          </a:hlinkClick>
                        </a:rPr>
                        <a:t>20/0080r0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B050"/>
                          </a:solidFill>
                          <a:effectLst/>
                          <a:latin typeface="+mn-lt"/>
                        </a:rPr>
                        <a:t>Qinghua Li</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Sounding</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00B050"/>
                          </a:solidFill>
                          <a:effectLst/>
                          <a:latin typeface="+mn-lt"/>
                        </a:rPr>
                        <a:t>20/0087r0</a:t>
                      </a:r>
                    </a:p>
                  </a:txBody>
                  <a:tcPr marL="9525" marR="9525" marT="9525" marB="0" anchor="b"/>
                </a:tc>
                <a:tc>
                  <a:txBody>
                    <a:bodyPr/>
                    <a:lstStyle/>
                    <a:p>
                      <a:pPr algn="l" fontAlgn="b"/>
                      <a:r>
                        <a:rPr lang="en-US" sz="1200" b="0" i="0" u="none" strike="noStrike">
                          <a:solidFill>
                            <a:srgbClr val="00B05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B050"/>
                          </a:solidFill>
                          <a:effectLst/>
                          <a:latin typeface="+mn-lt"/>
                        </a:rPr>
                        <a:t>Rui Cao</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6"/>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7"/>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B050"/>
                          </a:solidFill>
                          <a:effectLst/>
                          <a:latin typeface="+mn-lt"/>
                          <a:hlinkClick r:id="rId8">
                            <a:extLst>
                              <a:ext uri="{A12FA001-AC4F-418D-AE19-62706E023703}">
                                <ahyp:hlinkClr xmlns:ahyp="http://schemas.microsoft.com/office/drawing/2018/hyperlinkcolor" val="tx"/>
                              </a:ext>
                            </a:extLst>
                          </a:hlinkClick>
                        </a:rPr>
                        <a:t>20/0108r0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Multi-RU support for OFDMA</a:t>
                      </a:r>
                    </a:p>
                  </a:txBody>
                  <a:tcPr marL="9525" marR="9525" marT="9525" marB="0" anchor="b"/>
                </a:tc>
                <a:tc>
                  <a:txBody>
                    <a:bodyPr/>
                    <a:lstStyle/>
                    <a:p>
                      <a:pPr algn="l" fontAlgn="b"/>
                      <a:r>
                        <a:rPr lang="en-US" sz="1200" b="0" i="0" u="none" strike="noStrike">
                          <a:solidFill>
                            <a:srgbClr val="00B050"/>
                          </a:solidFill>
                          <a:effectLst/>
                          <a:latin typeface="+mn-lt"/>
                        </a:rPr>
                        <a:t>Sigurd Schelstraete</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20/0109r0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B050"/>
                          </a:solidFill>
                          <a:effectLst/>
                          <a:latin typeface="+mn-lt"/>
                        </a:rPr>
                        <a:t>Sigurd Schelstraete</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20/0110r0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11be preamble and forward compatibility</a:t>
                      </a:r>
                    </a:p>
                  </a:txBody>
                  <a:tcPr marL="9525" marR="9525" marT="9525" marB="0" anchor="b"/>
                </a:tc>
                <a:tc>
                  <a:txBody>
                    <a:bodyPr/>
                    <a:lstStyle/>
                    <a:p>
                      <a:pPr algn="l" fontAlgn="b"/>
                      <a:r>
                        <a:rPr lang="en-US" sz="1200" b="0" i="0" u="none" strike="noStrike">
                          <a:solidFill>
                            <a:srgbClr val="00B050"/>
                          </a:solidFill>
                          <a:effectLst/>
                          <a:latin typeface="+mn-lt"/>
                        </a:rPr>
                        <a:t>Sigurd Schelstraete</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1"/>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B050"/>
                          </a:solidFill>
                          <a:effectLst/>
                          <a:latin typeface="+mn-lt"/>
                          <a:hlinkClick r:id="rId12">
                            <a:extLst>
                              <a:ext uri="{A12FA001-AC4F-418D-AE19-62706E023703}">
                                <ahyp:hlinkClr xmlns:ahyp="http://schemas.microsoft.com/office/drawing/2018/hyperlinkcolor" val="tx"/>
                              </a:ext>
                            </a:extLst>
                          </a:hlinkClick>
                        </a:rPr>
                        <a:t>20/0117r0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EHT-LTFs Design for Wideband</a:t>
                      </a:r>
                    </a:p>
                  </a:txBody>
                  <a:tcPr marL="9525" marR="9525" marT="9525" marB="0" anchor="b"/>
                </a:tc>
                <a:tc>
                  <a:txBody>
                    <a:bodyPr/>
                    <a:lstStyle/>
                    <a:p>
                      <a:pPr algn="l" fontAlgn="b"/>
                      <a:r>
                        <a:rPr lang="en-US" sz="1200" b="0" i="0" u="none" strike="noStrike">
                          <a:solidFill>
                            <a:srgbClr val="00B050"/>
                          </a:solidFill>
                          <a:effectLst/>
                          <a:latin typeface="+mn-lt"/>
                        </a:rPr>
                        <a:t>Dandan Liang</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00B050"/>
                          </a:solidFill>
                          <a:effectLst/>
                          <a:latin typeface="+mn-lt"/>
                        </a:rPr>
                        <a:t>20/0128r0</a:t>
                      </a:r>
                    </a:p>
                  </a:txBody>
                  <a:tcPr marL="9525" marR="9525" marT="9525" marB="0" anchor="b"/>
                </a:tc>
                <a:tc>
                  <a:txBody>
                    <a:bodyPr/>
                    <a:lstStyle/>
                    <a:p>
                      <a:pPr algn="l" fontAlgn="b"/>
                      <a:r>
                        <a:rPr lang="en-US" sz="1200" b="0" i="0" u="none" strike="noStrike">
                          <a:solidFill>
                            <a:srgbClr val="00B05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B050"/>
                          </a:solidFill>
                          <a:effectLst/>
                          <a:latin typeface="+mn-lt"/>
                        </a:rPr>
                        <a:t>Oded Redlich</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 Meeting Rooms/Order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Joint: </a:t>
            </a:r>
            <a:r>
              <a:rPr lang="en-US" u="sng" dirty="0">
                <a:solidFill>
                  <a:schemeClr val="tx1"/>
                </a:solidFill>
              </a:rPr>
              <a:t>Salon C</a:t>
            </a:r>
          </a:p>
          <a:p>
            <a:pPr marL="800100" lvl="1" indent="-342900">
              <a:buFont typeface="Arial" panose="020B0604020202020204" pitchFamily="34" charset="0"/>
              <a:buChar char="•"/>
            </a:pPr>
            <a:r>
              <a:rPr lang="en-US" dirty="0"/>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tx1"/>
                </a:solidFill>
              </a:rPr>
              <a:t>PHY (guideline for PHY ad-hoc group): </a:t>
            </a:r>
            <a:r>
              <a:rPr lang="en-US" u="sng" dirty="0">
                <a:solidFill>
                  <a:schemeClr val="tx1"/>
                </a:solidFill>
              </a:rPr>
              <a:t>Salon C</a:t>
            </a:r>
          </a:p>
          <a:p>
            <a:pPr marL="800100" lvl="1" indent="-342900">
              <a:buFont typeface="Arial" panose="020B0604020202020204" pitchFamily="34" charset="0"/>
              <a:buChar char="•"/>
            </a:pPr>
            <a:r>
              <a:rPr lang="en-US" dirty="0"/>
              <a:t>EHT Preamble; L-Preamble; Multi-RU/Puncture; </a:t>
            </a:r>
          </a:p>
          <a:p>
            <a:pPr marL="800100" lvl="1" indent="-342900">
              <a:buFont typeface="Arial" panose="020B0604020202020204" pitchFamily="34" charset="0"/>
              <a:buChar char="•"/>
            </a:pPr>
            <a:r>
              <a:rPr lang="en-US" dirty="0"/>
              <a:t>PPDU format; MIMO/Sounding; 4K QAM; Remaining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43 submissions from the following topics</a:t>
            </a:r>
          </a:p>
          <a:p>
            <a:pPr lvl="1">
              <a:buFont typeface="Arial" panose="020B0604020202020204" pitchFamily="34" charset="0"/>
              <a:buChar char="•"/>
            </a:pPr>
            <a:r>
              <a:rPr lang="en-US" dirty="0">
                <a:solidFill>
                  <a:schemeClr val="tx1"/>
                </a:solidFill>
              </a:rPr>
              <a:t>PHY (14 submissions), MIMO (3 submissions)</a:t>
            </a:r>
          </a:p>
          <a:p>
            <a:pPr lvl="1">
              <a:buFont typeface="Arial" panose="020B0604020202020204" pitchFamily="34" charset="0"/>
              <a:buChar char="•"/>
            </a:pPr>
            <a:r>
              <a:rPr lang="en-US" dirty="0">
                <a:solidFill>
                  <a:schemeClr val="tx1"/>
                </a:solidFill>
              </a:rPr>
              <a:t>Multi AP (5 submissions), HARQ (1 submission) </a:t>
            </a:r>
          </a:p>
          <a:p>
            <a:pPr lvl="1">
              <a:buFont typeface="Arial" panose="020B0604020202020204" pitchFamily="34" charset="0"/>
              <a:buChar char="•"/>
            </a:pPr>
            <a:r>
              <a:rPr lang="en-US" dirty="0">
                <a:solidFill>
                  <a:schemeClr val="tx1"/>
                </a:solidFill>
              </a:rPr>
              <a:t>Multi Link (20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34 submissions from the following topics</a:t>
            </a:r>
          </a:p>
          <a:p>
            <a:pPr lvl="1">
              <a:buFont typeface="Arial" panose="020B0604020202020204" pitchFamily="34" charset="0"/>
              <a:buChar char="•"/>
            </a:pPr>
            <a:r>
              <a:rPr lang="en-US" dirty="0"/>
              <a:t>PHY (2 submissions), MIMO (1 submission)</a:t>
            </a:r>
          </a:p>
          <a:p>
            <a:pPr lvl="1">
              <a:buFont typeface="Arial" panose="020B0604020202020204" pitchFamily="34" charset="0"/>
              <a:buChar char="•"/>
            </a:pPr>
            <a:r>
              <a:rPr lang="en-US" dirty="0"/>
              <a:t> Multi AP (6 submissions), HARQ (1 submission)</a:t>
            </a:r>
          </a:p>
          <a:p>
            <a:pPr lvl="1">
              <a:buFont typeface="Arial" panose="020B0604020202020204" pitchFamily="34" charset="0"/>
              <a:buChar char="•"/>
            </a:pPr>
            <a:r>
              <a:rPr lang="en-US" dirty="0"/>
              <a:t>Multi Link (19 submissions), MAC (1 submission)</a:t>
            </a:r>
          </a:p>
          <a:p>
            <a:pPr lvl="1">
              <a:buFont typeface="Arial" panose="020B0604020202020204" pitchFamily="34" charset="0"/>
              <a:buChar char="•"/>
            </a:pPr>
            <a:r>
              <a:rPr lang="en-US" dirty="0"/>
              <a:t>Low Latency (4 submissions)</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F2F meeting: </a:t>
            </a:r>
            <a:r>
              <a:rPr lang="en-US" sz="1600" dirty="0">
                <a:hlinkClick r:id="rId2"/>
              </a:rPr>
              <a:t>https://mentor.ieee.org/802.11/dcn/19/11-19-2029-07-00be-meeting-minutes-november-2019.docx</a:t>
            </a:r>
            <a:endParaRPr lang="en-US" sz="1600" dirty="0"/>
          </a:p>
          <a:p>
            <a:pPr lvl="1">
              <a:buFont typeface="Arial" panose="020B0604020202020204" pitchFamily="34" charset="0"/>
              <a:buChar char="•"/>
            </a:pPr>
            <a:r>
              <a:rPr lang="en-US" sz="1600" dirty="0"/>
              <a:t>Teleconferences: </a:t>
            </a:r>
            <a:r>
              <a:rPr lang="en-US" sz="1600" dirty="0">
                <a:hlinkClick r:id="rId3"/>
              </a:rPr>
              <a:t>https://mentor.ieee.org/802.11/dcn/19/11-19-2133-01-00be-telephone-conference-meeting-minutes-december-2019-and-january-2020.docx</a:t>
            </a:r>
            <a:endParaRPr lang="en-US" sz="1600" dirty="0"/>
          </a:p>
          <a:p>
            <a:endParaRPr lang="en-US" sz="1600" dirty="0"/>
          </a:p>
          <a:p>
            <a:r>
              <a:rPr lang="en-US" sz="2000" dirty="0"/>
              <a:t>Move: Dennis Sundman					Second: Subir Das</a:t>
            </a:r>
          </a:p>
          <a:p>
            <a:r>
              <a:rPr lang="en-US" sz="2000" dirty="0"/>
              <a:t>Discussion: None.</a:t>
            </a:r>
          </a:p>
          <a:p>
            <a:r>
              <a:rPr lang="en-US" sz="2000" dirty="0"/>
              <a:t>Result: Approved unanimously</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600" b="0" u="sng" dirty="0">
                <a:solidFill>
                  <a:srgbClr val="00B050"/>
                </a:solidFill>
                <a:hlinkClick r:id="rId2">
                  <a:extLst>
                    <a:ext uri="{A12FA001-AC4F-418D-AE19-62706E023703}">
                      <ahyp:hlinkClr xmlns:ahyp="http://schemas.microsoft.com/office/drawing/2018/hyperlinkcolor" val="tx"/>
                    </a:ext>
                  </a:extLst>
                </a:hlinkClick>
              </a:rPr>
              <a:t>2153r0</a:t>
            </a:r>
            <a:r>
              <a:rPr lang="en-US" sz="1600" b="0" u="sng" dirty="0">
                <a:solidFill>
                  <a:srgbClr val="00B050"/>
                </a:solidFill>
              </a:rPr>
              <a:t>-</a:t>
            </a:r>
            <a:r>
              <a:rPr lang="en-US" sz="1600" b="0" dirty="0">
                <a:solidFill>
                  <a:srgbClr val="00B050"/>
                </a:solidFill>
              </a:rPr>
              <a:t>Adopting a release framework to meet timeline (Laurent Cariou) [20 mins]</a:t>
            </a:r>
          </a:p>
          <a:p>
            <a:pPr fontAlgn="b">
              <a:buFont typeface="Arial" panose="020B0604020202020204" pitchFamily="34" charset="0"/>
              <a:buChar char="•"/>
            </a:pPr>
            <a:r>
              <a:rPr lang="en-US" sz="1600" b="0" u="sng" dirty="0">
                <a:solidFill>
                  <a:schemeClr val="bg1">
                    <a:lumMod val="65000"/>
                  </a:schemeClr>
                </a:solidFill>
                <a:hlinkClick r:id="rId3">
                  <a:extLst>
                    <a:ext uri="{A12FA001-AC4F-418D-AE19-62706E023703}">
                      <ahyp:hlinkClr xmlns:ahyp="http://schemas.microsoft.com/office/drawing/2018/hyperlinkcolor" val="tx"/>
                    </a:ext>
                  </a:extLst>
                </a:hlinkClick>
              </a:rPr>
              <a:t>0115r1</a:t>
            </a:r>
            <a:r>
              <a:rPr lang="en-US" sz="1600" b="0" u="sng" dirty="0">
                <a:solidFill>
                  <a:schemeClr val="bg1">
                    <a:lumMod val="65000"/>
                  </a:schemeClr>
                </a:solidFill>
              </a:rPr>
              <a:t>-</a:t>
            </a:r>
            <a:r>
              <a:rPr lang="en-US" sz="1600" b="0" dirty="0">
                <a:solidFill>
                  <a:schemeClr val="bg1">
                    <a:lumMod val="65000"/>
                  </a:schemeClr>
                </a:solidFill>
              </a:rPr>
              <a:t>Multi-Link Feature Candidates For R1 (Huizhao Wang) [20 mins]</a:t>
            </a:r>
          </a:p>
          <a:p>
            <a:pPr fontAlgn="b">
              <a:buFont typeface="Arial" panose="020B0604020202020204" pitchFamily="34" charset="0"/>
              <a:buChar char="•"/>
            </a:pPr>
            <a:r>
              <a:rPr lang="en-US" sz="1600" b="0" u="sng" dirty="0">
                <a:solidFill>
                  <a:srgbClr val="00B050"/>
                </a:solidFill>
                <a:hlinkClick r:id="rId4">
                  <a:extLst>
                    <a:ext uri="{A12FA001-AC4F-418D-AE19-62706E023703}">
                      <ahyp:hlinkClr xmlns:ahyp="http://schemas.microsoft.com/office/drawing/2018/hyperlinkcolor" val="tx"/>
                    </a:ext>
                  </a:extLst>
                </a:hlinkClick>
              </a:rPr>
              <a:t>0116r0</a:t>
            </a:r>
            <a:r>
              <a:rPr lang="en-US" sz="1600" b="0" u="sng" dirty="0">
                <a:solidFill>
                  <a:srgbClr val="00B050"/>
                </a:solidFill>
              </a:rPr>
              <a:t>-</a:t>
            </a:r>
            <a:r>
              <a:rPr lang="en-US" sz="1600" b="0" dirty="0">
                <a:solidFill>
                  <a:srgbClr val="00B050"/>
                </a:solidFill>
              </a:rPr>
              <a:t>Discussion on timeline for 802.11be (Ming Gan) [20 mins]</a:t>
            </a:r>
          </a:p>
          <a:p>
            <a:pPr fontAlgn="b">
              <a:buFont typeface="Arial" panose="020B0604020202020204" pitchFamily="34" charset="0"/>
              <a:buChar char="•"/>
            </a:pPr>
            <a:r>
              <a:rPr lang="en-US" sz="1600" b="0" u="sng" dirty="0">
                <a:solidFill>
                  <a:schemeClr val="bg1">
                    <a:lumMod val="65000"/>
                  </a:schemeClr>
                </a:solidFill>
                <a:hlinkClick r:id="rId5">
                  <a:extLst>
                    <a:ext uri="{A12FA001-AC4F-418D-AE19-62706E023703}">
                      <ahyp:hlinkClr xmlns:ahyp="http://schemas.microsoft.com/office/drawing/2018/hyperlinkcolor" val="tx"/>
                    </a:ext>
                  </a:extLst>
                </a:hlinkClick>
              </a:rPr>
              <a:t>1143r3</a:t>
            </a:r>
            <a:r>
              <a:rPr lang="en-US" sz="1600" b="0" u="sng" dirty="0">
                <a:solidFill>
                  <a:schemeClr val="bg1">
                    <a:lumMod val="65000"/>
                  </a:schemeClr>
                </a:solidFill>
              </a:rPr>
              <a:t>-</a:t>
            </a:r>
            <a:r>
              <a:rPr lang="en-US" sz="1600" b="0" dirty="0">
                <a:solidFill>
                  <a:schemeClr val="bg1">
                    <a:lumMod val="65000"/>
                  </a:schemeClr>
                </a:solidFill>
              </a:rPr>
              <a:t>Efficient Operation for Multi-AP Coordination (Sungjin Park) [1 SP]</a:t>
            </a:r>
          </a:p>
          <a:p>
            <a:pPr fontAlgn="b">
              <a:buFont typeface="Arial" panose="020B0604020202020204" pitchFamily="34" charset="0"/>
              <a:buChar char="•"/>
            </a:pPr>
            <a:r>
              <a:rPr lang="en-US" sz="1600" b="0" u="sng" dirty="0">
                <a:solidFill>
                  <a:schemeClr val="bg1">
                    <a:lumMod val="65000"/>
                  </a:schemeClr>
                </a:solidFill>
                <a:hlinkClick r:id="rId6">
                  <a:extLst>
                    <a:ext uri="{A12FA001-AC4F-418D-AE19-62706E023703}">
                      <ahyp:hlinkClr xmlns:ahyp="http://schemas.microsoft.com/office/drawing/2018/hyperlinkcolor" val="tx"/>
                    </a:ext>
                  </a:extLst>
                </a:hlinkClick>
              </a:rPr>
              <a:t>1535r3</a:t>
            </a:r>
            <a:r>
              <a:rPr lang="en-US" sz="1600" b="0" u="sng" dirty="0">
                <a:solidFill>
                  <a:schemeClr val="bg1">
                    <a:lumMod val="65000"/>
                  </a:schemeClr>
                </a:solidFill>
              </a:rPr>
              <a:t>-</a:t>
            </a:r>
            <a:r>
              <a:rPr lang="en-US" sz="1600" b="0" dirty="0">
                <a:solidFill>
                  <a:schemeClr val="bg1">
                    <a:lumMod val="65000"/>
                  </a:schemeClr>
                </a:solidFill>
              </a:rPr>
              <a:t>Sounding for AP Collaboration (Junghoon Suh) [1 SP]</a:t>
            </a:r>
          </a:p>
          <a:p>
            <a:pPr fontAlgn="b">
              <a:buFont typeface="Arial" panose="020B0604020202020204" pitchFamily="34" charset="0"/>
              <a:buChar char="•"/>
            </a:pPr>
            <a:r>
              <a:rPr lang="en-US" sz="1600" b="0" u="sng" dirty="0">
                <a:solidFill>
                  <a:schemeClr val="bg1">
                    <a:lumMod val="65000"/>
                  </a:schemeClr>
                </a:solidFill>
                <a:hlinkClick r:id="rId7">
                  <a:extLst>
                    <a:ext uri="{A12FA001-AC4F-418D-AE19-62706E023703}">
                      <ahyp:hlinkClr xmlns:ahyp="http://schemas.microsoft.com/office/drawing/2018/hyperlinkcolor" val="tx"/>
                    </a:ext>
                  </a:extLst>
                </a:hlinkClick>
              </a:rPr>
              <a:t>1582r1</a:t>
            </a:r>
            <a:r>
              <a:rPr lang="en-US" sz="1600" b="0" u="sng" dirty="0">
                <a:solidFill>
                  <a:schemeClr val="bg1">
                    <a:lumMod val="65000"/>
                  </a:schemeClr>
                </a:solidFill>
              </a:rPr>
              <a:t>-</a:t>
            </a:r>
            <a:r>
              <a:rPr lang="en-US" sz="1600" b="0" dirty="0">
                <a:solidFill>
                  <a:schemeClr val="bg1">
                    <a:lumMod val="65000"/>
                  </a:schemeClr>
                </a:solidFill>
              </a:rPr>
              <a:t>Coordinated AP Time and Frequency Sharing in a Transmit Opportunity in 11be (Lochan Verma) [6 SPs]</a:t>
            </a:r>
          </a:p>
          <a:p>
            <a:pPr fontAlgn="b">
              <a:buFont typeface="Arial" panose="020B0604020202020204" pitchFamily="34" charset="0"/>
              <a:buChar char="•"/>
            </a:pPr>
            <a:r>
              <a:rPr lang="en-US" sz="1600" b="0" u="sng" dirty="0">
                <a:solidFill>
                  <a:schemeClr val="bg1">
                    <a:lumMod val="65000"/>
                  </a:schemeClr>
                </a:solidFill>
                <a:hlinkClick r:id="rId8">
                  <a:extLst>
                    <a:ext uri="{A12FA001-AC4F-418D-AE19-62706E023703}">
                      <ahyp:hlinkClr xmlns:ahyp="http://schemas.microsoft.com/office/drawing/2018/hyperlinkcolor" val="tx"/>
                    </a:ext>
                  </a:extLst>
                </a:hlinkClick>
              </a:rPr>
              <a:t>1788r0</a:t>
            </a:r>
            <a:r>
              <a:rPr lang="en-US" sz="1600" b="0" u="sng" dirty="0">
                <a:solidFill>
                  <a:schemeClr val="bg1">
                    <a:lumMod val="65000"/>
                  </a:schemeClr>
                </a:solidFill>
              </a:rPr>
              <a:t>-</a:t>
            </a:r>
            <a:r>
              <a:rPr lang="en-US" sz="1600" b="0" dirty="0">
                <a:solidFill>
                  <a:schemeClr val="bg1">
                    <a:lumMod val="65000"/>
                  </a:schemeClr>
                </a:solidFill>
              </a:rPr>
              <a:t>Coordinated OFDMA Operation (Yongho Seok) [2 SPs]</a:t>
            </a:r>
          </a:p>
          <a:p>
            <a:pPr fontAlgn="b">
              <a:buFont typeface="Arial" panose="020B0604020202020204" pitchFamily="34" charset="0"/>
              <a:buChar char="•"/>
            </a:pPr>
            <a:r>
              <a:rPr lang="en-US" sz="1600" b="0" u="sng" dirty="0">
                <a:solidFill>
                  <a:schemeClr val="bg1">
                    <a:lumMod val="65000"/>
                  </a:schemeClr>
                </a:solidFill>
                <a:hlinkClick r:id="rId9">
                  <a:extLst>
                    <a:ext uri="{A12FA001-AC4F-418D-AE19-62706E023703}">
                      <ahyp:hlinkClr xmlns:ahyp="http://schemas.microsoft.com/office/drawing/2018/hyperlinkcolor" val="tx"/>
                    </a:ext>
                  </a:extLst>
                </a:hlinkClick>
              </a:rPr>
              <a:t>1895r1</a:t>
            </a:r>
            <a:r>
              <a:rPr lang="en-US" sz="1600" b="0" u="sng" dirty="0">
                <a:solidFill>
                  <a:schemeClr val="bg1">
                    <a:lumMod val="65000"/>
                  </a:schemeClr>
                </a:solidFill>
              </a:rPr>
              <a:t>-</a:t>
            </a:r>
            <a:r>
              <a:rPr lang="en-US" sz="1600" b="0" dirty="0">
                <a:solidFill>
                  <a:schemeClr val="bg1">
                    <a:lumMod val="65000"/>
                  </a:schemeClr>
                </a:solidFill>
              </a:rPr>
              <a:t>Setup for Multi-AP coordination (Sungjin Park) [2 SPs]</a:t>
            </a:r>
            <a:endParaRPr lang="en-US" sz="2000" b="0" dirty="0">
              <a:solidFill>
                <a:schemeClr val="bg1">
                  <a:lumMod val="65000"/>
                </a:schemeClr>
              </a:solidFill>
            </a:endParaRPr>
          </a:p>
          <a:p>
            <a:pPr marL="0" indent="0" fontAlgn="b"/>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1868r2</a:t>
            </a:r>
            <a:r>
              <a:rPr lang="en-US" sz="1800" b="0" u="sng" dirty="0">
                <a:solidFill>
                  <a:srgbClr val="00B050"/>
                </a:solidFill>
              </a:rPr>
              <a:t>-</a:t>
            </a:r>
            <a:r>
              <a:rPr lang="en-US" sz="1800" b="0" dirty="0">
                <a:solidFill>
                  <a:srgbClr val="00B050"/>
                </a:solidFill>
              </a:rPr>
              <a:t>Signaling support for multi-RU assignment (Lei Huang)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1869r0</a:t>
            </a:r>
            <a:r>
              <a:rPr lang="en-US" sz="1800" b="0" u="sng" dirty="0">
                <a:solidFill>
                  <a:srgbClr val="00B050"/>
                </a:solidFill>
              </a:rPr>
              <a:t>-</a:t>
            </a:r>
            <a:r>
              <a:rPr lang="en-US" sz="1800" b="0" dirty="0">
                <a:solidFill>
                  <a:srgbClr val="00B050"/>
                </a:solidFill>
              </a:rPr>
              <a:t>Preamble Puncturing and RU Aggregation (Bin Tian) [3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1877r0</a:t>
            </a:r>
            <a:r>
              <a:rPr lang="en-US" sz="1800" b="0" u="sng" dirty="0">
                <a:solidFill>
                  <a:srgbClr val="00B050"/>
                </a:solidFill>
              </a:rPr>
              <a:t>-</a:t>
            </a:r>
            <a:r>
              <a:rPr lang="en-US" sz="1800" b="0" dirty="0">
                <a:solidFill>
                  <a:srgbClr val="00B050"/>
                </a:solidFill>
              </a:rPr>
              <a:t>16 Spatial Stream Support (Wook Bong Lee) [2SPs]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1890r</a:t>
            </a:r>
            <a:r>
              <a:rPr lang="en-US" sz="1800" b="0" u="sng" dirty="0">
                <a:solidFill>
                  <a:srgbClr val="00B050"/>
                </a:solidFill>
              </a:rPr>
              <a:t>2-</a:t>
            </a:r>
            <a:r>
              <a:rPr lang="en-US" sz="1800" b="0" dirty="0">
                <a:solidFill>
                  <a:srgbClr val="00B050"/>
                </a:solidFill>
              </a:rPr>
              <a:t>Phase Rotation Follow-up (Eunsung Park) [5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1907r1</a:t>
            </a:r>
            <a:r>
              <a:rPr lang="en-US" sz="1800" b="0" u="sng" dirty="0">
                <a:solidFill>
                  <a:srgbClr val="00B050"/>
                </a:solidFill>
              </a:rPr>
              <a:t>-</a:t>
            </a:r>
            <a:r>
              <a:rPr lang="en-US" sz="1800" b="0" dirty="0">
                <a:solidFill>
                  <a:srgbClr val="00B050"/>
                </a:solidFill>
              </a:rPr>
              <a:t>Multiple RU Combinations for EHT (Jianhan Liu) [7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1908r2</a:t>
            </a:r>
            <a:r>
              <a:rPr lang="en-US" sz="1800" b="0" u="sng" dirty="0">
                <a:solidFill>
                  <a:srgbClr val="00B050"/>
                </a:solidFill>
              </a:rPr>
              <a:t>-</a:t>
            </a:r>
            <a:r>
              <a:rPr lang="en-US" sz="1800" b="0" dirty="0">
                <a:solidFill>
                  <a:srgbClr val="00B050"/>
                </a:solidFill>
              </a:rPr>
              <a:t>Multi RU support (Ron Porat) [4 SPs]</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1116r5</a:t>
            </a:r>
            <a:r>
              <a:rPr lang="en-US" sz="1800" b="0" u="sng" dirty="0">
                <a:solidFill>
                  <a:srgbClr val="00B050"/>
                </a:solidFill>
              </a:rPr>
              <a:t>-</a:t>
            </a:r>
            <a:r>
              <a:rPr lang="en-US" sz="1800" b="0" dirty="0">
                <a:solidFill>
                  <a:srgbClr val="00B050"/>
                </a:solidFill>
              </a:rPr>
              <a:t>Channel access in multi-band operation (Yunbo Li) [1 SP]</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1358r2</a:t>
            </a:r>
            <a:r>
              <a:rPr lang="en-US" sz="1800" b="0" u="sng" dirty="0">
                <a:solidFill>
                  <a:srgbClr val="00B050"/>
                </a:solidFill>
              </a:rPr>
              <a:t>-</a:t>
            </a:r>
            <a:r>
              <a:rPr lang="en-US" sz="1800" b="0" dirty="0">
                <a:solidFill>
                  <a:srgbClr val="00B050"/>
                </a:solidFill>
              </a:rPr>
              <a:t>Multi-link Operation Management (Yongho Seok) [1 SP]</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1510r4</a:t>
            </a:r>
            <a:r>
              <a:rPr lang="en-US" sz="1800" b="0" u="sng" dirty="0">
                <a:solidFill>
                  <a:srgbClr val="00B050"/>
                </a:solidFill>
              </a:rPr>
              <a:t>-</a:t>
            </a:r>
            <a:r>
              <a:rPr lang="en-US" sz="1800" b="0" dirty="0">
                <a:solidFill>
                  <a:srgbClr val="00B050"/>
                </a:solidFill>
              </a:rPr>
              <a:t>EHT Power saving considering multi-link (Jeongki Kim) [3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1526r2</a:t>
            </a:r>
            <a:r>
              <a:rPr lang="en-US" sz="1800" b="0" u="sng" dirty="0">
                <a:solidFill>
                  <a:srgbClr val="00B050"/>
                </a:solidFill>
              </a:rPr>
              <a:t>-</a:t>
            </a:r>
            <a:r>
              <a:rPr lang="en-US" sz="1800" b="0" dirty="0">
                <a:solidFill>
                  <a:srgbClr val="00B050"/>
                </a:solidFill>
              </a:rPr>
              <a:t>Multi-Link Power-save(Abhishek Patil) [1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1528r3</a:t>
            </a:r>
            <a:r>
              <a:rPr lang="en-US" sz="1800" b="0" u="sng" dirty="0">
                <a:solidFill>
                  <a:srgbClr val="00B050"/>
                </a:solidFill>
              </a:rPr>
              <a:t>-</a:t>
            </a:r>
            <a:r>
              <a:rPr lang="en-US" sz="1800" b="0" dirty="0">
                <a:solidFill>
                  <a:srgbClr val="00B050"/>
                </a:solidFill>
              </a:rPr>
              <a:t>Multi-Link Operation - Link Management (Abhishek Patil) [3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1536r2</a:t>
            </a:r>
            <a:r>
              <a:rPr lang="en-US" sz="1800" b="0" u="sng" dirty="0">
                <a:solidFill>
                  <a:srgbClr val="00B050"/>
                </a:solidFill>
              </a:rPr>
              <a:t>-</a:t>
            </a:r>
            <a:r>
              <a:rPr lang="en-US" sz="1800" b="0" dirty="0">
                <a:solidFill>
                  <a:srgbClr val="00B050"/>
                </a:solidFill>
              </a:rPr>
              <a:t>Power Consideration for Multi-link Transmissions (Rojan Chitrakar) [1 SPs]</a:t>
            </a:r>
          </a:p>
          <a:p>
            <a:pPr fontAlgn="b">
              <a:buFont typeface="Arial" panose="020B0604020202020204" pitchFamily="34" charset="0"/>
              <a:buChar char="•"/>
            </a:pPr>
            <a:r>
              <a:rPr lang="en-US" sz="1800" b="0" u="sng" dirty="0">
                <a:solidFill>
                  <a:srgbClr val="00B050"/>
                </a:solidFill>
                <a:hlinkClick r:id="rId8">
                  <a:extLst>
                    <a:ext uri="{A12FA001-AC4F-418D-AE19-62706E023703}">
                      <ahyp:hlinkClr xmlns:ahyp="http://schemas.microsoft.com/office/drawing/2018/hyperlinkcolor" val="tx"/>
                    </a:ext>
                  </a:extLst>
                </a:hlinkClick>
              </a:rPr>
              <a:t>1542r1</a:t>
            </a:r>
            <a:r>
              <a:rPr lang="en-US" sz="1800" b="0" u="sng" dirty="0">
                <a:solidFill>
                  <a:srgbClr val="00B050"/>
                </a:solidFill>
              </a:rPr>
              <a:t>-</a:t>
            </a:r>
            <a:r>
              <a:rPr lang="en-US" sz="1800" b="0" dirty="0">
                <a:solidFill>
                  <a:srgbClr val="00B050"/>
                </a:solidFill>
              </a:rPr>
              <a:t>Multi-link broadcast addressed frame reception (Po-Kai Huang) [1 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7302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1143r3</a:t>
            </a:r>
            <a:r>
              <a:rPr lang="en-US" sz="1800" b="0" u="sng" dirty="0">
                <a:solidFill>
                  <a:srgbClr val="00B050"/>
                </a:solidFill>
              </a:rPr>
              <a:t>-</a:t>
            </a:r>
            <a:r>
              <a:rPr lang="en-US" sz="1800" b="0" dirty="0">
                <a:solidFill>
                  <a:srgbClr val="00B050"/>
                </a:solidFill>
              </a:rPr>
              <a:t>Efficient Operation for Multi-AP Coordination (Sungjin Park) [1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1535r3</a:t>
            </a:r>
            <a:r>
              <a:rPr lang="en-US" sz="1800" b="0" u="sng" dirty="0">
                <a:solidFill>
                  <a:srgbClr val="00B050"/>
                </a:solidFill>
              </a:rPr>
              <a:t>-</a:t>
            </a:r>
            <a:r>
              <a:rPr lang="en-US" sz="1800" b="0" dirty="0">
                <a:solidFill>
                  <a:srgbClr val="00B050"/>
                </a:solidFill>
              </a:rPr>
              <a:t>Sounding for AP Collaboration (Junghoon Suh) [1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1582r</a:t>
            </a:r>
            <a:r>
              <a:rPr lang="en-US" sz="1800" b="0" u="sng" dirty="0">
                <a:solidFill>
                  <a:srgbClr val="00B050"/>
                </a:solidFill>
              </a:rPr>
              <a:t>2-</a:t>
            </a:r>
            <a:r>
              <a:rPr lang="en-US" sz="1800" b="0" dirty="0">
                <a:solidFill>
                  <a:srgbClr val="00B050"/>
                </a:solidFill>
              </a:rPr>
              <a:t>Coordinated AP Time and Frequency Sharing in a Transmit Opportunity in 11be (Lochan Verma) [6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1788r0</a:t>
            </a:r>
            <a:r>
              <a:rPr lang="en-US" sz="1800" b="0" u="sng" dirty="0">
                <a:solidFill>
                  <a:srgbClr val="00B050"/>
                </a:solidFill>
              </a:rPr>
              <a:t>-</a:t>
            </a:r>
            <a:r>
              <a:rPr lang="en-US" sz="1800" b="0" dirty="0">
                <a:solidFill>
                  <a:srgbClr val="00B050"/>
                </a:solidFill>
              </a:rPr>
              <a:t>Coordinated OFDMA Operation (Yongho Seok)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1895r1</a:t>
            </a:r>
            <a:r>
              <a:rPr lang="en-US" sz="1800" b="0" u="sng" dirty="0">
                <a:solidFill>
                  <a:srgbClr val="00B050"/>
                </a:solidFill>
              </a:rPr>
              <a:t>-</a:t>
            </a:r>
            <a:r>
              <a:rPr lang="en-US" sz="1800" b="0" dirty="0">
                <a:solidFill>
                  <a:srgbClr val="00B050"/>
                </a:solidFill>
              </a:rPr>
              <a:t>Setup for Multi-AP coordination (Sungjin Park) [2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1779r5</a:t>
            </a:r>
            <a:r>
              <a:rPr lang="en-US" sz="1800" b="0" u="sng" dirty="0">
                <a:solidFill>
                  <a:srgbClr val="00B050"/>
                </a:solidFill>
              </a:rPr>
              <a:t>-</a:t>
            </a:r>
            <a:r>
              <a:rPr lang="en-US" sz="1800" b="0" dirty="0">
                <a:solidFill>
                  <a:srgbClr val="00B050"/>
                </a:solidFill>
              </a:rPr>
              <a:t>Downlink SR parameter framework with coordinated beamforming/null steering (David Lopez-Perez) [25 mins]</a:t>
            </a:r>
          </a:p>
          <a:p>
            <a:pPr fontAlgn="b">
              <a:buFont typeface="Arial" panose="020B0604020202020204" pitchFamily="34" charset="0"/>
              <a:buChar char="•"/>
            </a:pPr>
            <a:r>
              <a:rPr lang="en-US" sz="1800" b="0" u="sng" dirty="0">
                <a:solidFill>
                  <a:schemeClr val="bg1">
                    <a:lumMod val="65000"/>
                  </a:schemeClr>
                </a:solidFill>
                <a:hlinkClick r:id="rId8">
                  <a:extLst>
                    <a:ext uri="{A12FA001-AC4F-418D-AE19-62706E023703}">
                      <ahyp:hlinkClr xmlns:ahyp="http://schemas.microsoft.com/office/drawing/2018/hyperlinkcolor" val="tx"/>
                    </a:ext>
                  </a:extLst>
                </a:hlinkClick>
              </a:rPr>
              <a:t>1903r0</a:t>
            </a:r>
            <a:r>
              <a:rPr lang="en-US" sz="1800" b="0" u="sng" dirty="0">
                <a:solidFill>
                  <a:schemeClr val="bg1">
                    <a:lumMod val="65000"/>
                  </a:schemeClr>
                </a:solidFill>
              </a:rPr>
              <a:t>-</a:t>
            </a:r>
            <a:r>
              <a:rPr lang="en-US" sz="1800" b="0" dirty="0">
                <a:solidFill>
                  <a:schemeClr val="bg1">
                    <a:lumMod val="65000"/>
                  </a:schemeClr>
                </a:solidFill>
              </a:rPr>
              <a:t>Uplink Coordinated Multi-AP (Roya Doostnejad)</a:t>
            </a:r>
          </a:p>
          <a:p>
            <a:pPr fontAlgn="b">
              <a:buFont typeface="Arial" panose="020B0604020202020204" pitchFamily="34" charset="0"/>
              <a:buChar char="•"/>
            </a:pPr>
            <a:r>
              <a:rPr lang="en-US" sz="1800" b="0" u="sng" dirty="0">
                <a:solidFill>
                  <a:schemeClr val="bg1">
                    <a:lumMod val="65000"/>
                  </a:schemeClr>
                </a:solidFill>
                <a:hlinkClick r:id="rId9">
                  <a:extLst>
                    <a:ext uri="{A12FA001-AC4F-418D-AE19-62706E023703}">
                      <ahyp:hlinkClr xmlns:ahyp="http://schemas.microsoft.com/office/drawing/2018/hyperlinkcolor" val="tx"/>
                    </a:ext>
                  </a:extLst>
                </a:hlinkClick>
              </a:rPr>
              <a:t>1919r0</a:t>
            </a:r>
            <a:r>
              <a:rPr lang="en-US" sz="1800" b="0" u="sng" dirty="0">
                <a:solidFill>
                  <a:schemeClr val="bg1">
                    <a:lumMod val="65000"/>
                  </a:schemeClr>
                </a:solidFill>
              </a:rPr>
              <a:t>-</a:t>
            </a:r>
            <a:r>
              <a:rPr lang="en-US" sz="1800" b="0" dirty="0">
                <a:solidFill>
                  <a:schemeClr val="bg1">
                    <a:lumMod val="65000"/>
                  </a:schemeClr>
                </a:solidFill>
              </a:rPr>
              <a:t>Coordinated OFDMA Liwen Chu)</a:t>
            </a:r>
          </a:p>
          <a:p>
            <a:pPr fontAlgn="b">
              <a:buFont typeface="Arial" panose="020B0604020202020204" pitchFamily="34" charset="0"/>
              <a:buChar char="•"/>
            </a:pPr>
            <a:r>
              <a:rPr lang="en-US" sz="1800" b="0" u="sng" dirty="0">
                <a:solidFill>
                  <a:schemeClr val="bg1">
                    <a:lumMod val="65000"/>
                  </a:schemeClr>
                </a:solidFill>
                <a:hlinkClick r:id="rId10">
                  <a:extLst>
                    <a:ext uri="{A12FA001-AC4F-418D-AE19-62706E023703}">
                      <ahyp:hlinkClr xmlns:ahyp="http://schemas.microsoft.com/office/drawing/2018/hyperlinkcolor" val="tx"/>
                    </a:ext>
                  </a:extLst>
                </a:hlinkClick>
              </a:rPr>
              <a:t>1931r0</a:t>
            </a:r>
            <a:r>
              <a:rPr lang="en-US" sz="1800" b="0" u="sng" dirty="0">
                <a:solidFill>
                  <a:schemeClr val="bg1">
                    <a:lumMod val="65000"/>
                  </a:schemeClr>
                </a:solidFill>
              </a:rPr>
              <a:t>-</a:t>
            </a:r>
            <a:r>
              <a:rPr lang="en-US" sz="1800" b="0" dirty="0">
                <a:solidFill>
                  <a:schemeClr val="bg1">
                    <a:lumMod val="65000"/>
                  </a:schemeClr>
                </a:solidFill>
              </a:rPr>
              <a:t>Multi-AP group formation follow-up (Cheng Chen)</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524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79274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1858r1</a:t>
            </a:r>
            <a:r>
              <a:rPr lang="en-US" sz="1800" b="0" u="sng" dirty="0">
                <a:solidFill>
                  <a:srgbClr val="00B050"/>
                </a:solidFill>
              </a:rPr>
              <a:t>-</a:t>
            </a:r>
            <a:r>
              <a:rPr lang="en-US" sz="1800" b="0" dirty="0">
                <a:solidFill>
                  <a:srgbClr val="00B050"/>
                </a:solidFill>
              </a:rPr>
              <a:t>HARQ System Level Simulation Results (Sebastian Max)</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1903r0</a:t>
            </a:r>
            <a:r>
              <a:rPr lang="en-US" sz="1800" b="0" u="sng" dirty="0">
                <a:solidFill>
                  <a:srgbClr val="00B050"/>
                </a:solidFill>
              </a:rPr>
              <a:t>-</a:t>
            </a:r>
            <a:r>
              <a:rPr lang="en-US" sz="1800" b="0" dirty="0">
                <a:solidFill>
                  <a:srgbClr val="00B050"/>
                </a:solidFill>
              </a:rPr>
              <a:t>Uplink Coordinated Multi-AP (Roya Doostnejad)</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1919r1</a:t>
            </a:r>
            <a:r>
              <a:rPr lang="en-US" sz="1800" b="0" u="sng" dirty="0">
                <a:solidFill>
                  <a:srgbClr val="00B050"/>
                </a:solidFill>
              </a:rPr>
              <a:t>-</a:t>
            </a:r>
            <a:r>
              <a:rPr lang="en-US" sz="1800" b="0" dirty="0">
                <a:solidFill>
                  <a:srgbClr val="00B050"/>
                </a:solidFill>
              </a:rPr>
              <a:t>Coordinated OFDMA (Liwen Chu)</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1931r0</a:t>
            </a:r>
            <a:r>
              <a:rPr lang="en-US" sz="1800" b="0" u="sng" dirty="0">
                <a:solidFill>
                  <a:srgbClr val="00B050"/>
                </a:solidFill>
              </a:rPr>
              <a:t>-</a:t>
            </a:r>
            <a:r>
              <a:rPr lang="en-US" sz="1800" b="0" dirty="0">
                <a:solidFill>
                  <a:srgbClr val="00B050"/>
                </a:solidFill>
              </a:rPr>
              <a:t>Multi-AP group formation follow-up (Cheng Chen)</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1961r1</a:t>
            </a:r>
            <a:r>
              <a:rPr lang="en-US" sz="1800" b="0" u="sng" dirty="0">
                <a:solidFill>
                  <a:srgbClr val="00B050"/>
                </a:solidFill>
              </a:rPr>
              <a:t>-</a:t>
            </a:r>
            <a:r>
              <a:rPr lang="en-US" sz="1800" b="0" dirty="0">
                <a:solidFill>
                  <a:srgbClr val="00B050"/>
                </a:solidFill>
              </a:rPr>
              <a:t>Multi-ap-group-establishment (Bo Sun)</a:t>
            </a:r>
          </a:p>
          <a:p>
            <a:pPr fontAlgn="b">
              <a:buFont typeface="Arial" panose="020B0604020202020204" pitchFamily="34" charset="0"/>
              <a:buChar char="•"/>
            </a:pPr>
            <a:r>
              <a:rPr lang="en-US" sz="1800" b="0" u="sng" dirty="0">
                <a:solidFill>
                  <a:schemeClr val="bg1">
                    <a:lumMod val="75000"/>
                  </a:schemeClr>
                </a:solidFill>
                <a:hlinkClick r:id="rId7">
                  <a:extLst>
                    <a:ext uri="{A12FA001-AC4F-418D-AE19-62706E023703}">
                      <ahyp:hlinkClr xmlns:ahyp="http://schemas.microsoft.com/office/drawing/2018/hyperlinkcolor" val="tx"/>
                    </a:ext>
                  </a:extLst>
                </a:hlinkClick>
              </a:rPr>
              <a:t>1972r1</a:t>
            </a:r>
            <a:r>
              <a:rPr lang="en-US" sz="1800" b="0" u="sng" dirty="0">
                <a:solidFill>
                  <a:schemeClr val="bg1">
                    <a:lumMod val="75000"/>
                  </a:schemeClr>
                </a:solidFill>
              </a:rPr>
              <a:t>-</a:t>
            </a:r>
            <a:r>
              <a:rPr lang="en-US" sz="1800" b="0" dirty="0">
                <a:solidFill>
                  <a:schemeClr val="bg1">
                    <a:lumMod val="75000"/>
                  </a:schemeClr>
                </a:solidFill>
              </a:rPr>
              <a:t>Operation of virtual BSS Arch. for Multi-AP Coord. (</a:t>
            </a:r>
            <a:r>
              <a:rPr lang="en-US" sz="1800" b="0" dirty="0" err="1">
                <a:solidFill>
                  <a:schemeClr val="bg1">
                    <a:lumMod val="75000"/>
                  </a:schemeClr>
                </a:solidFill>
              </a:rPr>
              <a:t>Guogang</a:t>
            </a:r>
            <a:r>
              <a:rPr lang="en-US" sz="1800" b="0" dirty="0">
                <a:solidFill>
                  <a:schemeClr val="bg1">
                    <a:lumMod val="75000"/>
                  </a:schemeClr>
                </a:solidFill>
              </a:rPr>
              <a:t> Huang)</a:t>
            </a:r>
          </a:p>
          <a:p>
            <a:pPr fontAlgn="b">
              <a:buFont typeface="Arial" panose="020B0604020202020204" pitchFamily="34" charset="0"/>
              <a:buChar char="•"/>
            </a:pPr>
            <a:r>
              <a:rPr lang="en-US" sz="1800" b="0" dirty="0">
                <a:solidFill>
                  <a:schemeClr val="bg1">
                    <a:lumMod val="75000"/>
                  </a:schemeClr>
                </a:solidFill>
                <a:hlinkClick r:id="rId8">
                  <a:extLst>
                    <a:ext uri="{A12FA001-AC4F-418D-AE19-62706E023703}">
                      <ahyp:hlinkClr xmlns:ahyp="http://schemas.microsoft.com/office/drawing/2018/hyperlinkcolor" val="tx"/>
                    </a:ext>
                  </a:extLst>
                </a:hlinkClick>
              </a:rPr>
              <a:t>1979r0</a:t>
            </a:r>
            <a:r>
              <a:rPr lang="en-US" sz="1800" b="0" dirty="0">
                <a:solidFill>
                  <a:schemeClr val="bg1">
                    <a:lumMod val="75000"/>
                  </a:schemeClr>
                </a:solidFill>
              </a:rPr>
              <a:t>-UL Coord. 4 Throughput Improvement and </a:t>
            </a:r>
            <a:r>
              <a:rPr lang="en-US" sz="1800" b="0" dirty="0" err="1">
                <a:solidFill>
                  <a:schemeClr val="bg1">
                    <a:lumMod val="75000"/>
                  </a:schemeClr>
                </a:solidFill>
              </a:rPr>
              <a:t>Interf</a:t>
            </a:r>
            <a:r>
              <a:rPr lang="en-US" sz="1800" b="0" dirty="0">
                <a:solidFill>
                  <a:schemeClr val="bg1">
                    <a:lumMod val="75000"/>
                  </a:schemeClr>
                </a:solidFill>
              </a:rPr>
              <a:t>. Reduction (Genady Tsodik)</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9649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2000" b="0" u="sng" dirty="0">
                <a:solidFill>
                  <a:srgbClr val="00B050"/>
                </a:solidFill>
                <a:hlinkClick r:id="rId2">
                  <a:extLst>
                    <a:ext uri="{A12FA001-AC4F-418D-AE19-62706E023703}">
                      <ahyp:hlinkClr xmlns:ahyp="http://schemas.microsoft.com/office/drawing/2018/hyperlinkcolor" val="tx"/>
                    </a:ext>
                  </a:extLst>
                </a:hlinkClick>
              </a:rPr>
              <a:t>1914r2</a:t>
            </a:r>
            <a:r>
              <a:rPr lang="en-US" sz="2000" b="0" u="sng" dirty="0">
                <a:solidFill>
                  <a:srgbClr val="00B050"/>
                </a:solidFill>
              </a:rPr>
              <a:t>-</a:t>
            </a:r>
            <a:r>
              <a:rPr lang="en-US" sz="2000" b="0" dirty="0">
                <a:solidFill>
                  <a:srgbClr val="00B050"/>
                </a:solidFill>
              </a:rPr>
              <a:t>Multiple RU discussion (Ross Jian Yu) [1 SPs]</a:t>
            </a:r>
          </a:p>
          <a:p>
            <a:pPr fontAlgn="b">
              <a:buFont typeface="Arial" panose="020B0604020202020204" pitchFamily="34" charset="0"/>
              <a:buChar char="•"/>
            </a:pPr>
            <a:r>
              <a:rPr lang="en-US" sz="2000" b="0" u="sng" dirty="0">
                <a:solidFill>
                  <a:srgbClr val="00B050"/>
                </a:solidFill>
                <a:hlinkClick r:id="rId3">
                  <a:extLst>
                    <a:ext uri="{A12FA001-AC4F-418D-AE19-62706E023703}">
                      <ahyp:hlinkClr xmlns:ahyp="http://schemas.microsoft.com/office/drawing/2018/hyperlinkcolor" val="tx"/>
                    </a:ext>
                  </a:extLst>
                </a:hlinkClick>
              </a:rPr>
              <a:t>1980r1</a:t>
            </a:r>
            <a:r>
              <a:rPr lang="en-US" sz="2000" b="0" u="sng" dirty="0">
                <a:solidFill>
                  <a:srgbClr val="00B050"/>
                </a:solidFill>
              </a:rPr>
              <a:t>-</a:t>
            </a:r>
            <a:r>
              <a:rPr lang="en-US" sz="2000" b="0" dirty="0">
                <a:solidFill>
                  <a:srgbClr val="00B050"/>
                </a:solidFill>
              </a:rPr>
              <a:t>EHT P matrices Discussion (Dandan Liang) [1 SP]</a:t>
            </a:r>
          </a:p>
          <a:p>
            <a:pPr fontAlgn="b">
              <a:buFont typeface="Arial" panose="020B0604020202020204" pitchFamily="34" charset="0"/>
              <a:buChar char="•"/>
            </a:pPr>
            <a:r>
              <a:rPr lang="en-US" sz="2000" b="0" u="sng" dirty="0">
                <a:solidFill>
                  <a:srgbClr val="00B050"/>
                </a:solidFill>
                <a:hlinkClick r:id="rId4">
                  <a:extLst>
                    <a:ext uri="{A12FA001-AC4F-418D-AE19-62706E023703}">
                      <ahyp:hlinkClr xmlns:ahyp="http://schemas.microsoft.com/office/drawing/2018/hyperlinkcolor" val="tx"/>
                    </a:ext>
                  </a:extLst>
                </a:hlinkClick>
              </a:rPr>
              <a:t>1981r1</a:t>
            </a:r>
            <a:r>
              <a:rPr lang="en-US" sz="2000" b="0" u="sng" dirty="0">
                <a:solidFill>
                  <a:srgbClr val="00B050"/>
                </a:solidFill>
              </a:rPr>
              <a:t>-</a:t>
            </a:r>
            <a:r>
              <a:rPr lang="en-US" sz="2000" b="0" dirty="0">
                <a:solidFill>
                  <a:srgbClr val="00B050"/>
                </a:solidFill>
              </a:rPr>
              <a:t>Phase Rotations Design for EHT (Dandan Liang) [1 SP]</a:t>
            </a:r>
          </a:p>
          <a:p>
            <a:pPr fontAlgn="b">
              <a:buFont typeface="Arial" panose="020B0604020202020204" pitchFamily="34" charset="0"/>
              <a:buChar char="•"/>
            </a:pPr>
            <a:r>
              <a:rPr lang="en-US" sz="2000" b="0" u="sng" dirty="0">
                <a:solidFill>
                  <a:srgbClr val="00B050"/>
                </a:solidFill>
                <a:hlinkClick r:id="rId5">
                  <a:extLst>
                    <a:ext uri="{A12FA001-AC4F-418D-AE19-62706E023703}">
                      <ahyp:hlinkClr xmlns:ahyp="http://schemas.microsoft.com/office/drawing/2018/hyperlinkcolor" val="tx"/>
                    </a:ext>
                  </a:extLst>
                </a:hlinkClick>
              </a:rPr>
              <a:t>1910r1</a:t>
            </a:r>
            <a:r>
              <a:rPr lang="en-US" sz="2000" b="0" u="sng" dirty="0">
                <a:solidFill>
                  <a:srgbClr val="00B050"/>
                </a:solidFill>
              </a:rPr>
              <a:t>-</a:t>
            </a:r>
            <a:r>
              <a:rPr lang="en-US" sz="2000" b="0" dirty="0">
                <a:solidFill>
                  <a:srgbClr val="00B050"/>
                </a:solidFill>
              </a:rPr>
              <a:t>P matrices to support more than 8 TX chains (Miguel López)</a:t>
            </a:r>
          </a:p>
          <a:p>
            <a:pPr fontAlgn="b">
              <a:buFont typeface="Arial" panose="020B0604020202020204" pitchFamily="34" charset="0"/>
              <a:buChar char="•"/>
            </a:pPr>
            <a:r>
              <a:rPr lang="en-US" sz="2000" b="0" u="sng" dirty="0">
                <a:solidFill>
                  <a:srgbClr val="00B050"/>
                </a:solidFill>
                <a:hlinkClick r:id="rId6">
                  <a:extLst>
                    <a:ext uri="{A12FA001-AC4F-418D-AE19-62706E023703}">
                      <ahyp:hlinkClr xmlns:ahyp="http://schemas.microsoft.com/office/drawing/2018/hyperlinkcolor" val="tx"/>
                    </a:ext>
                  </a:extLst>
                </a:hlinkClick>
              </a:rPr>
              <a:t>1925r0</a:t>
            </a:r>
            <a:r>
              <a:rPr lang="en-US" sz="2000" b="0" u="sng" dirty="0">
                <a:solidFill>
                  <a:srgbClr val="00B050"/>
                </a:solidFill>
              </a:rPr>
              <a:t>-</a:t>
            </a:r>
            <a:r>
              <a:rPr lang="en-US" sz="2000" b="0" dirty="0">
                <a:solidFill>
                  <a:srgbClr val="00B050"/>
                </a:solidFill>
              </a:rPr>
              <a:t>Consideration of EHT-LTF (Jinmin Kim)</a:t>
            </a:r>
          </a:p>
          <a:p>
            <a:pPr fontAlgn="b">
              <a:buFont typeface="Arial" panose="020B0604020202020204" pitchFamily="34" charset="0"/>
              <a:buChar char="•"/>
            </a:pPr>
            <a:r>
              <a:rPr lang="en-US" sz="2000" b="0" dirty="0">
                <a:solidFill>
                  <a:srgbClr val="00B050"/>
                </a:solidFill>
                <a:hlinkClick r:id="rId7">
                  <a:extLst>
                    <a:ext uri="{A12FA001-AC4F-418D-AE19-62706E023703}">
                      <ahyp:hlinkClr xmlns:ahyp="http://schemas.microsoft.com/office/drawing/2018/hyperlinkcolor" val="tx"/>
                    </a:ext>
                  </a:extLst>
                </a:hlinkClick>
              </a:rPr>
              <a:t>0020r0</a:t>
            </a:r>
            <a:r>
              <a:rPr lang="en-US" sz="2000" b="0" dirty="0">
                <a:solidFill>
                  <a:srgbClr val="00B050"/>
                </a:solidFill>
              </a:rPr>
              <a:t>-Consideration for EHT-SIG transmission (Dongguk Lim)</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2000" b="0" u="sng" dirty="0">
                <a:solidFill>
                  <a:srgbClr val="00B050"/>
                </a:solidFill>
                <a:hlinkClick r:id="rId2">
                  <a:extLst>
                    <a:ext uri="{A12FA001-AC4F-418D-AE19-62706E023703}">
                      <ahyp:hlinkClr xmlns:ahyp="http://schemas.microsoft.com/office/drawing/2018/hyperlinkcolor" val="tx"/>
                    </a:ext>
                  </a:extLst>
                </a:hlinkClick>
              </a:rPr>
              <a:t>1544r2</a:t>
            </a:r>
            <a:r>
              <a:rPr lang="en-US" sz="2000" b="0" u="sng" dirty="0">
                <a:solidFill>
                  <a:srgbClr val="00B050"/>
                </a:solidFill>
              </a:rPr>
              <a:t>-</a:t>
            </a:r>
            <a:r>
              <a:rPr lang="en-US" sz="2000" b="0" dirty="0">
                <a:solidFill>
                  <a:srgbClr val="00B050"/>
                </a:solidFill>
              </a:rPr>
              <a:t>Multi-link power save operation (Minyoung Park)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1548r1</a:t>
            </a:r>
            <a:r>
              <a:rPr lang="en-US" sz="1800" b="0" u="sng" dirty="0">
                <a:solidFill>
                  <a:srgbClr val="00B050"/>
                </a:solidFill>
              </a:rPr>
              <a:t>-</a:t>
            </a:r>
            <a:r>
              <a:rPr lang="en-US" sz="1800" b="0" dirty="0">
                <a:solidFill>
                  <a:srgbClr val="00B050"/>
                </a:solidFill>
              </a:rPr>
              <a:t>Channel access in design for synchronized multi-links (Yunbo Li) [1 SP]</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1549r1</a:t>
            </a:r>
            <a:r>
              <a:rPr lang="en-US" sz="1800" b="0" u="sng" dirty="0">
                <a:solidFill>
                  <a:srgbClr val="00B050"/>
                </a:solidFill>
              </a:rPr>
              <a:t>-</a:t>
            </a:r>
            <a:r>
              <a:rPr lang="en-US" sz="1800" b="0" dirty="0">
                <a:solidFill>
                  <a:srgbClr val="00B050"/>
                </a:solidFill>
              </a:rPr>
              <a:t>Multi-link association (Yunbo Li) [1 SP]</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1591r3</a:t>
            </a:r>
            <a:r>
              <a:rPr lang="en-US" sz="1800" b="0" u="sng" dirty="0">
                <a:solidFill>
                  <a:srgbClr val="00B050"/>
                </a:solidFill>
              </a:rPr>
              <a:t>-</a:t>
            </a:r>
            <a:r>
              <a:rPr lang="en-US" sz="1800" b="0" dirty="0">
                <a:solidFill>
                  <a:srgbClr val="00B050"/>
                </a:solidFill>
              </a:rPr>
              <a:t>BA setup for multi-link Aggregation (Jason Y. Guo)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1615r1</a:t>
            </a:r>
            <a:r>
              <a:rPr lang="en-US" sz="1800" b="0" u="sng" dirty="0">
                <a:solidFill>
                  <a:srgbClr val="00B050"/>
                </a:solidFill>
              </a:rPr>
              <a:t>-</a:t>
            </a:r>
            <a:r>
              <a:rPr lang="en-US" sz="1800" b="0" dirty="0">
                <a:solidFill>
                  <a:srgbClr val="00B050"/>
                </a:solidFill>
              </a:rPr>
              <a:t>Multi-band/Multi-channel Op. for Low Latency and Jitter (Liuming Lu) [1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1617r1</a:t>
            </a:r>
            <a:r>
              <a:rPr lang="en-US" sz="1800" b="0" u="sng" dirty="0">
                <a:solidFill>
                  <a:srgbClr val="00B050"/>
                </a:solidFill>
              </a:rPr>
              <a:t>-</a:t>
            </a:r>
            <a:r>
              <a:rPr lang="en-US" sz="1800" b="0" dirty="0">
                <a:solidFill>
                  <a:srgbClr val="00B050"/>
                </a:solidFill>
              </a:rPr>
              <a:t>Multi-link power save (Liwen Chu) [2 SPs]</a:t>
            </a:r>
          </a:p>
          <a:p>
            <a:pPr fontAlgn="b">
              <a:buFont typeface="Arial" panose="020B0604020202020204" pitchFamily="34" charset="0"/>
              <a:buChar char="•"/>
            </a:pPr>
            <a:endParaRPr lang="en-US" sz="2000" b="0" dirty="0">
              <a:solidFill>
                <a:srgbClr val="FF0000"/>
              </a:solidFill>
            </a:endParaRP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r>
              <a:rPr lang="en-US" sz="2000" b="0" u="sng" dirty="0">
                <a:solidFill>
                  <a:srgbClr val="00B050"/>
                </a:solidFill>
                <a:hlinkClick r:id="rId2">
                  <a:extLst>
                    <a:ext uri="{A12FA001-AC4F-418D-AE19-62706E023703}">
                      <ahyp:hlinkClr xmlns:ahyp="http://schemas.microsoft.com/office/drawing/2018/hyperlinkcolor" val="tx"/>
                    </a:ext>
                  </a:extLst>
                </a:hlinkClick>
              </a:rPr>
              <a:t>0029r0</a:t>
            </a:r>
            <a:r>
              <a:rPr lang="en-US" sz="2000" b="0" u="sng" dirty="0">
                <a:solidFill>
                  <a:srgbClr val="00B050"/>
                </a:solidFill>
              </a:rPr>
              <a:t>-</a:t>
            </a:r>
            <a:r>
              <a:rPr lang="en-US" sz="2000" b="0" dirty="0">
                <a:solidFill>
                  <a:srgbClr val="00B050"/>
                </a:solidFill>
              </a:rPr>
              <a:t>Preamble structure and SIG contents (Ross Jian Yu)</a:t>
            </a:r>
          </a:p>
          <a:p>
            <a:pPr fontAlgn="b"/>
            <a:r>
              <a:rPr lang="en-US" sz="2000" b="0" dirty="0">
                <a:solidFill>
                  <a:srgbClr val="00B050"/>
                </a:solidFill>
                <a:hlinkClick r:id="rId3">
                  <a:extLst>
                    <a:ext uri="{A12FA001-AC4F-418D-AE19-62706E023703}">
                      <ahyp:hlinkClr xmlns:ahyp="http://schemas.microsoft.com/office/drawing/2018/hyperlinkcolor" val="tx"/>
                    </a:ext>
                  </a:extLst>
                </a:hlinkClick>
              </a:rPr>
              <a:t>0049r0</a:t>
            </a:r>
            <a:r>
              <a:rPr lang="en-US" sz="2000" b="0" dirty="0">
                <a:solidFill>
                  <a:srgbClr val="00B050"/>
                </a:solidFill>
              </a:rPr>
              <a:t>-PPDU Types and U-SIG Content (Sameer Vermani)</a:t>
            </a:r>
          </a:p>
          <a:p>
            <a:pPr fontAlgn="b"/>
            <a:r>
              <a:rPr lang="en-US" sz="2000" b="0" dirty="0">
                <a:solidFill>
                  <a:srgbClr val="00B050"/>
                </a:solidFill>
                <a:hlinkClick r:id="rId4">
                  <a:extLst>
                    <a:ext uri="{A12FA001-AC4F-418D-AE19-62706E023703}">
                      <ahyp:hlinkClr xmlns:ahyp="http://schemas.microsoft.com/office/drawing/2018/hyperlinkcolor" val="tx"/>
                    </a:ext>
                  </a:extLst>
                </a:hlinkClick>
              </a:rPr>
              <a:t>0075r0</a:t>
            </a:r>
            <a:r>
              <a:rPr lang="en-US" sz="2000" b="0" dirty="0">
                <a:solidFill>
                  <a:srgbClr val="00B050"/>
                </a:solidFill>
              </a:rPr>
              <a:t>-Performance comparison of LTF designs in JT (Ron Porat)</a:t>
            </a:r>
          </a:p>
          <a:p>
            <a:pPr fontAlgn="b"/>
            <a:r>
              <a:rPr lang="en-US" sz="2000" b="0" dirty="0">
                <a:solidFill>
                  <a:srgbClr val="00B050"/>
                </a:solidFill>
                <a:hlinkClick r:id="rId5">
                  <a:extLst>
                    <a:ext uri="{A12FA001-AC4F-418D-AE19-62706E023703}">
                      <ahyp:hlinkClr xmlns:ahyp="http://schemas.microsoft.com/office/drawing/2018/hyperlinkcolor" val="tx"/>
                    </a:ext>
                  </a:extLst>
                </a:hlinkClick>
              </a:rPr>
              <a:t>0087r0</a:t>
            </a:r>
            <a:r>
              <a:rPr lang="en-US" sz="2000" b="0" dirty="0">
                <a:solidFill>
                  <a:srgbClr val="00B050"/>
                </a:solidFill>
              </a:rPr>
              <a:t>-Discussions on U-SIG content and EHT-SIG format (Rui Cao)</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1678r0</a:t>
            </a:r>
            <a:r>
              <a:rPr lang="en-US" sz="1800" b="0" u="sng" dirty="0">
                <a:solidFill>
                  <a:srgbClr val="00B050"/>
                </a:solidFill>
              </a:rPr>
              <a:t>-</a:t>
            </a:r>
            <a:r>
              <a:rPr lang="en-US" sz="1800" b="0" dirty="0">
                <a:solidFill>
                  <a:srgbClr val="00B050"/>
                </a:solidFill>
              </a:rPr>
              <a:t>Multiple Link Asynchronous and Synchronous TX (Alan Jauh)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1822r2</a:t>
            </a:r>
            <a:r>
              <a:rPr lang="en-US" sz="1800" b="0" u="sng" dirty="0">
                <a:solidFill>
                  <a:srgbClr val="00B050"/>
                </a:solidFill>
              </a:rPr>
              <a:t>-</a:t>
            </a:r>
            <a:r>
              <a:rPr lang="en-US" sz="1800" b="0" dirty="0">
                <a:solidFill>
                  <a:srgbClr val="00B050"/>
                </a:solidFill>
              </a:rPr>
              <a:t>Multi-link security consideration (Po-Kai Huang) [2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1823r1</a:t>
            </a:r>
            <a:r>
              <a:rPr lang="en-US" sz="1800" b="0" u="sng" dirty="0">
                <a:solidFill>
                  <a:srgbClr val="00B050"/>
                </a:solidFill>
              </a:rPr>
              <a:t>-</a:t>
            </a:r>
            <a:r>
              <a:rPr lang="en-US" sz="1800" b="0" dirty="0">
                <a:solidFill>
                  <a:srgbClr val="00B050"/>
                </a:solidFill>
              </a:rPr>
              <a:t>Multi-link setup follow up (Po-Kai Huang) [1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1856r1</a:t>
            </a:r>
            <a:r>
              <a:rPr lang="en-US" sz="1800" b="0" u="sng" dirty="0">
                <a:solidFill>
                  <a:srgbClr val="00B050"/>
                </a:solidFill>
              </a:rPr>
              <a:t>-</a:t>
            </a:r>
            <a:r>
              <a:rPr lang="en-US" sz="1800" b="0" dirty="0">
                <a:solidFill>
                  <a:srgbClr val="00B050"/>
                </a:solidFill>
              </a:rPr>
              <a:t>A-MPDU and BA (Liwen Chu) [3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1887r1</a:t>
            </a:r>
            <a:r>
              <a:rPr lang="en-US" sz="1800" b="0" u="sng" dirty="0">
                <a:solidFill>
                  <a:srgbClr val="00B050"/>
                </a:solidFill>
              </a:rPr>
              <a:t>-</a:t>
            </a:r>
            <a:r>
              <a:rPr lang="en-US" sz="1800" b="0" dirty="0">
                <a:solidFill>
                  <a:srgbClr val="00B050"/>
                </a:solidFill>
              </a:rPr>
              <a:t>Multi-link Acknowledgement (Taewon Song) [2 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0110r0</a:t>
            </a:r>
            <a:r>
              <a:rPr lang="en-US" sz="2000" b="0" dirty="0">
                <a:solidFill>
                  <a:srgbClr val="00B050"/>
                </a:solidFill>
              </a:rPr>
              <a:t>-11be preamble and forward compatibility (Sigurd Schelstraete)</a:t>
            </a:r>
          </a:p>
          <a:p>
            <a:pPr fontAlgn="b">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0117r0</a:t>
            </a:r>
            <a:r>
              <a:rPr lang="en-US" sz="2000" b="0" dirty="0">
                <a:solidFill>
                  <a:srgbClr val="00B050"/>
                </a:solidFill>
              </a:rPr>
              <a:t>-EHT-LTFs Design for Wideband (Dandan Liang)</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2161r1</a:t>
            </a:r>
            <a:r>
              <a:rPr lang="en-US" sz="1800" b="0" u="sng" dirty="0">
                <a:solidFill>
                  <a:srgbClr val="00B050"/>
                </a:solidFill>
              </a:rPr>
              <a:t>-</a:t>
            </a:r>
            <a:r>
              <a:rPr lang="en-US" sz="1800" b="0" dirty="0">
                <a:solidFill>
                  <a:srgbClr val="00B050"/>
                </a:solidFill>
              </a:rPr>
              <a:t>Multiple RU Support for 11be (</a:t>
            </a:r>
            <a:r>
              <a:rPr lang="en-US" sz="1800" b="0" dirty="0" err="1">
                <a:solidFill>
                  <a:srgbClr val="00B050"/>
                </a:solidFill>
              </a:rPr>
              <a:t>Myeongjin</a:t>
            </a:r>
            <a:r>
              <a:rPr lang="en-US" sz="1800" b="0" dirty="0">
                <a:solidFill>
                  <a:srgbClr val="00B050"/>
                </a:solidFill>
              </a:rPr>
              <a:t> Kim)</a:t>
            </a:r>
          </a:p>
          <a:p>
            <a:pPr fontAlgn="b">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0022r0</a:t>
            </a:r>
            <a:r>
              <a:rPr lang="en-US" sz="1800" b="0" dirty="0">
                <a:solidFill>
                  <a:srgbClr val="00B050"/>
                </a:solidFill>
              </a:rPr>
              <a:t>-Consideration on 240/160+80 MHz and Preamble Puncturing (Eunsung Park)</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lnSpc>
                <a:spcPct val="80000"/>
              </a:lnSpc>
              <a:buFont typeface="Arial" panose="020B0604020202020204" pitchFamily="34" charset="0"/>
              <a:buChar char="•"/>
            </a:pPr>
            <a:r>
              <a:rPr lang="en-US" sz="1800" b="0" u="sng" dirty="0">
                <a:solidFill>
                  <a:srgbClr val="00B050"/>
                </a:solidFill>
              </a:rPr>
              <a:t>1528r3-</a:t>
            </a:r>
            <a:r>
              <a:rPr lang="en-US" sz="1800" b="0" dirty="0">
                <a:solidFill>
                  <a:srgbClr val="00B050"/>
                </a:solidFill>
              </a:rPr>
              <a:t>Multi-Link Operation - Link Management (Abhishek Patil) [1 SP]</a:t>
            </a:r>
          </a:p>
          <a:p>
            <a:pPr>
              <a:lnSpc>
                <a:spcPct val="80000"/>
              </a:lnSpc>
              <a:buFont typeface="Arial" panose="020B0604020202020204" pitchFamily="34" charset="0"/>
              <a:buChar char="•"/>
            </a:pPr>
            <a:r>
              <a:rPr lang="en-US" sz="1800" b="0" u="sng" dirty="0">
                <a:solidFill>
                  <a:srgbClr val="00B050"/>
                </a:solidFill>
              </a:rPr>
              <a:t>1901r3-</a:t>
            </a:r>
            <a:r>
              <a:rPr lang="en-US" sz="1800" b="0" dirty="0">
                <a:solidFill>
                  <a:srgbClr val="00B050"/>
                </a:solidFill>
              </a:rPr>
              <a:t>Priority Access Support in IEEE 802.11be: What and Why? (</a:t>
            </a:r>
            <a:r>
              <a:rPr lang="en-US" altLang="ko-KR" sz="1800" b="0" dirty="0">
                <a:solidFill>
                  <a:srgbClr val="00B050"/>
                </a:solidFill>
                <a:ea typeface="맑은 고딕" panose="020B0503020000020004" pitchFamily="50" charset="-127"/>
              </a:rPr>
              <a:t>Dibakar Das)</a:t>
            </a:r>
            <a:r>
              <a:rPr lang="en-US" sz="1800" b="0" dirty="0">
                <a:solidFill>
                  <a:srgbClr val="00B050"/>
                </a:solidFill>
              </a:rPr>
              <a:t> [1 SP]</a:t>
            </a:r>
          </a:p>
          <a:p>
            <a:pPr>
              <a:lnSpc>
                <a:spcPct val="80000"/>
              </a:lnSpc>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1510r3</a:t>
            </a:r>
            <a:r>
              <a:rPr lang="en-US" sz="1800" b="0" u="sng" dirty="0">
                <a:solidFill>
                  <a:srgbClr val="00B050"/>
                </a:solidFill>
              </a:rPr>
              <a:t>-</a:t>
            </a:r>
            <a:r>
              <a:rPr lang="en-US" sz="1800" b="0" dirty="0">
                <a:solidFill>
                  <a:srgbClr val="00B050"/>
                </a:solidFill>
              </a:rPr>
              <a:t>EHT Power saving considering multi-link (Jeongki Kim)</a:t>
            </a:r>
          </a:p>
          <a:p>
            <a:pPr>
              <a:lnSpc>
                <a:spcPct val="80000"/>
              </a:lnSpc>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1899r2</a:t>
            </a:r>
            <a:r>
              <a:rPr lang="en-US" sz="1800" b="0" u="sng" dirty="0">
                <a:solidFill>
                  <a:srgbClr val="00B050"/>
                </a:solidFill>
              </a:rPr>
              <a:t>-</a:t>
            </a:r>
            <a:r>
              <a:rPr lang="en-US" sz="1800" b="0" dirty="0">
                <a:solidFill>
                  <a:srgbClr val="00B050"/>
                </a:solidFill>
              </a:rPr>
              <a:t>MLA MAC Addresses considerations (Duncan Ho)</a:t>
            </a:r>
          </a:p>
          <a:p>
            <a:pPr>
              <a:lnSpc>
                <a:spcPct val="80000"/>
              </a:lnSpc>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1900r2</a:t>
            </a:r>
            <a:r>
              <a:rPr lang="en-US" sz="1800" b="0" u="sng" dirty="0">
                <a:solidFill>
                  <a:srgbClr val="00B050"/>
                </a:solidFill>
              </a:rPr>
              <a:t>-</a:t>
            </a:r>
            <a:r>
              <a:rPr lang="en-US" sz="1800" b="0" dirty="0">
                <a:solidFill>
                  <a:srgbClr val="00B050"/>
                </a:solidFill>
              </a:rPr>
              <a:t>MLA-security-considerations (Duncan Ho)</a:t>
            </a:r>
          </a:p>
          <a:p>
            <a:pPr>
              <a:lnSpc>
                <a:spcPct val="80000"/>
              </a:lnSpc>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1822r2</a:t>
            </a:r>
            <a:r>
              <a:rPr lang="en-US" sz="1800" b="0" u="sng" dirty="0">
                <a:solidFill>
                  <a:srgbClr val="00B050"/>
                </a:solidFill>
              </a:rPr>
              <a:t>-</a:t>
            </a:r>
            <a:r>
              <a:rPr lang="en-US" sz="1800" b="0" dirty="0">
                <a:solidFill>
                  <a:srgbClr val="00B050"/>
                </a:solidFill>
              </a:rPr>
              <a:t>Multi-link security consideration (Po-Kai Huang)</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1"/>
                </a:solidFill>
              </a:rPr>
              <a:t>Agenda for Wednesday PM1</a:t>
            </a:r>
            <a:endParaRPr lang="en-US" dirty="0">
              <a:solidFill>
                <a:schemeClr val="tx1"/>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42250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B81F7AB9-CEE8-4E2D-9ADC-55413F774C75}"/>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1931r1</a:t>
            </a:r>
            <a:r>
              <a:rPr lang="en-US" sz="1800" b="0" dirty="0">
                <a:solidFill>
                  <a:srgbClr val="00B050"/>
                </a:solidFill>
              </a:rPr>
              <a:t>-Multi-AP group formation follow-up (Cheng Chen) [1 SP]</a:t>
            </a:r>
            <a:endParaRPr lang="en-US" sz="1800" b="0" dirty="0">
              <a:solidFill>
                <a:srgbClr val="00B050"/>
              </a:solidFill>
              <a:hlinkClick r:id="rId3">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1961r2</a:t>
            </a:r>
            <a:r>
              <a:rPr lang="en-US" sz="1800" b="0" dirty="0">
                <a:solidFill>
                  <a:srgbClr val="00B050"/>
                </a:solidFill>
              </a:rPr>
              <a:t>-Multi-AP Group Establishment (Yonggang Fang ) [1 SP]</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1972r1</a:t>
            </a:r>
            <a:r>
              <a:rPr lang="en-US" sz="1800" b="0" u="sng" dirty="0">
                <a:solidFill>
                  <a:srgbClr val="00B050"/>
                </a:solidFill>
              </a:rPr>
              <a:t>-</a:t>
            </a:r>
            <a:r>
              <a:rPr lang="en-US" sz="1800" b="0" dirty="0">
                <a:solidFill>
                  <a:srgbClr val="00B050"/>
                </a:solidFill>
              </a:rPr>
              <a:t>Operation of virtual BSS Arch. for Multi-AP Coord. (</a:t>
            </a:r>
            <a:r>
              <a:rPr lang="en-US" sz="1800" b="0" dirty="0" err="1">
                <a:solidFill>
                  <a:srgbClr val="00B050"/>
                </a:solidFill>
              </a:rPr>
              <a:t>Guogang</a:t>
            </a:r>
            <a:r>
              <a:rPr lang="en-US" sz="1800" b="0" dirty="0">
                <a:solidFill>
                  <a:srgbClr val="00B050"/>
                </a:solidFill>
              </a:rPr>
              <a:t> Huang)</a:t>
            </a:r>
          </a:p>
          <a:p>
            <a:pPr fontAlgn="b">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1979r0</a:t>
            </a:r>
            <a:r>
              <a:rPr lang="en-US" sz="1800" b="0" dirty="0">
                <a:solidFill>
                  <a:srgbClr val="00B050"/>
                </a:solidFill>
              </a:rPr>
              <a:t>-UL Coord. 4 Throughput Improvement and </a:t>
            </a:r>
            <a:r>
              <a:rPr lang="en-US" sz="1800" b="0" dirty="0" err="1">
                <a:solidFill>
                  <a:srgbClr val="00B050"/>
                </a:solidFill>
              </a:rPr>
              <a:t>Interf</a:t>
            </a:r>
            <a:r>
              <a:rPr lang="en-US" sz="1800" b="0" dirty="0">
                <a:solidFill>
                  <a:srgbClr val="00B050"/>
                </a:solidFill>
              </a:rPr>
              <a:t>. Reduction (Genady Tsodik)</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0011r0</a:t>
            </a:r>
            <a:r>
              <a:rPr lang="en-US" sz="1800" b="0" u="sng" dirty="0">
                <a:solidFill>
                  <a:srgbClr val="00B050"/>
                </a:solidFill>
              </a:rPr>
              <a:t>-</a:t>
            </a:r>
            <a:r>
              <a:rPr lang="en-US" sz="1800" b="0" dirty="0">
                <a:solidFill>
                  <a:srgbClr val="00B050"/>
                </a:solidFill>
              </a:rPr>
              <a:t>Considerations on Coordinated OFDMA (Sungjin Park)</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0056r0</a:t>
            </a:r>
            <a:r>
              <a:rPr lang="en-US" sz="1800" b="0" u="sng" dirty="0">
                <a:solidFill>
                  <a:srgbClr val="00B050"/>
                </a:solidFill>
              </a:rPr>
              <a:t>-</a:t>
            </a:r>
            <a:r>
              <a:rPr lang="en-US" sz="1800" b="0" dirty="0">
                <a:solidFill>
                  <a:srgbClr val="00B050"/>
                </a:solidFill>
              </a:rPr>
              <a:t>Preparations for coordinated OFDMA (Rojan Chitrakar)</a:t>
            </a:r>
          </a:p>
          <a:p>
            <a:pPr fontAlgn="b">
              <a:buFont typeface="Arial" panose="020B0604020202020204" pitchFamily="34" charset="0"/>
              <a:buChar char="•"/>
            </a:pPr>
            <a:r>
              <a:rPr lang="en-US" sz="1800" b="0" dirty="0">
                <a:solidFill>
                  <a:schemeClr val="bg1">
                    <a:lumMod val="65000"/>
                  </a:schemeClr>
                </a:solidFill>
                <a:hlinkClick r:id="rId8">
                  <a:extLst>
                    <a:ext uri="{A12FA001-AC4F-418D-AE19-62706E023703}">
                      <ahyp:hlinkClr xmlns:ahyp="http://schemas.microsoft.com/office/drawing/2018/hyperlinkcolor" val="tx"/>
                    </a:ext>
                  </a:extLst>
                </a:hlinkClick>
              </a:rPr>
              <a:t>0032r0</a:t>
            </a:r>
            <a:r>
              <a:rPr lang="en-US" sz="1800" b="0" dirty="0">
                <a:solidFill>
                  <a:schemeClr val="bg1">
                    <a:lumMod val="65000"/>
                  </a:schemeClr>
                </a:solidFill>
              </a:rPr>
              <a:t>-Consideration on Multi-AP Home Mesh Scenario (Kosuke Aio)</a:t>
            </a:r>
          </a:p>
          <a:p>
            <a:pPr fontAlgn="b">
              <a:buFont typeface="Arial" panose="020B0604020202020204" pitchFamily="34" charset="0"/>
              <a:buChar char="•"/>
            </a:pPr>
            <a:r>
              <a:rPr lang="en-US" sz="1800" b="0" u="sng" dirty="0">
                <a:solidFill>
                  <a:schemeClr val="bg1">
                    <a:lumMod val="65000"/>
                  </a:schemeClr>
                </a:solidFill>
                <a:hlinkClick r:id="rId9">
                  <a:extLst>
                    <a:ext uri="{A12FA001-AC4F-418D-AE19-62706E023703}">
                      <ahyp:hlinkClr xmlns:ahyp="http://schemas.microsoft.com/office/drawing/2018/hyperlinkcolor" val="tx"/>
                    </a:ext>
                  </a:extLst>
                </a:hlinkClick>
              </a:rPr>
              <a:t>0064r1</a:t>
            </a:r>
            <a:r>
              <a:rPr lang="en-US" sz="1800" b="0" u="sng" dirty="0">
                <a:solidFill>
                  <a:schemeClr val="bg1">
                    <a:lumMod val="65000"/>
                  </a:schemeClr>
                </a:solidFill>
              </a:rPr>
              <a:t>-</a:t>
            </a:r>
            <a:r>
              <a:rPr lang="en-US" sz="1800" b="0" dirty="0">
                <a:solidFill>
                  <a:schemeClr val="bg1">
                    <a:lumMod val="65000"/>
                  </a:schemeClr>
                </a:solidFill>
              </a:rPr>
              <a:t>Overview of Multi-AP Operation in 11be (</a:t>
            </a:r>
            <a:r>
              <a:rPr lang="en-US" sz="1800" b="0" dirty="0" err="1">
                <a:solidFill>
                  <a:schemeClr val="bg1">
                    <a:lumMod val="65000"/>
                  </a:schemeClr>
                </a:solidFill>
              </a:rPr>
              <a:t>Chenhe</a:t>
            </a:r>
            <a:r>
              <a:rPr lang="en-US" sz="1800" b="0" dirty="0">
                <a:solidFill>
                  <a:schemeClr val="bg1">
                    <a:lumMod val="65000"/>
                  </a:schemeClr>
                </a:solidFill>
              </a:rPr>
              <a:t> Ji)</a:t>
            </a:r>
          </a:p>
          <a:p>
            <a:pPr fontAlgn="b"/>
            <a:endParaRPr lang="en-US" sz="2800" b="0" dirty="0"/>
          </a:p>
          <a:p>
            <a:pPr fontAlgn="b">
              <a:buFont typeface="Arial" panose="020B0604020202020204" pitchFamily="34" charset="0"/>
              <a:buChar char="•"/>
            </a:pPr>
            <a:endParaRPr lang="en-US" sz="1800" b="0" dirty="0"/>
          </a:p>
          <a:p>
            <a:pPr fontAlgn="b">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45936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0023r0</a:t>
            </a:r>
            <a:r>
              <a:rPr lang="en-US" sz="2000" b="0" dirty="0">
                <a:solidFill>
                  <a:srgbClr val="00B050"/>
                </a:solidFill>
              </a:rPr>
              <a:t>–</a:t>
            </a:r>
            <a:r>
              <a:rPr lang="en-GB" sz="2000" b="0" dirty="0">
                <a:solidFill>
                  <a:srgbClr val="00B050"/>
                </a:solidFill>
              </a:rPr>
              <a:t>Multiple RU Aggregation </a:t>
            </a:r>
            <a:r>
              <a:rPr lang="en-US" sz="2000" b="0" dirty="0">
                <a:solidFill>
                  <a:srgbClr val="00B050"/>
                </a:solidFill>
              </a:rPr>
              <a:t>(Eunsung Park)</a:t>
            </a:r>
          </a:p>
          <a:p>
            <a:pPr>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0048r0</a:t>
            </a:r>
            <a:r>
              <a:rPr lang="en-US" sz="2000" b="0" dirty="0">
                <a:solidFill>
                  <a:srgbClr val="00B050"/>
                </a:solidFill>
              </a:rPr>
              <a:t>–</a:t>
            </a:r>
            <a:r>
              <a:rPr lang="en-GB" sz="2000" b="0" dirty="0">
                <a:solidFill>
                  <a:srgbClr val="00B050"/>
                </a:solidFill>
              </a:rPr>
              <a:t>Large RU Aggregation for 240 and 320 MHz </a:t>
            </a:r>
            <a:r>
              <a:rPr lang="en-US" sz="2000" b="0" dirty="0">
                <a:solidFill>
                  <a:srgbClr val="00B050"/>
                </a:solidFill>
              </a:rPr>
              <a:t>(Bin Tian)</a:t>
            </a:r>
          </a:p>
          <a:p>
            <a:pPr>
              <a:buFont typeface="Arial" panose="020B0604020202020204" pitchFamily="34" charset="0"/>
              <a:buChar char="•"/>
            </a:pPr>
            <a:r>
              <a:rPr lang="en-US" sz="2000" b="0" dirty="0">
                <a:solidFill>
                  <a:srgbClr val="00B050"/>
                </a:solidFill>
                <a:hlinkClick r:id="rId4">
                  <a:extLst>
                    <a:ext uri="{A12FA001-AC4F-418D-AE19-62706E023703}">
                      <ahyp:hlinkClr xmlns:ahyp="http://schemas.microsoft.com/office/drawing/2018/hyperlinkcolor" val="tx"/>
                    </a:ext>
                  </a:extLst>
                </a:hlinkClick>
              </a:rPr>
              <a:t>0058r2</a:t>
            </a:r>
            <a:r>
              <a:rPr lang="en-US" sz="2000" b="0" dirty="0">
                <a:solidFill>
                  <a:srgbClr val="00B050"/>
                </a:solidFill>
              </a:rPr>
              <a:t>–</a:t>
            </a:r>
            <a:r>
              <a:rPr lang="en-GB" sz="2000" b="0" dirty="0">
                <a:solidFill>
                  <a:srgbClr val="00B050"/>
                </a:solidFill>
              </a:rPr>
              <a:t>Preamble Puncturing for Transmission to Multiple STAs in 802.11be </a:t>
            </a:r>
            <a:r>
              <a:rPr lang="en-US" sz="2000" b="0" dirty="0">
                <a:solidFill>
                  <a:srgbClr val="00B050"/>
                </a:solidFill>
              </a:rPr>
              <a:t>(Oded Redlich)</a:t>
            </a:r>
          </a:p>
          <a:p>
            <a:pPr>
              <a:buFont typeface="Arial" panose="020B0604020202020204" pitchFamily="34" charset="0"/>
              <a:buChar char="•"/>
            </a:pPr>
            <a:r>
              <a:rPr lang="en-US" sz="2000" b="0" dirty="0">
                <a:solidFill>
                  <a:srgbClr val="00B050"/>
                </a:solidFill>
                <a:hlinkClick r:id="rId5">
                  <a:extLst>
                    <a:ext uri="{A12FA001-AC4F-418D-AE19-62706E023703}">
                      <ahyp:hlinkClr xmlns:ahyp="http://schemas.microsoft.com/office/drawing/2018/hyperlinkcolor" val="tx"/>
                    </a:ext>
                  </a:extLst>
                </a:hlinkClick>
              </a:rPr>
              <a:t>0108r0</a:t>
            </a:r>
            <a:r>
              <a:rPr lang="en-US" sz="2000" b="0" dirty="0">
                <a:solidFill>
                  <a:srgbClr val="00B050"/>
                </a:solidFill>
              </a:rPr>
              <a:t>–</a:t>
            </a:r>
            <a:r>
              <a:rPr lang="en-GB" sz="2000" b="0" dirty="0">
                <a:solidFill>
                  <a:srgbClr val="00B050"/>
                </a:solidFill>
              </a:rPr>
              <a:t>Multi-RU support for OFDMA (</a:t>
            </a:r>
            <a:r>
              <a:rPr lang="en-US" sz="2000" b="0" dirty="0">
                <a:solidFill>
                  <a:srgbClr val="00B050"/>
                </a:solidFill>
              </a:rPr>
              <a:t>Sigurd Schelstraete)</a:t>
            </a:r>
          </a:p>
          <a:p>
            <a:pPr>
              <a:buFont typeface="Arial" panose="020B0604020202020204" pitchFamily="34" charset="0"/>
              <a:buChar char="•"/>
            </a:pPr>
            <a:endParaRPr lang="en-US" dirty="0">
              <a:solidFill>
                <a:srgbClr val="FF0000"/>
              </a:solidFill>
            </a:endParaRP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1938r0</a:t>
            </a:r>
            <a:r>
              <a:rPr lang="en-US" sz="1800" b="0" u="sng" dirty="0">
                <a:solidFill>
                  <a:srgbClr val="00B050"/>
                </a:solidFill>
              </a:rPr>
              <a:t>-</a:t>
            </a:r>
            <a:r>
              <a:rPr lang="en-US" sz="1800" b="0" dirty="0">
                <a:solidFill>
                  <a:srgbClr val="00B050"/>
                </a:solidFill>
              </a:rPr>
              <a:t>Discussion on low latency capability for 802.11be (Kazuyuki Sakoda)</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1942r3</a:t>
            </a:r>
            <a:r>
              <a:rPr lang="en-US" sz="1800" b="0" u="sng" dirty="0">
                <a:solidFill>
                  <a:srgbClr val="00B050"/>
                </a:solidFill>
              </a:rPr>
              <a:t>-</a:t>
            </a:r>
            <a:r>
              <a:rPr lang="en-US" sz="1800" b="0" dirty="0">
                <a:solidFill>
                  <a:srgbClr val="00B050"/>
                </a:solidFill>
              </a:rPr>
              <a:t>Timing Measurement for Low Latency Features (Akira Kishida)</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1960r1</a:t>
            </a:r>
            <a:r>
              <a:rPr lang="en-US" sz="1800" b="0" u="sng" dirty="0">
                <a:solidFill>
                  <a:srgbClr val="00B050"/>
                </a:solidFill>
              </a:rPr>
              <a:t>-</a:t>
            </a:r>
            <a:r>
              <a:rPr lang="en-US" sz="1800" b="0" dirty="0">
                <a:solidFill>
                  <a:srgbClr val="00B050"/>
                </a:solidFill>
              </a:rPr>
              <a:t>Reducing Channel Access Delay for RTA Traffic (Mohamed Abouelseoud)</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1921r0</a:t>
            </a:r>
            <a:r>
              <a:rPr lang="en-US" sz="1800" b="0" u="sng" dirty="0">
                <a:solidFill>
                  <a:srgbClr val="00B050"/>
                </a:solidFill>
              </a:rPr>
              <a:t>-</a:t>
            </a:r>
            <a:r>
              <a:rPr lang="en-US" sz="1800" b="0" dirty="0">
                <a:solidFill>
                  <a:srgbClr val="00B050"/>
                </a:solidFill>
              </a:rPr>
              <a:t>Multi-link architecture (Ming Gan)</a:t>
            </a:r>
          </a:p>
          <a:p>
            <a:pPr fontAlgn="b">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0109r0</a:t>
            </a:r>
            <a:r>
              <a:rPr lang="en-US" sz="2000" b="0" dirty="0">
                <a:solidFill>
                  <a:srgbClr val="00B050"/>
                </a:solidFill>
              </a:rPr>
              <a:t>–</a:t>
            </a:r>
            <a:r>
              <a:rPr lang="en-GB" sz="2000" b="0" dirty="0">
                <a:solidFill>
                  <a:srgbClr val="00B050"/>
                </a:solidFill>
              </a:rPr>
              <a:t>Further considerations for multi-RU (</a:t>
            </a:r>
            <a:r>
              <a:rPr lang="en-US" sz="2000" b="0" dirty="0">
                <a:solidFill>
                  <a:srgbClr val="00B050"/>
                </a:solidFill>
              </a:rPr>
              <a:t>Sigurd Schelstraete)</a:t>
            </a:r>
          </a:p>
          <a:p>
            <a:pPr>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0128r1</a:t>
            </a:r>
            <a:r>
              <a:rPr lang="en-US" sz="2000" b="0" dirty="0">
                <a:solidFill>
                  <a:srgbClr val="00B050"/>
                </a:solidFill>
              </a:rPr>
              <a:t>–</a:t>
            </a:r>
            <a:r>
              <a:rPr lang="en-GB" sz="2000" b="0" dirty="0">
                <a:solidFill>
                  <a:srgbClr val="00B050"/>
                </a:solidFill>
              </a:rPr>
              <a:t>Discussion on Multi-RU in 802.11be </a:t>
            </a:r>
            <a:r>
              <a:rPr lang="en-US" sz="2000" b="0" dirty="0">
                <a:solidFill>
                  <a:srgbClr val="00B050"/>
                </a:solidFill>
              </a:rPr>
              <a:t>(Oded Redlich)</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1899r4</a:t>
            </a:r>
            <a:r>
              <a:rPr lang="en-US" sz="2000" b="0" dirty="0">
                <a:solidFill>
                  <a:srgbClr val="00B050"/>
                </a:solidFill>
              </a:rPr>
              <a:t>-MLA MAC Addresses considerations (Duncan Ho)</a:t>
            </a:r>
          </a:p>
          <a:p>
            <a:pPr lvl="0">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1904r1</a:t>
            </a:r>
            <a:r>
              <a:rPr lang="en-US" sz="2000" b="0" dirty="0">
                <a:solidFill>
                  <a:srgbClr val="00B050"/>
                </a:solidFill>
              </a:rPr>
              <a:t>-</a:t>
            </a:r>
            <a:r>
              <a:rPr lang="en-GB" sz="2000" b="0" dirty="0">
                <a:solidFill>
                  <a:srgbClr val="00B050"/>
                </a:solidFill>
              </a:rPr>
              <a:t>MLO: Link management–follow up (</a:t>
            </a:r>
            <a:r>
              <a:rPr lang="en-US" sz="2000" b="0" dirty="0">
                <a:solidFill>
                  <a:srgbClr val="00B050"/>
                </a:solidFill>
              </a:rPr>
              <a:t>Abhishek Patil)</a:t>
            </a:r>
          </a:p>
          <a:p>
            <a:pPr lvl="0">
              <a:buFont typeface="Arial" panose="020B0604020202020204" pitchFamily="34" charset="0"/>
              <a:buChar char="•"/>
            </a:pPr>
            <a:r>
              <a:rPr lang="en-US" sz="2000" b="0" dirty="0">
                <a:solidFill>
                  <a:srgbClr val="00B050"/>
                </a:solidFill>
                <a:hlinkClick r:id="rId4">
                  <a:extLst>
                    <a:ext uri="{A12FA001-AC4F-418D-AE19-62706E023703}">
                      <ahyp:hlinkClr xmlns:ahyp="http://schemas.microsoft.com/office/drawing/2018/hyperlinkcolor" val="tx"/>
                    </a:ext>
                  </a:extLst>
                </a:hlinkClick>
              </a:rPr>
              <a:t>1924r0</a:t>
            </a:r>
            <a:r>
              <a:rPr lang="en-US" sz="2000" b="0" dirty="0">
                <a:solidFill>
                  <a:srgbClr val="00B050"/>
                </a:solidFill>
              </a:rPr>
              <a:t>-Multilink – steps for using a link (Laurent Cariou)</a:t>
            </a:r>
          </a:p>
          <a:p>
            <a:endParaRPr lang="en-US" dirty="0">
              <a:solidFill>
                <a:srgbClr val="FF0000"/>
              </a:solidFill>
            </a:endParaRP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183775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0019r0</a:t>
            </a:r>
            <a:r>
              <a:rPr lang="en-US" sz="2000" b="0" dirty="0">
                <a:solidFill>
                  <a:srgbClr val="00B050"/>
                </a:solidFill>
              </a:rPr>
              <a:t>–</a:t>
            </a:r>
            <a:r>
              <a:rPr lang="en-GB" sz="2000" b="0" dirty="0">
                <a:solidFill>
                  <a:srgbClr val="00B050"/>
                </a:solidFill>
              </a:rPr>
              <a:t>11be PPDU format (</a:t>
            </a:r>
            <a:r>
              <a:rPr lang="en-US" sz="2000" b="0" dirty="0">
                <a:solidFill>
                  <a:srgbClr val="00B050"/>
                </a:solidFill>
              </a:rPr>
              <a:t>Dongguk Lim)</a:t>
            </a:r>
          </a:p>
          <a:p>
            <a:pPr>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0031r2</a:t>
            </a:r>
            <a:r>
              <a:rPr lang="en-US" sz="2000" b="0" dirty="0">
                <a:solidFill>
                  <a:srgbClr val="00B050"/>
                </a:solidFill>
              </a:rPr>
              <a:t>–</a:t>
            </a:r>
            <a:r>
              <a:rPr lang="en-GB" sz="2000" b="0" dirty="0">
                <a:solidFill>
                  <a:srgbClr val="00B050"/>
                </a:solidFill>
              </a:rPr>
              <a:t>Discussion on EHT PPDU Formats (</a:t>
            </a:r>
            <a:r>
              <a:rPr lang="en-US" sz="2000" b="0" dirty="0">
                <a:solidFill>
                  <a:srgbClr val="00B050"/>
                </a:solidFill>
              </a:rPr>
              <a:t>Lei Huang)</a:t>
            </a:r>
          </a:p>
          <a:p>
            <a:pPr>
              <a:buFont typeface="Arial" panose="020B0604020202020204" pitchFamily="34" charset="0"/>
              <a:buChar char="•"/>
            </a:pPr>
            <a:r>
              <a:rPr lang="en-US" sz="2000" b="0" dirty="0">
                <a:solidFill>
                  <a:srgbClr val="00B050"/>
                </a:solidFill>
                <a:hlinkClick r:id="rId4">
                  <a:extLst>
                    <a:ext uri="{A12FA001-AC4F-418D-AE19-62706E023703}">
                      <ahyp:hlinkClr xmlns:ahyp="http://schemas.microsoft.com/office/drawing/2018/hyperlinkcolor" val="tx"/>
                    </a:ext>
                  </a:extLst>
                </a:hlinkClick>
              </a:rPr>
              <a:t>0041r0</a:t>
            </a:r>
            <a:r>
              <a:rPr lang="en-US" sz="2000" b="0" dirty="0">
                <a:solidFill>
                  <a:srgbClr val="00B050"/>
                </a:solidFill>
              </a:rPr>
              <a:t>–</a:t>
            </a:r>
            <a:r>
              <a:rPr lang="en-GB" sz="2000" b="0" dirty="0">
                <a:solidFill>
                  <a:srgbClr val="00B050"/>
                </a:solidFill>
              </a:rPr>
              <a:t>Additional Overhead Reduction in Mixed BF Feedback (</a:t>
            </a:r>
            <a:r>
              <a:rPr lang="en-US" sz="2000" b="0" dirty="0">
                <a:solidFill>
                  <a:srgbClr val="00B050"/>
                </a:solidFill>
              </a:rPr>
              <a:t>Genadiy Tsodik)</a:t>
            </a:r>
          </a:p>
          <a:p>
            <a:pPr>
              <a:buFont typeface="Arial" panose="020B0604020202020204" pitchFamily="34" charset="0"/>
              <a:buChar char="•"/>
            </a:pPr>
            <a:r>
              <a:rPr lang="en-US" sz="2000" b="0" dirty="0">
                <a:solidFill>
                  <a:srgbClr val="00B050"/>
                </a:solidFill>
                <a:hlinkClick r:id="rId5">
                  <a:extLst>
                    <a:ext uri="{A12FA001-AC4F-418D-AE19-62706E023703}">
                      <ahyp:hlinkClr xmlns:ahyp="http://schemas.microsoft.com/office/drawing/2018/hyperlinkcolor" val="tx"/>
                    </a:ext>
                  </a:extLst>
                </a:hlinkClick>
              </a:rPr>
              <a:t>0067r0</a:t>
            </a:r>
            <a:r>
              <a:rPr lang="en-US" sz="2000" b="0" dirty="0">
                <a:solidFill>
                  <a:srgbClr val="00B050"/>
                </a:solidFill>
              </a:rPr>
              <a:t>–</a:t>
            </a:r>
            <a:r>
              <a:rPr lang="en-GB" sz="2000" b="0" dirty="0">
                <a:solidFill>
                  <a:srgbClr val="00B050"/>
                </a:solidFill>
              </a:rPr>
              <a:t>Restrictions for 16 SS based MU-MIMO Scheduling (</a:t>
            </a:r>
            <a:r>
              <a:rPr lang="en-US" sz="2000" b="0" dirty="0">
                <a:solidFill>
                  <a:srgbClr val="00B050"/>
                </a:solidFill>
              </a:rPr>
              <a:t>Junghoon Suh)</a:t>
            </a:r>
          </a:p>
          <a:p>
            <a:pPr>
              <a:buFont typeface="Arial" panose="020B0604020202020204" pitchFamily="34" charset="0"/>
              <a:buChar char="•"/>
            </a:pPr>
            <a:r>
              <a:rPr lang="en-US" sz="2000" b="0" dirty="0">
                <a:solidFill>
                  <a:srgbClr val="00B050"/>
                </a:solidFill>
                <a:hlinkClick r:id="rId6">
                  <a:extLst>
                    <a:ext uri="{A12FA001-AC4F-418D-AE19-62706E023703}">
                      <ahyp:hlinkClr xmlns:ahyp="http://schemas.microsoft.com/office/drawing/2018/hyperlinkcolor" val="tx"/>
                    </a:ext>
                  </a:extLst>
                </a:hlinkClick>
              </a:rPr>
              <a:t>0080r0</a:t>
            </a:r>
            <a:r>
              <a:rPr lang="en-US" sz="2000" b="0" dirty="0">
                <a:solidFill>
                  <a:srgbClr val="00B050"/>
                </a:solidFill>
              </a:rPr>
              <a:t>–</a:t>
            </a:r>
            <a:r>
              <a:rPr lang="en-GB" sz="2000" b="0" dirty="0">
                <a:solidFill>
                  <a:srgbClr val="00B050"/>
                </a:solidFill>
              </a:rPr>
              <a:t>Calibration for Implicit Feedback </a:t>
            </a:r>
            <a:r>
              <a:rPr lang="en-US" sz="2000" b="0" dirty="0">
                <a:solidFill>
                  <a:srgbClr val="00B050"/>
                </a:solidFill>
              </a:rPr>
              <a:t>(Qinghua Li)</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5670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1899r4</a:t>
            </a:r>
            <a:r>
              <a:rPr lang="en-US" sz="2000" b="0" dirty="0">
                <a:solidFill>
                  <a:srgbClr val="00B050"/>
                </a:solidFill>
              </a:rPr>
              <a:t>-MLA MAC Addresses considerations (Duncan Ho)</a:t>
            </a:r>
          </a:p>
          <a:p>
            <a:pPr>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1542r2</a:t>
            </a:r>
            <a:r>
              <a:rPr lang="en-US" sz="2000" b="0" dirty="0">
                <a:solidFill>
                  <a:srgbClr val="00B050"/>
                </a:solidFill>
              </a:rPr>
              <a:t>-</a:t>
            </a:r>
            <a:r>
              <a:rPr lang="en-GB" sz="2000" b="0" dirty="0">
                <a:solidFill>
                  <a:srgbClr val="00B050"/>
                </a:solidFill>
              </a:rPr>
              <a:t>Multi-link Broadcast Addressed frame Reception (Po-kai Huang)</a:t>
            </a:r>
            <a:endParaRPr lang="en-US" sz="2000" b="0" dirty="0">
              <a:solidFill>
                <a:srgbClr val="00B050"/>
              </a:solidFill>
            </a:endParaRPr>
          </a:p>
          <a:p>
            <a:pPr>
              <a:buFont typeface="Arial" panose="020B0604020202020204" pitchFamily="34" charset="0"/>
              <a:buChar char="•"/>
            </a:pPr>
            <a:r>
              <a:rPr lang="en-US" sz="2000" b="0" dirty="0">
                <a:solidFill>
                  <a:srgbClr val="00B050"/>
                </a:solidFill>
                <a:hlinkClick r:id="rId4">
                  <a:extLst>
                    <a:ext uri="{A12FA001-AC4F-418D-AE19-62706E023703}">
                      <ahyp:hlinkClr xmlns:ahyp="http://schemas.microsoft.com/office/drawing/2018/hyperlinkcolor" val="tx"/>
                    </a:ext>
                  </a:extLst>
                </a:hlinkClick>
              </a:rPr>
              <a:t>1924r0</a:t>
            </a:r>
            <a:r>
              <a:rPr lang="en-US" sz="2000" b="0" dirty="0">
                <a:solidFill>
                  <a:srgbClr val="00B050"/>
                </a:solidFill>
              </a:rPr>
              <a:t>-Multilink–steps for using a link (Laurent Cariou)</a:t>
            </a:r>
          </a:p>
          <a:p>
            <a:pPr>
              <a:buFont typeface="Arial" panose="020B0604020202020204" pitchFamily="34" charset="0"/>
              <a:buChar char="•"/>
            </a:pPr>
            <a:r>
              <a:rPr lang="en-US" sz="2000" b="0" dirty="0">
                <a:solidFill>
                  <a:srgbClr val="00B050"/>
                </a:solidFill>
                <a:hlinkClick r:id="rId5">
                  <a:extLst>
                    <a:ext uri="{A12FA001-AC4F-418D-AE19-62706E023703}">
                      <ahyp:hlinkClr xmlns:ahyp="http://schemas.microsoft.com/office/drawing/2018/hyperlinkcolor" val="tx"/>
                    </a:ext>
                  </a:extLst>
                </a:hlinkClick>
              </a:rPr>
              <a:t>1547r3</a:t>
            </a:r>
            <a:r>
              <a:rPr lang="en-US" sz="2000" b="0" dirty="0">
                <a:solidFill>
                  <a:srgbClr val="00B050"/>
                </a:solidFill>
              </a:rPr>
              <a:t>-Multi-link-operation-and-channel-access-discussion, Kaiying Lu)</a:t>
            </a:r>
          </a:p>
          <a:p>
            <a:pPr>
              <a:buFont typeface="Arial" panose="020B0604020202020204" pitchFamily="34" charset="0"/>
              <a:buChar char="•"/>
            </a:pPr>
            <a:r>
              <a:rPr lang="en-US" sz="2000" b="0" dirty="0">
                <a:solidFill>
                  <a:srgbClr val="00B050"/>
                </a:solidFill>
                <a:hlinkClick r:id="rId6">
                  <a:extLst>
                    <a:ext uri="{A12FA001-AC4F-418D-AE19-62706E023703}">
                      <ahyp:hlinkClr xmlns:ahyp="http://schemas.microsoft.com/office/drawing/2018/hyperlinkcolor" val="tx"/>
                    </a:ext>
                  </a:extLst>
                </a:hlinkClick>
              </a:rPr>
              <a:t>1836r2</a:t>
            </a:r>
            <a:r>
              <a:rPr lang="en-US" sz="2000" b="0" dirty="0">
                <a:solidFill>
                  <a:srgbClr val="00B050"/>
                </a:solidFill>
              </a:rPr>
              <a:t>-Multi-link Channel Access Follow-up (Sharan Naribole)</a:t>
            </a:r>
          </a:p>
          <a:p>
            <a:pPr>
              <a:buFont typeface="Arial" panose="020B0604020202020204" pitchFamily="34" charset="0"/>
              <a:buChar char="•"/>
            </a:pPr>
            <a:r>
              <a:rPr lang="en-US" sz="2000" b="0" dirty="0">
                <a:solidFill>
                  <a:srgbClr val="00B050"/>
                </a:solidFill>
                <a:hlinkClick r:id="rId7">
                  <a:extLst>
                    <a:ext uri="{A12FA001-AC4F-418D-AE19-62706E023703}">
                      <ahyp:hlinkClr xmlns:ahyp="http://schemas.microsoft.com/office/drawing/2018/hyperlinkcolor" val="tx"/>
                    </a:ext>
                  </a:extLst>
                </a:hlinkClick>
              </a:rPr>
              <a:t>1917r0</a:t>
            </a:r>
            <a:r>
              <a:rPr lang="en-US" sz="2000" b="0" dirty="0">
                <a:solidFill>
                  <a:srgbClr val="00B050"/>
                </a:solidFill>
              </a:rPr>
              <a:t>-Considerations for ML channel access without simultaneous  TX/RX capability (Insun Jang) </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690533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1979r1</a:t>
            </a:r>
            <a:r>
              <a:rPr lang="en-US" sz="1800" b="0" dirty="0">
                <a:solidFill>
                  <a:srgbClr val="00B050"/>
                </a:solidFill>
              </a:rPr>
              <a:t>-UL Coordination for Throughput Improvement and Interference Reduction (Genadiy Tsodik [1 SP]</a:t>
            </a:r>
          </a:p>
          <a:p>
            <a:pPr>
              <a:buFont typeface="Arial" panose="020B0604020202020204" pitchFamily="34" charset="0"/>
              <a:buChar char="•"/>
            </a:pPr>
            <a:r>
              <a:rPr lang="en-US" sz="1800" b="0" dirty="0"/>
              <a:t>Release/timeline discussions (45 mins)</a:t>
            </a:r>
          </a:p>
          <a:p>
            <a:pPr marL="800100" lvl="1">
              <a:buFont typeface="Arial" panose="020B0604020202020204" pitchFamily="34" charset="0"/>
              <a:buChar char="•"/>
            </a:pPr>
            <a:r>
              <a:rPr lang="en-US" sz="1600" dirty="0">
                <a:solidFill>
                  <a:srgbClr val="00B050"/>
                </a:solidFill>
                <a:hlinkClick r:id="rId3">
                  <a:extLst>
                    <a:ext uri="{A12FA001-AC4F-418D-AE19-62706E023703}">
                      <ahyp:hlinkClr xmlns:ahyp="http://schemas.microsoft.com/office/drawing/2018/hyperlinkcolor" val="tx"/>
                    </a:ext>
                  </a:extLst>
                </a:hlinkClick>
              </a:rPr>
              <a:t>0203r0</a:t>
            </a:r>
            <a:r>
              <a:rPr lang="en-US" sz="1600" dirty="0">
                <a:solidFill>
                  <a:srgbClr val="00B050"/>
                </a:solidFill>
              </a:rPr>
              <a:t>-Option I and Option II: Which Way to Go (Osama Aboul-Magd)</a:t>
            </a:r>
            <a:endParaRPr lang="en-US" sz="1600" dirty="0">
              <a:solidFill>
                <a:srgbClr val="00B050"/>
              </a:solidFill>
              <a:hlinkClick r:id="rId4">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US" sz="1600" dirty="0">
                <a:solidFill>
                  <a:srgbClr val="00B050"/>
                </a:solidFill>
                <a:hlinkClick r:id="rId4">
                  <a:extLst>
                    <a:ext uri="{A12FA001-AC4F-418D-AE19-62706E023703}">
                      <ahyp:hlinkClr xmlns:ahyp="http://schemas.microsoft.com/office/drawing/2018/hyperlinkcolor" val="tx"/>
                    </a:ext>
                  </a:extLst>
                </a:hlinkClick>
              </a:rPr>
              <a:t>2153r3</a:t>
            </a:r>
            <a:r>
              <a:rPr lang="en-US" sz="1600" dirty="0">
                <a:solidFill>
                  <a:srgbClr val="00B050"/>
                </a:solidFill>
              </a:rPr>
              <a:t>-Adopting a release framework to meet timeline (Laurent Cariou)</a:t>
            </a:r>
          </a:p>
          <a:p>
            <a:pPr marL="800100" lvl="1" indent="-342900">
              <a:buFont typeface="Arial" panose="020B0604020202020204" pitchFamily="34" charset="0"/>
              <a:buChar char="•"/>
            </a:pPr>
            <a:r>
              <a:rPr lang="en-US" sz="1600" dirty="0">
                <a:solidFill>
                  <a:srgbClr val="00B050"/>
                </a:solidFill>
                <a:hlinkClick r:id="rId5">
                  <a:extLst>
                    <a:ext uri="{A12FA001-AC4F-418D-AE19-62706E023703}">
                      <ahyp:hlinkClr xmlns:ahyp="http://schemas.microsoft.com/office/drawing/2018/hyperlinkcolor" val="tx"/>
                    </a:ext>
                  </a:extLst>
                </a:hlinkClick>
              </a:rPr>
              <a:t>0115r2</a:t>
            </a:r>
            <a:r>
              <a:rPr lang="en-US" sz="1600" dirty="0">
                <a:solidFill>
                  <a:srgbClr val="00B050"/>
                </a:solidFill>
              </a:rPr>
              <a:t>-Multi link feature candidates for r1 (Huizhao Wang)</a:t>
            </a:r>
          </a:p>
          <a:p>
            <a:pPr marL="800100" lvl="1" indent="-342900">
              <a:buFont typeface="Arial" panose="020B0604020202020204" pitchFamily="34" charset="0"/>
              <a:buChar char="•"/>
            </a:pPr>
            <a:r>
              <a:rPr lang="en-US" sz="1600" dirty="0">
                <a:solidFill>
                  <a:srgbClr val="00B050"/>
                </a:solidFill>
                <a:hlinkClick r:id="rId6">
                  <a:extLst>
                    <a:ext uri="{A12FA001-AC4F-418D-AE19-62706E023703}">
                      <ahyp:hlinkClr xmlns:ahyp="http://schemas.microsoft.com/office/drawing/2018/hyperlinkcolor" val="tx"/>
                    </a:ext>
                  </a:extLst>
                </a:hlinkClick>
              </a:rPr>
              <a:t>0116r3</a:t>
            </a:r>
            <a:r>
              <a:rPr lang="en-US" sz="1600" dirty="0">
                <a:solidFill>
                  <a:srgbClr val="00B050"/>
                </a:solidFill>
              </a:rPr>
              <a:t>-Discussion on timeline for 802.11be (Ming Gan)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11" name="Content Placeholder 10">
            <a:extLst>
              <a:ext uri="{FF2B5EF4-FFF2-40B4-BE49-F238E27FC236}">
                <a16:creationId xmlns:a16="http://schemas.microsoft.com/office/drawing/2014/main" id="{F1A5789C-9647-42ED-B7E6-D27D151A94B7}"/>
              </a:ext>
            </a:extLst>
          </p:cNvPr>
          <p:cNvSpPr>
            <a:spLocks noGrp="1"/>
          </p:cNvSpPr>
          <p:nvPr>
            <p:ph idx="1"/>
          </p:nvPr>
        </p:nvSpPr>
        <p:spPr/>
        <p:txBody>
          <a:bodyPr/>
          <a:lstStyle/>
          <a:p>
            <a:pPr>
              <a:buFont typeface="Arial" panose="020B0604020202020204" pitchFamily="34" charset="0"/>
              <a:buChar char="•"/>
            </a:pPr>
            <a:r>
              <a:rPr lang="en-US" dirty="0"/>
              <a:t>Motions are listed in the Appendix</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9204762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lvl="0">
              <a:lnSpc>
                <a:spcPct val="80000"/>
              </a:lnSpc>
              <a:buFont typeface="Arial" panose="020B0604020202020204" pitchFamily="34" charset="0"/>
              <a:buChar char="•"/>
            </a:pPr>
            <a:r>
              <a:rPr lang="en-US" altLang="en-US" dirty="0">
                <a:solidFill>
                  <a:schemeClr val="tx1"/>
                </a:solidFill>
              </a:rPr>
              <a:t>Ad-Hoc Meeting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11" name="Content Placeholder 10">
            <a:extLst>
              <a:ext uri="{FF2B5EF4-FFF2-40B4-BE49-F238E27FC236}">
                <a16:creationId xmlns:a16="http://schemas.microsoft.com/office/drawing/2014/main" id="{F1A5789C-9647-42ED-B7E6-D27D151A94B7}"/>
              </a:ext>
            </a:extLst>
          </p:cNvPr>
          <p:cNvSpPr>
            <a:spLocks noGrp="1"/>
          </p:cNvSpPr>
          <p:nvPr>
            <p:ph idx="1"/>
          </p:nvPr>
        </p:nvSpPr>
        <p:spPr/>
        <p:txBody>
          <a:bodyPr/>
          <a:lstStyle/>
          <a:p>
            <a:r>
              <a:rPr lang="en-US" dirty="0"/>
              <a:t>Motions are listed in the Appendix</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No time.</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sz="2000" dirty="0"/>
              <a:t>January 30		 (Thursday)-MAC/PHY 			19:00-22:00 ET</a:t>
            </a:r>
          </a:p>
          <a:p>
            <a:pPr>
              <a:buFont typeface="Arial" panose="020B0604020202020204" pitchFamily="34" charset="0"/>
              <a:buChar char="•"/>
            </a:pPr>
            <a:r>
              <a:rPr lang="en-US" sz="2000" dirty="0"/>
              <a:t>February 6      	(Thursday)-Joint 				10:00-12:00 ET </a:t>
            </a:r>
          </a:p>
          <a:p>
            <a:pPr>
              <a:buFont typeface="Arial" panose="020B0604020202020204" pitchFamily="34" charset="0"/>
              <a:buChar char="•"/>
            </a:pPr>
            <a:r>
              <a:rPr lang="en-US" sz="2000" dirty="0"/>
              <a:t>February 13 	 	(Thursday)-Joint				19:00-22:00 ET </a:t>
            </a:r>
          </a:p>
          <a:p>
            <a:pPr>
              <a:buFont typeface="Arial" panose="020B0604020202020204" pitchFamily="34" charset="0"/>
              <a:buChar char="•"/>
            </a:pPr>
            <a:r>
              <a:rPr lang="en-US" sz="2000" dirty="0"/>
              <a:t>February 20 	 	(Thursday)-MAC/PHY  			10:00-12:00 ET</a:t>
            </a:r>
          </a:p>
          <a:p>
            <a:pPr>
              <a:buFont typeface="Arial" panose="020B0604020202020204" pitchFamily="34" charset="0"/>
              <a:buChar char="•"/>
            </a:pPr>
            <a:r>
              <a:rPr lang="en-US" sz="2000" dirty="0"/>
              <a:t>February 27 	 	(Thursday)-Joint				19:00-22:00 ET</a:t>
            </a:r>
          </a:p>
          <a:p>
            <a:pPr>
              <a:buFont typeface="Arial" panose="020B0604020202020204" pitchFamily="34" charset="0"/>
              <a:buChar char="•"/>
            </a:pPr>
            <a:r>
              <a:rPr lang="en-US" sz="2000" dirty="0"/>
              <a:t>March 5 		 	(Thursday)-MAC/PHY 			10:00-12:00 ET</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91B0-4721-4158-A55E-8D6CFE1BCFE0}"/>
              </a:ext>
            </a:extLst>
          </p:cNvPr>
          <p:cNvSpPr>
            <a:spLocks noGrp="1"/>
          </p:cNvSpPr>
          <p:nvPr>
            <p:ph type="title"/>
          </p:nvPr>
        </p:nvSpPr>
        <p:spPr/>
        <p:txBody>
          <a:bodyPr/>
          <a:lstStyle/>
          <a:p>
            <a:r>
              <a:rPr lang="en-US" dirty="0"/>
              <a:t>Ad-Hoc SP</a:t>
            </a:r>
          </a:p>
        </p:txBody>
      </p:sp>
      <p:sp>
        <p:nvSpPr>
          <p:cNvPr id="3" name="Content Placeholder 2">
            <a:extLst>
              <a:ext uri="{FF2B5EF4-FFF2-40B4-BE49-F238E27FC236}">
                <a16:creationId xmlns:a16="http://schemas.microsoft.com/office/drawing/2014/main" id="{3625A597-F39E-4B1B-89D6-0AA4CFE92805}"/>
              </a:ext>
            </a:extLst>
          </p:cNvPr>
          <p:cNvSpPr>
            <a:spLocks noGrp="1"/>
          </p:cNvSpPr>
          <p:nvPr>
            <p:ph idx="1"/>
          </p:nvPr>
        </p:nvSpPr>
        <p:spPr/>
        <p:txBody>
          <a:bodyPr/>
          <a:lstStyle/>
          <a:p>
            <a:r>
              <a:rPr lang="en-US" sz="1800" dirty="0"/>
              <a:t>Do you plan attending a one day MAC ad-hoc meeting?</a:t>
            </a:r>
          </a:p>
          <a:p>
            <a:pPr>
              <a:buFontTx/>
              <a:buChar char="-"/>
            </a:pPr>
            <a:r>
              <a:rPr lang="en-US" sz="1800" dirty="0"/>
              <a:t>Option 1: In the Bay Area (sponsored by Laurent/Intel)</a:t>
            </a:r>
          </a:p>
          <a:p>
            <a:pPr lvl="1">
              <a:buFontTx/>
              <a:buChar char="-"/>
            </a:pPr>
            <a:r>
              <a:rPr lang="en-US" sz="1600" dirty="0"/>
              <a:t>Friday 13</a:t>
            </a:r>
            <a:r>
              <a:rPr lang="en-US" sz="1600" baseline="30000" dirty="0"/>
              <a:t>th</a:t>
            </a:r>
            <a:r>
              <a:rPr lang="en-US" sz="1600" dirty="0"/>
              <a:t> (33 members)</a:t>
            </a:r>
          </a:p>
          <a:p>
            <a:pPr>
              <a:buFontTx/>
              <a:buChar char="-"/>
            </a:pPr>
            <a:r>
              <a:rPr lang="en-US" sz="1800" dirty="0"/>
              <a:t>Option 2: In Atlanta (sponsored by IEEE/may need registration fee)</a:t>
            </a:r>
          </a:p>
          <a:p>
            <a:pPr lvl="1">
              <a:buFontTx/>
              <a:buChar char="-"/>
            </a:pPr>
            <a:r>
              <a:rPr lang="en-US" sz="1600" dirty="0"/>
              <a:t>Sunday 15</a:t>
            </a:r>
            <a:r>
              <a:rPr lang="en-US" sz="1600" baseline="30000" dirty="0"/>
              <a:t>th</a:t>
            </a:r>
            <a:r>
              <a:rPr lang="en-US" sz="1600" dirty="0"/>
              <a:t> (30 members)</a:t>
            </a:r>
          </a:p>
          <a:p>
            <a:pPr>
              <a:buFontTx/>
              <a:buChar char="-"/>
            </a:pPr>
            <a:r>
              <a:rPr lang="en-US" sz="2000" dirty="0"/>
              <a:t>Option 3: None </a:t>
            </a:r>
            <a:r>
              <a:rPr lang="en-US" sz="2000" b="0" dirty="0"/>
              <a:t>(4 members)</a:t>
            </a:r>
          </a:p>
          <a:p>
            <a:pPr>
              <a:buFontTx/>
              <a:buChar char="-"/>
            </a:pPr>
            <a:r>
              <a:rPr lang="en-US" sz="2000" dirty="0"/>
              <a:t>Option 4: Abstain (</a:t>
            </a:r>
            <a:r>
              <a:rPr lang="en-US" sz="2000" dirty="0">
                <a:solidFill>
                  <a:srgbClr val="FF0000"/>
                </a:solidFill>
              </a:rPr>
              <a:t>?</a:t>
            </a:r>
            <a:r>
              <a:rPr lang="en-US" sz="2000" dirty="0"/>
              <a:t>)</a:t>
            </a:r>
          </a:p>
          <a:p>
            <a:pPr>
              <a:buFontTx/>
              <a:buChar char="-"/>
            </a:pPr>
            <a:endParaRPr lang="en-US" sz="1800" dirty="0"/>
          </a:p>
        </p:txBody>
      </p:sp>
      <p:sp>
        <p:nvSpPr>
          <p:cNvPr id="4" name="Slide Number Placeholder 3">
            <a:extLst>
              <a:ext uri="{FF2B5EF4-FFF2-40B4-BE49-F238E27FC236}">
                <a16:creationId xmlns:a16="http://schemas.microsoft.com/office/drawing/2014/main" id="{10961377-5F0E-43F9-B85A-990417B66F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0E031457-7F95-4D1C-BAD1-2D88FF486EA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7CF9095-89F2-4991-B32D-8384AF911974}"/>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8554468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05679-8E82-47BD-9975-5E98F08C84ED}"/>
              </a:ext>
            </a:extLst>
          </p:cNvPr>
          <p:cNvSpPr>
            <a:spLocks noGrp="1"/>
          </p:cNvSpPr>
          <p:nvPr>
            <p:ph type="title"/>
          </p:nvPr>
        </p:nvSpPr>
        <p:spPr/>
        <p:txBody>
          <a:bodyPr/>
          <a:lstStyle/>
          <a:p>
            <a:r>
              <a:rPr lang="en-US" dirty="0"/>
              <a:t>Schedule Ad-Hoc Meeting</a:t>
            </a:r>
          </a:p>
        </p:txBody>
      </p:sp>
      <p:sp>
        <p:nvSpPr>
          <p:cNvPr id="3" name="Content Placeholder 2">
            <a:extLst>
              <a:ext uri="{FF2B5EF4-FFF2-40B4-BE49-F238E27FC236}">
                <a16:creationId xmlns:a16="http://schemas.microsoft.com/office/drawing/2014/main" id="{793CA9B4-70D3-4A3A-8461-565BBD12EFA8}"/>
              </a:ext>
            </a:extLst>
          </p:cNvPr>
          <p:cNvSpPr>
            <a:spLocks noGrp="1"/>
          </p:cNvSpPr>
          <p:nvPr>
            <p:ph idx="1"/>
          </p:nvPr>
        </p:nvSpPr>
        <p:spPr/>
        <p:txBody>
          <a:bodyPr/>
          <a:lstStyle/>
          <a:p>
            <a:r>
              <a:rPr lang="en-GB" dirty="0">
                <a:latin typeface="Times New Roman" panose="02020603050405020304" pitchFamily="18" charset="0"/>
                <a:ea typeface="Times New Roman" panose="02020603050405020304" pitchFamily="18" charset="0"/>
              </a:rPr>
              <a:t>Authorize TGbe to hold a MAC ad-hoc meeting in San Jose, California, USA, hosted by Intel Corp., for the purpose of discussing technical contributions on Friday 13</a:t>
            </a:r>
            <a:r>
              <a:rPr lang="en-GB" baseline="30000" dirty="0">
                <a:latin typeface="Times New Roman" panose="02020603050405020304" pitchFamily="18" charset="0"/>
                <a:ea typeface="Times New Roman" panose="02020603050405020304" pitchFamily="18" charset="0"/>
              </a:rPr>
              <a:t>th</a:t>
            </a:r>
            <a:r>
              <a:rPr lang="en-GB" dirty="0">
                <a:latin typeface="Times New Roman" panose="02020603050405020304" pitchFamily="18" charset="0"/>
                <a:ea typeface="Times New Roman" panose="02020603050405020304" pitchFamily="18" charset="0"/>
              </a:rPr>
              <a:t> of March 2020.</a:t>
            </a:r>
          </a:p>
          <a:p>
            <a:endParaRPr lang="en-US" dirty="0"/>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TGbe</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TGbe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Laurent Cariou,  Seconded: Po-Kai Huang, Result: 28Y-19N-11A]</a:t>
            </a:r>
            <a:endParaRPr lang="en-US" dirty="0">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7C2B5B16-501F-4475-BB9B-0E9220442AF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0D2417D3-45CC-45BE-8252-AD485587CB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CF922A-7CD1-4A87-8424-63AC769965ED}"/>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133358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t>Continue presentations of submissions in:</a:t>
            </a:r>
          </a:p>
          <a:p>
            <a:pPr lvl="1">
              <a:buFont typeface="Arial" panose="020B0604020202020204" pitchFamily="34" charset="0"/>
              <a:buChar char="•"/>
            </a:pPr>
            <a:r>
              <a:rPr lang="en-US" dirty="0"/>
              <a:t>Joint sessions and two separate ad-hoc sessions (MAC and PHY)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1CB426D-3826-4984-BFDF-B8F3A3339173}"/>
              </a:ext>
            </a:extLst>
          </p:cNvPr>
          <p:cNvSpPr>
            <a:spLocks noGrp="1"/>
          </p:cNvSpPr>
          <p:nvPr>
            <p:ph type="title"/>
          </p:nvPr>
        </p:nvSpPr>
        <p:spPr/>
        <p:txBody>
          <a:bodyPr/>
          <a:lstStyle/>
          <a:p>
            <a:r>
              <a:rPr lang="en-US" dirty="0"/>
              <a:t>motions</a:t>
            </a:r>
          </a:p>
        </p:txBody>
      </p:sp>
      <p:sp>
        <p:nvSpPr>
          <p:cNvPr id="8" name="Text Placeholder 7">
            <a:extLst>
              <a:ext uri="{FF2B5EF4-FFF2-40B4-BE49-F238E27FC236}">
                <a16:creationId xmlns:a16="http://schemas.microsoft.com/office/drawing/2014/main" id="{3622EDAA-9FC4-476B-B8B5-8A8C39C2D19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E65C0FDC-4ECF-4A49-A9FB-2A7CE21996C5}"/>
              </a:ext>
            </a:extLst>
          </p:cNvPr>
          <p:cNvSpPr>
            <a:spLocks noGrp="1"/>
          </p:cNvSpPr>
          <p:nvPr>
            <p:ph type="dt" idx="10"/>
          </p:nvPr>
        </p:nvSpPr>
        <p:spPr/>
        <p:txBody>
          <a:bodyPr/>
          <a:lstStyle/>
          <a:p>
            <a:r>
              <a:rPr lang="en-US"/>
              <a:t>January 2020</a:t>
            </a:r>
            <a:endParaRPr lang="en-GB" dirty="0"/>
          </a:p>
        </p:txBody>
      </p:sp>
      <p:sp>
        <p:nvSpPr>
          <p:cNvPr id="5" name="Footer Placeholder 4">
            <a:extLst>
              <a:ext uri="{FF2B5EF4-FFF2-40B4-BE49-F238E27FC236}">
                <a16:creationId xmlns:a16="http://schemas.microsoft.com/office/drawing/2014/main" id="{4B4142F8-BBCB-437E-A5D8-72C4FF4B442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F870AE2-EACB-40F9-B9A1-8879663BB6D8}"/>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Tree>
    <p:extLst>
      <p:ext uri="{BB962C8B-B14F-4D97-AF65-F5344CB8AC3E}">
        <p14:creationId xmlns:p14="http://schemas.microsoft.com/office/powerpoint/2010/main" val="33715302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a16="http://schemas.microsoft.com/office/drawing/2014/main"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a16="http://schemas.microsoft.com/office/drawing/2014/main"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75</a:t>
            </a:fld>
            <a:endParaRPr lang="en-GB"/>
          </a:p>
        </p:txBody>
      </p:sp>
      <p:sp>
        <p:nvSpPr>
          <p:cNvPr id="5" name="Footer Placeholder 4">
            <a:extLst>
              <a:ext uri="{FF2B5EF4-FFF2-40B4-BE49-F238E27FC236}">
                <a16:creationId xmlns:a16="http://schemas.microsoft.com/office/drawing/2014/main" id="{36D8C831-9707-4B50-A130-97A963093328}"/>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23F88E3-8100-4325-9D71-EFC86489789F}"/>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655667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ADC51D64-37AC-44E0-8BE2-669423B4B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41D8CA-D2B7-4E8B-8CE0-690BA0B64099}"/>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4822547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a16="http://schemas.microsoft.com/office/drawing/2014/main"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042E747D-F94D-4B02-96D0-DE173DF9F0D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5FCCDC0-E89B-4DD3-8D03-5365DA88A707}"/>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197602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982667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13928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19158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0747746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6628672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2501899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7348540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016666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1087576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41050474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141437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62622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3979079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466443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60246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7900112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83674027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218187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4975402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9179744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8329277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9793685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49937</TotalTime>
  <Words>7362</Words>
  <Application>Microsoft Office PowerPoint</Application>
  <PresentationFormat>On-screen Show (4:3)</PresentationFormat>
  <Paragraphs>2784</Paragraphs>
  <Slides>135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135</vt:i4>
      </vt:variant>
    </vt:vector>
  </HeadingPairs>
  <TitlesOfParts>
    <vt:vector size="143" baseType="lpstr">
      <vt:lpstr>Arial</vt:lpstr>
      <vt:lpstr>Arial Black</vt:lpstr>
      <vt:lpstr>Calibri</vt:lpstr>
      <vt:lpstr>Monotype Sorts</vt:lpstr>
      <vt:lpstr>Symbol</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Agenda (cont.)</vt:lpstr>
      <vt:lpstr>TGbe Schedule</vt:lpstr>
      <vt:lpstr>Straw Polls Submission’s List-1</vt:lpstr>
      <vt:lpstr>Straw Polls Submission’s List-2</vt:lpstr>
      <vt:lpstr>Straw Polls Submission’s List-3</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Submission’s List-6</vt:lpstr>
      <vt:lpstr> Meeting Rooms/Order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AM1</vt:lpstr>
      <vt:lpstr>Submissions</vt:lpstr>
      <vt:lpstr>Agenda for Tuesday AM2</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PM1</vt:lpstr>
      <vt:lpstr>Submissions</vt:lpstr>
      <vt:lpstr>Agenda for Wednesday PM2</vt:lpstr>
      <vt:lpstr>PHY Ad-Hoc Session-Report</vt:lpstr>
      <vt:lpstr>MAC Ad-Hoc Session-Report</vt:lpstr>
      <vt:lpstr>Agenda for Thursday AM1</vt:lpstr>
      <vt:lpstr>PHY Ad-Hoc Session-Report</vt:lpstr>
      <vt:lpstr>MAC Ad-Hoc Session-Report</vt:lpstr>
      <vt:lpstr>Agenda for Thursday AM2</vt:lpstr>
      <vt:lpstr>PHY Ad-Hoc Session-Report</vt:lpstr>
      <vt:lpstr>MAC Ad-Hoc Session-Report</vt:lpstr>
      <vt:lpstr>Agenda for Thursday PM1</vt:lpstr>
      <vt:lpstr>Submissions</vt:lpstr>
      <vt:lpstr>Motions</vt:lpstr>
      <vt:lpstr>Agenda for Thursday PM2</vt:lpstr>
      <vt:lpstr>Motions</vt:lpstr>
      <vt:lpstr>Submissions</vt:lpstr>
      <vt:lpstr>Teleconference Plan</vt:lpstr>
      <vt:lpstr>Ad-Hoc SP</vt:lpstr>
      <vt:lpstr>Schedule Ad-Hoc Meeting</vt:lpstr>
      <vt:lpstr>Goals for March 2020</vt:lpstr>
      <vt:lpstr>Any other business</vt:lpstr>
      <vt:lpstr>adjourn</vt:lpstr>
      <vt:lpstr>References</vt:lpstr>
      <vt:lpstr>motions</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2020-01-17T03:54:18Z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