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7"/>
  </p:notesMasterIdLst>
  <p:handoutMasterIdLst>
    <p:handoutMasterId r:id="rId138"/>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271" r:id="rId30"/>
    <p:sldId id="273" r:id="rId31"/>
    <p:sldId id="364" r:id="rId32"/>
    <p:sldId id="291" r:id="rId33"/>
    <p:sldId id="365" r:id="rId34"/>
    <p:sldId id="374" r:id="rId35"/>
    <p:sldId id="375" r:id="rId36"/>
    <p:sldId id="376" r:id="rId37"/>
    <p:sldId id="398" r:id="rId38"/>
    <p:sldId id="399" r:id="rId39"/>
    <p:sldId id="400" r:id="rId40"/>
    <p:sldId id="401" r:id="rId41"/>
    <p:sldId id="377" r:id="rId42"/>
    <p:sldId id="378" r:id="rId43"/>
    <p:sldId id="379" r:id="rId44"/>
    <p:sldId id="380" r:id="rId45"/>
    <p:sldId id="381" r:id="rId46"/>
    <p:sldId id="382" r:id="rId47"/>
    <p:sldId id="383" r:id="rId48"/>
    <p:sldId id="384" r:id="rId49"/>
    <p:sldId id="385" r:id="rId50"/>
    <p:sldId id="410" r:id="rId51"/>
    <p:sldId id="411" r:id="rId52"/>
    <p:sldId id="386" r:id="rId53"/>
    <p:sldId id="387" r:id="rId54"/>
    <p:sldId id="388" r:id="rId55"/>
    <p:sldId id="389" r:id="rId56"/>
    <p:sldId id="390" r:id="rId57"/>
    <p:sldId id="391" r:id="rId58"/>
    <p:sldId id="412" r:id="rId59"/>
    <p:sldId id="413" r:id="rId60"/>
    <p:sldId id="414" r:id="rId61"/>
    <p:sldId id="330" r:id="rId62"/>
    <p:sldId id="369" r:id="rId63"/>
    <p:sldId id="437" r:id="rId64"/>
    <p:sldId id="297" r:id="rId65"/>
    <p:sldId id="393" r:id="rId66"/>
    <p:sldId id="370" r:id="rId67"/>
    <p:sldId id="286" r:id="rId68"/>
    <p:sldId id="446" r:id="rId69"/>
    <p:sldId id="447" r:id="rId70"/>
    <p:sldId id="305" r:id="rId71"/>
    <p:sldId id="298" r:id="rId72"/>
    <p:sldId id="324" r:id="rId73"/>
    <p:sldId id="323" r:id="rId74"/>
    <p:sldId id="436" r:id="rId75"/>
    <p:sldId id="415" r:id="rId76"/>
    <p:sldId id="416" r:id="rId77"/>
    <p:sldId id="417" r:id="rId78"/>
    <p:sldId id="418" r:id="rId79"/>
    <p:sldId id="419" r:id="rId80"/>
    <p:sldId id="420" r:id="rId81"/>
    <p:sldId id="262" r:id="rId82"/>
    <p:sldId id="421" r:id="rId83"/>
    <p:sldId id="422" r:id="rId84"/>
    <p:sldId id="423" r:id="rId85"/>
    <p:sldId id="424" r:id="rId86"/>
    <p:sldId id="425" r:id="rId87"/>
    <p:sldId id="274" r:id="rId88"/>
    <p:sldId id="268" r:id="rId89"/>
    <p:sldId id="426" r:id="rId90"/>
    <p:sldId id="427" r:id="rId91"/>
    <p:sldId id="428" r:id="rId92"/>
    <p:sldId id="272" r:id="rId93"/>
    <p:sldId id="429" r:id="rId94"/>
    <p:sldId id="275" r:id="rId95"/>
    <p:sldId id="276" r:id="rId96"/>
    <p:sldId id="277" r:id="rId97"/>
    <p:sldId id="278" r:id="rId98"/>
    <p:sldId id="279" r:id="rId99"/>
    <p:sldId id="280" r:id="rId100"/>
    <p:sldId id="281" r:id="rId101"/>
    <p:sldId id="282" r:id="rId102"/>
    <p:sldId id="444" r:id="rId103"/>
    <p:sldId id="283" r:id="rId104"/>
    <p:sldId id="284" r:id="rId105"/>
    <p:sldId id="285" r:id="rId106"/>
    <p:sldId id="430" r:id="rId107"/>
    <p:sldId id="287" r:id="rId108"/>
    <p:sldId id="288" r:id="rId109"/>
    <p:sldId id="289" r:id="rId110"/>
    <p:sldId id="290" r:id="rId111"/>
    <p:sldId id="431" r:id="rId112"/>
    <p:sldId id="292" r:id="rId113"/>
    <p:sldId id="293" r:id="rId114"/>
    <p:sldId id="294" r:id="rId115"/>
    <p:sldId id="295" r:id="rId116"/>
    <p:sldId id="296" r:id="rId117"/>
    <p:sldId id="432" r:id="rId118"/>
    <p:sldId id="433" r:id="rId119"/>
    <p:sldId id="434" r:id="rId120"/>
    <p:sldId id="300" r:id="rId121"/>
    <p:sldId id="301" r:id="rId122"/>
    <p:sldId id="302" r:id="rId123"/>
    <p:sldId id="303" r:id="rId124"/>
    <p:sldId id="304" r:id="rId125"/>
    <p:sldId id="435" r:id="rId126"/>
    <p:sldId id="307" r:id="rId127"/>
    <p:sldId id="308" r:id="rId128"/>
    <p:sldId id="309" r:id="rId129"/>
    <p:sldId id="438" r:id="rId130"/>
    <p:sldId id="439" r:id="rId131"/>
    <p:sldId id="440" r:id="rId132"/>
    <p:sldId id="441" r:id="rId133"/>
    <p:sldId id="442" r:id="rId134"/>
    <p:sldId id="443" r:id="rId135"/>
    <p:sldId id="445" r:id="rId1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1-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35-00-00be-discussion-on-expansion-of-multi-link-aggregation-to-multi-ap.pptx" TargetMode="External"/><Relationship Id="rId13" Type="http://schemas.openxmlformats.org/officeDocument/2006/relationships/hyperlink" Target="https://mentor.ieee.org/802.11/dcn/20/11-20-0071-00-00be-joint-transmission-for-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3-00-00be-coordinated-spatial-reuse-operation.pptx" TargetMode="External"/><Relationship Id="rId12" Type="http://schemas.openxmlformats.org/officeDocument/2006/relationships/hyperlink" Target="https://mentor.ieee.org/802.11/dcn/20/11-20-0068-00-00be-multi-link-and-multi-ap-reference-model-discussion.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4-01-00be-overview-of-multi-ap-operation-in-11be.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56-00-00be-preparations-for-coordinated-ofdma.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47-00-00be-feedback-enhancement.pptx" TargetMode="External"/><Relationship Id="rId14" Type="http://schemas.openxmlformats.org/officeDocument/2006/relationships/hyperlink" Target="https://mentor.ieee.org/802.11/dcn/20/11-20-0073-00-00be-on-coordinated-spatial-reuse-in-11b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5-01-00be-multi-link-feature-candidates-for-r1.pptx" TargetMode="External"/><Relationship Id="rId13"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086-00-00be-opportunistic-implicit-channel-sounding.pptx" TargetMode="External"/><Relationship Id="rId7" Type="http://schemas.openxmlformats.org/officeDocument/2006/relationships/hyperlink" Target="https://mentor.ieee.org/802.11/dcn/20/11-20-0107-00-00be-multi-ap-coordination-for-spatial-reuse.pptx" TargetMode="External"/><Relationship Id="rId12" Type="http://schemas.openxmlformats.org/officeDocument/2006/relationships/hyperlink" Target="https://mentor.ieee.org/802.11/dcn/19/11-19-1955-00-00be-multi-link-operation-per-link-aid.pptx" TargetMode="External"/><Relationship Id="rId2" Type="http://schemas.openxmlformats.org/officeDocument/2006/relationships/hyperlink" Target="https://mentor.ieee.org/802.11/dcn/20/11-20-0083-00-00be-impacts-of-mcs-set-expansion-on-11be-link-adaptation.pptx" TargetMode="External"/><Relationship Id="rId16" Type="http://schemas.openxmlformats.org/officeDocument/2006/relationships/hyperlink" Target="https://mentor.ieee.org/802.11/dcn/20/11-20-0005-00-00be-proposals-on-latenc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1-00-00be-11be-harq-discussions.pptx" TargetMode="External"/><Relationship Id="rId11" Type="http://schemas.openxmlformats.org/officeDocument/2006/relationships/hyperlink" Target="https://mentor.ieee.org/802.11/dcn/19/11-19-1305-00-00be-synchronous-multi-link-operation.pptx" TargetMode="External"/><Relationship Id="rId5" Type="http://schemas.openxmlformats.org/officeDocument/2006/relationships/hyperlink" Target="https://mentor.ieee.org/802.11/dcn/20/11-20-0099-00-00be-coordinated-beamforming-for-802-11be.pptx" TargetMode="External"/><Relationship Id="rId15" Type="http://schemas.openxmlformats.org/officeDocument/2006/relationships/hyperlink" Target="https://mentor.ieee.org/802.11/dcn/20/11-20-0003-00-00be-discussion-on-latency-metric.pptx" TargetMode="External"/><Relationship Id="rId10" Type="http://schemas.openxmlformats.org/officeDocument/2006/relationships/hyperlink" Target="https://mentor.ieee.org/802.11/dcn/20/11-20-0123-00-00be-channel-sounding-for-multi-ap-cbf.pptx" TargetMode="External"/><Relationship Id="rId4" Type="http://schemas.openxmlformats.org/officeDocument/2006/relationships/hyperlink" Target="https://mentor.ieee.org/802.11/dcn/20/11-20-0091-01-00be-performance-of-parameterized-spatial-reuse-psr-with-coordinated-beamforming-null-steering-for-802-11be.pptx" TargetMode="External"/><Relationship Id="rId9" Type="http://schemas.openxmlformats.org/officeDocument/2006/relationships/hyperlink" Target="https://mentor.ieee.org/802.11/dcn/20/11-20-0116-00-00be-discussion-on-timeline-for-802-11be.pptx" TargetMode="External"/><Relationship Id="rId14" Type="http://schemas.openxmlformats.org/officeDocument/2006/relationships/hyperlink" Target="https://mentor.ieee.org/802.11/dcn/19/11-19-2125-00-00be-eht-rts-and-cts-procedure.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7-00-00be-mlo-sn-space-expansion.pptx" TargetMode="External"/><Relationship Id="rId13" Type="http://schemas.openxmlformats.org/officeDocument/2006/relationships/hyperlink" Target="https://mentor.ieee.org/802.11/dcn/20/11-20-0053-00-00be-multi-link-ba.pptx" TargetMode="External"/><Relationship Id="rId3" Type="http://schemas.openxmlformats.org/officeDocument/2006/relationships/hyperlink" Target="https://mentor.ieee.org/802.11/dcn/20/11-20-0012-00-00be-multi-link-acknowledgement-follow-up.pptx" TargetMode="External"/><Relationship Id="rId7" Type="http://schemas.openxmlformats.org/officeDocument/2006/relationships/hyperlink" Target="https://mentor.ieee.org/802.11/dcn/20/11-20-0026-00-00be-mlo-sync-ppdus.pptx" TargetMode="External"/><Relationship Id="rId12" Type="http://schemas.openxmlformats.org/officeDocument/2006/relationships/hyperlink" Target="https://mentor.ieee.org/802.11/dcn/20/11-20-0037-00-00be-power-saving-considering-non-ap-without-str-capability.pptx" TargetMode="External"/><Relationship Id="rId2" Type="http://schemas.openxmlformats.org/officeDocument/2006/relationships/hyperlink" Target="https://mentor.ieee.org/802.11/dcn/20/11-20-0006-00-00be-proposed-corrections-to-channel-access-issues-in-802-11.pptx" TargetMode="External"/><Relationship Id="rId16" Type="http://schemas.openxmlformats.org/officeDocument/2006/relationships/hyperlink" Target="https://mentor.ieee.org/802.11/dcn/20/11-20-0061-00-00be-ba-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4-00-00be-mlo-acknowledgement-procedure.pptx" TargetMode="External"/><Relationship Id="rId11" Type="http://schemas.openxmlformats.org/officeDocument/2006/relationships/hyperlink" Target="https://mentor.ieee.org/802.11/dcn/19/11-19-0034-01-00bd-considerations-on-vehicular-channel-models.pptx" TargetMode="External"/><Relationship Id="rId5" Type="http://schemas.openxmlformats.org/officeDocument/2006/relationships/hyperlink" Target="https://mentor.ieee.org/802.11/dcn/20/11-20-0021-00-00be-priority-access-support-for-ns-ep-services.pptx" TargetMode="External"/><Relationship Id="rId15" Type="http://schemas.openxmlformats.org/officeDocument/2006/relationships/hyperlink" Target="https://mentor.ieee.org/802.11/dcn/20/11-20-0055-00-00be-multi-link-block-ack-architecture.pptx" TargetMode="External"/><Relationship Id="rId10" Type="http://schemas.openxmlformats.org/officeDocument/2006/relationships/hyperlink" Target="https://mentor.ieee.org/802.11/dcn/20/11-20-0030-00-00be-multi-link-association-follow-up.pptx" TargetMode="External"/><Relationship Id="rId4" Type="http://schemas.openxmlformats.org/officeDocument/2006/relationships/hyperlink" Target="https://mentor.ieee.org/802.11/dcn/20/11-20-0014-00-00be-operation-of-non-ap-mld-with-constraints.pptx" TargetMode="External"/><Relationship Id="rId9" Type="http://schemas.openxmlformats.org/officeDocument/2006/relationships/hyperlink" Target="https://mentor.ieee.org/802.11/dcn/20/11-20-0028-00-00be-indication-of-multi-link-information.pptx" TargetMode="External"/><Relationship Id="rId14" Type="http://schemas.openxmlformats.org/officeDocument/2006/relationships/hyperlink" Target="https://mentor.ieee.org/802.11/dcn/20/11-20-0054-00-00be-mld-mac-address-and-wm-address.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2-00-00be-synchronous-transmitter-medium-state-information.pptx" TargetMode="External"/><Relationship Id="rId13" Type="http://schemas.openxmlformats.org/officeDocument/2006/relationships/hyperlink" Target="https://mentor.ieee.org/802.11/dcn/20/11-20-0114-00-00be-block-ack-window-extension.pptx" TargetMode="External"/><Relationship Id="rId3" Type="http://schemas.openxmlformats.org/officeDocument/2006/relationships/hyperlink" Target="https://mentor.ieee.org/802.11/dcn/20/11-20-0063-00-00be-sta-mld-link-address.pptx" TargetMode="External"/><Relationship Id="rId7" Type="http://schemas.openxmlformats.org/officeDocument/2006/relationships/hyperlink" Target="https://mentor.ieee.org/802.11/dcn/20/11-20-0081-00-00be-mlo-synch-transmission.pptx" TargetMode="External"/><Relationship Id="rId12"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62-00-00be-protection-with-more-than-160mhz-ppdu-and-puncture-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70-00-00be-multi-link-power-saving-operation.pptx" TargetMode="External"/><Relationship Id="rId11" Type="http://schemas.openxmlformats.org/officeDocument/2006/relationships/hyperlink" Target="https://mentor.ieee.org/802.11/dcn/20/11-20-0093-01-00be-multi-link-for-low-latency.pptx" TargetMode="External"/><Relationship Id="rId5" Type="http://schemas.openxmlformats.org/officeDocument/2006/relationships/hyperlink" Target="https://mentor.ieee.org/802.11/dcn/20/11-20-0069-00-00be-multi-link-communication-mode-definition.pptx" TargetMode="External"/><Relationship Id="rId10" Type="http://schemas.openxmlformats.org/officeDocument/2006/relationships/hyperlink" Target="https://mentor.ieee.org/802.11/dcn/20/11-20-0085-00-00be-multi-link-power-save-link-bitmap.pptx" TargetMode="External"/><Relationship Id="rId4" Type="http://schemas.openxmlformats.org/officeDocument/2006/relationships/hyperlink" Target="https://mentor.ieee.org/802.11/dcn/20/11-20-0066-00-00be-multi-link-tim.pptx" TargetMode="External"/><Relationship Id="rId9" Type="http://schemas.openxmlformats.org/officeDocument/2006/relationships/hyperlink" Target="https://mentor.ieee.org/802.11/dcn/20/11-20-0084-00-00be-multi-link-tim-desig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8-00-00be-multi-ru-support-for-ofdma.pptx" TargetMode="External"/><Relationship Id="rId3" Type="http://schemas.openxmlformats.org/officeDocument/2006/relationships/hyperlink" Target="https://mentor.ieee.org/802.11/dcn/20/11-20-0075-00-00be-performance-comparison-of-ltf-designs-in-jt.pptx" TargetMode="External"/><Relationship Id="rId7" Type="http://schemas.openxmlformats.org/officeDocument/2006/relationships/hyperlink" Target="https://mentor.ieee.org/802.11/dcn/20/11-20-0090-00-00be-implicit-feedback-feasibility-and-gains-update.pptx" TargetMode="External"/><Relationship Id="rId12"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9-00-00be-multi-ap-implicit-channel-sounding.pptx" TargetMode="External"/><Relationship Id="rId11" Type="http://schemas.openxmlformats.org/officeDocument/2006/relationships/hyperlink" Target="https://mentor.ieee.org/802.11/dcn/20/11-20-0111-00-00be-4096-qam-definition.docx" TargetMode="External"/><Relationship Id="rId5" Type="http://schemas.openxmlformats.org/officeDocument/2006/relationships/hyperlink" Target="https://mentor.ieee.org/802.11/dcn/20/11-20-0080-00-00be-calibration-for-implicit-feedback.pptx" TargetMode="External"/><Relationship Id="rId10" Type="http://schemas.openxmlformats.org/officeDocument/2006/relationships/hyperlink" Target="https://mentor.ieee.org/802.11/dcn/20/11-20-0110-00-00be-11be-preamble-and-forward-compatibility.pptx" TargetMode="External"/><Relationship Id="rId4" Type="http://schemas.openxmlformats.org/officeDocument/2006/relationships/hyperlink" Target="https://mentor.ieee.org/802.11/dcn/20/11-20-0076-00-00be-simulation-results-of-4k-qam.pptx" TargetMode="External"/><Relationship Id="rId9" Type="http://schemas.openxmlformats.org/officeDocument/2006/relationships/hyperlink" Target="https://mentor.ieee.org/802.11/dcn/20/11-20-0109-00-00be-further-considerations-for-multi-ru.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1-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2-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2-00be-phase-rotation-follow-up.pptx" TargetMode="External"/><Relationship Id="rId4" Type="http://schemas.openxmlformats.org/officeDocument/2006/relationships/hyperlink" Target="https://mentor.ieee.org/802.11/dcn/19/11-19-1877-00-00be-16-spatial-stream-support.ppt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358-02-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3-00be-multi-link-operation-link-management.pptx" TargetMode="External"/><Relationship Id="rId5" Type="http://schemas.openxmlformats.org/officeDocument/2006/relationships/hyperlink" Target="https://mentor.ieee.org/802.11/dcn/19/11-19-1526-02-00be-multi-link-power-save.pptx" TargetMode="External"/><Relationship Id="rId4" Type="http://schemas.openxmlformats.org/officeDocument/2006/relationships/hyperlink" Target="https://mentor.ieee.org/802.11/dcn/19/11-19-1510-04-00be-eht-power-saving-considering-multi-link.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779-05-00be-downlink-spatial-reuse-parameter-framework-with-coordinated-beamforming-null-steering-for-802-11be.pptx" TargetMode="External"/><Relationship Id="rId2" Type="http://schemas.openxmlformats.org/officeDocument/2006/relationships/hyperlink" Target="https://mentor.ieee.org/802.11/dcn/19/11-19-1143-03-00be-efficient-operation-for-multi-ap-coordin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95-01-00be-setup-for-multi-ap-coordination.pptx" TargetMode="External"/><Relationship Id="rId5" Type="http://schemas.openxmlformats.org/officeDocument/2006/relationships/hyperlink" Target="https://mentor.ieee.org/802.11/dcn/19/11-19-1788-00-00be-coordinated-ofdma-operation.pptx" TargetMode="External"/><Relationship Id="rId10"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582-02-00be-coordinated-ap-time-and-frequency-sharing-in-a-transmit-opportunity-in-11be.pptx" TargetMode="External"/><Relationship Id="rId9" Type="http://schemas.openxmlformats.org/officeDocument/2006/relationships/hyperlink" Target="https://mentor.ieee.org/802.11/dcn/19/11-19-1919-00-00be-coordinated-ofdma.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19/11-19-1979-00-00be-ul-coordination-for-throughput-improvement-and-interference-reduction.pptx" TargetMode="External"/><Relationship Id="rId3" Type="http://schemas.openxmlformats.org/officeDocument/2006/relationships/hyperlink" Target="https://mentor.ieee.org/802.11/dcn/19/11-19-1903-00-00be-uplink-coordinated-multi-ap.pptx" TargetMode="External"/><Relationship Id="rId7" Type="http://schemas.openxmlformats.org/officeDocument/2006/relationships/hyperlink" Target="https://mentor.ieee.org/802.11/dcn/19/11-19-1972-01-00be-operation-of-virtual-bss-architecture-for-multi-ap-coordination.pptx" TargetMode="External"/><Relationship Id="rId2" Type="http://schemas.openxmlformats.org/officeDocument/2006/relationships/hyperlink" Target="https://mentor.ieee.org/802.11/dcn/19/11-19-1858-01-00be-harq-system-level-simulation-result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61-01-00be-multi-ap-group-establishment.pptx" TargetMode="External"/><Relationship Id="rId5" Type="http://schemas.openxmlformats.org/officeDocument/2006/relationships/hyperlink" Target="https://mentor.ieee.org/802.11/dcn/19/11-19-1931-00-00be-multi-ap-group-formation-follow-up.pptx" TargetMode="External"/><Relationship Id="rId4" Type="http://schemas.openxmlformats.org/officeDocument/2006/relationships/hyperlink" Target="https://mentor.ieee.org/802.11/dcn/19/11-19-1919-01-00be-coordinated-ofdma.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0-00be-consideration-of-eht-ltf.pptx" TargetMode="External"/><Relationship Id="rId5" Type="http://schemas.openxmlformats.org/officeDocument/2006/relationships/hyperlink" Target="https://mentor.ieee.org/802.11/dcn/19/11-19-1910-01-00be-p-matrices-to-support-more-than-8-tx-chains.pptx" TargetMode="External"/><Relationship Id="rId4" Type="http://schemas.openxmlformats.org/officeDocument/2006/relationships/hyperlink" Target="https://mentor.ieee.org/802.11/dcn/19/11-19-1981-01-00be-phase-rotations-design-for-eht.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1548-01-00be-channel-access-design-for-synchronized-multi-links.pptx" TargetMode="External"/><Relationship Id="rId7" Type="http://schemas.openxmlformats.org/officeDocument/2006/relationships/hyperlink" Target="https://mentor.ieee.org/802.11/dcn/19/11-19-1617-01-00be-multi-link-power-save.pptx" TargetMode="External"/><Relationship Id="rId2" Type="http://schemas.openxmlformats.org/officeDocument/2006/relationships/hyperlink" Target="https://mentor.ieee.org/802.11/dcn/19/11-19-1544-02-00be-multi-link-power-sav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615-01-00be-multi-band-multi-channel-operation-for-low-latency-and-jitter.pptx" TargetMode="External"/><Relationship Id="rId5" Type="http://schemas.openxmlformats.org/officeDocument/2006/relationships/hyperlink" Target="https://mentor.ieee.org/802.11/dcn/19/11-19-1591-03-00be-ba-setup-for-multi-link-aggregation.pptx" TargetMode="External"/><Relationship Id="rId4" Type="http://schemas.openxmlformats.org/officeDocument/2006/relationships/hyperlink" Target="https://mentor.ieee.org/802.11/dcn/19/11-19-1549-01-00be-multi-link-association.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9/11-19-1822-02-00be-multi-link-security-consideration.pptx" TargetMode="External"/><Relationship Id="rId2" Type="http://schemas.openxmlformats.org/officeDocument/2006/relationships/hyperlink" Target="https://mentor.ieee.org/802.11/dcn/19/11-19-1678-00-00be-multiple-links-asynchronous-and-synchronous-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7-01-00be-multi-link-acknowledgement.pptx" TargetMode="External"/><Relationship Id="rId5" Type="http://schemas.openxmlformats.org/officeDocument/2006/relationships/hyperlink" Target="https://mentor.ieee.org/802.11/dcn/19/11-19-1856-01-00be-a-mpdu-and-ba.pptx" TargetMode="External"/><Relationship Id="rId4" Type="http://schemas.openxmlformats.org/officeDocument/2006/relationships/hyperlink" Target="https://mentor.ieee.org/802.11/dcn/19/11-19-1823-01-00be-multi-link-setup-follow-up.ppt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022-00-00be-consideration-on-240-160-80-mhz-and-preamble-puncturing.pptx" TargetMode="External"/><Relationship Id="rId4" Type="http://schemas.openxmlformats.org/officeDocument/2006/relationships/hyperlink" Target="https://mentor.ieee.org/802.11/dcn/19/11-19-2161-01-00be-multiple-ru-support-for-11be.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19/11-19-1899-02-00be-mla-mac-addresses-considerations.pptx" TargetMode="External"/><Relationship Id="rId2" Type="http://schemas.openxmlformats.org/officeDocument/2006/relationships/hyperlink" Target="https://mentor.ieee.org/802.11/dcn/19/11-19-1510-03-00be-eht-power-saving-considering-multi-lin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22-02-00be-multi-link-security-consideration.pptx" TargetMode="External"/><Relationship Id="rId4" Type="http://schemas.openxmlformats.org/officeDocument/2006/relationships/hyperlink" Target="https://mentor.ieee.org/802.11/dcn/19/11-19-1900-02-00be-mla-security-considerations.ppt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0032-00-00be-consideration-on-multi-ap-home-mesh-scenario.pptx" TargetMode="External"/><Relationship Id="rId3" Type="http://schemas.openxmlformats.org/officeDocument/2006/relationships/hyperlink" Target="https://mentor.ieee.org/802.11/dcn/19/11-19-1972-01-00be-operation-of-virtual-bss-architecture-for-multi-ap-coordination.pptx" TargetMode="External"/><Relationship Id="rId7" Type="http://schemas.openxmlformats.org/officeDocument/2006/relationships/hyperlink" Target="https://mentor.ieee.org/802.11/dcn/20/11-20-0056-00-00be-preparations-for-coordinated-ofdma.pptx" TargetMode="External"/><Relationship Id="rId2" Type="http://schemas.openxmlformats.org/officeDocument/2006/relationships/hyperlink" Target="https://mentor.ieee.org/802.11/dcn/19/11-19-1931-01-00be-multi-ap-group-form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1-00-00be-considerations-on-coordinated-ofdma.pptx" TargetMode="External"/><Relationship Id="rId5" Type="http://schemas.openxmlformats.org/officeDocument/2006/relationships/hyperlink" Target="https://mentor.ieee.org/802.11/dcn/19/11-19-1979-00-00be-ul-coordination-for-throughput-improvement-and-interference-reduction.pptx" TargetMode="External"/><Relationship Id="rId4" Type="http://schemas.openxmlformats.org/officeDocument/2006/relationships/hyperlink" Target="https://mentor.ieee.org/802.11/dcn/19/11-19-1961-02-00be-multi-ap-group-establishment.pptx" TargetMode="External"/><Relationship Id="rId9" Type="http://schemas.openxmlformats.org/officeDocument/2006/relationships/hyperlink" Target="https://mentor.ieee.org/802.11/dcn/20/11-20-0064-01-00be-overview-of-multi-ap-operation-in-11be.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0048-00-00be-ru-aggregation-for-240mhz-and-320mhz.pptx" TargetMode="External"/><Relationship Id="rId2" Type="http://schemas.openxmlformats.org/officeDocument/2006/relationships/hyperlink" Target="https://mentor.ieee.org/802.11/dcn/20/11-20-0023-00-00be-multiple-ru-aggreg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108-00-00be-multi-ru-support-for-ofdma.pptx" TargetMode="External"/><Relationship Id="rId4" Type="http://schemas.openxmlformats.org/officeDocument/2006/relationships/hyperlink" Target="https://mentor.ieee.org/802.11/dcn/20/11-20-0058-02-00be-preamble-puncturing-for-transmission-to-multiple-stas-in-802-11be.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19/11-19-1942-03-00be-timing-measurement-for-low-latency-features.pptx" TargetMode="External"/><Relationship Id="rId2" Type="http://schemas.openxmlformats.org/officeDocument/2006/relationships/hyperlink" Target="https://mentor.ieee.org/802.11/dcn/19/11-19-1938-00-00be-discussion-on-low-latency-capability-for-802-11b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921-00-00be-multi-link-architecture.pptx" TargetMode="External"/><Relationship Id="rId4" Type="http://schemas.openxmlformats.org/officeDocument/2006/relationships/hyperlink" Target="https://mentor.ieee.org/802.11/dcn/19/11-19-1960-01-00be-reducing-channel-access-delay-for-rta-traffic.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0128-01-00be-discussion-on-multi-ru-in-802-11be.pptx" TargetMode="External"/><Relationship Id="rId2" Type="http://schemas.openxmlformats.org/officeDocument/2006/relationships/hyperlink" Target="https://mentor.ieee.org/802.11/dcn/20/11-20-0109-00-00be-further-considerations-for-multi-ru.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9/11-19-1904-03-00be-mlo-link-management-follow-up.pptx" TargetMode="External"/><Relationship Id="rId2" Type="http://schemas.openxmlformats.org/officeDocument/2006/relationships/hyperlink" Target="https://mentor.ieee.org/802.11/dcn/19/11-19-1899-04-00be-mla-mac-addresses-considerat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24-00-00be-multilink-steps-for-using-a-link.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0031-02-00be-considerations-on-eht-ppdu-formats.pptx" TargetMode="External"/><Relationship Id="rId2" Type="http://schemas.openxmlformats.org/officeDocument/2006/relationships/hyperlink" Target="https://mentor.ieee.org/802.11/dcn/20/11-20-0019-00-00be-11be-ppdu-forma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80-00-00be-calibration-for-implicit-feedback.pptx" TargetMode="External"/><Relationship Id="rId5" Type="http://schemas.openxmlformats.org/officeDocument/2006/relationships/hyperlink" Target="https://mentor.ieee.org/802.11/dcn/20/11-20-0067-00-00be-restrictions-for-16-ss-based-mu-mimo-scheduling.pptx" TargetMode="External"/><Relationship Id="rId4" Type="http://schemas.openxmlformats.org/officeDocument/2006/relationships/hyperlink" Target="https://mentor.ieee.org/802.11/dcn/20/11-20-0041-00-00be-additional-overhead-reduction-in-mixed-beamforming-feedback.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19/11-19-1542-02-00be-multi-link-broadcast-addressed-frame-reception.pptx" TargetMode="External"/><Relationship Id="rId7" Type="http://schemas.openxmlformats.org/officeDocument/2006/relationships/hyperlink" Target="https://mentor.ieee.org/802.11/dcn/19/11-19-1917-00-00be-considerations-for-multi-link-channel-access-without-simultaneous-tx-rx-capability.pptx" TargetMode="External"/><Relationship Id="rId2" Type="http://schemas.openxmlformats.org/officeDocument/2006/relationships/hyperlink" Target="https://mentor.ieee.org/802.11/dcn/19/11-19-1899-04-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36-02-00be-multi-link-channel-access-follow-up.pptx" TargetMode="External"/><Relationship Id="rId5"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24-00-00be-multilink-steps-for-using-a-link.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203-00-00be-option-i-and-option-ii-which-way-to-go.pptx" TargetMode="External"/><Relationship Id="rId2" Type="http://schemas.openxmlformats.org/officeDocument/2006/relationships/hyperlink" Target="https://mentor.ieee.org/802.11/dcn/19/11-19-1979-01-00be-ul-coordination-for-throughput-improvement-and-interference-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6-03-00be-discussion-on-timeline-for-802-11be.pptx" TargetMode="External"/><Relationship Id="rId5" Type="http://schemas.openxmlformats.org/officeDocument/2006/relationships/hyperlink" Target="https://mentor.ieee.org/802.11/dcn/20/11-20-0115-02-00be-multi-link-feature-candidates-for-r1.pptx" TargetMode="External"/><Relationship Id="rId4" Type="http://schemas.openxmlformats.org/officeDocument/2006/relationships/hyperlink" Target="https://mentor.ieee.org/802.11/dcn/19/11-19-2153-03-00be-adopting-a-release-framework-to-meet-timeline.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297"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224431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679424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8721579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88185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05389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116296424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pic>
        <p:nvPicPr>
          <p:cNvPr id="10" name="Picture 9">
            <a:extLst>
              <a:ext uri="{FF2B5EF4-FFF2-40B4-BE49-F238E27FC236}">
                <a16:creationId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110874127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8490536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810270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70544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2823854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5176086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6086693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4910645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712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0403195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239560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6015847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val="436799599"/>
                    </a:ext>
                  </a:extLst>
                </a:gridCol>
                <a:gridCol w="1028700">
                  <a:extLst>
                    <a:ext uri="{9D8B030D-6E8A-4147-A177-3AD203B41FA5}">
                      <a16:colId xmlns:a16="http://schemas.microsoft.com/office/drawing/2014/main" val="1255421991"/>
                    </a:ext>
                  </a:extLst>
                </a:gridCol>
                <a:gridCol w="1028700">
                  <a:extLst>
                    <a:ext uri="{9D8B030D-6E8A-4147-A177-3AD203B41FA5}">
                      <a16:colId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500975097"/>
                  </a:ext>
                </a:extLst>
              </a:tr>
            </a:tbl>
          </a:graphicData>
        </a:graphic>
      </p:graphicFrame>
    </p:spTree>
    <p:extLst>
      <p:ext uri="{BB962C8B-B14F-4D97-AF65-F5344CB8AC3E}">
        <p14:creationId xmlns:p14="http://schemas.microsoft.com/office/powerpoint/2010/main" val="33596692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val="249456051"/>
                    </a:ext>
                  </a:extLst>
                </a:gridCol>
                <a:gridCol w="1528042">
                  <a:extLst>
                    <a:ext uri="{9D8B030D-6E8A-4147-A177-3AD203B41FA5}">
                      <a16:colId xmlns:a16="http://schemas.microsoft.com/office/drawing/2014/main" val="34097630"/>
                    </a:ext>
                  </a:extLst>
                </a:gridCol>
                <a:gridCol w="942293">
                  <a:extLst>
                    <a:ext uri="{9D8B030D-6E8A-4147-A177-3AD203B41FA5}">
                      <a16:colId xmlns:a16="http://schemas.microsoft.com/office/drawing/2014/main" val="976734116"/>
                    </a:ext>
                  </a:extLst>
                </a:gridCol>
                <a:gridCol w="942293">
                  <a:extLst>
                    <a:ext uri="{9D8B030D-6E8A-4147-A177-3AD203B41FA5}">
                      <a16:colId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4252171119"/>
                  </a:ext>
                </a:extLst>
              </a:tr>
            </a:tbl>
          </a:graphicData>
        </a:graphic>
      </p:graphicFrame>
    </p:spTree>
    <p:extLst>
      <p:ext uri="{BB962C8B-B14F-4D97-AF65-F5344CB8AC3E}">
        <p14:creationId xmlns:p14="http://schemas.microsoft.com/office/powerpoint/2010/main" val="3527449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val="168344121"/>
                    </a:ext>
                  </a:extLst>
                </a:gridCol>
                <a:gridCol w="1346200">
                  <a:extLst>
                    <a:ext uri="{9D8B030D-6E8A-4147-A177-3AD203B41FA5}">
                      <a16:colId xmlns:a16="http://schemas.microsoft.com/office/drawing/2014/main" val="1042010448"/>
                    </a:ext>
                  </a:extLst>
                </a:gridCol>
                <a:gridCol w="1346200">
                  <a:extLst>
                    <a:ext uri="{9D8B030D-6E8A-4147-A177-3AD203B41FA5}">
                      <a16:colId xmlns:a16="http://schemas.microsoft.com/office/drawing/2014/main" val="2826231871"/>
                    </a:ext>
                  </a:extLst>
                </a:gridCol>
                <a:gridCol w="825500">
                  <a:extLst>
                    <a:ext uri="{9D8B030D-6E8A-4147-A177-3AD203B41FA5}">
                      <a16:colId xmlns:a16="http://schemas.microsoft.com/office/drawing/2014/main" val="4285048147"/>
                    </a:ext>
                  </a:extLst>
                </a:gridCol>
                <a:gridCol w="825500">
                  <a:extLst>
                    <a:ext uri="{9D8B030D-6E8A-4147-A177-3AD203B41FA5}">
                      <a16:colId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661991629"/>
                  </a:ext>
                </a:extLst>
              </a:tr>
            </a:tbl>
          </a:graphicData>
        </a:graphic>
      </p:graphicFrame>
    </p:spTree>
    <p:extLst>
      <p:ext uri="{BB962C8B-B14F-4D97-AF65-F5344CB8AC3E}">
        <p14:creationId xmlns:p14="http://schemas.microsoft.com/office/powerpoint/2010/main" val="349828295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val="2828615192"/>
                    </a:ext>
                  </a:extLst>
                </a:gridCol>
                <a:gridCol w="1511341">
                  <a:extLst>
                    <a:ext uri="{9D8B030D-6E8A-4147-A177-3AD203B41FA5}">
                      <a16:colId xmlns:a16="http://schemas.microsoft.com/office/drawing/2014/main" val="2263822232"/>
                    </a:ext>
                  </a:extLst>
                </a:gridCol>
                <a:gridCol w="1511341">
                  <a:extLst>
                    <a:ext uri="{9D8B030D-6E8A-4147-A177-3AD203B41FA5}">
                      <a16:colId xmlns:a16="http://schemas.microsoft.com/office/drawing/2014/main" val="3427035817"/>
                    </a:ext>
                  </a:extLst>
                </a:gridCol>
                <a:gridCol w="1511341">
                  <a:extLst>
                    <a:ext uri="{9D8B030D-6E8A-4147-A177-3AD203B41FA5}">
                      <a16:colId xmlns:a16="http://schemas.microsoft.com/office/drawing/2014/main" val="3497256590"/>
                    </a:ext>
                  </a:extLst>
                </a:gridCol>
                <a:gridCol w="931994">
                  <a:extLst>
                    <a:ext uri="{9D8B030D-6E8A-4147-A177-3AD203B41FA5}">
                      <a16:colId xmlns:a16="http://schemas.microsoft.com/office/drawing/2014/main" val="3298567581"/>
                    </a:ext>
                  </a:extLst>
                </a:gridCol>
                <a:gridCol w="931994">
                  <a:extLst>
                    <a:ext uri="{9D8B030D-6E8A-4147-A177-3AD203B41FA5}">
                      <a16:colId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241201014"/>
                  </a:ext>
                </a:extLst>
              </a:tr>
            </a:tbl>
          </a:graphicData>
        </a:graphic>
      </p:graphicFrame>
    </p:spTree>
    <p:extLst>
      <p:ext uri="{BB962C8B-B14F-4D97-AF65-F5344CB8AC3E}">
        <p14:creationId xmlns:p14="http://schemas.microsoft.com/office/powerpoint/2010/main" val="40962161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7" name="Table 6">
            <a:extLst>
              <a:ext uri="{FF2B5EF4-FFF2-40B4-BE49-F238E27FC236}">
                <a16:creationId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val="3007579673"/>
                    </a:ext>
                  </a:extLst>
                </a:gridCol>
                <a:gridCol w="1028700">
                  <a:extLst>
                    <a:ext uri="{9D8B030D-6E8A-4147-A177-3AD203B41FA5}">
                      <a16:colId xmlns:a16="http://schemas.microsoft.com/office/drawing/2014/main" val="831650628"/>
                    </a:ext>
                  </a:extLst>
                </a:gridCol>
                <a:gridCol w="1028700">
                  <a:extLst>
                    <a:ext uri="{9D8B030D-6E8A-4147-A177-3AD203B41FA5}">
                      <a16:colId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174111860"/>
                  </a:ext>
                </a:extLst>
              </a:tr>
            </a:tbl>
          </a:graphicData>
        </a:graphic>
      </p:graphicFrame>
    </p:spTree>
    <p:extLst>
      <p:ext uri="{BB962C8B-B14F-4D97-AF65-F5344CB8AC3E}">
        <p14:creationId xmlns:p14="http://schemas.microsoft.com/office/powerpoint/2010/main" val="97511073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graphicFrame>
        <p:nvGraphicFramePr>
          <p:cNvPr id="8" name="Table 7">
            <a:extLst>
              <a:ext uri="{FF2B5EF4-FFF2-40B4-BE49-F238E27FC236}">
                <a16:creationId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val="3725887819"/>
                    </a:ext>
                  </a:extLst>
                </a:gridCol>
                <a:gridCol w="1028700">
                  <a:extLst>
                    <a:ext uri="{9D8B030D-6E8A-4147-A177-3AD203B41FA5}">
                      <a16:colId xmlns:a16="http://schemas.microsoft.com/office/drawing/2014/main" val="683494230"/>
                    </a:ext>
                  </a:extLst>
                </a:gridCol>
                <a:gridCol w="1028700">
                  <a:extLst>
                    <a:ext uri="{9D8B030D-6E8A-4147-A177-3AD203B41FA5}">
                      <a16:colId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val="2763530279"/>
                  </a:ext>
                </a:extLst>
              </a:tr>
            </a:tbl>
          </a:graphicData>
        </a:graphic>
      </p:graphicFrame>
    </p:spTree>
    <p:extLst>
      <p:ext uri="{BB962C8B-B14F-4D97-AF65-F5344CB8AC3E}">
        <p14:creationId xmlns:p14="http://schemas.microsoft.com/office/powerpoint/2010/main" val="17346119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5200809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61154746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2863352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1841818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196350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149852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6451168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45903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216421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37877019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817324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Wednesday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1">
              <a:lnSpc>
                <a:spcPct val="80000"/>
              </a:lnSpc>
              <a:buFont typeface="Arial" panose="020B0604020202020204" pitchFamily="34" charset="0"/>
              <a:buChar char="•"/>
            </a:pPr>
            <a:endParaRPr lang="en-US" altLang="en-US" sz="1400" dirty="0">
              <a:solidFill>
                <a:srgbClr val="FF0000"/>
              </a:solidFill>
            </a:endParaRPr>
          </a:p>
          <a:p>
            <a:pPr>
              <a:lnSpc>
                <a:spcPct val="80000"/>
              </a:lnSpc>
              <a:buFont typeface="Arial" panose="020B0604020202020204" pitchFamily="34" charset="0"/>
              <a:buChar char="•"/>
            </a:pP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AM2 (10:30-12:30)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1">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Ad-Hoc Meeting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57476093"/>
              </p:ext>
            </p:extLst>
          </p:nvPr>
        </p:nvGraphicFramePr>
        <p:xfrm>
          <a:off x="883673" y="2209800"/>
          <a:ext cx="7193527" cy="356616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r>
                        <a:rPr lang="en-US" sz="1800" b="1" u="none" dirty="0">
                          <a:solidFill>
                            <a:schemeClr val="tx1"/>
                          </a:solidFill>
                        </a:rPr>
                        <a:t>TGbe Ad-Hoc</a:t>
                      </a:r>
                    </a:p>
                    <a:p>
                      <a:pPr algn="ctr"/>
                      <a:r>
                        <a:rPr lang="en-US" sz="1800" b="1" u="none" dirty="0">
                          <a:solidFill>
                            <a:schemeClr val="tx1"/>
                          </a:solidFill>
                        </a:rPr>
                        <a:t>[MAC/PHY]</a:t>
                      </a: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435945101"/>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1143r3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Efficient Operation for Multi-AP Coordination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Sungjin Park </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1535r3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Sounding for AP Collaboration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Junghoon Suh</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MAP-Sounding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1582r</a:t>
                      </a:r>
                      <a:r>
                        <a:rPr lang="en-US" sz="1200" b="0" i="0" u="sng" strike="noStrike" dirty="0">
                          <a:solidFill>
                            <a:srgbClr val="00B050"/>
                          </a:solidFill>
                          <a:effectLst/>
                          <a:latin typeface="+mn-lt"/>
                        </a:rPr>
                        <a:t>1</a:t>
                      </a:r>
                    </a:p>
                  </a:txBody>
                  <a:tcPr marL="6676" marR="6676" marT="6676" marB="0" anchor="b"/>
                </a:tc>
                <a:tc>
                  <a:txBody>
                    <a:bodyPr/>
                    <a:lstStyle/>
                    <a:p>
                      <a:pPr algn="l"/>
                      <a:r>
                        <a:rPr lang="en-US" sz="1200" b="0" dirty="0">
                          <a:solidFill>
                            <a:srgbClr val="00B050"/>
                          </a:solidFill>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B050"/>
                          </a:solidFill>
                          <a:effectLst/>
                          <a:latin typeface="+mn-lt"/>
                        </a:rPr>
                        <a:t>Lochan Verma</a:t>
                      </a: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MAP-OF(T)DMA</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1788r0</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Coordinated OFDMA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1895r1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Setup for Multi-AP coordination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Sungjin Park </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MAP-Operation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 1116r5</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multi-band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1358r1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1510r3</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EHT Power saving considering multi-link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Jeongki Kim</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1526r1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1528r2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Operation - Link Management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1536r2</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Power Consideration for Multi-link Transmissions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Rojan Chitrakar</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1542r1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broadcast addressed frame reception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1544r1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Multi-link power save operation</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Minyoung Park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1548r1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a:solidFill>
                            <a:srgbClr val="00B050"/>
                          </a:solidFill>
                          <a:effectLst/>
                        </a:rPr>
                        <a:t>Channel access in design for synchronized multi-links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solidFill>
                            <a:srgbClr val="00B050"/>
                          </a:solidFill>
                          <a:effectLst/>
                          <a:hlinkClick r:id="rId16">
                            <a:extLst>
                              <a:ext uri="{A12FA001-AC4F-418D-AE19-62706E023703}">
                                <ahyp:hlinkClr xmlns:ahyp="http://schemas.microsoft.com/office/drawing/2018/hyperlinkcolor" val="tx"/>
                              </a:ext>
                            </a:extLst>
                          </a:hlinkClick>
                        </a:rPr>
                        <a:t>1549r1</a:t>
                      </a:r>
                      <a:endParaRPr lang="en-US" sz="1200" b="0" i="0" u="sng" strike="noStrike">
                        <a:solidFill>
                          <a:srgbClr val="00B050"/>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Yunbo Li</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467154498"/>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solidFill>
                            <a:srgbClr val="00B050"/>
                          </a:solidFill>
                          <a:effectLst/>
                          <a:latin typeface="+mn-lt"/>
                          <a:hlinkClick r:id="rId2">
                            <a:extLst>
                              <a:ext uri="{A12FA001-AC4F-418D-AE19-62706E023703}">
                                <ahyp:hlinkClr xmlns:ahyp="http://schemas.microsoft.com/office/drawing/2018/hyperlinkcolor" val="tx"/>
                              </a:ext>
                            </a:extLst>
                          </a:hlinkClick>
                        </a:rPr>
                        <a:t>1591r3</a:t>
                      </a:r>
                      <a:endParaRPr lang="en-US" sz="1200" b="0" i="0" u="sng" strike="noStrike">
                        <a:solidFill>
                          <a:srgbClr val="00B050"/>
                        </a:solidFill>
                        <a:effectLst/>
                        <a:latin typeface="+mn-lt"/>
                      </a:endParaRPr>
                    </a:p>
                  </a:txBody>
                  <a:tcPr marL="6676" marR="6676" marT="6676" marB="0" anchor="b"/>
                </a:tc>
                <a:tc>
                  <a:txBody>
                    <a:bodyPr/>
                    <a:lstStyle/>
                    <a:p>
                      <a:pPr algn="l" fontAlgn="b"/>
                      <a:r>
                        <a:rPr lang="en-US" sz="1200" u="none" strike="noStrike" dirty="0">
                          <a:solidFill>
                            <a:srgbClr val="00B050"/>
                          </a:solidFill>
                          <a:effectLst/>
                          <a:latin typeface="+mn-lt"/>
                        </a:rPr>
                        <a:t>BA setup for multi-link Aggregation</a:t>
                      </a:r>
                      <a:endParaRPr lang="en-US" sz="1200" b="0" i="0" u="none" strike="noStrike" dirty="0">
                        <a:solidFill>
                          <a:srgbClr val="00B050"/>
                        </a:solidFill>
                        <a:effectLst/>
                        <a:latin typeface="+mn-lt"/>
                      </a:endParaRPr>
                    </a:p>
                  </a:txBody>
                  <a:tcPr marL="6676" marR="6676" marT="6676" marB="0" anchor="b"/>
                </a:tc>
                <a:tc>
                  <a:txBody>
                    <a:bodyPr/>
                    <a:lstStyle/>
                    <a:p>
                      <a:pPr algn="l" fontAlgn="b"/>
                      <a:r>
                        <a:rPr lang="en-US" sz="1200" u="none" strike="noStrike">
                          <a:solidFill>
                            <a:srgbClr val="00B050"/>
                          </a:solidFill>
                          <a:effectLst/>
                          <a:latin typeface="+mn-lt"/>
                        </a:rPr>
                        <a:t>Jason Y. Guo</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latin typeface="+mn-lt"/>
                        </a:rPr>
                        <a:t>ML-Block Ack</a:t>
                      </a:r>
                      <a:endParaRPr lang="en-US" sz="1200" b="0" i="0" u="none" strike="noStrike">
                        <a:solidFill>
                          <a:srgbClr val="00B050"/>
                        </a:solidFill>
                        <a:effectLst/>
                        <a:latin typeface="+mn-lt"/>
                      </a:endParaRPr>
                    </a:p>
                  </a:txBody>
                  <a:tcPr marL="6676" marR="6676" marT="6676"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0B050"/>
                          </a:solidFill>
                          <a:effectLst/>
                          <a:latin typeface="+mn-lt"/>
                          <a:hlinkClick r:id="rId3">
                            <a:extLst>
                              <a:ext uri="{A12FA001-AC4F-418D-AE19-62706E023703}">
                                <ahyp:hlinkClr xmlns:ahyp="http://schemas.microsoft.com/office/drawing/2018/hyperlinkcolor" val="tx"/>
                              </a:ext>
                            </a:extLst>
                          </a:hlinkClick>
                        </a:rPr>
                        <a:t>1615r1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b="0" i="0" u="none" strike="noStrike" dirty="0">
                          <a:solidFill>
                            <a:srgbClr val="00B050"/>
                          </a:solidFill>
                          <a:effectLst/>
                          <a:latin typeface="+mn-lt"/>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mn-lt"/>
                        </a:rPr>
                        <a:t>Liuming Lu</a:t>
                      </a: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mn-lt"/>
                        </a:rPr>
                        <a:t>ML-Med. Access</a:t>
                      </a:r>
                      <a:endParaRPr lang="en-US" sz="1200" b="0" i="0" u="none" strike="noStrike" dirty="0">
                        <a:solidFill>
                          <a:srgbClr val="00B050"/>
                        </a:solidFill>
                        <a:effectLst/>
                        <a:latin typeface="+mn-lt"/>
                      </a:endParaRPr>
                    </a:p>
                  </a:txBody>
                  <a:tcPr marL="5859" marR="5859" marT="5859" marB="0" anchor="b"/>
                </a:tc>
                <a:tc>
                  <a:txBody>
                    <a:bodyPr/>
                    <a:lstStyle/>
                    <a:p>
                      <a:pPr algn="ctr" fontAlgn="b"/>
                      <a:r>
                        <a:rPr lang="en-US" sz="1200" b="0" i="0" u="none" strike="noStrike" dirty="0">
                          <a:solidFill>
                            <a:srgbClr val="00B050"/>
                          </a:solidFill>
                          <a:effectLst/>
                          <a:latin typeface="+mn-lt"/>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1617r1</a:t>
                      </a:r>
                      <a:endParaRPr lang="en-US" sz="1200" b="0" i="0" u="sng" strike="noStrike" dirty="0">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Multi-link power save</a:t>
                      </a:r>
                      <a:endParaRPr lang="en-US" sz="1200" b="0" i="0" u="none" strike="noStrike">
                        <a:solidFill>
                          <a:srgbClr val="00B050"/>
                        </a:solidFill>
                        <a:effectLst/>
                        <a:latin typeface="+mn-lt"/>
                      </a:endParaRPr>
                    </a:p>
                  </a:txBody>
                  <a:tcPr marL="5859" marR="5859" marT="5859" marB="0" anchor="b"/>
                </a:tc>
                <a:tc>
                  <a:txBody>
                    <a:bodyPr/>
                    <a:lstStyle/>
                    <a:p>
                      <a:pPr algn="l" fontAlgn="b"/>
                      <a:r>
                        <a:rPr lang="en-US" sz="1200" u="none" strike="noStrike">
                          <a:solidFill>
                            <a:srgbClr val="00B050"/>
                          </a:solidFill>
                          <a:effectLst/>
                          <a:latin typeface="+mn-lt"/>
                        </a:rPr>
                        <a:t>Liwen Chu</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latin typeface="+mn-lt"/>
                        </a:rPr>
                        <a:t>ML-Power Save</a:t>
                      </a:r>
                      <a:endParaRPr lang="en-US" sz="1200" b="0" i="0" u="none" strike="noStrike">
                        <a:solidFill>
                          <a:srgbClr val="00B050"/>
                        </a:solidFill>
                        <a:effectLst/>
                        <a:latin typeface="+mn-lt"/>
                      </a:endParaRPr>
                    </a:p>
                  </a:txBody>
                  <a:tcPr marL="5859" marR="5859" marT="5859" marB="0" anchor="b"/>
                </a:tc>
                <a:tc>
                  <a:txBody>
                    <a:bodyPr/>
                    <a:lstStyle/>
                    <a:p>
                      <a:pPr algn="ctr" fontAlgn="b"/>
                      <a:r>
                        <a:rPr lang="en-US" sz="1200" u="none" strike="noStrike" dirty="0">
                          <a:solidFill>
                            <a:srgbClr val="00B050"/>
                          </a:solidFill>
                          <a:effectLst/>
                          <a:latin typeface="+mn-lt"/>
                        </a:rPr>
                        <a:t>MAC</a:t>
                      </a:r>
                      <a:endParaRPr lang="en-US" sz="1200" b="0" i="0" u="none" strike="noStrike" dirty="0">
                        <a:solidFill>
                          <a:srgbClr val="00B050"/>
                        </a:solidFill>
                        <a:effectLst/>
                        <a:latin typeface="+mn-lt"/>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1678r0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Link Asynchronous and Synchronous TX</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Alan Jauh</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1822r2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security consideration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1823r1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setup follow up</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Po-Kai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1856r1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A-MPDU and BA</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solidFill>
                            <a:srgbClr val="00B050"/>
                          </a:solidFill>
                          <a:effectLst/>
                          <a:hlinkClick r:id="rId9">
                            <a:extLst>
                              <a:ext uri="{A12FA001-AC4F-418D-AE19-62706E023703}">
                                <ahyp:hlinkClr xmlns:ahyp="http://schemas.microsoft.com/office/drawing/2018/hyperlinkcolor" val="tx"/>
                              </a:ext>
                            </a:extLst>
                          </a:hlinkClick>
                        </a:rPr>
                        <a:t>1887r1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Multi-link Acknowledgement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Taewon Song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ML-Block Ack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1868r2</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Signaling support for multi-RU assignment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Lei Huang</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1869r0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Preamble Puncturing and RU Aggregation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Bin Tian</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solidFill>
                            <a:srgbClr val="00B050"/>
                          </a:solidFill>
                          <a:effectLst/>
                          <a:hlinkClick r:id="rId12">
                            <a:extLst>
                              <a:ext uri="{A12FA001-AC4F-418D-AE19-62706E023703}">
                                <ahyp:hlinkClr xmlns:ahyp="http://schemas.microsoft.com/office/drawing/2018/hyperlinkcolor" val="tx"/>
                              </a:ext>
                            </a:extLst>
                          </a:hlinkClick>
                        </a:rPr>
                        <a:t>1877r0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16 Spatial Stream Support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Wook Bong Lee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1890r0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Phase Rotation Follow-up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Eunsung Park</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L-Preamble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solidFill>
                            <a:srgbClr val="00B050"/>
                          </a:solidFill>
                          <a:effectLst/>
                          <a:hlinkClick r:id="rId14">
                            <a:extLst>
                              <a:ext uri="{A12FA001-AC4F-418D-AE19-62706E023703}">
                                <ahyp:hlinkClr xmlns:ahyp="http://schemas.microsoft.com/office/drawing/2018/hyperlinkcolor" val="tx"/>
                              </a:ext>
                            </a:extLst>
                          </a:hlinkClick>
                        </a:rPr>
                        <a:t>1907r1</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Multiple RU Combinations for EHT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Jianhan Liu</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1908r0</a:t>
                      </a:r>
                      <a:endParaRPr lang="en-US" sz="1200" b="0" i="0" u="sng" strike="noStrike">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a:solidFill>
                            <a:srgbClr val="00B050"/>
                          </a:solidFill>
                          <a:effectLst/>
                        </a:rPr>
                        <a:t>Multi RU support (pending r1)</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Ron Porat</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1914r2</a:t>
                      </a:r>
                      <a:endParaRPr lang="en-US" sz="1200" b="0" i="0" u="sng" strike="noStrike" dirty="0">
                        <a:solidFill>
                          <a:srgbClr val="00B050"/>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Multiple RU discussion</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Ross Jian Yu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a:solidFill>
                            <a:srgbClr val="00B050"/>
                          </a:solidFill>
                          <a:effectLst/>
                        </a:rPr>
                        <a:t>Multi-RU/Puncture</a:t>
                      </a:r>
                      <a:endParaRPr lang="en-US" sz="1200" b="0" i="0" u="none" strike="noStrike">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238290219"/>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solidFill>
                            <a:srgbClr val="00B050"/>
                          </a:solidFill>
                          <a:effectLst/>
                          <a:hlinkClick r:id="rId2">
                            <a:extLst>
                              <a:ext uri="{A12FA001-AC4F-418D-AE19-62706E023703}">
                                <ahyp:hlinkClr xmlns:ahyp="http://schemas.microsoft.com/office/drawing/2018/hyperlinkcolor" val="tx"/>
                              </a:ext>
                            </a:extLst>
                          </a:hlinkClick>
                        </a:rPr>
                        <a:t>1980r1</a:t>
                      </a:r>
                      <a:endParaRPr lang="en-US" sz="1100" b="0" i="0" u="sng" strike="noStrike">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a:solidFill>
                            <a:srgbClr val="00B050"/>
                          </a:solidFill>
                          <a:effectLst/>
                        </a:rPr>
                        <a:t>EHT P matrices Discussion</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solidFill>
                            <a:srgbClr val="00B050"/>
                          </a:solidFill>
                          <a:effectLst/>
                          <a:hlinkClick r:id="rId3">
                            <a:extLst>
                              <a:ext uri="{A12FA001-AC4F-418D-AE19-62706E023703}">
                                <ahyp:hlinkClr xmlns:ahyp="http://schemas.microsoft.com/office/drawing/2018/hyperlinkcolor" val="tx"/>
                              </a:ext>
                            </a:extLst>
                          </a:hlinkClick>
                        </a:rPr>
                        <a:t>1981r1</a:t>
                      </a:r>
                      <a:endParaRPr lang="en-US" sz="1100" b="0" i="0" u="sng"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1200" u="none" strike="noStrike" dirty="0">
                          <a:solidFill>
                            <a:srgbClr val="00B050"/>
                          </a:solidFill>
                          <a:effectLst/>
                        </a:rPr>
                        <a:t>Phase Rotations Design for EHT</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a:solidFill>
                            <a:srgbClr val="00B050"/>
                          </a:solidFill>
                          <a:effectLst/>
                        </a:rPr>
                        <a:t>Dandan Liang</a:t>
                      </a:r>
                      <a:endParaRPr lang="en-US" sz="1200" b="0" i="0" u="none" strike="noStrike">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Done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solidFill>
                            <a:srgbClr val="00B050"/>
                          </a:solidFill>
                          <a:effectLst/>
                        </a:rPr>
                        <a:t>L-Preamble</a:t>
                      </a:r>
                      <a:endParaRPr lang="en-US" sz="12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85945074"/>
              </p:ext>
            </p:extLst>
          </p:nvPr>
        </p:nvGraphicFramePr>
        <p:xfrm>
          <a:off x="457200" y="1602216"/>
          <a:ext cx="8149210"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solidFill>
                            <a:srgbClr val="00B050"/>
                          </a:solidFill>
                          <a:effectLst/>
                          <a:hlinkClick r:id="rId2">
                            <a:extLst>
                              <a:ext uri="{A12FA001-AC4F-418D-AE19-62706E023703}">
                                <ahyp:hlinkClr xmlns:ahyp="http://schemas.microsoft.com/office/drawing/2018/hyperlinkcolor" val="tx"/>
                              </a:ext>
                            </a:extLst>
                          </a:hlinkClick>
                        </a:rPr>
                        <a:t>1779r5</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Downlink SR parameter framework with coordinated </a:t>
                      </a:r>
                    </a:p>
                    <a:p>
                      <a:pPr algn="l" fontAlgn="b"/>
                      <a:r>
                        <a:rPr lang="en-US" sz="1200" u="none" strike="noStrike" dirty="0">
                          <a:solidFill>
                            <a:srgbClr val="00B050"/>
                          </a:solidFill>
                          <a:effectLst/>
                        </a:rPr>
                        <a:t>beamforming/null steering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David Lopez-Perez</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MAP-SR</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solidFill>
                            <a:srgbClr val="00B050"/>
                          </a:solidFill>
                          <a:effectLst/>
                          <a:hlinkClick r:id="rId3">
                            <a:extLst>
                              <a:ext uri="{A12FA001-AC4F-418D-AE19-62706E023703}">
                                <ahyp:hlinkClr xmlns:ahyp="http://schemas.microsoft.com/office/drawing/2018/hyperlinkcolor" val="tx"/>
                              </a:ext>
                            </a:extLst>
                          </a:hlinkClick>
                        </a:rPr>
                        <a:t>1858r0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HARQ System Level Simulation Results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Sebastian Max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HARQ-General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1903r0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Uplink Coordinated Multi-AP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Roya Doostnejad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1919r0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Coordinated OFDMA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Liwen Chu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MAP-OFDMA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Joint</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solidFill>
                            <a:srgbClr val="00B050"/>
                          </a:solidFill>
                          <a:effectLst/>
                          <a:hlinkClick r:id="rId6">
                            <a:extLst>
                              <a:ext uri="{A12FA001-AC4F-418D-AE19-62706E023703}">
                                <ahyp:hlinkClr xmlns:ahyp="http://schemas.microsoft.com/office/drawing/2018/hyperlinkcolor" val="tx"/>
                              </a:ext>
                            </a:extLst>
                          </a:hlinkClick>
                        </a:rPr>
                        <a:t>1931r0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 group formation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Cheng Chen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solidFill>
                            <a:srgbClr val="00B050"/>
                          </a:solidFill>
                          <a:effectLst/>
                          <a:hlinkClick r:id="rId7">
                            <a:extLst>
                              <a:ext uri="{A12FA001-AC4F-418D-AE19-62706E023703}">
                                <ahyp:hlinkClr xmlns:ahyp="http://schemas.microsoft.com/office/drawing/2018/hyperlinkcolor" val="tx"/>
                              </a:ext>
                            </a:extLst>
                          </a:hlinkClick>
                        </a:rPr>
                        <a:t>1961r1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Multi-ap-group-establishment</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Bo Sun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solidFill>
                            <a:srgbClr val="00B050"/>
                          </a:solidFill>
                          <a:effectLst/>
                          <a:hlinkClick r:id="rId8">
                            <a:extLst>
                              <a:ext uri="{A12FA001-AC4F-418D-AE19-62706E023703}">
                                <ahyp:hlinkClr xmlns:ahyp="http://schemas.microsoft.com/office/drawing/2018/hyperlinkcolor" val="tx"/>
                              </a:ext>
                            </a:extLst>
                          </a:hlinkClick>
                        </a:rPr>
                        <a:t>1972r1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Operation of virtual BSS Arch. for Multi-AP Coord.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solidFill>
                            <a:srgbClr val="00B050"/>
                          </a:solidFill>
                          <a:effectLst/>
                        </a:rPr>
                        <a:t>Guogang</a:t>
                      </a:r>
                      <a:r>
                        <a:rPr lang="en-US" sz="1200" u="none" strike="noStrike" dirty="0">
                          <a:solidFill>
                            <a:srgbClr val="00B050"/>
                          </a:solidFill>
                          <a:effectLst/>
                        </a:rPr>
                        <a:t> Huang</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MAP-Operation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solidFill>
                            <a:srgbClr val="00B050"/>
                          </a:solidFill>
                          <a:effectLst/>
                          <a:hlinkClick r:id="rId9">
                            <a:extLst>
                              <a:ext uri="{A12FA001-AC4F-418D-AE19-62706E023703}">
                                <ahyp:hlinkClr xmlns:ahyp="http://schemas.microsoft.com/office/drawing/2018/hyperlinkcolor" val="tx"/>
                              </a:ext>
                            </a:extLst>
                          </a:hlinkClick>
                        </a:rPr>
                        <a:t>1979r0</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UL Coord. 4 Throughput Improvement and </a:t>
                      </a:r>
                      <a:r>
                        <a:rPr lang="en-US" sz="1200" u="none" strike="noStrike" dirty="0" err="1">
                          <a:solidFill>
                            <a:srgbClr val="00B050"/>
                          </a:solidFill>
                          <a:effectLst/>
                        </a:rPr>
                        <a:t>Interf</a:t>
                      </a:r>
                      <a:r>
                        <a:rPr lang="en-US" sz="1200" u="none" strike="noStrike" dirty="0">
                          <a:solidFill>
                            <a:srgbClr val="00B050"/>
                          </a:solidFill>
                          <a:effectLst/>
                        </a:rPr>
                        <a:t>. Reduction</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Genady Tsodik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MAP-UL Mux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Joint</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solidFill>
                            <a:srgbClr val="00B050"/>
                          </a:solidFill>
                          <a:effectLst/>
                          <a:hlinkClick r:id="rId13">
                            <a:extLst>
                              <a:ext uri="{A12FA001-AC4F-418D-AE19-62706E023703}">
                                <ahyp:hlinkClr xmlns:ahyp="http://schemas.microsoft.com/office/drawing/2018/hyperlinkcolor" val="tx"/>
                              </a:ext>
                            </a:extLst>
                          </a:hlinkClick>
                        </a:rPr>
                        <a:t>1836r2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Multi-link Channel Access Follow-up</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Sharan Naribole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solidFill>
                            <a:srgbClr val="00B050"/>
                          </a:solidFill>
                          <a:effectLst/>
                          <a:hlinkClick r:id="rId14">
                            <a:extLst>
                              <a:ext uri="{A12FA001-AC4F-418D-AE19-62706E023703}">
                                <ahyp:hlinkClr xmlns:ahyp="http://schemas.microsoft.com/office/drawing/2018/hyperlinkcolor" val="tx"/>
                              </a:ext>
                            </a:extLst>
                          </a:hlinkClick>
                        </a:rPr>
                        <a:t>1899r2</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 MAC Addresses considerations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solidFill>
                            <a:srgbClr val="00B050"/>
                          </a:solidFill>
                          <a:effectLst/>
                          <a:hlinkClick r:id="rId15">
                            <a:extLst>
                              <a:ext uri="{A12FA001-AC4F-418D-AE19-62706E023703}">
                                <ahyp:hlinkClr xmlns:ahyp="http://schemas.microsoft.com/office/drawing/2018/hyperlinkcolor" val="tx"/>
                              </a:ext>
                            </a:extLst>
                          </a:hlinkClick>
                        </a:rPr>
                        <a:t>1900r2</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MLA-security-considerations</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Duncan Ho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solidFill>
                            <a:srgbClr val="00B050"/>
                          </a:solidFill>
                          <a:effectLst/>
                          <a:hlinkClick r:id="rId16">
                            <a:extLst>
                              <a:ext uri="{A12FA001-AC4F-418D-AE19-62706E023703}">
                                <ahyp:hlinkClr xmlns:ahyp="http://schemas.microsoft.com/office/drawing/2018/hyperlinkcolor" val="tx"/>
                              </a:ext>
                            </a:extLst>
                          </a:hlinkClick>
                        </a:rPr>
                        <a:t>1904r1</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MLO: Link Management (follow-up) </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211472464"/>
              </p:ext>
            </p:extLst>
          </p:nvPr>
        </p:nvGraphicFramePr>
        <p:xfrm>
          <a:off x="387351" y="1725724"/>
          <a:ext cx="836868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64300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solidFill>
                            <a:srgbClr val="00B050"/>
                          </a:solidFill>
                          <a:effectLst/>
                          <a:hlinkClick r:id="rId2">
                            <a:extLst>
                              <a:ext uri="{A12FA001-AC4F-418D-AE19-62706E023703}">
                                <ahyp:hlinkClr xmlns:ahyp="http://schemas.microsoft.com/office/drawing/2018/hyperlinkcolor" val="tx"/>
                              </a:ext>
                            </a:extLst>
                          </a:hlinkClick>
                        </a:rPr>
                        <a:t>1917r0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Considerations for ML channel access without simultaneous </a:t>
                      </a:r>
                    </a:p>
                    <a:p>
                      <a:pPr algn="l" fontAlgn="b"/>
                      <a:r>
                        <a:rPr lang="en-US" sz="1200" u="none" strike="noStrike" dirty="0">
                          <a:solidFill>
                            <a:srgbClr val="00B050"/>
                          </a:solidFill>
                          <a:effectLst/>
                        </a:rPr>
                        <a:t>TX/RX capability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Insun Jang</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ML-Sync TX/RX</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dirty="0">
                          <a:solidFill>
                            <a:srgbClr val="00B050"/>
                          </a:solidFill>
                          <a:effectLst/>
                          <a:hlinkClick r:id="rId4">
                            <a:extLst>
                              <a:ext uri="{A12FA001-AC4F-418D-AE19-62706E023703}">
                                <ahyp:hlinkClr xmlns:ahyp="http://schemas.microsoft.com/office/drawing/2018/hyperlinkcolor" val="tx"/>
                              </a:ext>
                            </a:extLst>
                          </a:hlinkClick>
                        </a:rPr>
                        <a:t>1921r0</a:t>
                      </a:r>
                      <a:endParaRPr lang="en-US" sz="1200" b="0" i="0" u="sng" strike="noStrike" dirty="0">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Multi-link 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Ming Gan</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1924r0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Multilink – steps for using a link</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Laurent Cariou</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Multi-link-operation-simulation-methodology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solidFill>
                            <a:srgbClr val="00B050"/>
                          </a:solidFill>
                          <a:effectLst/>
                          <a:hlinkClick r:id="rId10">
                            <a:extLst>
                              <a:ext uri="{A12FA001-AC4F-418D-AE19-62706E023703}">
                                <ahyp:hlinkClr xmlns:ahyp="http://schemas.microsoft.com/office/drawing/2018/hyperlinkcolor" val="tx"/>
                              </a:ext>
                            </a:extLst>
                          </a:hlinkClick>
                        </a:rPr>
                        <a:t>1938r0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Discussion on low latency capability for 802.11be</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Kazuyuki Sakoda</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solidFill>
                            <a:srgbClr val="00B050"/>
                          </a:solidFill>
                          <a:effectLst/>
                          <a:hlinkClick r:id="rId11">
                            <a:extLst>
                              <a:ext uri="{A12FA001-AC4F-418D-AE19-62706E023703}">
                                <ahyp:hlinkClr xmlns:ahyp="http://schemas.microsoft.com/office/drawing/2018/hyperlinkcolor" val="tx"/>
                              </a:ext>
                            </a:extLst>
                          </a:hlinkClick>
                        </a:rPr>
                        <a:t>1942r3</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Timing Measurement for Low Latency Features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Akira Kishida</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Low Latency</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solidFill>
                            <a:srgbClr val="00B050"/>
                          </a:solidFill>
                          <a:effectLst/>
                          <a:hlinkClick r:id="rId13">
                            <a:extLst>
                              <a:ext uri="{A12FA001-AC4F-418D-AE19-62706E023703}">
                                <ahyp:hlinkClr xmlns:ahyp="http://schemas.microsoft.com/office/drawing/2018/hyperlinkcolor" val="tx"/>
                              </a:ext>
                            </a:extLst>
                          </a:hlinkClick>
                        </a:rPr>
                        <a:t>1960r1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dirty="0">
                          <a:solidFill>
                            <a:srgbClr val="00B050"/>
                          </a:solidFill>
                          <a:effectLst/>
                        </a:rPr>
                        <a:t>Reducing Channel Access Delay for RTA Traffic</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Mohamed Abouelseoud</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solidFill>
                            <a:srgbClr val="00B050"/>
                          </a:solidFill>
                          <a:effectLst/>
                        </a:rPr>
                        <a:t>Low Latency</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456399080"/>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solidFill>
                            <a:srgbClr val="00B050"/>
                          </a:solidFill>
                          <a:effectLst/>
                          <a:hlinkClick r:id="rId4">
                            <a:extLst>
                              <a:ext uri="{A12FA001-AC4F-418D-AE19-62706E023703}">
                                <ahyp:hlinkClr xmlns:ahyp="http://schemas.microsoft.com/office/drawing/2018/hyperlinkcolor" val="tx"/>
                              </a:ext>
                            </a:extLst>
                          </a:hlinkClick>
                        </a:rPr>
                        <a:t>1910r1</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P matrices to support more than 8 TX chains</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Miguel López</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b="0" i="0" u="none" strike="noStrike" dirty="0">
                          <a:solidFill>
                            <a:srgbClr val="00B050"/>
                          </a:solidFill>
                          <a:effectLst/>
                          <a:latin typeface="Times New Roman" panose="02020603050405020304" pitchFamily="18" charset="0"/>
                        </a:rPr>
                        <a:t>Presented</a:t>
                      </a:r>
                    </a:p>
                  </a:txBody>
                  <a:tcPr marL="5589" marR="5589" marT="5589" marB="0" anchor="b"/>
                </a:tc>
                <a:tc>
                  <a:txBody>
                    <a:bodyPr/>
                    <a:lstStyle/>
                    <a:p>
                      <a:pPr algn="l" fontAlgn="b"/>
                      <a:r>
                        <a:rPr lang="en-US" sz="1200" u="none" strike="noStrike">
                          <a:solidFill>
                            <a:srgbClr val="00B050"/>
                          </a:solidFill>
                          <a:effectLst/>
                        </a:rPr>
                        <a:t>MIMO</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solidFill>
                            <a:srgbClr val="00B050"/>
                          </a:solidFill>
                          <a:effectLst/>
                        </a:rPr>
                        <a:t>PHY</a:t>
                      </a:r>
                      <a:endParaRPr lang="en-US" sz="1200" b="0" i="0" u="none" strike="noStrike">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solidFill>
                            <a:srgbClr val="00B050"/>
                          </a:solidFill>
                          <a:effectLst/>
                          <a:hlinkClick r:id="rId5">
                            <a:extLst>
                              <a:ext uri="{A12FA001-AC4F-418D-AE19-62706E023703}">
                                <ahyp:hlinkClr xmlns:ahyp="http://schemas.microsoft.com/office/drawing/2018/hyperlinkcolor" val="tx"/>
                              </a:ext>
                            </a:extLst>
                          </a:hlinkClick>
                        </a:rPr>
                        <a:t>1925r0</a:t>
                      </a:r>
                      <a:endParaRPr lang="en-US" sz="1200" b="0" i="0" u="sng" strike="noStrike">
                        <a:solidFill>
                          <a:srgbClr val="00B050"/>
                        </a:solidFill>
                        <a:effectLst/>
                        <a:latin typeface="Calibri" panose="020F0502020204030204" pitchFamily="34" charset="0"/>
                      </a:endParaRPr>
                    </a:p>
                  </a:txBody>
                  <a:tcPr marL="5589" marR="5589" marT="5589" marB="0" anchor="b"/>
                </a:tc>
                <a:tc>
                  <a:txBody>
                    <a:bodyPr/>
                    <a:lstStyle/>
                    <a:p>
                      <a:pPr algn="l" fontAlgn="b"/>
                      <a:r>
                        <a:rPr lang="en-US" sz="1200" u="none" strike="noStrike">
                          <a:solidFill>
                            <a:srgbClr val="00B050"/>
                          </a:solidFill>
                          <a:effectLst/>
                        </a:rPr>
                        <a:t>Consideration of EHT-LTF</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Jinmin Kim</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Presented</a:t>
                      </a:r>
                      <a:endParaRPr lang="en-US" sz="1200" b="0" i="0" u="none" strike="noStrike" dirty="0">
                        <a:solidFill>
                          <a:srgbClr val="00B050"/>
                        </a:solidFill>
                        <a:effectLst/>
                        <a:latin typeface="Times New Roman" panose="02020603050405020304" pitchFamily="18" charset="0"/>
                      </a:endParaRPr>
                    </a:p>
                  </a:txBody>
                  <a:tcPr marL="5589" marR="5589" marT="5589" marB="0" anchor="b"/>
                </a:tc>
                <a:tc>
                  <a:txBody>
                    <a:bodyPr/>
                    <a:lstStyle/>
                    <a:p>
                      <a:pPr algn="l" fontAlgn="b"/>
                      <a:r>
                        <a:rPr lang="en-US" sz="1200" u="none" strike="noStrike">
                          <a:solidFill>
                            <a:srgbClr val="00B050"/>
                          </a:solidFill>
                          <a:effectLst/>
                        </a:rPr>
                        <a:t>EHT Preamble</a:t>
                      </a:r>
                      <a:endParaRPr lang="en-US" sz="1200" b="0" i="0" u="none" strike="noStrike">
                        <a:solidFill>
                          <a:srgbClr val="00B05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solidFill>
                            <a:srgbClr val="00B050"/>
                          </a:solidFill>
                          <a:effectLst/>
                        </a:rPr>
                        <a:t>PHY</a:t>
                      </a:r>
                      <a:endParaRPr lang="en-US" sz="1200" b="0" i="0" u="none" strike="noStrike" dirty="0">
                        <a:solidFill>
                          <a:srgbClr val="00B05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977749746"/>
              </p:ext>
            </p:extLst>
          </p:nvPr>
        </p:nvGraphicFramePr>
        <p:xfrm>
          <a:off x="351102" y="1793088"/>
          <a:ext cx="8441796" cy="462036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FFC000"/>
                          </a:solidFill>
                          <a:effectLst/>
                          <a:latin typeface="+mn-lt"/>
                          <a:hlinkClick r:id="rId2">
                            <a:extLst>
                              <a:ext uri="{A12FA001-AC4F-418D-AE19-62706E023703}">
                                <ahyp:hlinkClr xmlns:ahyp="http://schemas.microsoft.com/office/drawing/2018/hyperlinkcolor" val="tx"/>
                              </a:ext>
                            </a:extLst>
                          </a:hlinkClick>
                        </a:rPr>
                        <a:t>19/1262r6</a:t>
                      </a:r>
                      <a:endParaRPr lang="en-US" sz="1200" b="0" i="0" u="sng" strike="noStrike">
                        <a:solidFill>
                          <a:srgbClr val="FFC000"/>
                        </a:solidFill>
                        <a:effectLst/>
                        <a:latin typeface="+mn-lt"/>
                      </a:endParaRPr>
                    </a:p>
                  </a:txBody>
                  <a:tcPr marL="9525" marR="9525" marT="9525" marB="0" anchor="b"/>
                </a:tc>
                <a:tc>
                  <a:txBody>
                    <a:bodyPr/>
                    <a:lstStyle/>
                    <a:p>
                      <a:pPr algn="l" fontAlgn="b"/>
                      <a:r>
                        <a:rPr lang="en-US" sz="1200" b="0" i="0" u="none" strike="noStrike">
                          <a:solidFill>
                            <a:srgbClr val="FFC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FFC000"/>
                          </a:solidFill>
                          <a:effectLst/>
                          <a:latin typeface="+mn-lt"/>
                        </a:rPr>
                        <a:t>Edward Au</a:t>
                      </a:r>
                    </a:p>
                  </a:txBody>
                  <a:tcPr marL="9525" marR="9525" marT="9525" marB="0" anchor="b"/>
                </a:tc>
                <a:tc>
                  <a:txBody>
                    <a:bodyPr/>
                    <a:lstStyle/>
                    <a:p>
                      <a:pPr algn="ctr" fontAlgn="b"/>
                      <a:r>
                        <a:rPr lang="en-US" sz="1200" b="0" i="0" u="none" strike="noStrike" dirty="0">
                          <a:solidFill>
                            <a:srgbClr val="FFC000"/>
                          </a:solidFill>
                          <a:effectLst/>
                          <a:latin typeface="+mn-lt"/>
                        </a:rPr>
                        <a:t>Absent</a:t>
                      </a:r>
                    </a:p>
                  </a:txBody>
                  <a:tcPr marL="9525" marR="9525" marT="9525" marB="0" anchor="b"/>
                </a:tc>
                <a:tc>
                  <a:txBody>
                    <a:bodyPr/>
                    <a:lstStyle/>
                    <a:p>
                      <a:pPr algn="l" fontAlgn="b"/>
                      <a:r>
                        <a:rPr lang="en-US" sz="1200" b="0" i="0" u="none" strike="noStrike">
                          <a:solidFill>
                            <a:srgbClr val="FFC000"/>
                          </a:solidFill>
                          <a:effectLst/>
                          <a:latin typeface="+mn-lt"/>
                        </a:rPr>
                        <a:t>Timeline/Planning</a:t>
                      </a:r>
                    </a:p>
                  </a:txBody>
                  <a:tcPr marL="9525" marR="9525" marT="9525" marB="0" anchor="b"/>
                </a:tc>
                <a:tc>
                  <a:txBody>
                    <a:bodyPr/>
                    <a:lstStyle/>
                    <a:p>
                      <a:pPr algn="ctr" fontAlgn="b"/>
                      <a:r>
                        <a:rPr lang="en-US" sz="1200" b="0" i="0" u="none" strike="noStrike" dirty="0">
                          <a:solidFill>
                            <a:srgbClr val="FFC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19/2153r0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B050"/>
                          </a:solidFill>
                          <a:effectLst/>
                          <a:latin typeface="+mn-lt"/>
                        </a:rPr>
                        <a:t>Laurent Cariou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0B050"/>
                          </a:solidFill>
                          <a:effectLst/>
                          <a:latin typeface="+mn-lt"/>
                          <a:hlinkClick r:id="rId6">
                            <a:extLst>
                              <a:ext uri="{A12FA001-AC4F-418D-AE19-62706E023703}">
                                <ahyp:hlinkClr xmlns:ahyp="http://schemas.microsoft.com/office/drawing/2018/hyperlinkcolor" val="tx"/>
                              </a:ext>
                            </a:extLst>
                          </a:hlinkClick>
                        </a:rPr>
                        <a:t>20/0011r0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B050"/>
                          </a:solidFill>
                          <a:effectLst/>
                          <a:latin typeface="+mn-lt"/>
                        </a:rPr>
                        <a:t>Sungjin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dirty="0">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dirty="0">
                          <a:solidFill>
                            <a:srgbClr val="0563C1"/>
                          </a:solidFill>
                          <a:effectLst/>
                          <a:latin typeface="+mn-lt"/>
                          <a:hlinkClick r:id="rId7"/>
                        </a:rPr>
                        <a:t>20/0033r0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Coordinated spatial reuse operation </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11733661"/>
                  </a:ext>
                </a:extLst>
              </a:tr>
              <a:tr h="458356">
                <a:tc>
                  <a:txBody>
                    <a:bodyPr/>
                    <a:lstStyle/>
                    <a:p>
                      <a:pPr algn="ctr" fontAlgn="b"/>
                      <a:r>
                        <a:rPr lang="en-US" sz="1200" b="0" i="0" u="sng" strike="noStrike" dirty="0">
                          <a:solidFill>
                            <a:srgbClr val="0563C1"/>
                          </a:solidFill>
                          <a:effectLst/>
                          <a:latin typeface="+mn-lt"/>
                          <a:hlinkClick r:id="rId8"/>
                        </a:rPr>
                        <a:t>20/0035r0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dirty="0">
                          <a:solidFill>
                            <a:srgbClr val="000000"/>
                          </a:solidFill>
                          <a:effectLst/>
                          <a:latin typeface="+mn-lt"/>
                        </a:rPr>
                        <a:t>Yoshihisa Kondo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9"/>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0B050"/>
                          </a:solidFill>
                          <a:effectLst/>
                          <a:latin typeface="+mn-lt"/>
                          <a:hlinkClick r:id="rId10">
                            <a:extLst>
                              <a:ext uri="{A12FA001-AC4F-418D-AE19-62706E023703}">
                                <ahyp:hlinkClr xmlns:ahyp="http://schemas.microsoft.com/office/drawing/2018/hyperlinkcolor" val="tx"/>
                              </a:ext>
                            </a:extLst>
                          </a:hlinkClick>
                        </a:rPr>
                        <a:t>20/0056r0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Preparations for coordinated OFDMA</a:t>
                      </a:r>
                    </a:p>
                  </a:txBody>
                  <a:tcPr marL="9525" marR="9525" marT="9525" marB="0" anchor="b"/>
                </a:tc>
                <a:tc>
                  <a:txBody>
                    <a:bodyPr/>
                    <a:lstStyle/>
                    <a:p>
                      <a:pPr algn="l" fontAlgn="b"/>
                      <a:r>
                        <a:rPr lang="en-US" sz="1200" b="0" i="0" u="none" strike="noStrike" dirty="0">
                          <a:solidFill>
                            <a:srgbClr val="00B050"/>
                          </a:solidFill>
                          <a:effectLst/>
                          <a:latin typeface="+mn-lt"/>
                        </a:rPr>
                        <a:t>Rojan Chitrakar</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MAP-OFDMA</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1"/>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dirty="0" err="1">
                          <a:solidFill>
                            <a:srgbClr val="000000"/>
                          </a:solidFill>
                          <a:effectLst/>
                          <a:latin typeface="+mn-lt"/>
                        </a:rPr>
                        <a:t>Chenhe</a:t>
                      </a:r>
                      <a:r>
                        <a:rPr lang="en-US" sz="1200" b="0" i="0" u="none" strike="noStrike" dirty="0">
                          <a:solidFill>
                            <a:srgbClr val="000000"/>
                          </a:solidFill>
                          <a:effectLst/>
                          <a:latin typeface="+mn-lt"/>
                        </a:rPr>
                        <a:t>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2"/>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3"/>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4"/>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2152704106"/>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876786925"/>
                  </a:ext>
                </a:extLst>
              </a:tr>
              <a:tr h="251175">
                <a:tc>
                  <a:txBody>
                    <a:bodyPr/>
                    <a:lstStyle/>
                    <a:p>
                      <a:pPr algn="ctr" fontAlgn="b"/>
                      <a:r>
                        <a:rPr lang="en-US" sz="1200" b="0" i="0" u="none" strike="noStrike" dirty="0">
                          <a:solidFill>
                            <a:srgbClr val="000000"/>
                          </a:solidFill>
                          <a:effectLst/>
                          <a:latin typeface="+mn-lt"/>
                          <a:hlinkClick r:id="rId3"/>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4"/>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5"/>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6"/>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7"/>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none" strike="noStrike" kern="1200" dirty="0">
                          <a:solidFill>
                            <a:srgbClr val="00B050"/>
                          </a:solidFill>
                          <a:effectLst/>
                          <a:latin typeface="+mn-lt"/>
                          <a:ea typeface="+mn-ea"/>
                          <a:cs typeface="+mn-cs"/>
                          <a:hlinkClick r:id="rId8">
                            <a:extLst>
                              <a:ext uri="{A12FA001-AC4F-418D-AE19-62706E023703}">
                                <ahyp:hlinkClr xmlns:ahyp="http://schemas.microsoft.com/office/drawing/2018/hyperlinkcolor" val="tx"/>
                              </a:ext>
                            </a:extLst>
                          </a:hlinkClick>
                        </a:rPr>
                        <a:t>20/0115r1</a:t>
                      </a:r>
                      <a:endParaRPr lang="en-US" sz="1200" b="0" i="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Multi-Link Feature Candidates For R1</a:t>
                      </a: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Huizhao Wang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endParaRPr lang="en-US" sz="1200" b="0" i="0" u="none" strike="noStrike" kern="1200" dirty="0">
                        <a:solidFill>
                          <a:srgbClr val="00B050"/>
                        </a:solidFill>
                        <a:effectLst/>
                        <a:latin typeface="+mn-lt"/>
                        <a:ea typeface="+mn-ea"/>
                        <a:cs typeface="+mn-cs"/>
                      </a:endParaRPr>
                    </a:p>
                  </a:txBody>
                  <a:tcPr marL="9525" marR="9525" marT="9525" marB="0" anchor="b"/>
                </a:tc>
                <a:tc>
                  <a:txBody>
                    <a:bodyPr/>
                    <a:lstStyle/>
                    <a:p>
                      <a:pPr algn="l" fontAlgn="b"/>
                      <a:r>
                        <a:rPr lang="en-US" sz="1200" b="0" i="0" u="none" strike="noStrike" kern="1200" dirty="0">
                          <a:solidFill>
                            <a:srgbClr val="00B050"/>
                          </a:solidFill>
                          <a:effectLst/>
                          <a:latin typeface="+mn-lt"/>
                          <a:ea typeface="+mn-ea"/>
                          <a:cs typeface="+mn-cs"/>
                        </a:rPr>
                        <a:t>Timeline/Planning</a:t>
                      </a:r>
                    </a:p>
                  </a:txBody>
                  <a:tcPr marL="9525" marR="9525" marT="9525" marB="0" anchor="b"/>
                </a:tc>
                <a:tc>
                  <a:txBody>
                    <a:bodyPr/>
                    <a:lstStyle/>
                    <a:p>
                      <a:pPr algn="ctr" fontAlgn="b"/>
                      <a:r>
                        <a:rPr lang="en-US" sz="1200" b="0" i="0" u="none" strike="noStrike" kern="1200" dirty="0">
                          <a:solidFill>
                            <a:srgbClr val="00B050"/>
                          </a:solidFill>
                          <a:effectLst/>
                          <a:latin typeface="+mn-lt"/>
                          <a:ea typeface="+mn-ea"/>
                          <a:cs typeface="+mn-cs"/>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20/0116r0</a:t>
                      </a:r>
                      <a:endParaRPr lang="en-US" sz="1200" b="0" i="0" u="sng" strike="noStrike" dirty="0">
                        <a:solidFill>
                          <a:srgbClr val="00B050"/>
                        </a:solidFill>
                        <a:effectLst/>
                        <a:latin typeface="+mn-lt"/>
                      </a:endParaRPr>
                    </a:p>
                  </a:txBody>
                  <a:tcPr marL="9525" marR="9525" marT="9525" marB="0" anchor="b"/>
                </a:tc>
                <a:tc>
                  <a:txBody>
                    <a:bodyPr/>
                    <a:lstStyle/>
                    <a:p>
                      <a:pPr algn="l"/>
                      <a:r>
                        <a:rPr lang="en-US" sz="1200" b="0" dirty="0">
                          <a:solidFill>
                            <a:srgbClr val="00B050"/>
                          </a:solidFill>
                          <a:effectLst/>
                        </a:rPr>
                        <a:t>Discussion on timeline for 802.11be</a:t>
                      </a:r>
                    </a:p>
                  </a:txBody>
                  <a:tcPr anchor="ctr"/>
                </a:tc>
                <a:tc>
                  <a:txBody>
                    <a:bodyPr/>
                    <a:lstStyle/>
                    <a:p>
                      <a:pPr algn="l" fontAlgn="b"/>
                      <a:r>
                        <a:rPr lang="en-US" sz="1200" b="0" i="0" kern="1200" dirty="0">
                          <a:solidFill>
                            <a:srgbClr val="00B050"/>
                          </a:solidFill>
                          <a:effectLst/>
                          <a:latin typeface="+mn-lt"/>
                          <a:ea typeface="+mn-ea"/>
                          <a:cs typeface="+mn-cs"/>
                        </a:rPr>
                        <a:t>Ming Gan</a:t>
                      </a:r>
                      <a:endParaRPr lang="en-US" sz="1200" b="0" i="0" u="none" strike="noStrike" dirty="0">
                        <a:solidFill>
                          <a:srgbClr val="00B050"/>
                        </a:solidFill>
                        <a:effectLst/>
                        <a:latin typeface="+mn-lt"/>
                      </a:endParaRP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Timeline/Planning</a:t>
                      </a:r>
                    </a:p>
                  </a:txBody>
                  <a:tcPr marL="9525" marR="9525" marT="9525" marB="0" anchor="b"/>
                </a:tc>
                <a:tc>
                  <a:txBody>
                    <a:bodyPr/>
                    <a:lstStyle/>
                    <a:p>
                      <a:pPr algn="ctr" fontAlgn="b"/>
                      <a:r>
                        <a:rPr lang="en-US" sz="1200" b="0" i="0" u="none" strike="noStrike" dirty="0">
                          <a:solidFill>
                            <a:srgbClr val="00B05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10"/>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1"/>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2"/>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3"/>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4"/>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5"/>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6"/>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011376732"/>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3398470"/>
                  </a:ext>
                </a:extLst>
              </a:tr>
              <a:tr h="270785">
                <a:tc>
                  <a:txBody>
                    <a:bodyPr/>
                    <a:lstStyle/>
                    <a:p>
                      <a:pPr algn="ctr" fontAlgn="b"/>
                      <a:r>
                        <a:rPr lang="en-US" sz="1200" b="0" i="0" u="none" strike="noStrike" dirty="0">
                          <a:solidFill>
                            <a:srgbClr val="000000"/>
                          </a:solidFill>
                          <a:effectLst/>
                          <a:latin typeface="+mn-lt"/>
                          <a:hlinkClick r:id="rId3"/>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4"/>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5"/>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6"/>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7"/>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8"/>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9"/>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10"/>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1"/>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80582082"/>
                  </a:ext>
                </a:extLst>
              </a:tr>
              <a:tr h="388348">
                <a:tc>
                  <a:txBody>
                    <a:bodyPr/>
                    <a:lstStyle/>
                    <a:p>
                      <a:pPr algn="ctr" fontAlgn="b"/>
                      <a:r>
                        <a:rPr lang="en-US" sz="1200" b="0" i="0" u="none" strike="noStrike" dirty="0">
                          <a:solidFill>
                            <a:srgbClr val="000000"/>
                          </a:solidFill>
                          <a:effectLst/>
                          <a:latin typeface="+mn-lt"/>
                          <a:hlinkClick r:id="rId12"/>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3"/>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4"/>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5"/>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6"/>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2136762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66064413"/>
                  </a:ext>
                </a:extLst>
              </a:tr>
              <a:tr h="237353">
                <a:tc>
                  <a:txBody>
                    <a:bodyPr/>
                    <a:lstStyle/>
                    <a:p>
                      <a:pPr algn="ctr" fontAlgn="b"/>
                      <a:r>
                        <a:rPr lang="en-US" sz="1200" b="0" i="0" u="none" strike="noStrike" dirty="0">
                          <a:solidFill>
                            <a:srgbClr val="000000"/>
                          </a:solidFill>
                          <a:effectLst/>
                          <a:latin typeface="+mn-lt"/>
                          <a:hlinkClick r:id="rId3"/>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08090332"/>
                  </a:ext>
                </a:extLst>
              </a:tr>
              <a:tr h="237353">
                <a:tc>
                  <a:txBody>
                    <a:bodyPr/>
                    <a:lstStyle/>
                    <a:p>
                      <a:pPr algn="ctr" fontAlgn="b"/>
                      <a:r>
                        <a:rPr lang="en-US" sz="1200" b="0" i="0" u="none" strike="noStrike" dirty="0">
                          <a:solidFill>
                            <a:srgbClr val="000000"/>
                          </a:solidFill>
                          <a:effectLst/>
                          <a:latin typeface="+mn-lt"/>
                          <a:hlinkClick r:id="rId4"/>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TIM</a:t>
                      </a:r>
                    </a:p>
                  </a:txBody>
                  <a:tcPr marL="9525" marR="9525" marT="9525" marB="0" anchor="b"/>
                </a:tc>
                <a:tc>
                  <a:txBody>
                    <a:bodyPr/>
                    <a:lstStyle/>
                    <a:p>
                      <a:pPr algn="l" fontAlgn="b"/>
                      <a:r>
                        <a:rPr lang="en-US" sz="1200" b="0" i="0" u="none" strike="noStrike" dirty="0">
                          <a:solidFill>
                            <a:srgbClr val="000000"/>
                          </a:solidFill>
                          <a:effectLst/>
                          <a:latin typeface="+mn-lt"/>
                        </a:rPr>
                        <a:t>Young Hoon Kwon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5"/>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6"/>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7"/>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8"/>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9"/>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10"/>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11"/>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2"/>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3"/>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2536364587"/>
              </p:ext>
            </p:extLst>
          </p:nvPr>
        </p:nvGraphicFramePr>
        <p:xfrm>
          <a:off x="304800" y="1600200"/>
          <a:ext cx="8412381" cy="4801937"/>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129364779"/>
                  </a:ext>
                </a:extLst>
              </a:tr>
              <a:tr h="29900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529556412"/>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0B050"/>
                          </a:solidFill>
                          <a:effectLst/>
                          <a:latin typeface="+mn-lt"/>
                          <a:hlinkClick r:id="rId3">
                            <a:extLst>
                              <a:ext uri="{A12FA001-AC4F-418D-AE19-62706E023703}">
                                <ahyp:hlinkClr xmlns:ahyp="http://schemas.microsoft.com/office/drawing/2018/hyperlinkcolor" val="tx"/>
                              </a:ext>
                            </a:extLst>
                          </a:hlinkClick>
                        </a:rPr>
                        <a:t>19/2161r1</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B050"/>
                          </a:solidFill>
                          <a:effectLst/>
                          <a:latin typeface="+mn-lt"/>
                        </a:rPr>
                        <a:t>Myeongjin</a:t>
                      </a:r>
                      <a:r>
                        <a:rPr lang="en-US" sz="1200" b="0" i="0" u="none" strike="noStrike" dirty="0">
                          <a:solidFill>
                            <a:srgbClr val="00B050"/>
                          </a:solidFill>
                          <a:effectLst/>
                          <a:latin typeface="+mn-lt"/>
                        </a:rPr>
                        <a:t> Kim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20/0019r0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PPDU format</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20/0020r0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Consideration for EHT-SIG transmission</a:t>
                      </a:r>
                    </a:p>
                  </a:txBody>
                  <a:tcPr marL="9525" marR="9525" marT="9525" marB="0" anchor="b"/>
                </a:tc>
                <a:tc>
                  <a:txBody>
                    <a:bodyPr/>
                    <a:lstStyle/>
                    <a:p>
                      <a:pPr algn="l" fontAlgn="b"/>
                      <a:r>
                        <a:rPr lang="en-US" sz="1200" b="0" i="0" u="none" strike="noStrike" dirty="0">
                          <a:solidFill>
                            <a:srgbClr val="00B050"/>
                          </a:solidFill>
                          <a:effectLst/>
                          <a:latin typeface="+mn-lt"/>
                        </a:rPr>
                        <a:t>Dongguk Lim</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B050"/>
                          </a:solidFill>
                          <a:effectLst/>
                          <a:latin typeface="+mn-lt"/>
                          <a:hlinkClick r:id="rId6">
                            <a:extLst>
                              <a:ext uri="{A12FA001-AC4F-418D-AE19-62706E023703}">
                                <ahyp:hlinkClr xmlns:ahyp="http://schemas.microsoft.com/office/drawing/2018/hyperlinkcolor" val="tx"/>
                              </a:ext>
                            </a:extLst>
                          </a:hlinkClick>
                        </a:rPr>
                        <a:t>20/0022r0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Consideration on 240/160+80 MHz and Preamble Puncturing</a:t>
                      </a:r>
                    </a:p>
                  </a:txBody>
                  <a:tcPr marL="9525" marR="9525" marT="9525" marB="0" anchor="b"/>
                </a:tc>
                <a:tc>
                  <a:txBody>
                    <a:bodyPr/>
                    <a:lstStyle/>
                    <a:p>
                      <a:pPr algn="l" fontAlgn="b"/>
                      <a:r>
                        <a:rPr lang="en-US" sz="1200" b="0" i="0" u="none" strike="noStrike" dirty="0">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B050"/>
                          </a:solidFill>
                          <a:effectLst/>
                          <a:latin typeface="+mn-lt"/>
                          <a:hlinkClick r:id="rId7">
                            <a:extLst>
                              <a:ext uri="{A12FA001-AC4F-418D-AE19-62706E023703}">
                                <ahyp:hlinkClr xmlns:ahyp="http://schemas.microsoft.com/office/drawing/2018/hyperlinkcolor" val="tx"/>
                              </a:ext>
                            </a:extLst>
                          </a:hlinkClick>
                        </a:rPr>
                        <a:t>20/0023r0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Multiple RU Aggregation</a:t>
                      </a:r>
                    </a:p>
                  </a:txBody>
                  <a:tcPr marL="9525" marR="9525" marT="9525" marB="0" anchor="b"/>
                </a:tc>
                <a:tc>
                  <a:txBody>
                    <a:bodyPr/>
                    <a:lstStyle/>
                    <a:p>
                      <a:pPr algn="l" fontAlgn="b"/>
                      <a:r>
                        <a:rPr lang="en-US" sz="1200" b="0" i="0" u="none" strike="noStrike">
                          <a:solidFill>
                            <a:srgbClr val="00B050"/>
                          </a:solidFill>
                          <a:effectLst/>
                          <a:latin typeface="+mn-lt"/>
                        </a:rPr>
                        <a:t>Eunsung Park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0B050"/>
                          </a:solidFill>
                          <a:effectLst/>
                          <a:latin typeface="+mn-lt"/>
                          <a:hlinkClick r:id="rId8">
                            <a:extLst>
                              <a:ext uri="{A12FA001-AC4F-418D-AE19-62706E023703}">
                                <ahyp:hlinkClr xmlns:ahyp="http://schemas.microsoft.com/office/drawing/2018/hyperlinkcolor" val="tx"/>
                              </a:ext>
                            </a:extLst>
                          </a:hlinkClick>
                        </a:rPr>
                        <a:t>20/0029r0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structure and SIG contents</a:t>
                      </a:r>
                    </a:p>
                  </a:txBody>
                  <a:tcPr marL="9525" marR="9525" marT="9525" marB="0" anchor="b"/>
                </a:tc>
                <a:tc>
                  <a:txBody>
                    <a:bodyPr/>
                    <a:lstStyle/>
                    <a:p>
                      <a:pPr algn="l" fontAlgn="b"/>
                      <a:r>
                        <a:rPr lang="en-US" sz="1200" b="0" i="0" u="none" strike="noStrike" dirty="0">
                          <a:solidFill>
                            <a:srgbClr val="00B050"/>
                          </a:solidFill>
                          <a:effectLst/>
                          <a:latin typeface="+mn-lt"/>
                        </a:rPr>
                        <a:t>Ross Jian Yu</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20/0031r0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fr-FR" sz="1200" b="0" i="0" u="none" strike="noStrike">
                          <a:solidFill>
                            <a:srgbClr val="00B05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B050"/>
                          </a:solidFill>
                          <a:effectLst/>
                          <a:latin typeface="+mn-lt"/>
                        </a:rPr>
                        <a:t>Lei Huang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20/0041r0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B050"/>
                          </a:solidFill>
                          <a:effectLst/>
                          <a:latin typeface="+mn-lt"/>
                        </a:rPr>
                        <a:t>Genadiy Tsodik</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MIMO</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B050"/>
                          </a:solidFill>
                          <a:effectLst/>
                          <a:latin typeface="+mn-lt"/>
                          <a:hlinkClick r:id="rId11">
                            <a:extLst>
                              <a:ext uri="{A12FA001-AC4F-418D-AE19-62706E023703}">
                                <ahyp:hlinkClr xmlns:ahyp="http://schemas.microsoft.com/office/drawing/2018/hyperlinkcolor" val="tx"/>
                              </a:ext>
                            </a:extLst>
                          </a:hlinkClick>
                        </a:rPr>
                        <a:t>20/0048r0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B050"/>
                          </a:solidFill>
                          <a:effectLst/>
                          <a:latin typeface="+mn-lt"/>
                        </a:rPr>
                        <a:t>Bin Tian</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20/0049r0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PPDU Types and U-SIG Content</a:t>
                      </a:r>
                    </a:p>
                  </a:txBody>
                  <a:tcPr marL="9525" marR="9525" marT="9525" marB="0" anchor="b"/>
                </a:tc>
                <a:tc>
                  <a:txBody>
                    <a:bodyPr/>
                    <a:lstStyle/>
                    <a:p>
                      <a:pPr algn="l" fontAlgn="b"/>
                      <a:r>
                        <a:rPr lang="en-US" sz="1200" b="0" i="0" u="none" strike="noStrike" dirty="0">
                          <a:solidFill>
                            <a:srgbClr val="00B050"/>
                          </a:solidFill>
                          <a:effectLst/>
                          <a:latin typeface="+mn-lt"/>
                        </a:rPr>
                        <a:t>Sameer Vermani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PPDU format</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B050"/>
                          </a:solidFill>
                          <a:effectLst/>
                          <a:latin typeface="+mn-lt"/>
                          <a:hlinkClick r:id="rId13">
                            <a:extLst>
                              <a:ext uri="{A12FA001-AC4F-418D-AE19-62706E023703}">
                                <ahyp:hlinkClr xmlns:ahyp="http://schemas.microsoft.com/office/drawing/2018/hyperlinkcolor" val="tx"/>
                              </a:ext>
                            </a:extLst>
                          </a:hlinkClick>
                        </a:rPr>
                        <a:t>20/0058r1</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B050"/>
                          </a:solidFill>
                          <a:effectLst/>
                          <a:latin typeface="+mn-lt"/>
                        </a:rPr>
                        <a:t>Oded Redlich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1294841582"/>
              </p:ext>
            </p:extLst>
          </p:nvPr>
        </p:nvGraphicFramePr>
        <p:xfrm>
          <a:off x="445117" y="1633454"/>
          <a:ext cx="8362702" cy="453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B050"/>
                          </a:solidFill>
                          <a:effectLst/>
                          <a:latin typeface="+mn-lt"/>
                        </a:rPr>
                        <a:t>20/0067r0</a:t>
                      </a:r>
                    </a:p>
                  </a:txBody>
                  <a:tcPr marL="9525" marR="9525" marT="9525" marB="0" anchor="b"/>
                </a:tc>
                <a:tc>
                  <a:txBody>
                    <a:bodyPr/>
                    <a:lstStyle/>
                    <a:p>
                      <a:pPr algn="l" fontAlgn="b"/>
                      <a:r>
                        <a:rPr lang="en-US" sz="1200" b="0" i="0" u="none" strike="noStrike">
                          <a:solidFill>
                            <a:srgbClr val="00B05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B050"/>
                          </a:solidFill>
                          <a:effectLst/>
                          <a:latin typeface="+mn-lt"/>
                        </a:rPr>
                        <a:t>Junghoon Suh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MIMO</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1544864734"/>
                  </a:ext>
                </a:extLst>
              </a:tr>
              <a:tr h="306542">
                <a:tc>
                  <a:txBody>
                    <a:bodyPr/>
                    <a:lstStyle/>
                    <a:p>
                      <a:pPr algn="ctr" fontAlgn="b"/>
                      <a:r>
                        <a:rPr lang="en-US" sz="1200" b="0" i="0" u="sng" strike="noStrike">
                          <a:solidFill>
                            <a:srgbClr val="0563C1"/>
                          </a:solidFill>
                          <a:effectLst/>
                          <a:latin typeface="+mn-lt"/>
                          <a:hlinkClick r:id="rId2"/>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577610987"/>
                  </a:ext>
                </a:extLst>
              </a:tr>
              <a:tr h="306542">
                <a:tc>
                  <a:txBody>
                    <a:bodyPr/>
                    <a:lstStyle/>
                    <a:p>
                      <a:pPr algn="ctr" fontAlgn="b"/>
                      <a:r>
                        <a:rPr lang="en-US" sz="1200" b="0" i="0" u="none" strike="noStrike" dirty="0">
                          <a:solidFill>
                            <a:srgbClr val="00B050"/>
                          </a:solidFill>
                          <a:effectLst/>
                          <a:latin typeface="+mn-lt"/>
                          <a:hlinkClick r:id="rId3">
                            <a:extLst>
                              <a:ext uri="{A12FA001-AC4F-418D-AE19-62706E023703}">
                                <ahyp:hlinkClr xmlns:ahyp="http://schemas.microsoft.com/office/drawing/2018/hyperlinkcolor" val="tx"/>
                              </a:ext>
                            </a:extLst>
                          </a:hlinkClick>
                        </a:rPr>
                        <a:t>20/0075r0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dirty="0">
                          <a:solidFill>
                            <a:srgbClr val="00B050"/>
                          </a:solidFill>
                          <a:effectLst/>
                          <a:latin typeface="+mn-lt"/>
                        </a:rPr>
                        <a:t>Performance comparison of LTF designs in JT</a:t>
                      </a:r>
                    </a:p>
                  </a:txBody>
                  <a:tcPr marL="9525" marR="9525" marT="9525" marB="0" anchor="b"/>
                </a:tc>
                <a:tc>
                  <a:txBody>
                    <a:bodyPr/>
                    <a:lstStyle/>
                    <a:p>
                      <a:pPr algn="l" fontAlgn="b"/>
                      <a:r>
                        <a:rPr lang="en-US" sz="1200" b="0" i="0" u="none" strike="noStrike" dirty="0">
                          <a:solidFill>
                            <a:srgbClr val="00B050"/>
                          </a:solidFill>
                          <a:effectLst/>
                          <a:latin typeface="+mn-lt"/>
                        </a:rPr>
                        <a:t>Ron Porat</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4"/>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0B050"/>
                          </a:solidFill>
                          <a:effectLst/>
                          <a:latin typeface="+mn-lt"/>
                          <a:hlinkClick r:id="rId5">
                            <a:extLst>
                              <a:ext uri="{A12FA001-AC4F-418D-AE19-62706E023703}">
                                <ahyp:hlinkClr xmlns:ahyp="http://schemas.microsoft.com/office/drawing/2018/hyperlinkcolor" val="tx"/>
                              </a:ext>
                            </a:extLst>
                          </a:hlinkClick>
                        </a:rPr>
                        <a:t>20/0080r0</a:t>
                      </a:r>
                      <a:endParaRPr lang="en-US" sz="1200" b="0" i="0" u="sng" strike="noStrike">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B050"/>
                          </a:solidFill>
                          <a:effectLst/>
                          <a:latin typeface="+mn-lt"/>
                        </a:rPr>
                        <a:t>Qinghua Li</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Sounding</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00B050"/>
                          </a:solidFill>
                          <a:effectLst/>
                          <a:latin typeface="+mn-lt"/>
                        </a:rPr>
                        <a:t>20/0087r0</a:t>
                      </a:r>
                    </a:p>
                  </a:txBody>
                  <a:tcPr marL="9525" marR="9525" marT="9525" marB="0" anchor="b"/>
                </a:tc>
                <a:tc>
                  <a:txBody>
                    <a:bodyPr/>
                    <a:lstStyle/>
                    <a:p>
                      <a:pPr algn="l" fontAlgn="b"/>
                      <a:r>
                        <a:rPr lang="en-US" sz="1200" b="0" i="0" u="none" strike="noStrike">
                          <a:solidFill>
                            <a:srgbClr val="00B05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B050"/>
                          </a:solidFill>
                          <a:effectLst/>
                          <a:latin typeface="+mn-lt"/>
                        </a:rPr>
                        <a:t>Rui Cao</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6"/>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7"/>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20/0108r0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Multi-RU support for OFDMA</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B050"/>
                          </a:solidFill>
                          <a:effectLst/>
                          <a:latin typeface="+mn-lt"/>
                          <a:hlinkClick r:id="rId9">
                            <a:extLst>
                              <a:ext uri="{A12FA001-AC4F-418D-AE19-62706E023703}">
                                <ahyp:hlinkClr xmlns:ahyp="http://schemas.microsoft.com/office/drawing/2018/hyperlinkcolor" val="tx"/>
                              </a:ext>
                            </a:extLst>
                          </a:hlinkClick>
                        </a:rPr>
                        <a:t>20/0109r0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B050"/>
                          </a:solidFill>
                          <a:effectLst/>
                          <a:latin typeface="+mn-lt"/>
                          <a:hlinkClick r:id="rId10">
                            <a:extLst>
                              <a:ext uri="{A12FA001-AC4F-418D-AE19-62706E023703}">
                                <ahyp:hlinkClr xmlns:ahyp="http://schemas.microsoft.com/office/drawing/2018/hyperlinkcolor" val="tx"/>
                              </a:ext>
                            </a:extLst>
                          </a:hlinkClick>
                        </a:rPr>
                        <a:t>20/0110r0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B050"/>
                          </a:solidFill>
                          <a:effectLst/>
                          <a:latin typeface="+mn-lt"/>
                        </a:rPr>
                        <a:t>Sigurd Schelstraete</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1"/>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B050"/>
                          </a:solidFill>
                          <a:effectLst/>
                          <a:latin typeface="+mn-lt"/>
                          <a:hlinkClick r:id="rId12">
                            <a:extLst>
                              <a:ext uri="{A12FA001-AC4F-418D-AE19-62706E023703}">
                                <ahyp:hlinkClr xmlns:ahyp="http://schemas.microsoft.com/office/drawing/2018/hyperlinkcolor" val="tx"/>
                              </a:ext>
                            </a:extLst>
                          </a:hlinkClick>
                        </a:rPr>
                        <a:t>20/0117r0</a:t>
                      </a:r>
                      <a:endParaRPr lang="en-US" sz="1200" b="0" i="0" u="none" strike="noStrike" dirty="0">
                        <a:solidFill>
                          <a:srgbClr val="00B050"/>
                        </a:solidFill>
                        <a:effectLst/>
                        <a:latin typeface="+mn-lt"/>
                      </a:endParaRPr>
                    </a:p>
                  </a:txBody>
                  <a:tcPr marL="9525" marR="9525" marT="9525" marB="0" anchor="b"/>
                </a:tc>
                <a:tc>
                  <a:txBody>
                    <a:bodyPr/>
                    <a:lstStyle/>
                    <a:p>
                      <a:pPr algn="l" fontAlgn="b"/>
                      <a:r>
                        <a:rPr lang="en-US" sz="1200" b="0" i="0" u="none" strike="noStrike">
                          <a:solidFill>
                            <a:srgbClr val="00B050"/>
                          </a:solidFill>
                          <a:effectLst/>
                          <a:latin typeface="+mn-lt"/>
                        </a:rPr>
                        <a:t>EHT-LTFs Design for Wideband</a:t>
                      </a:r>
                    </a:p>
                  </a:txBody>
                  <a:tcPr marL="9525" marR="9525" marT="9525" marB="0" anchor="b"/>
                </a:tc>
                <a:tc>
                  <a:txBody>
                    <a:bodyPr/>
                    <a:lstStyle/>
                    <a:p>
                      <a:pPr algn="l" fontAlgn="b"/>
                      <a:r>
                        <a:rPr lang="en-US" sz="1200" b="0" i="0" u="none" strike="noStrike">
                          <a:solidFill>
                            <a:srgbClr val="00B050"/>
                          </a:solidFill>
                          <a:effectLst/>
                          <a:latin typeface="+mn-lt"/>
                        </a:rPr>
                        <a:t>Dandan Liang</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dirty="0">
                          <a:solidFill>
                            <a:srgbClr val="00B050"/>
                          </a:solidFill>
                          <a:effectLst/>
                          <a:latin typeface="+mn-lt"/>
                        </a:rPr>
                        <a:t>EHT Preamble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00B050"/>
                          </a:solidFill>
                          <a:effectLst/>
                          <a:latin typeface="+mn-lt"/>
                        </a:rPr>
                        <a:t>20/0128r0</a:t>
                      </a:r>
                    </a:p>
                  </a:txBody>
                  <a:tcPr marL="9525" marR="9525" marT="9525" marB="0" anchor="b"/>
                </a:tc>
                <a:tc>
                  <a:txBody>
                    <a:bodyPr/>
                    <a:lstStyle/>
                    <a:p>
                      <a:pPr algn="l" fontAlgn="b"/>
                      <a:r>
                        <a:rPr lang="en-US" sz="1200" b="0" i="0" u="none" strike="noStrike">
                          <a:solidFill>
                            <a:srgbClr val="00B05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B050"/>
                          </a:solidFill>
                          <a:effectLst/>
                          <a:latin typeface="+mn-lt"/>
                        </a:rPr>
                        <a:t>Oded Redlich</a:t>
                      </a:r>
                    </a:p>
                  </a:txBody>
                  <a:tcPr marL="9525" marR="9525" marT="9525" marB="0" anchor="b"/>
                </a:tc>
                <a:tc>
                  <a:txBody>
                    <a:bodyPr/>
                    <a:lstStyle/>
                    <a:p>
                      <a:pPr algn="ctr" fontAlgn="b"/>
                      <a:r>
                        <a:rPr lang="en-US" sz="1200" b="0" i="0" u="none" strike="noStrike" dirty="0">
                          <a:solidFill>
                            <a:srgbClr val="00B050"/>
                          </a:solidFill>
                          <a:effectLst/>
                          <a:latin typeface="+mn-lt"/>
                        </a:rPr>
                        <a:t>Presented</a:t>
                      </a:r>
                    </a:p>
                  </a:txBody>
                  <a:tcPr marL="9525" marR="9525" marT="9525" marB="0" anchor="b"/>
                </a:tc>
                <a:tc>
                  <a:txBody>
                    <a:bodyPr/>
                    <a:lstStyle/>
                    <a:p>
                      <a:pPr algn="l" fontAlgn="b"/>
                      <a:r>
                        <a:rPr lang="en-US" sz="1200" b="0" i="0" u="none" strike="noStrike">
                          <a:solidFill>
                            <a:srgbClr val="00B050"/>
                          </a:solidFill>
                          <a:effectLst/>
                          <a:latin typeface="+mn-lt"/>
                        </a:rPr>
                        <a:t>Multi-RU/Puncture</a:t>
                      </a:r>
                    </a:p>
                  </a:txBody>
                  <a:tcPr marL="9525" marR="9525" marT="9525" marB="0" anchor="b"/>
                </a:tc>
                <a:tc>
                  <a:txBody>
                    <a:bodyPr/>
                    <a:lstStyle/>
                    <a:p>
                      <a:pPr algn="ctr" fontAlgn="b"/>
                      <a:r>
                        <a:rPr lang="en-US" sz="1200" b="0" i="0" u="none" strike="noStrike" dirty="0">
                          <a:solidFill>
                            <a:srgbClr val="00B05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 Meeting Rooms/Order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Joint: </a:t>
            </a:r>
            <a:r>
              <a:rPr lang="en-US" u="sng" dirty="0">
                <a:solidFill>
                  <a:schemeClr val="tx1"/>
                </a:solidFill>
              </a:rPr>
              <a:t>Salon C</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tx1"/>
                </a:solidFill>
              </a:rPr>
              <a:t>PHY (guideline for PHY ad-hoc group): </a:t>
            </a:r>
            <a:r>
              <a:rPr lang="en-US" u="sng" dirty="0">
                <a:solidFill>
                  <a:schemeClr val="tx1"/>
                </a:solidFill>
              </a:rPr>
              <a:t>Salon C</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Dennis Sundman					Second: Subir Das</a:t>
            </a:r>
          </a:p>
          <a:p>
            <a:r>
              <a:rPr lang="en-US" sz="2000" dirty="0"/>
              <a:t>Discussion: None.</a:t>
            </a:r>
          </a:p>
          <a:p>
            <a:r>
              <a:rPr lang="en-US" sz="2000" dirty="0"/>
              <a:t>Result: Approved unanimously</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solidFill>
                  <a:srgbClr val="00B050"/>
                </a:solidFill>
                <a:hlinkClick r:id="rId2">
                  <a:extLst>
                    <a:ext uri="{A12FA001-AC4F-418D-AE19-62706E023703}">
                      <ahyp:hlinkClr xmlns:ahyp="http://schemas.microsoft.com/office/drawing/2018/hyperlinkcolor" val="tx"/>
                    </a:ext>
                  </a:extLst>
                </a:hlinkClick>
              </a:rPr>
              <a:t>2153r0</a:t>
            </a:r>
            <a:r>
              <a:rPr lang="en-US" sz="1600" b="0" u="sng" dirty="0">
                <a:solidFill>
                  <a:srgbClr val="00B050"/>
                </a:solidFill>
              </a:rPr>
              <a:t>-</a:t>
            </a:r>
            <a:r>
              <a:rPr lang="en-US" sz="1600" b="0" dirty="0">
                <a:solidFill>
                  <a:srgbClr val="00B050"/>
                </a:solidFill>
              </a:rPr>
              <a:t>Adopting a release framework to meet timeline (Laurent Cariou) [20 mins]</a:t>
            </a:r>
          </a:p>
          <a:p>
            <a:pPr fontAlgn="b">
              <a:buFont typeface="Arial" panose="020B0604020202020204" pitchFamily="34" charset="0"/>
              <a:buChar char="•"/>
            </a:pPr>
            <a:r>
              <a:rPr lang="en-US" sz="1600" b="0" u="sng" dirty="0">
                <a:solidFill>
                  <a:schemeClr val="bg1">
                    <a:lumMod val="65000"/>
                  </a:schemeClr>
                </a:solidFill>
                <a:hlinkClick r:id="rId3">
                  <a:extLst>
                    <a:ext uri="{A12FA001-AC4F-418D-AE19-62706E023703}">
                      <ahyp:hlinkClr xmlns:ahyp="http://schemas.microsoft.com/office/drawing/2018/hyperlinkcolor" val="tx"/>
                    </a:ext>
                  </a:extLst>
                </a:hlinkClick>
              </a:rPr>
              <a:t>0115r1</a:t>
            </a:r>
            <a:r>
              <a:rPr lang="en-US" sz="1600" b="0" u="sng" dirty="0">
                <a:solidFill>
                  <a:schemeClr val="bg1">
                    <a:lumMod val="65000"/>
                  </a:schemeClr>
                </a:solidFill>
              </a:rPr>
              <a:t>-</a:t>
            </a:r>
            <a:r>
              <a:rPr lang="en-US" sz="1600" b="0" dirty="0">
                <a:solidFill>
                  <a:schemeClr val="bg1">
                    <a:lumMod val="65000"/>
                  </a:schemeClr>
                </a:solidFill>
              </a:rPr>
              <a:t>Multi-Link Feature Candidates For R1 (Huizhao Wang) [20 mins]</a:t>
            </a:r>
          </a:p>
          <a:p>
            <a:pPr fontAlgn="b">
              <a:buFont typeface="Arial" panose="020B0604020202020204" pitchFamily="34" charset="0"/>
              <a:buChar char="•"/>
            </a:pPr>
            <a:r>
              <a:rPr lang="en-US" sz="1600" b="0" u="sng" dirty="0">
                <a:solidFill>
                  <a:srgbClr val="00B050"/>
                </a:solidFill>
                <a:hlinkClick r:id="rId4">
                  <a:extLst>
                    <a:ext uri="{A12FA001-AC4F-418D-AE19-62706E023703}">
                      <ahyp:hlinkClr xmlns:ahyp="http://schemas.microsoft.com/office/drawing/2018/hyperlinkcolor" val="tx"/>
                    </a:ext>
                  </a:extLst>
                </a:hlinkClick>
              </a:rPr>
              <a:t>0116r0</a:t>
            </a:r>
            <a:r>
              <a:rPr lang="en-US" sz="1600" b="0" u="sng" dirty="0">
                <a:solidFill>
                  <a:srgbClr val="00B050"/>
                </a:solidFill>
              </a:rPr>
              <a:t>-</a:t>
            </a:r>
            <a:r>
              <a:rPr lang="en-US" sz="1600" b="0" dirty="0">
                <a:solidFill>
                  <a:srgbClr val="00B050"/>
                </a:solidFill>
              </a:rPr>
              <a:t>Discussion on timeline for 802.11be (Ming Gan) [20 mins]</a:t>
            </a:r>
          </a:p>
          <a:p>
            <a:pPr fontAlgn="b">
              <a:buFont typeface="Arial" panose="020B0604020202020204" pitchFamily="34" charset="0"/>
              <a:buChar char="•"/>
            </a:pPr>
            <a:r>
              <a:rPr lang="en-US" sz="1600" b="0" u="sng" dirty="0">
                <a:solidFill>
                  <a:schemeClr val="bg1">
                    <a:lumMod val="65000"/>
                  </a:schemeClr>
                </a:solidFill>
                <a:hlinkClick r:id="rId5">
                  <a:extLst>
                    <a:ext uri="{A12FA001-AC4F-418D-AE19-62706E023703}">
                      <ahyp:hlinkClr xmlns:ahyp="http://schemas.microsoft.com/office/drawing/2018/hyperlinkcolor" val="tx"/>
                    </a:ext>
                  </a:extLst>
                </a:hlinkClick>
              </a:rPr>
              <a:t>1143r3</a:t>
            </a:r>
            <a:r>
              <a:rPr lang="en-US" sz="1600" b="0" u="sng" dirty="0">
                <a:solidFill>
                  <a:schemeClr val="bg1">
                    <a:lumMod val="65000"/>
                  </a:schemeClr>
                </a:solidFill>
              </a:rPr>
              <a:t>-</a:t>
            </a:r>
            <a:r>
              <a:rPr lang="en-US" sz="1600" b="0" dirty="0">
                <a:solidFill>
                  <a:schemeClr val="bg1">
                    <a:lumMod val="65000"/>
                  </a:schemeClr>
                </a:solidFill>
              </a:rPr>
              <a:t>Efficient Operation for Multi-AP Coordination (Sungjin Park) [1 SP]</a:t>
            </a:r>
          </a:p>
          <a:p>
            <a:pPr fontAlgn="b">
              <a:buFont typeface="Arial" panose="020B0604020202020204" pitchFamily="34" charset="0"/>
              <a:buChar char="•"/>
            </a:pPr>
            <a:r>
              <a:rPr lang="en-US" sz="1600" b="0" u="sng" dirty="0">
                <a:solidFill>
                  <a:schemeClr val="bg1">
                    <a:lumMod val="65000"/>
                  </a:schemeClr>
                </a:solidFill>
                <a:hlinkClick r:id="rId6">
                  <a:extLst>
                    <a:ext uri="{A12FA001-AC4F-418D-AE19-62706E023703}">
                      <ahyp:hlinkClr xmlns:ahyp="http://schemas.microsoft.com/office/drawing/2018/hyperlinkcolor" val="tx"/>
                    </a:ext>
                  </a:extLst>
                </a:hlinkClick>
              </a:rPr>
              <a:t>1535r3</a:t>
            </a:r>
            <a:r>
              <a:rPr lang="en-US" sz="1600" b="0" u="sng" dirty="0">
                <a:solidFill>
                  <a:schemeClr val="bg1">
                    <a:lumMod val="65000"/>
                  </a:schemeClr>
                </a:solidFill>
              </a:rPr>
              <a:t>-</a:t>
            </a:r>
            <a:r>
              <a:rPr lang="en-US" sz="1600" b="0" dirty="0">
                <a:solidFill>
                  <a:schemeClr val="bg1">
                    <a:lumMod val="65000"/>
                  </a:schemeClr>
                </a:solidFill>
              </a:rPr>
              <a:t>Sounding for AP Collaboration (Junghoon Suh) [1 SP]</a:t>
            </a:r>
          </a:p>
          <a:p>
            <a:pPr fontAlgn="b">
              <a:buFont typeface="Arial" panose="020B0604020202020204" pitchFamily="34" charset="0"/>
              <a:buChar char="•"/>
            </a:pPr>
            <a:r>
              <a:rPr lang="en-US" sz="1600" b="0" u="sng" dirty="0">
                <a:solidFill>
                  <a:schemeClr val="bg1">
                    <a:lumMod val="65000"/>
                  </a:schemeClr>
                </a:solidFill>
                <a:hlinkClick r:id="rId7">
                  <a:extLst>
                    <a:ext uri="{A12FA001-AC4F-418D-AE19-62706E023703}">
                      <ahyp:hlinkClr xmlns:ahyp="http://schemas.microsoft.com/office/drawing/2018/hyperlinkcolor" val="tx"/>
                    </a:ext>
                  </a:extLst>
                </a:hlinkClick>
              </a:rPr>
              <a:t>1582r1</a:t>
            </a:r>
            <a:r>
              <a:rPr lang="en-US" sz="1600" b="0" u="sng" dirty="0">
                <a:solidFill>
                  <a:schemeClr val="bg1">
                    <a:lumMod val="65000"/>
                  </a:schemeClr>
                </a:solidFill>
              </a:rPr>
              <a:t>-</a:t>
            </a:r>
            <a:r>
              <a:rPr lang="en-US" sz="1600" b="0" dirty="0">
                <a:solidFill>
                  <a:schemeClr val="bg1">
                    <a:lumMod val="65000"/>
                  </a:schemeClr>
                </a:solidFill>
              </a:rPr>
              <a:t>Coordinated AP Time and Frequency Sharing in a Transmit Opportunity in 11be (Lochan Verma) [6 SPs]</a:t>
            </a:r>
          </a:p>
          <a:p>
            <a:pPr fontAlgn="b">
              <a:buFont typeface="Arial" panose="020B0604020202020204" pitchFamily="34" charset="0"/>
              <a:buChar char="•"/>
            </a:pPr>
            <a:r>
              <a:rPr lang="en-US" sz="1600" b="0" u="sng" dirty="0">
                <a:solidFill>
                  <a:schemeClr val="bg1">
                    <a:lumMod val="65000"/>
                  </a:schemeClr>
                </a:solidFill>
                <a:hlinkClick r:id="rId8">
                  <a:extLst>
                    <a:ext uri="{A12FA001-AC4F-418D-AE19-62706E023703}">
                      <ahyp:hlinkClr xmlns:ahyp="http://schemas.microsoft.com/office/drawing/2018/hyperlinkcolor" val="tx"/>
                    </a:ext>
                  </a:extLst>
                </a:hlinkClick>
              </a:rPr>
              <a:t>1788r0</a:t>
            </a:r>
            <a:r>
              <a:rPr lang="en-US" sz="1600" b="0" u="sng" dirty="0">
                <a:solidFill>
                  <a:schemeClr val="bg1">
                    <a:lumMod val="65000"/>
                  </a:schemeClr>
                </a:solidFill>
              </a:rPr>
              <a:t>-</a:t>
            </a:r>
            <a:r>
              <a:rPr lang="en-US" sz="1600" b="0" dirty="0">
                <a:solidFill>
                  <a:schemeClr val="bg1">
                    <a:lumMod val="65000"/>
                  </a:schemeClr>
                </a:solidFill>
              </a:rPr>
              <a:t>Coordinated OFDMA Operation (Yongho Seok) [2 SPs]</a:t>
            </a:r>
          </a:p>
          <a:p>
            <a:pPr fontAlgn="b">
              <a:buFont typeface="Arial" panose="020B0604020202020204" pitchFamily="34" charset="0"/>
              <a:buChar char="•"/>
            </a:pPr>
            <a:r>
              <a:rPr lang="en-US" sz="1600" b="0" u="sng" dirty="0">
                <a:solidFill>
                  <a:schemeClr val="bg1">
                    <a:lumMod val="65000"/>
                  </a:schemeClr>
                </a:solidFill>
                <a:hlinkClick r:id="rId9">
                  <a:extLst>
                    <a:ext uri="{A12FA001-AC4F-418D-AE19-62706E023703}">
                      <ahyp:hlinkClr xmlns:ahyp="http://schemas.microsoft.com/office/drawing/2018/hyperlinkcolor" val="tx"/>
                    </a:ext>
                  </a:extLst>
                </a:hlinkClick>
              </a:rPr>
              <a:t>1895r1</a:t>
            </a:r>
            <a:r>
              <a:rPr lang="en-US" sz="1600" b="0" u="sng" dirty="0">
                <a:solidFill>
                  <a:schemeClr val="bg1">
                    <a:lumMod val="65000"/>
                  </a:schemeClr>
                </a:solidFill>
              </a:rPr>
              <a:t>-</a:t>
            </a:r>
            <a:r>
              <a:rPr lang="en-US" sz="1600" b="0" dirty="0">
                <a:solidFill>
                  <a:schemeClr val="bg1">
                    <a:lumMod val="65000"/>
                  </a:schemeClr>
                </a:solidFill>
              </a:rPr>
              <a:t>Setup for Multi-AP coordination (Sungjin Park) [2 SPs]</a:t>
            </a:r>
            <a:endParaRPr lang="en-US" sz="2000" b="0" dirty="0">
              <a:solidFill>
                <a:schemeClr val="bg1">
                  <a:lumMod val="65000"/>
                </a:schemeClr>
              </a:solidFill>
            </a:endParaRPr>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1868r2</a:t>
            </a:r>
            <a:r>
              <a:rPr lang="en-US" sz="1800" b="0" u="sng" dirty="0">
                <a:solidFill>
                  <a:srgbClr val="00B050"/>
                </a:solidFill>
              </a:rPr>
              <a:t>-</a:t>
            </a:r>
            <a:r>
              <a:rPr lang="en-US" sz="1800" b="0" dirty="0">
                <a:solidFill>
                  <a:srgbClr val="00B050"/>
                </a:solidFill>
              </a:rPr>
              <a:t>Signaling support for multi-RU assignment (Lei Huang)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1869r0</a:t>
            </a:r>
            <a:r>
              <a:rPr lang="en-US" sz="1800" b="0" u="sng" dirty="0">
                <a:solidFill>
                  <a:srgbClr val="00B050"/>
                </a:solidFill>
              </a:rPr>
              <a:t>-</a:t>
            </a:r>
            <a:r>
              <a:rPr lang="en-US" sz="1800" b="0" dirty="0">
                <a:solidFill>
                  <a:srgbClr val="00B050"/>
                </a:solidFill>
              </a:rPr>
              <a:t>Preamble Puncturing and RU Aggregation (Bin Tian) [3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1877r0</a:t>
            </a:r>
            <a:r>
              <a:rPr lang="en-US" sz="1800" b="0" u="sng" dirty="0">
                <a:solidFill>
                  <a:srgbClr val="00B050"/>
                </a:solidFill>
              </a:rPr>
              <a:t>-</a:t>
            </a:r>
            <a:r>
              <a:rPr lang="en-US" sz="1800" b="0" dirty="0">
                <a:solidFill>
                  <a:srgbClr val="00B050"/>
                </a:solidFill>
              </a:rPr>
              <a:t>16 Spatial Stream Support (Wook Bong Lee) [2SPs]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1890r</a:t>
            </a:r>
            <a:r>
              <a:rPr lang="en-US" sz="1800" b="0" u="sng" dirty="0">
                <a:solidFill>
                  <a:srgbClr val="00B050"/>
                </a:solidFill>
              </a:rPr>
              <a:t>2-</a:t>
            </a:r>
            <a:r>
              <a:rPr lang="en-US" sz="1800" b="0" dirty="0">
                <a:solidFill>
                  <a:srgbClr val="00B050"/>
                </a:solidFill>
              </a:rPr>
              <a:t>Phase Rotation Follow-up (Eunsung Park) [5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1907r1</a:t>
            </a:r>
            <a:r>
              <a:rPr lang="en-US" sz="1800" b="0" u="sng" dirty="0">
                <a:solidFill>
                  <a:srgbClr val="00B050"/>
                </a:solidFill>
              </a:rPr>
              <a:t>-</a:t>
            </a:r>
            <a:r>
              <a:rPr lang="en-US" sz="1800" b="0" dirty="0">
                <a:solidFill>
                  <a:srgbClr val="00B050"/>
                </a:solidFill>
              </a:rPr>
              <a:t>Multiple RU Combinations for EHT (Jianhan Liu) [7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1908r2</a:t>
            </a:r>
            <a:r>
              <a:rPr lang="en-US" sz="1800" b="0" u="sng" dirty="0">
                <a:solidFill>
                  <a:srgbClr val="00B050"/>
                </a:solidFill>
              </a:rPr>
              <a:t>-</a:t>
            </a:r>
            <a:r>
              <a:rPr lang="en-US" sz="1800" b="0" dirty="0">
                <a:solidFill>
                  <a:srgbClr val="00B050"/>
                </a:solidFill>
              </a:rPr>
              <a:t>Multi RU support (Ron Porat) [4 SPs]</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1116r5</a:t>
            </a:r>
            <a:r>
              <a:rPr lang="en-US" sz="1800" b="0" u="sng" dirty="0">
                <a:solidFill>
                  <a:srgbClr val="00B050"/>
                </a:solidFill>
              </a:rPr>
              <a:t>-</a:t>
            </a:r>
            <a:r>
              <a:rPr lang="en-US" sz="1800" b="0" dirty="0">
                <a:solidFill>
                  <a:srgbClr val="00B050"/>
                </a:solidFill>
              </a:rPr>
              <a:t>Channel access in multi-band operation (Yunbo Li)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1358r2</a:t>
            </a:r>
            <a:r>
              <a:rPr lang="en-US" sz="1800" b="0" u="sng" dirty="0">
                <a:solidFill>
                  <a:srgbClr val="00B050"/>
                </a:solidFill>
              </a:rPr>
              <a:t>-</a:t>
            </a:r>
            <a:r>
              <a:rPr lang="en-US" sz="1800" b="0" dirty="0">
                <a:solidFill>
                  <a:srgbClr val="00B050"/>
                </a:solidFill>
              </a:rPr>
              <a:t>Multi-link Operation Management (Yongho Seok)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1510r4</a:t>
            </a:r>
            <a:r>
              <a:rPr lang="en-US" sz="1800" b="0" u="sng" dirty="0">
                <a:solidFill>
                  <a:srgbClr val="00B050"/>
                </a:solidFill>
              </a:rPr>
              <a:t>-</a:t>
            </a:r>
            <a:r>
              <a:rPr lang="en-US" sz="1800" b="0" dirty="0">
                <a:solidFill>
                  <a:srgbClr val="00B050"/>
                </a:solidFill>
              </a:rPr>
              <a:t>EHT Power saving considering multi-link (Jeongki Kim) [3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1526r2</a:t>
            </a:r>
            <a:r>
              <a:rPr lang="en-US" sz="1800" b="0" u="sng" dirty="0">
                <a:solidFill>
                  <a:srgbClr val="00B050"/>
                </a:solidFill>
              </a:rPr>
              <a:t>-</a:t>
            </a:r>
            <a:r>
              <a:rPr lang="en-US" sz="1800" b="0" dirty="0">
                <a:solidFill>
                  <a:srgbClr val="00B050"/>
                </a:solidFill>
              </a:rPr>
              <a:t>Multi-Link Power-save(Abhishek Patil) [1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1528r3</a:t>
            </a:r>
            <a:r>
              <a:rPr lang="en-US" sz="1800" b="0" u="sng" dirty="0">
                <a:solidFill>
                  <a:srgbClr val="00B050"/>
                </a:solidFill>
              </a:rPr>
              <a:t>-</a:t>
            </a:r>
            <a:r>
              <a:rPr lang="en-US" sz="1800" b="0" dirty="0">
                <a:solidFill>
                  <a:srgbClr val="00B050"/>
                </a:solidFill>
              </a:rPr>
              <a:t>Multi-Link Operation - Link Management (Abhishek Patil) [3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1536r2</a:t>
            </a:r>
            <a:r>
              <a:rPr lang="en-US" sz="1800" b="0" u="sng" dirty="0">
                <a:solidFill>
                  <a:srgbClr val="00B050"/>
                </a:solidFill>
              </a:rPr>
              <a:t>-</a:t>
            </a:r>
            <a:r>
              <a:rPr lang="en-US" sz="1800" b="0" dirty="0">
                <a:solidFill>
                  <a:srgbClr val="00B050"/>
                </a:solidFill>
              </a:rPr>
              <a:t>Power Consideration for Multi-link Transmissions (Rojan Chitrakar) [1 SPs]</a:t>
            </a:r>
          </a:p>
          <a:p>
            <a:pPr fontAlgn="b">
              <a:buFont typeface="Arial" panose="020B0604020202020204" pitchFamily="34" charset="0"/>
              <a:buChar char="•"/>
            </a:pPr>
            <a:r>
              <a:rPr lang="en-US" sz="1800" b="0" u="sng" dirty="0">
                <a:solidFill>
                  <a:srgbClr val="00B050"/>
                </a:solidFill>
                <a:hlinkClick r:id="rId8">
                  <a:extLst>
                    <a:ext uri="{A12FA001-AC4F-418D-AE19-62706E023703}">
                      <ahyp:hlinkClr xmlns:ahyp="http://schemas.microsoft.com/office/drawing/2018/hyperlinkcolor" val="tx"/>
                    </a:ext>
                  </a:extLst>
                </a:hlinkClick>
              </a:rPr>
              <a:t>1542r1</a:t>
            </a:r>
            <a:r>
              <a:rPr lang="en-US" sz="1800" b="0" u="sng" dirty="0">
                <a:solidFill>
                  <a:srgbClr val="00B050"/>
                </a:solidFill>
              </a:rPr>
              <a:t>-</a:t>
            </a:r>
            <a:r>
              <a:rPr lang="en-US" sz="1800" b="0" dirty="0">
                <a:solidFill>
                  <a:srgbClr val="00B050"/>
                </a:solidFill>
              </a:rPr>
              <a:t>Multi-link broadcast addressed frame reception (Po-Kai Huang) [1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1143r3</a:t>
            </a:r>
            <a:r>
              <a:rPr lang="en-US" sz="1800" b="0" u="sng" dirty="0">
                <a:solidFill>
                  <a:srgbClr val="00B050"/>
                </a:solidFill>
              </a:rPr>
              <a:t>-</a:t>
            </a:r>
            <a:r>
              <a:rPr lang="en-US" sz="1800" b="0" dirty="0">
                <a:solidFill>
                  <a:srgbClr val="00B050"/>
                </a:solidFill>
              </a:rPr>
              <a:t>Efficient Operation for Multi-AP Coordination (Sungjin Park) [1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1535r3</a:t>
            </a:r>
            <a:r>
              <a:rPr lang="en-US" sz="1800" b="0" u="sng" dirty="0">
                <a:solidFill>
                  <a:srgbClr val="00B050"/>
                </a:solidFill>
              </a:rPr>
              <a:t>-</a:t>
            </a:r>
            <a:r>
              <a:rPr lang="en-US" sz="1800" b="0" dirty="0">
                <a:solidFill>
                  <a:srgbClr val="00B050"/>
                </a:solidFill>
              </a:rPr>
              <a:t>Sounding for AP Collaboration (Junghoon Suh) [1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1582r</a:t>
            </a:r>
            <a:r>
              <a:rPr lang="en-US" sz="1800" b="0" u="sng" dirty="0">
                <a:solidFill>
                  <a:srgbClr val="00B050"/>
                </a:solidFill>
              </a:rPr>
              <a:t>2-</a:t>
            </a:r>
            <a:r>
              <a:rPr lang="en-US" sz="1800" b="0" dirty="0">
                <a:solidFill>
                  <a:srgbClr val="00B050"/>
                </a:solidFill>
              </a:rPr>
              <a:t>Coordinated AP Time and Frequency Sharing in a Transmit Opportunity in 11be (Lochan Verma) [6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1788r0</a:t>
            </a:r>
            <a:r>
              <a:rPr lang="en-US" sz="1800" b="0" u="sng" dirty="0">
                <a:solidFill>
                  <a:srgbClr val="00B050"/>
                </a:solidFill>
              </a:rPr>
              <a:t>-</a:t>
            </a:r>
            <a:r>
              <a:rPr lang="en-US" sz="1800" b="0" dirty="0">
                <a:solidFill>
                  <a:srgbClr val="00B050"/>
                </a:solidFill>
              </a:rPr>
              <a:t>Coordinated OFDMA Operation (Yongho Seok)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1895r1</a:t>
            </a:r>
            <a:r>
              <a:rPr lang="en-US" sz="1800" b="0" u="sng" dirty="0">
                <a:solidFill>
                  <a:srgbClr val="00B050"/>
                </a:solidFill>
              </a:rPr>
              <a:t>-</a:t>
            </a:r>
            <a:r>
              <a:rPr lang="en-US" sz="1800" b="0" dirty="0">
                <a:solidFill>
                  <a:srgbClr val="00B050"/>
                </a:solidFill>
              </a:rPr>
              <a:t>Setup for Multi-AP coordination (Sungjin Park) [2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1779r5</a:t>
            </a:r>
            <a:r>
              <a:rPr lang="en-US" sz="1800" b="0" u="sng" dirty="0">
                <a:solidFill>
                  <a:srgbClr val="00B050"/>
                </a:solidFill>
              </a:rPr>
              <a:t>-</a:t>
            </a:r>
            <a:r>
              <a:rPr lang="en-US" sz="1800" b="0" dirty="0">
                <a:solidFill>
                  <a:srgbClr val="00B050"/>
                </a:solidFill>
              </a:rPr>
              <a:t>Downlink SR parameter framework with coordinated beamforming/null steering (David Lopez-Perez) [25 mins]</a:t>
            </a:r>
          </a:p>
          <a:p>
            <a:pPr fontAlgn="b">
              <a:buFont typeface="Arial" panose="020B0604020202020204" pitchFamily="34" charset="0"/>
              <a:buChar char="•"/>
            </a:pPr>
            <a:r>
              <a:rPr lang="en-US" sz="1800" b="0" u="sng" dirty="0">
                <a:solidFill>
                  <a:schemeClr val="bg1">
                    <a:lumMod val="65000"/>
                  </a:schemeClr>
                </a:solidFill>
                <a:hlinkClick r:id="rId8">
                  <a:extLst>
                    <a:ext uri="{A12FA001-AC4F-418D-AE19-62706E023703}">
                      <ahyp:hlinkClr xmlns:ahyp="http://schemas.microsoft.com/office/drawing/2018/hyperlinkcolor" val="tx"/>
                    </a:ext>
                  </a:extLst>
                </a:hlinkClick>
              </a:rPr>
              <a:t>1903r0</a:t>
            </a:r>
            <a:r>
              <a:rPr lang="en-US" sz="1800" b="0" u="sng" dirty="0">
                <a:solidFill>
                  <a:schemeClr val="bg1">
                    <a:lumMod val="65000"/>
                  </a:schemeClr>
                </a:solidFill>
              </a:rPr>
              <a:t>-</a:t>
            </a:r>
            <a:r>
              <a:rPr lang="en-US" sz="1800" b="0" dirty="0">
                <a:solidFill>
                  <a:schemeClr val="bg1">
                    <a:lumMod val="65000"/>
                  </a:schemeClr>
                </a:solidFill>
              </a:rPr>
              <a:t>Uplink Coordinated Multi-AP (Roya Doostnejad)</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1919r0</a:t>
            </a:r>
            <a:r>
              <a:rPr lang="en-US" sz="1800" b="0" u="sng" dirty="0">
                <a:solidFill>
                  <a:schemeClr val="bg1">
                    <a:lumMod val="65000"/>
                  </a:schemeClr>
                </a:solidFill>
              </a:rPr>
              <a:t>-</a:t>
            </a:r>
            <a:r>
              <a:rPr lang="en-US" sz="1800" b="0" dirty="0">
                <a:solidFill>
                  <a:schemeClr val="bg1">
                    <a:lumMod val="65000"/>
                  </a:schemeClr>
                </a:solidFill>
              </a:rPr>
              <a:t>Coordinated OFDMA Liwen Chu)</a:t>
            </a:r>
          </a:p>
          <a:p>
            <a:pPr fontAlgn="b">
              <a:buFont typeface="Arial" panose="020B0604020202020204" pitchFamily="34" charset="0"/>
              <a:buChar char="•"/>
            </a:pPr>
            <a:r>
              <a:rPr lang="en-US" sz="1800" b="0" u="sng" dirty="0">
                <a:solidFill>
                  <a:schemeClr val="bg1">
                    <a:lumMod val="65000"/>
                  </a:schemeClr>
                </a:solidFill>
                <a:hlinkClick r:id="rId10">
                  <a:extLst>
                    <a:ext uri="{A12FA001-AC4F-418D-AE19-62706E023703}">
                      <ahyp:hlinkClr xmlns:ahyp="http://schemas.microsoft.com/office/drawing/2018/hyperlinkcolor" val="tx"/>
                    </a:ext>
                  </a:extLst>
                </a:hlinkClick>
              </a:rPr>
              <a:t>1931r0</a:t>
            </a:r>
            <a:r>
              <a:rPr lang="en-US" sz="1800" b="0" u="sng" dirty="0">
                <a:solidFill>
                  <a:schemeClr val="bg1">
                    <a:lumMod val="65000"/>
                  </a:schemeClr>
                </a:solidFill>
              </a:rPr>
              <a:t>-</a:t>
            </a:r>
            <a:r>
              <a:rPr lang="en-US" sz="1800" b="0" dirty="0">
                <a:solidFill>
                  <a:schemeClr val="bg1">
                    <a:lumMod val="65000"/>
                  </a:schemeClr>
                </a:solidFill>
              </a:rPr>
              <a:t>Multi-AP group formation follow-up (Cheng Chen)</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1858r1</a:t>
            </a:r>
            <a:r>
              <a:rPr lang="en-US" sz="1800" b="0" u="sng" dirty="0">
                <a:solidFill>
                  <a:srgbClr val="00B050"/>
                </a:solidFill>
              </a:rPr>
              <a:t>-</a:t>
            </a:r>
            <a:r>
              <a:rPr lang="en-US" sz="1800" b="0" dirty="0">
                <a:solidFill>
                  <a:srgbClr val="00B050"/>
                </a:solidFill>
              </a:rPr>
              <a:t>HARQ System Level Simulation Results (Sebastian Max)</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1903r0</a:t>
            </a:r>
            <a:r>
              <a:rPr lang="en-US" sz="1800" b="0" u="sng" dirty="0">
                <a:solidFill>
                  <a:srgbClr val="00B050"/>
                </a:solidFill>
              </a:rPr>
              <a:t>-</a:t>
            </a:r>
            <a:r>
              <a:rPr lang="en-US" sz="1800" b="0" dirty="0">
                <a:solidFill>
                  <a:srgbClr val="00B050"/>
                </a:solidFill>
              </a:rPr>
              <a:t>Uplink Coordinated Multi-AP (Roya Doostnejad)</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1919r1</a:t>
            </a:r>
            <a:r>
              <a:rPr lang="en-US" sz="1800" b="0" u="sng" dirty="0">
                <a:solidFill>
                  <a:srgbClr val="00B050"/>
                </a:solidFill>
              </a:rPr>
              <a:t>-</a:t>
            </a:r>
            <a:r>
              <a:rPr lang="en-US" sz="1800" b="0" dirty="0">
                <a:solidFill>
                  <a:srgbClr val="00B050"/>
                </a:solidFill>
              </a:rPr>
              <a:t>Coordinated OFDMA (Liwen Chu)</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1931r0</a:t>
            </a:r>
            <a:r>
              <a:rPr lang="en-US" sz="1800" b="0" u="sng" dirty="0">
                <a:solidFill>
                  <a:srgbClr val="00B050"/>
                </a:solidFill>
              </a:rPr>
              <a:t>-</a:t>
            </a:r>
            <a:r>
              <a:rPr lang="en-US" sz="1800" b="0" dirty="0">
                <a:solidFill>
                  <a:srgbClr val="00B050"/>
                </a:solidFill>
              </a:rPr>
              <a:t>Multi-AP group formation follow-up (Cheng Chen)</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1961r1</a:t>
            </a:r>
            <a:r>
              <a:rPr lang="en-US" sz="1800" b="0" u="sng" dirty="0">
                <a:solidFill>
                  <a:srgbClr val="00B050"/>
                </a:solidFill>
              </a:rPr>
              <a:t>-</a:t>
            </a:r>
            <a:r>
              <a:rPr lang="en-US" sz="1800" b="0" dirty="0">
                <a:solidFill>
                  <a:srgbClr val="00B050"/>
                </a:solidFill>
              </a:rPr>
              <a:t>Multi-ap-group-establishment (Bo Sun)</a:t>
            </a:r>
          </a:p>
          <a:p>
            <a:pPr fontAlgn="b">
              <a:buFont typeface="Arial" panose="020B0604020202020204" pitchFamily="34" charset="0"/>
              <a:buChar char="•"/>
            </a:pPr>
            <a:r>
              <a:rPr lang="en-US" sz="1800" b="0" u="sng" dirty="0">
                <a:solidFill>
                  <a:schemeClr val="bg1">
                    <a:lumMod val="75000"/>
                  </a:schemeClr>
                </a:solidFill>
                <a:hlinkClick r:id="rId7">
                  <a:extLst>
                    <a:ext uri="{A12FA001-AC4F-418D-AE19-62706E023703}">
                      <ahyp:hlinkClr xmlns:ahyp="http://schemas.microsoft.com/office/drawing/2018/hyperlinkcolor" val="tx"/>
                    </a:ext>
                  </a:extLst>
                </a:hlinkClick>
              </a:rPr>
              <a:t>1972r1</a:t>
            </a:r>
            <a:r>
              <a:rPr lang="en-US" sz="1800" b="0" u="sng" dirty="0">
                <a:solidFill>
                  <a:schemeClr val="bg1">
                    <a:lumMod val="75000"/>
                  </a:schemeClr>
                </a:solidFill>
              </a:rPr>
              <a:t>-</a:t>
            </a:r>
            <a:r>
              <a:rPr lang="en-US" sz="1800" b="0" dirty="0">
                <a:solidFill>
                  <a:schemeClr val="bg1">
                    <a:lumMod val="75000"/>
                  </a:schemeClr>
                </a:solidFill>
              </a:rPr>
              <a:t>Operation of virtual BSS Arch. for Multi-AP Coord. (</a:t>
            </a:r>
            <a:r>
              <a:rPr lang="en-US" sz="1800" b="0" dirty="0" err="1">
                <a:solidFill>
                  <a:schemeClr val="bg1">
                    <a:lumMod val="75000"/>
                  </a:schemeClr>
                </a:solidFill>
              </a:rPr>
              <a:t>Guogang</a:t>
            </a:r>
            <a:r>
              <a:rPr lang="en-US" sz="1800" b="0" dirty="0">
                <a:solidFill>
                  <a:schemeClr val="bg1">
                    <a:lumMod val="75000"/>
                  </a:schemeClr>
                </a:solidFill>
              </a:rPr>
              <a:t> Huang)</a:t>
            </a:r>
          </a:p>
          <a:p>
            <a:pPr fontAlgn="b">
              <a:buFont typeface="Arial" panose="020B0604020202020204" pitchFamily="34" charset="0"/>
              <a:buChar char="•"/>
            </a:pPr>
            <a:r>
              <a:rPr lang="en-US" sz="1800" b="0" dirty="0">
                <a:solidFill>
                  <a:schemeClr val="bg1">
                    <a:lumMod val="75000"/>
                  </a:schemeClr>
                </a:solidFill>
                <a:hlinkClick r:id="rId8">
                  <a:extLst>
                    <a:ext uri="{A12FA001-AC4F-418D-AE19-62706E023703}">
                      <ahyp:hlinkClr xmlns:ahyp="http://schemas.microsoft.com/office/drawing/2018/hyperlinkcolor" val="tx"/>
                    </a:ext>
                  </a:extLst>
                </a:hlinkClick>
              </a:rPr>
              <a:t>1979r0</a:t>
            </a:r>
            <a:r>
              <a:rPr lang="en-US" sz="1800" b="0" dirty="0">
                <a:solidFill>
                  <a:schemeClr val="bg1">
                    <a:lumMod val="75000"/>
                  </a:schemeClr>
                </a:solidFill>
              </a:rPr>
              <a:t>-UL Coord. 4 Throughput Improvement and </a:t>
            </a:r>
            <a:r>
              <a:rPr lang="en-US" sz="1800" b="0" dirty="0" err="1">
                <a:solidFill>
                  <a:schemeClr val="bg1">
                    <a:lumMod val="75000"/>
                  </a:schemeClr>
                </a:solidFill>
              </a:rPr>
              <a:t>Interf</a:t>
            </a:r>
            <a:r>
              <a:rPr lang="en-US" sz="1800" b="0" dirty="0">
                <a:solidFill>
                  <a:schemeClr val="bg1">
                    <a:lumMod val="75000"/>
                  </a:schemeClr>
                </a:solidFill>
              </a:rPr>
              <a:t>. Reduction (Genady Tsodik)</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1914r2</a:t>
            </a:r>
            <a:r>
              <a:rPr lang="en-US" sz="2000" b="0" u="sng" dirty="0">
                <a:solidFill>
                  <a:srgbClr val="00B050"/>
                </a:solidFill>
              </a:rPr>
              <a:t>-</a:t>
            </a:r>
            <a:r>
              <a:rPr lang="en-US" sz="2000" b="0" dirty="0">
                <a:solidFill>
                  <a:srgbClr val="00B050"/>
                </a:solidFill>
              </a:rPr>
              <a:t>Multiple RU discussion (Ross Jian Yu) [1 SPs]</a:t>
            </a:r>
          </a:p>
          <a:p>
            <a:pPr fontAlgn="b">
              <a:buFont typeface="Arial" panose="020B0604020202020204" pitchFamily="34" charset="0"/>
              <a:buChar char="•"/>
            </a:pPr>
            <a:r>
              <a:rPr lang="en-US" sz="2000" b="0" u="sng" dirty="0">
                <a:solidFill>
                  <a:srgbClr val="00B050"/>
                </a:solidFill>
                <a:hlinkClick r:id="rId3">
                  <a:extLst>
                    <a:ext uri="{A12FA001-AC4F-418D-AE19-62706E023703}">
                      <ahyp:hlinkClr xmlns:ahyp="http://schemas.microsoft.com/office/drawing/2018/hyperlinkcolor" val="tx"/>
                    </a:ext>
                  </a:extLst>
                </a:hlinkClick>
              </a:rPr>
              <a:t>1980r1</a:t>
            </a:r>
            <a:r>
              <a:rPr lang="en-US" sz="2000" b="0" u="sng" dirty="0">
                <a:solidFill>
                  <a:srgbClr val="00B050"/>
                </a:solidFill>
              </a:rPr>
              <a:t>-</a:t>
            </a:r>
            <a:r>
              <a:rPr lang="en-US" sz="2000" b="0" dirty="0">
                <a:solidFill>
                  <a:srgbClr val="00B050"/>
                </a:solidFill>
              </a:rPr>
              <a:t>EHT P matrices Discussion (Dandan Liang) [1 SP]</a:t>
            </a:r>
          </a:p>
          <a:p>
            <a:pPr fontAlgn="b">
              <a:buFont typeface="Arial" panose="020B0604020202020204" pitchFamily="34" charset="0"/>
              <a:buChar char="•"/>
            </a:pPr>
            <a:r>
              <a:rPr lang="en-US" sz="2000" b="0" u="sng" dirty="0">
                <a:solidFill>
                  <a:srgbClr val="00B050"/>
                </a:solidFill>
                <a:hlinkClick r:id="rId4">
                  <a:extLst>
                    <a:ext uri="{A12FA001-AC4F-418D-AE19-62706E023703}">
                      <ahyp:hlinkClr xmlns:ahyp="http://schemas.microsoft.com/office/drawing/2018/hyperlinkcolor" val="tx"/>
                    </a:ext>
                  </a:extLst>
                </a:hlinkClick>
              </a:rPr>
              <a:t>1981r1</a:t>
            </a:r>
            <a:r>
              <a:rPr lang="en-US" sz="2000" b="0" u="sng" dirty="0">
                <a:solidFill>
                  <a:srgbClr val="00B050"/>
                </a:solidFill>
              </a:rPr>
              <a:t>-</a:t>
            </a:r>
            <a:r>
              <a:rPr lang="en-US" sz="2000" b="0" dirty="0">
                <a:solidFill>
                  <a:srgbClr val="00B050"/>
                </a:solidFill>
              </a:rPr>
              <a:t>Phase Rotations Design for EHT (Dandan Liang) [1 SP]</a:t>
            </a:r>
          </a:p>
          <a:p>
            <a:pPr fontAlgn="b">
              <a:buFont typeface="Arial" panose="020B0604020202020204" pitchFamily="34" charset="0"/>
              <a:buChar char="•"/>
            </a:pPr>
            <a:r>
              <a:rPr lang="en-US" sz="2000" b="0" u="sng" dirty="0">
                <a:solidFill>
                  <a:srgbClr val="00B050"/>
                </a:solidFill>
                <a:hlinkClick r:id="rId5">
                  <a:extLst>
                    <a:ext uri="{A12FA001-AC4F-418D-AE19-62706E023703}">
                      <ahyp:hlinkClr xmlns:ahyp="http://schemas.microsoft.com/office/drawing/2018/hyperlinkcolor" val="tx"/>
                    </a:ext>
                  </a:extLst>
                </a:hlinkClick>
              </a:rPr>
              <a:t>1910r1</a:t>
            </a:r>
            <a:r>
              <a:rPr lang="en-US" sz="2000" b="0" u="sng" dirty="0">
                <a:solidFill>
                  <a:srgbClr val="00B050"/>
                </a:solidFill>
              </a:rPr>
              <a:t>-</a:t>
            </a:r>
            <a:r>
              <a:rPr lang="en-US" sz="2000" b="0" dirty="0">
                <a:solidFill>
                  <a:srgbClr val="00B050"/>
                </a:solidFill>
              </a:rPr>
              <a:t>P matrices to support more than 8 TX chains (Miguel López)</a:t>
            </a:r>
          </a:p>
          <a:p>
            <a:pPr fontAlgn="b">
              <a:buFont typeface="Arial" panose="020B0604020202020204" pitchFamily="34" charset="0"/>
              <a:buChar char="•"/>
            </a:pPr>
            <a:r>
              <a:rPr lang="en-US" sz="2000" b="0" u="sng" dirty="0">
                <a:solidFill>
                  <a:srgbClr val="00B050"/>
                </a:solidFill>
                <a:hlinkClick r:id="rId6">
                  <a:extLst>
                    <a:ext uri="{A12FA001-AC4F-418D-AE19-62706E023703}">
                      <ahyp:hlinkClr xmlns:ahyp="http://schemas.microsoft.com/office/drawing/2018/hyperlinkcolor" val="tx"/>
                    </a:ext>
                  </a:extLst>
                </a:hlinkClick>
              </a:rPr>
              <a:t>1925r0</a:t>
            </a:r>
            <a:r>
              <a:rPr lang="en-US" sz="2000" b="0" u="sng" dirty="0">
                <a:solidFill>
                  <a:srgbClr val="00B050"/>
                </a:solidFill>
              </a:rPr>
              <a:t>-</a:t>
            </a:r>
            <a:r>
              <a:rPr lang="en-US" sz="2000" b="0" dirty="0">
                <a:solidFill>
                  <a:srgbClr val="00B050"/>
                </a:solidFill>
              </a:rPr>
              <a:t>Consideration of EHT-LTF (Jinmin Kim)</a:t>
            </a:r>
          </a:p>
          <a:p>
            <a:pPr fontAlgn="b">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0020r0</a:t>
            </a:r>
            <a:r>
              <a:rPr lang="en-US" sz="2000" b="0" dirty="0">
                <a:solidFill>
                  <a:srgbClr val="00B050"/>
                </a:solidFill>
              </a:rPr>
              <a:t>-Consideration for EHT-SIG transmission (Dongguk Lim)</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2000" b="0" u="sng" dirty="0">
                <a:solidFill>
                  <a:srgbClr val="00B050"/>
                </a:solidFill>
                <a:hlinkClick r:id="rId2">
                  <a:extLst>
                    <a:ext uri="{A12FA001-AC4F-418D-AE19-62706E023703}">
                      <ahyp:hlinkClr xmlns:ahyp="http://schemas.microsoft.com/office/drawing/2018/hyperlinkcolor" val="tx"/>
                    </a:ext>
                  </a:extLst>
                </a:hlinkClick>
              </a:rPr>
              <a:t>1544r2</a:t>
            </a:r>
            <a:r>
              <a:rPr lang="en-US" sz="2000" b="0" u="sng" dirty="0">
                <a:solidFill>
                  <a:srgbClr val="00B050"/>
                </a:solidFill>
              </a:rPr>
              <a:t>-</a:t>
            </a:r>
            <a:r>
              <a:rPr lang="en-US" sz="2000" b="0" dirty="0">
                <a:solidFill>
                  <a:srgbClr val="00B050"/>
                </a:solidFill>
              </a:rPr>
              <a:t>Multi-link power save operation (Minyoung Park)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1548r1</a:t>
            </a:r>
            <a:r>
              <a:rPr lang="en-US" sz="1800" b="0" u="sng" dirty="0">
                <a:solidFill>
                  <a:srgbClr val="00B050"/>
                </a:solidFill>
              </a:rPr>
              <a:t>-</a:t>
            </a:r>
            <a:r>
              <a:rPr lang="en-US" sz="1800" b="0" dirty="0">
                <a:solidFill>
                  <a:srgbClr val="00B050"/>
                </a:solidFill>
              </a:rPr>
              <a:t>Channel access in design for synchronized multi-links (Yunbo Li) [1 SP]</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1549r1</a:t>
            </a:r>
            <a:r>
              <a:rPr lang="en-US" sz="1800" b="0" u="sng" dirty="0">
                <a:solidFill>
                  <a:srgbClr val="00B050"/>
                </a:solidFill>
              </a:rPr>
              <a:t>-</a:t>
            </a:r>
            <a:r>
              <a:rPr lang="en-US" sz="1800" b="0" dirty="0">
                <a:solidFill>
                  <a:srgbClr val="00B050"/>
                </a:solidFill>
              </a:rPr>
              <a:t>Multi-link association (Yunbo Li) [1 SP]</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1591r3</a:t>
            </a:r>
            <a:r>
              <a:rPr lang="en-US" sz="1800" b="0" u="sng" dirty="0">
                <a:solidFill>
                  <a:srgbClr val="00B050"/>
                </a:solidFill>
              </a:rPr>
              <a:t>-</a:t>
            </a:r>
            <a:r>
              <a:rPr lang="en-US" sz="1800" b="0" dirty="0">
                <a:solidFill>
                  <a:srgbClr val="00B050"/>
                </a:solidFill>
              </a:rPr>
              <a:t>BA setup for multi-link Aggregation (Jason Y. Guo) [2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1615r1</a:t>
            </a:r>
            <a:r>
              <a:rPr lang="en-US" sz="1800" b="0" u="sng" dirty="0">
                <a:solidFill>
                  <a:srgbClr val="00B050"/>
                </a:solidFill>
              </a:rPr>
              <a:t>-</a:t>
            </a:r>
            <a:r>
              <a:rPr lang="en-US" sz="1800" b="0" dirty="0">
                <a:solidFill>
                  <a:srgbClr val="00B050"/>
                </a:solidFill>
              </a:rPr>
              <a:t>Multi-band/Multi-channel Op. for Low Latency and Jitter (Liuming Lu) [1 SPs]</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1617r1</a:t>
            </a:r>
            <a:r>
              <a:rPr lang="en-US" sz="1800" b="0" u="sng" dirty="0">
                <a:solidFill>
                  <a:srgbClr val="00B050"/>
                </a:solidFill>
              </a:rPr>
              <a:t>-</a:t>
            </a:r>
            <a:r>
              <a:rPr lang="en-US" sz="1800" b="0" dirty="0">
                <a:solidFill>
                  <a:srgbClr val="00B050"/>
                </a:solidFill>
              </a:rPr>
              <a:t>Multi-link power save (Liwen Chu) [2 SPs]</a:t>
            </a:r>
          </a:p>
          <a:p>
            <a:pPr fontAlgn="b">
              <a:buFont typeface="Arial" panose="020B0604020202020204" pitchFamily="34" charset="0"/>
              <a:buChar char="•"/>
            </a:pPr>
            <a:endParaRPr lang="en-US" sz="2000" b="0"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r>
              <a:rPr lang="en-US" sz="2000" b="0" u="sng" dirty="0">
                <a:solidFill>
                  <a:srgbClr val="00B050"/>
                </a:solidFill>
                <a:hlinkClick r:id="rId2">
                  <a:extLst>
                    <a:ext uri="{A12FA001-AC4F-418D-AE19-62706E023703}">
                      <ahyp:hlinkClr xmlns:ahyp="http://schemas.microsoft.com/office/drawing/2018/hyperlinkcolor" val="tx"/>
                    </a:ext>
                  </a:extLst>
                </a:hlinkClick>
              </a:rPr>
              <a:t>0029r0</a:t>
            </a:r>
            <a:r>
              <a:rPr lang="en-US" sz="2000" b="0" u="sng" dirty="0">
                <a:solidFill>
                  <a:srgbClr val="00B050"/>
                </a:solidFill>
              </a:rPr>
              <a:t>-</a:t>
            </a:r>
            <a:r>
              <a:rPr lang="en-US" sz="2000" b="0" dirty="0">
                <a:solidFill>
                  <a:srgbClr val="00B050"/>
                </a:solidFill>
              </a:rPr>
              <a:t>Preamble structure and SIG contents (Ross Jian Yu)</a:t>
            </a:r>
          </a:p>
          <a:p>
            <a:pPr fontAlgn="b"/>
            <a:r>
              <a:rPr lang="en-US" sz="2000" b="0" dirty="0">
                <a:solidFill>
                  <a:srgbClr val="00B050"/>
                </a:solidFill>
                <a:hlinkClick r:id="rId3">
                  <a:extLst>
                    <a:ext uri="{A12FA001-AC4F-418D-AE19-62706E023703}">
                      <ahyp:hlinkClr xmlns:ahyp="http://schemas.microsoft.com/office/drawing/2018/hyperlinkcolor" val="tx"/>
                    </a:ext>
                  </a:extLst>
                </a:hlinkClick>
              </a:rPr>
              <a:t>0049r0</a:t>
            </a:r>
            <a:r>
              <a:rPr lang="en-US" sz="2000" b="0" dirty="0">
                <a:solidFill>
                  <a:srgbClr val="00B050"/>
                </a:solidFill>
              </a:rPr>
              <a:t>-PPDU Types and U-SIG Content (Sameer Vermani)</a:t>
            </a:r>
          </a:p>
          <a:p>
            <a:pPr fontAlgn="b"/>
            <a:r>
              <a:rPr lang="en-US" sz="2000" b="0" dirty="0">
                <a:solidFill>
                  <a:srgbClr val="00B050"/>
                </a:solidFill>
                <a:hlinkClick r:id="rId4">
                  <a:extLst>
                    <a:ext uri="{A12FA001-AC4F-418D-AE19-62706E023703}">
                      <ahyp:hlinkClr xmlns:ahyp="http://schemas.microsoft.com/office/drawing/2018/hyperlinkcolor" val="tx"/>
                    </a:ext>
                  </a:extLst>
                </a:hlinkClick>
              </a:rPr>
              <a:t>0075r0</a:t>
            </a:r>
            <a:r>
              <a:rPr lang="en-US" sz="2000" b="0" dirty="0">
                <a:solidFill>
                  <a:srgbClr val="00B050"/>
                </a:solidFill>
              </a:rPr>
              <a:t>-Performance comparison of LTF designs in JT (Ron Porat)</a:t>
            </a:r>
          </a:p>
          <a:p>
            <a:pPr fontAlgn="b"/>
            <a:r>
              <a:rPr lang="en-US" sz="2000" b="0" dirty="0">
                <a:solidFill>
                  <a:srgbClr val="00B050"/>
                </a:solidFill>
                <a:hlinkClick r:id="rId5">
                  <a:extLst>
                    <a:ext uri="{A12FA001-AC4F-418D-AE19-62706E023703}">
                      <ahyp:hlinkClr xmlns:ahyp="http://schemas.microsoft.com/office/drawing/2018/hyperlinkcolor" val="tx"/>
                    </a:ext>
                  </a:extLst>
                </a:hlinkClick>
              </a:rPr>
              <a:t>0087r0</a:t>
            </a:r>
            <a:r>
              <a:rPr lang="en-US" sz="2000" b="0" dirty="0">
                <a:solidFill>
                  <a:srgbClr val="00B050"/>
                </a:solidFill>
              </a:rPr>
              <a:t>-Discussions on U-SIG content and EHT-SIG format (Rui Cao)</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1678r0</a:t>
            </a:r>
            <a:r>
              <a:rPr lang="en-US" sz="1800" b="0" u="sng" dirty="0">
                <a:solidFill>
                  <a:srgbClr val="00B050"/>
                </a:solidFill>
              </a:rPr>
              <a:t>-</a:t>
            </a:r>
            <a:r>
              <a:rPr lang="en-US" sz="1800" b="0" dirty="0">
                <a:solidFill>
                  <a:srgbClr val="00B050"/>
                </a:solidFill>
              </a:rPr>
              <a:t>Multiple Link Asynchronous and Synchronous TX (Alan Jauh) [2 SPs]</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 [2 SPs]</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1823r1</a:t>
            </a:r>
            <a:r>
              <a:rPr lang="en-US" sz="1800" b="0" u="sng" dirty="0">
                <a:solidFill>
                  <a:srgbClr val="00B050"/>
                </a:solidFill>
              </a:rPr>
              <a:t>-</a:t>
            </a:r>
            <a:r>
              <a:rPr lang="en-US" sz="1800" b="0" dirty="0">
                <a:solidFill>
                  <a:srgbClr val="00B050"/>
                </a:solidFill>
              </a:rPr>
              <a:t>Multi-link setup follow up (Po-Kai Huang) [1 SPs]</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1856r1</a:t>
            </a:r>
            <a:r>
              <a:rPr lang="en-US" sz="1800" b="0" u="sng" dirty="0">
                <a:solidFill>
                  <a:srgbClr val="00B050"/>
                </a:solidFill>
              </a:rPr>
              <a:t>-</a:t>
            </a:r>
            <a:r>
              <a:rPr lang="en-US" sz="1800" b="0" dirty="0">
                <a:solidFill>
                  <a:srgbClr val="00B050"/>
                </a:solidFill>
              </a:rPr>
              <a:t>A-MPDU and BA (Liwen Chu) [3 SPs]</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1887r1</a:t>
            </a:r>
            <a:r>
              <a:rPr lang="en-US" sz="1800" b="0" u="sng" dirty="0">
                <a:solidFill>
                  <a:srgbClr val="00B050"/>
                </a:solidFill>
              </a:rPr>
              <a:t>-</a:t>
            </a:r>
            <a:r>
              <a:rPr lang="en-US" sz="1800" b="0" dirty="0">
                <a:solidFill>
                  <a:srgbClr val="00B050"/>
                </a:solidFill>
              </a:rPr>
              <a:t>Multi-link Acknowledgement (Taewon Song) [2 SPs]</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fontAlgn="b">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0110r0</a:t>
            </a:r>
            <a:r>
              <a:rPr lang="en-US" sz="2000" b="0" dirty="0">
                <a:solidFill>
                  <a:srgbClr val="00B050"/>
                </a:solidFill>
              </a:rPr>
              <a:t>-11be preamble and forward compatibility (Sigurd Schelstraete)</a:t>
            </a:r>
          </a:p>
          <a:p>
            <a:pPr fontAlgn="b">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0117r0</a:t>
            </a:r>
            <a:r>
              <a:rPr lang="en-US" sz="2000" b="0" dirty="0">
                <a:solidFill>
                  <a:srgbClr val="00B050"/>
                </a:solidFill>
              </a:rPr>
              <a:t>-EHT-LTFs Design for Wideband (Dandan Liang)</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2161r1</a:t>
            </a:r>
            <a:r>
              <a:rPr lang="en-US" sz="1800" b="0" u="sng" dirty="0">
                <a:solidFill>
                  <a:srgbClr val="00B050"/>
                </a:solidFill>
              </a:rPr>
              <a:t>-</a:t>
            </a:r>
            <a:r>
              <a:rPr lang="en-US" sz="1800" b="0" dirty="0">
                <a:solidFill>
                  <a:srgbClr val="00B050"/>
                </a:solidFill>
              </a:rPr>
              <a:t>Multiple RU Support for 11be (</a:t>
            </a:r>
            <a:r>
              <a:rPr lang="en-US" sz="1800" b="0" dirty="0" err="1">
                <a:solidFill>
                  <a:srgbClr val="00B050"/>
                </a:solidFill>
              </a:rPr>
              <a:t>Myeongjin</a:t>
            </a:r>
            <a:r>
              <a:rPr lang="en-US" sz="1800" b="0" dirty="0">
                <a:solidFill>
                  <a:srgbClr val="00B050"/>
                </a:solidFill>
              </a:rPr>
              <a:t> Kim)</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0022r0</a:t>
            </a:r>
            <a:r>
              <a:rPr lang="en-US" sz="1800" b="0" dirty="0">
                <a:solidFill>
                  <a:srgbClr val="00B050"/>
                </a:solidFill>
              </a:rPr>
              <a:t>-Consideration on 240/160+80 MHz and Preamble Puncturing (Eunsung Park)</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lnSpc>
                <a:spcPct val="80000"/>
              </a:lnSpc>
              <a:buFont typeface="Arial" panose="020B0604020202020204" pitchFamily="34" charset="0"/>
              <a:buChar char="•"/>
            </a:pPr>
            <a:r>
              <a:rPr lang="en-US" sz="1800" b="0" u="sng" dirty="0">
                <a:solidFill>
                  <a:srgbClr val="00B050"/>
                </a:solidFill>
              </a:rPr>
              <a:t>1528r3-</a:t>
            </a:r>
            <a:r>
              <a:rPr lang="en-US" sz="1800" b="0" dirty="0">
                <a:solidFill>
                  <a:srgbClr val="00B050"/>
                </a:solidFill>
              </a:rPr>
              <a:t>Multi-Link Operation - Link Management (Abhishek Patil) [1 SP]</a:t>
            </a:r>
          </a:p>
          <a:p>
            <a:pPr>
              <a:lnSpc>
                <a:spcPct val="80000"/>
              </a:lnSpc>
              <a:buFont typeface="Arial" panose="020B0604020202020204" pitchFamily="34" charset="0"/>
              <a:buChar char="•"/>
            </a:pPr>
            <a:r>
              <a:rPr lang="en-US" sz="1800" b="0" u="sng" dirty="0">
                <a:solidFill>
                  <a:srgbClr val="00B050"/>
                </a:solidFill>
              </a:rPr>
              <a:t>1901r3-</a:t>
            </a:r>
            <a:r>
              <a:rPr lang="en-US" sz="1800" b="0" dirty="0">
                <a:solidFill>
                  <a:srgbClr val="00B050"/>
                </a:solidFill>
              </a:rPr>
              <a:t>Priority Access Support in IEEE 802.11be: What and Why? (</a:t>
            </a:r>
            <a:r>
              <a:rPr lang="en-US" altLang="ko-KR" sz="1800" b="0" dirty="0">
                <a:solidFill>
                  <a:srgbClr val="00B050"/>
                </a:solidFill>
                <a:ea typeface="맑은 고딕" panose="020B0503020000020004" pitchFamily="50" charset="-127"/>
              </a:rPr>
              <a:t>Dibakar Das)</a:t>
            </a:r>
            <a:r>
              <a:rPr lang="en-US" sz="1800" b="0" dirty="0">
                <a:solidFill>
                  <a:srgbClr val="00B050"/>
                </a:solidFill>
              </a:rPr>
              <a:t> [1 SP]</a:t>
            </a:r>
          </a:p>
          <a:p>
            <a:pPr>
              <a:lnSpc>
                <a:spcPct val="80000"/>
              </a:lnSpc>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1510r3</a:t>
            </a:r>
            <a:r>
              <a:rPr lang="en-US" sz="1800" b="0" u="sng" dirty="0">
                <a:solidFill>
                  <a:srgbClr val="00B050"/>
                </a:solidFill>
              </a:rPr>
              <a:t>-</a:t>
            </a:r>
            <a:r>
              <a:rPr lang="en-US" sz="1800" b="0" dirty="0">
                <a:solidFill>
                  <a:srgbClr val="00B050"/>
                </a:solidFill>
              </a:rPr>
              <a:t>EHT Power saving considering multi-link (Jeongki Kim)</a:t>
            </a:r>
          </a:p>
          <a:p>
            <a:pPr>
              <a:lnSpc>
                <a:spcPct val="80000"/>
              </a:lnSpc>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1899r2</a:t>
            </a:r>
            <a:r>
              <a:rPr lang="en-US" sz="1800" b="0" u="sng" dirty="0">
                <a:solidFill>
                  <a:srgbClr val="00B050"/>
                </a:solidFill>
              </a:rPr>
              <a:t>-</a:t>
            </a:r>
            <a:r>
              <a:rPr lang="en-US" sz="1800" b="0" dirty="0">
                <a:solidFill>
                  <a:srgbClr val="00B050"/>
                </a:solidFill>
              </a:rPr>
              <a:t>MLA MAC Addresses considerations (Duncan Ho)</a:t>
            </a:r>
          </a:p>
          <a:p>
            <a:pPr>
              <a:lnSpc>
                <a:spcPct val="80000"/>
              </a:lnSpc>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1900r2</a:t>
            </a:r>
            <a:r>
              <a:rPr lang="en-US" sz="1800" b="0" u="sng" dirty="0">
                <a:solidFill>
                  <a:srgbClr val="00B050"/>
                </a:solidFill>
              </a:rPr>
              <a:t>-</a:t>
            </a:r>
            <a:r>
              <a:rPr lang="en-US" sz="1800" b="0" dirty="0">
                <a:solidFill>
                  <a:srgbClr val="00B050"/>
                </a:solidFill>
              </a:rPr>
              <a:t>MLA-security-considerations (Duncan Ho)</a:t>
            </a:r>
          </a:p>
          <a:p>
            <a:pPr>
              <a:lnSpc>
                <a:spcPct val="80000"/>
              </a:lnSpc>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1822r2</a:t>
            </a:r>
            <a:r>
              <a:rPr lang="en-US" sz="1800" b="0" u="sng" dirty="0">
                <a:solidFill>
                  <a:srgbClr val="00B050"/>
                </a:solidFill>
              </a:rPr>
              <a:t>-</a:t>
            </a:r>
            <a:r>
              <a:rPr lang="en-US" sz="1800" b="0" dirty="0">
                <a:solidFill>
                  <a:srgbClr val="00B050"/>
                </a:solidFill>
              </a:rPr>
              <a:t>Multi-link security consideration (Po-Kai Huang)</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1"/>
                </a:solidFill>
              </a:rPr>
              <a:t>Agenda for Wednesday PM1</a:t>
            </a:r>
            <a:endParaRPr lang="en-US" dirty="0">
              <a:solidFill>
                <a:schemeClr val="tx1"/>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4225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11" name="Content Placeholder 10">
            <a:extLst>
              <a:ext uri="{FF2B5EF4-FFF2-40B4-BE49-F238E27FC236}">
                <a16:creationId xmlns:a16="http://schemas.microsoft.com/office/drawing/2014/main" id="{B81F7AB9-CEE8-4E2D-9ADC-55413F774C75}"/>
              </a:ext>
            </a:extLst>
          </p:cNvPr>
          <p:cNvSpPr>
            <a:spLocks noGrp="1"/>
          </p:cNvSpPr>
          <p:nvPr>
            <p:ph idx="1"/>
          </p:nvPr>
        </p:nvSpPr>
        <p:spPr/>
        <p:txBody>
          <a:bodyPr/>
          <a:lstStyle/>
          <a:p>
            <a:pPr fontAlgn="b">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1931r1</a:t>
            </a:r>
            <a:r>
              <a:rPr lang="en-US" sz="1800" b="0" dirty="0">
                <a:solidFill>
                  <a:srgbClr val="00B050"/>
                </a:solidFill>
              </a:rPr>
              <a:t>-Multi-AP group formation follow-up (Cheng Chen) [1 SP]</a:t>
            </a:r>
            <a:endParaRPr lang="en-US" sz="1800" b="0" dirty="0">
              <a:solidFill>
                <a:srgbClr val="00B050"/>
              </a:solidFill>
              <a:hlinkClick r:id="rId3">
                <a:extLst>
                  <a:ext uri="{A12FA001-AC4F-418D-AE19-62706E023703}">
                    <ahyp:hlinkClr xmlns:ahyp="http://schemas.microsoft.com/office/drawing/2018/hyperlinkcolor" val="tx"/>
                  </a:ext>
                </a:extLst>
              </a:hlinkClick>
            </a:endParaRPr>
          </a:p>
          <a:p>
            <a:pPr fontAlgn="b">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1961r2</a:t>
            </a:r>
            <a:r>
              <a:rPr lang="en-US" sz="1800" b="0" dirty="0">
                <a:solidFill>
                  <a:srgbClr val="00B050"/>
                </a:solidFill>
              </a:rPr>
              <a:t>-Multi-AP Group Establishment (Yonggang Fang ) [1 SP]</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1972r1</a:t>
            </a:r>
            <a:r>
              <a:rPr lang="en-US" sz="1800" b="0" u="sng" dirty="0">
                <a:solidFill>
                  <a:srgbClr val="00B050"/>
                </a:solidFill>
              </a:rPr>
              <a:t>-</a:t>
            </a:r>
            <a:r>
              <a:rPr lang="en-US" sz="1800" b="0" dirty="0">
                <a:solidFill>
                  <a:srgbClr val="00B050"/>
                </a:solidFill>
              </a:rPr>
              <a:t>Operation of virtual BSS Arch. for Multi-AP Coord. (</a:t>
            </a:r>
            <a:r>
              <a:rPr lang="en-US" sz="1800" b="0" dirty="0" err="1">
                <a:solidFill>
                  <a:srgbClr val="00B050"/>
                </a:solidFill>
              </a:rPr>
              <a:t>Guogang</a:t>
            </a:r>
            <a:r>
              <a:rPr lang="en-US" sz="1800" b="0" dirty="0">
                <a:solidFill>
                  <a:srgbClr val="00B050"/>
                </a:solidFill>
              </a:rPr>
              <a:t> Huang)</a:t>
            </a:r>
          </a:p>
          <a:p>
            <a:pPr fontAlgn="b">
              <a:buFont typeface="Arial" panose="020B0604020202020204" pitchFamily="34" charset="0"/>
              <a:buChar char="•"/>
            </a:pPr>
            <a:r>
              <a:rPr lang="en-US" sz="1800" b="0" dirty="0">
                <a:solidFill>
                  <a:srgbClr val="00B050"/>
                </a:solidFill>
                <a:hlinkClick r:id="rId5">
                  <a:extLst>
                    <a:ext uri="{A12FA001-AC4F-418D-AE19-62706E023703}">
                      <ahyp:hlinkClr xmlns:ahyp="http://schemas.microsoft.com/office/drawing/2018/hyperlinkcolor" val="tx"/>
                    </a:ext>
                  </a:extLst>
                </a:hlinkClick>
              </a:rPr>
              <a:t>1979r0</a:t>
            </a:r>
            <a:r>
              <a:rPr lang="en-US" sz="1800" b="0" dirty="0">
                <a:solidFill>
                  <a:srgbClr val="00B050"/>
                </a:solidFill>
              </a:rPr>
              <a:t>-UL Coord. 4 Throughput Improvement and </a:t>
            </a:r>
            <a:r>
              <a:rPr lang="en-US" sz="1800" b="0" dirty="0" err="1">
                <a:solidFill>
                  <a:srgbClr val="00B050"/>
                </a:solidFill>
              </a:rPr>
              <a:t>Interf</a:t>
            </a:r>
            <a:r>
              <a:rPr lang="en-US" sz="1800" b="0" dirty="0">
                <a:solidFill>
                  <a:srgbClr val="00B050"/>
                </a:solidFill>
              </a:rPr>
              <a:t>. Reduction (Genady Tsodik)</a:t>
            </a:r>
          </a:p>
          <a:p>
            <a:pPr fontAlgn="b">
              <a:buFont typeface="Arial" panose="020B0604020202020204" pitchFamily="34" charset="0"/>
              <a:buChar char="•"/>
            </a:pPr>
            <a:r>
              <a:rPr lang="en-US" sz="1800" b="0" u="sng" dirty="0">
                <a:solidFill>
                  <a:srgbClr val="00B050"/>
                </a:solidFill>
                <a:hlinkClick r:id="rId6">
                  <a:extLst>
                    <a:ext uri="{A12FA001-AC4F-418D-AE19-62706E023703}">
                      <ahyp:hlinkClr xmlns:ahyp="http://schemas.microsoft.com/office/drawing/2018/hyperlinkcolor" val="tx"/>
                    </a:ext>
                  </a:extLst>
                </a:hlinkClick>
              </a:rPr>
              <a:t>0011r0</a:t>
            </a:r>
            <a:r>
              <a:rPr lang="en-US" sz="1800" b="0" u="sng" dirty="0">
                <a:solidFill>
                  <a:srgbClr val="00B050"/>
                </a:solidFill>
              </a:rPr>
              <a:t>-</a:t>
            </a:r>
            <a:r>
              <a:rPr lang="en-US" sz="1800" b="0" dirty="0">
                <a:solidFill>
                  <a:srgbClr val="00B050"/>
                </a:solidFill>
              </a:rPr>
              <a:t>Considerations on Coordinated OFDMA (Sungjin Park)</a:t>
            </a:r>
          </a:p>
          <a:p>
            <a:pPr fontAlgn="b">
              <a:buFont typeface="Arial" panose="020B0604020202020204" pitchFamily="34" charset="0"/>
              <a:buChar char="•"/>
            </a:pPr>
            <a:r>
              <a:rPr lang="en-US" sz="1800" b="0" u="sng" dirty="0">
                <a:solidFill>
                  <a:srgbClr val="00B050"/>
                </a:solidFill>
                <a:hlinkClick r:id="rId7">
                  <a:extLst>
                    <a:ext uri="{A12FA001-AC4F-418D-AE19-62706E023703}">
                      <ahyp:hlinkClr xmlns:ahyp="http://schemas.microsoft.com/office/drawing/2018/hyperlinkcolor" val="tx"/>
                    </a:ext>
                  </a:extLst>
                </a:hlinkClick>
              </a:rPr>
              <a:t>0056r0</a:t>
            </a:r>
            <a:r>
              <a:rPr lang="en-US" sz="1800" b="0" u="sng" dirty="0">
                <a:solidFill>
                  <a:srgbClr val="00B050"/>
                </a:solidFill>
              </a:rPr>
              <a:t>-</a:t>
            </a:r>
            <a:r>
              <a:rPr lang="en-US" sz="1800" b="0" dirty="0">
                <a:solidFill>
                  <a:srgbClr val="00B050"/>
                </a:solidFill>
              </a:rPr>
              <a:t>Preparations for coordinated OFDMA (Rojan Chitrakar)</a:t>
            </a:r>
          </a:p>
          <a:p>
            <a:pPr fontAlgn="b">
              <a:buFont typeface="Arial" panose="020B0604020202020204" pitchFamily="34" charset="0"/>
              <a:buChar char="•"/>
            </a:pPr>
            <a:r>
              <a:rPr lang="en-US" sz="1800" b="0" dirty="0">
                <a:solidFill>
                  <a:schemeClr val="bg1">
                    <a:lumMod val="65000"/>
                  </a:schemeClr>
                </a:solidFill>
                <a:hlinkClick r:id="rId8">
                  <a:extLst>
                    <a:ext uri="{A12FA001-AC4F-418D-AE19-62706E023703}">
                      <ahyp:hlinkClr xmlns:ahyp="http://schemas.microsoft.com/office/drawing/2018/hyperlinkcolor" val="tx"/>
                    </a:ext>
                  </a:extLst>
                </a:hlinkClick>
              </a:rPr>
              <a:t>0032r0</a:t>
            </a:r>
            <a:r>
              <a:rPr lang="en-US" sz="1800" b="0" dirty="0">
                <a:solidFill>
                  <a:schemeClr val="bg1">
                    <a:lumMod val="65000"/>
                  </a:schemeClr>
                </a:solidFill>
              </a:rPr>
              <a:t>-Consideration on Multi-AP Home Mesh Scenario (Kosuke Aio)</a:t>
            </a:r>
          </a:p>
          <a:p>
            <a:pPr fontAlgn="b">
              <a:buFont typeface="Arial" panose="020B0604020202020204" pitchFamily="34" charset="0"/>
              <a:buChar char="•"/>
            </a:pPr>
            <a:r>
              <a:rPr lang="en-US" sz="1800" b="0" u="sng" dirty="0">
                <a:solidFill>
                  <a:schemeClr val="bg1">
                    <a:lumMod val="65000"/>
                  </a:schemeClr>
                </a:solidFill>
                <a:hlinkClick r:id="rId9">
                  <a:extLst>
                    <a:ext uri="{A12FA001-AC4F-418D-AE19-62706E023703}">
                      <ahyp:hlinkClr xmlns:ahyp="http://schemas.microsoft.com/office/drawing/2018/hyperlinkcolor" val="tx"/>
                    </a:ext>
                  </a:extLst>
                </a:hlinkClick>
              </a:rPr>
              <a:t>0064r1</a:t>
            </a:r>
            <a:r>
              <a:rPr lang="en-US" sz="1800" b="0" u="sng" dirty="0">
                <a:solidFill>
                  <a:schemeClr val="bg1">
                    <a:lumMod val="65000"/>
                  </a:schemeClr>
                </a:solidFill>
              </a:rPr>
              <a:t>-</a:t>
            </a:r>
            <a:r>
              <a:rPr lang="en-US" sz="1800" b="0" dirty="0">
                <a:solidFill>
                  <a:schemeClr val="bg1">
                    <a:lumMod val="65000"/>
                  </a:schemeClr>
                </a:solidFill>
              </a:rPr>
              <a:t>Overview of Multi-AP Operation in 11be (</a:t>
            </a:r>
            <a:r>
              <a:rPr lang="en-US" sz="1800" b="0" dirty="0" err="1">
                <a:solidFill>
                  <a:schemeClr val="bg1">
                    <a:lumMod val="65000"/>
                  </a:schemeClr>
                </a:solidFill>
              </a:rPr>
              <a:t>Chenhe</a:t>
            </a:r>
            <a:r>
              <a:rPr lang="en-US" sz="1800" b="0" dirty="0">
                <a:solidFill>
                  <a:schemeClr val="bg1">
                    <a:lumMod val="65000"/>
                  </a:schemeClr>
                </a:solidFill>
              </a:rPr>
              <a:t> Ji)</a:t>
            </a:r>
          </a:p>
          <a:p>
            <a:pPr fontAlgn="b"/>
            <a:endParaRPr lang="en-US" sz="2800" b="0" dirty="0"/>
          </a:p>
          <a:p>
            <a:pPr fontAlgn="b">
              <a:buFont typeface="Arial" panose="020B0604020202020204" pitchFamily="34" charset="0"/>
              <a:buChar char="•"/>
            </a:pPr>
            <a:endParaRPr lang="en-US" sz="1800" b="0" dirty="0"/>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593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0023r0</a:t>
            </a:r>
            <a:r>
              <a:rPr lang="en-US" sz="2000" b="0" dirty="0">
                <a:solidFill>
                  <a:srgbClr val="00B050"/>
                </a:solidFill>
              </a:rPr>
              <a:t>–</a:t>
            </a:r>
            <a:r>
              <a:rPr lang="en-GB" sz="2000" b="0" dirty="0">
                <a:solidFill>
                  <a:srgbClr val="00B050"/>
                </a:solidFill>
              </a:rPr>
              <a:t>Multiple RU Aggregation </a:t>
            </a:r>
            <a:r>
              <a:rPr lang="en-US" sz="2000" b="0" dirty="0">
                <a:solidFill>
                  <a:srgbClr val="00B050"/>
                </a:solidFill>
              </a:rPr>
              <a:t>(Eunsung Park)</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0048r0</a:t>
            </a:r>
            <a:r>
              <a:rPr lang="en-US" sz="2000" b="0" dirty="0">
                <a:solidFill>
                  <a:srgbClr val="00B050"/>
                </a:solidFill>
              </a:rPr>
              <a:t>–</a:t>
            </a:r>
            <a:r>
              <a:rPr lang="en-GB" sz="2000" b="0" dirty="0">
                <a:solidFill>
                  <a:srgbClr val="00B050"/>
                </a:solidFill>
              </a:rPr>
              <a:t>Large RU Aggregation for 240 and 320 MHz </a:t>
            </a:r>
            <a:r>
              <a:rPr lang="en-US" sz="2000" b="0" dirty="0">
                <a:solidFill>
                  <a:srgbClr val="00B050"/>
                </a:solidFill>
              </a:rPr>
              <a:t>(Bin Tian)</a:t>
            </a: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0058r2</a:t>
            </a:r>
            <a:r>
              <a:rPr lang="en-US" sz="2000" b="0" dirty="0">
                <a:solidFill>
                  <a:srgbClr val="00B050"/>
                </a:solidFill>
              </a:rPr>
              <a:t>–</a:t>
            </a:r>
            <a:r>
              <a:rPr lang="en-GB" sz="2000" b="0" dirty="0">
                <a:solidFill>
                  <a:srgbClr val="00B050"/>
                </a:solidFill>
              </a:rPr>
              <a:t>Preamble Puncturing for Transmission to Multiple STAs in 802.11be </a:t>
            </a:r>
            <a:r>
              <a:rPr lang="en-US" sz="2000" b="0" dirty="0">
                <a:solidFill>
                  <a:srgbClr val="00B050"/>
                </a:solidFill>
              </a:rPr>
              <a:t>(Oded Redlich)</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0108r0</a:t>
            </a:r>
            <a:r>
              <a:rPr lang="en-US" sz="2000" b="0" dirty="0">
                <a:solidFill>
                  <a:srgbClr val="00B050"/>
                </a:solidFill>
              </a:rPr>
              <a:t>–</a:t>
            </a:r>
            <a:r>
              <a:rPr lang="en-GB" sz="2000" b="0" dirty="0">
                <a:solidFill>
                  <a:srgbClr val="00B050"/>
                </a:solidFill>
              </a:rPr>
              <a:t>Multi-RU support for OFDMA (</a:t>
            </a:r>
            <a:r>
              <a:rPr lang="en-US" sz="2000" b="0" dirty="0">
                <a:solidFill>
                  <a:srgbClr val="00B050"/>
                </a:solidFill>
              </a:rPr>
              <a:t>Sigurd Schelstraete)</a:t>
            </a:r>
          </a:p>
          <a:p>
            <a:pPr>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fontAlgn="b">
              <a:buFont typeface="Arial" panose="020B0604020202020204" pitchFamily="34" charset="0"/>
              <a:buChar char="•"/>
            </a:pPr>
            <a:r>
              <a:rPr lang="en-US" sz="1800" b="0" u="sng" dirty="0">
                <a:solidFill>
                  <a:srgbClr val="00B050"/>
                </a:solidFill>
                <a:hlinkClick r:id="rId2">
                  <a:extLst>
                    <a:ext uri="{A12FA001-AC4F-418D-AE19-62706E023703}">
                      <ahyp:hlinkClr xmlns:ahyp="http://schemas.microsoft.com/office/drawing/2018/hyperlinkcolor" val="tx"/>
                    </a:ext>
                  </a:extLst>
                </a:hlinkClick>
              </a:rPr>
              <a:t>1938r0</a:t>
            </a:r>
            <a:r>
              <a:rPr lang="en-US" sz="1800" b="0" u="sng" dirty="0">
                <a:solidFill>
                  <a:srgbClr val="00B050"/>
                </a:solidFill>
              </a:rPr>
              <a:t>-</a:t>
            </a:r>
            <a:r>
              <a:rPr lang="en-US" sz="1800" b="0" dirty="0">
                <a:solidFill>
                  <a:srgbClr val="00B050"/>
                </a:solidFill>
              </a:rPr>
              <a:t>Discussion on low latency capability for 802.11be (Kazuyuki Sakoda)</a:t>
            </a:r>
          </a:p>
          <a:p>
            <a:pPr fontAlgn="b">
              <a:buFont typeface="Arial" panose="020B0604020202020204" pitchFamily="34" charset="0"/>
              <a:buChar char="•"/>
            </a:pPr>
            <a:r>
              <a:rPr lang="en-US" sz="1800" b="0" u="sng" dirty="0">
                <a:solidFill>
                  <a:srgbClr val="00B050"/>
                </a:solidFill>
                <a:hlinkClick r:id="rId3">
                  <a:extLst>
                    <a:ext uri="{A12FA001-AC4F-418D-AE19-62706E023703}">
                      <ahyp:hlinkClr xmlns:ahyp="http://schemas.microsoft.com/office/drawing/2018/hyperlinkcolor" val="tx"/>
                    </a:ext>
                  </a:extLst>
                </a:hlinkClick>
              </a:rPr>
              <a:t>1942r3</a:t>
            </a:r>
            <a:r>
              <a:rPr lang="en-US" sz="1800" b="0" u="sng" dirty="0">
                <a:solidFill>
                  <a:srgbClr val="00B050"/>
                </a:solidFill>
              </a:rPr>
              <a:t>-</a:t>
            </a:r>
            <a:r>
              <a:rPr lang="en-US" sz="1800" b="0" dirty="0">
                <a:solidFill>
                  <a:srgbClr val="00B050"/>
                </a:solidFill>
              </a:rPr>
              <a:t>Timing Measurement for Low Latency Features (Akira Kishida)</a:t>
            </a:r>
          </a:p>
          <a:p>
            <a:pPr fontAlgn="b">
              <a:buFont typeface="Arial" panose="020B0604020202020204" pitchFamily="34" charset="0"/>
              <a:buChar char="•"/>
            </a:pPr>
            <a:r>
              <a:rPr lang="en-US" sz="1800" b="0" u="sng" dirty="0">
                <a:solidFill>
                  <a:srgbClr val="00B050"/>
                </a:solidFill>
                <a:hlinkClick r:id="rId4">
                  <a:extLst>
                    <a:ext uri="{A12FA001-AC4F-418D-AE19-62706E023703}">
                      <ahyp:hlinkClr xmlns:ahyp="http://schemas.microsoft.com/office/drawing/2018/hyperlinkcolor" val="tx"/>
                    </a:ext>
                  </a:extLst>
                </a:hlinkClick>
              </a:rPr>
              <a:t>1960r1</a:t>
            </a:r>
            <a:r>
              <a:rPr lang="en-US" sz="1800" b="0" u="sng" dirty="0">
                <a:solidFill>
                  <a:srgbClr val="00B050"/>
                </a:solidFill>
              </a:rPr>
              <a:t>-</a:t>
            </a:r>
            <a:r>
              <a:rPr lang="en-US" sz="1800" b="0" dirty="0">
                <a:solidFill>
                  <a:srgbClr val="00B050"/>
                </a:solidFill>
              </a:rPr>
              <a:t>Reducing Channel Access Delay for RTA Traffic (Mohamed Abouelseoud)</a:t>
            </a:r>
          </a:p>
          <a:p>
            <a:pPr fontAlgn="b">
              <a:buFont typeface="Arial" panose="020B0604020202020204" pitchFamily="34" charset="0"/>
              <a:buChar char="•"/>
            </a:pPr>
            <a:r>
              <a:rPr lang="en-US" sz="1800" b="0" u="sng" dirty="0">
                <a:solidFill>
                  <a:srgbClr val="00B050"/>
                </a:solidFill>
                <a:hlinkClick r:id="rId5">
                  <a:extLst>
                    <a:ext uri="{A12FA001-AC4F-418D-AE19-62706E023703}">
                      <ahyp:hlinkClr xmlns:ahyp="http://schemas.microsoft.com/office/drawing/2018/hyperlinkcolor" val="tx"/>
                    </a:ext>
                  </a:extLst>
                </a:hlinkClick>
              </a:rPr>
              <a:t>1921r0</a:t>
            </a:r>
            <a:r>
              <a:rPr lang="en-US" sz="1800" b="0" u="sng" dirty="0">
                <a:solidFill>
                  <a:srgbClr val="00B050"/>
                </a:solidFill>
              </a:rPr>
              <a:t>-</a:t>
            </a:r>
            <a:r>
              <a:rPr lang="en-US" sz="1800" b="0" dirty="0">
                <a:solidFill>
                  <a:srgbClr val="00B050"/>
                </a:solidFill>
              </a:rPr>
              <a:t>Multi-link architecture (Ming Gan)</a:t>
            </a:r>
          </a:p>
          <a:p>
            <a:pPr fontAlgn="b">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0109r0</a:t>
            </a:r>
            <a:r>
              <a:rPr lang="en-US" sz="2000" b="0" dirty="0">
                <a:solidFill>
                  <a:srgbClr val="00B050"/>
                </a:solidFill>
              </a:rPr>
              <a:t>–</a:t>
            </a:r>
            <a:r>
              <a:rPr lang="en-GB" sz="2000" b="0" dirty="0">
                <a:solidFill>
                  <a:srgbClr val="00B050"/>
                </a:solidFill>
              </a:rPr>
              <a:t>Further considerations for multi-RU (</a:t>
            </a:r>
            <a:r>
              <a:rPr lang="en-US" sz="2000" b="0" dirty="0">
                <a:solidFill>
                  <a:srgbClr val="00B050"/>
                </a:solidFill>
              </a:rPr>
              <a:t>Sigurd Schelstraete)</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0128r1</a:t>
            </a:r>
            <a:r>
              <a:rPr lang="en-US" sz="2000" b="0" dirty="0">
                <a:solidFill>
                  <a:srgbClr val="00B050"/>
                </a:solidFill>
              </a:rPr>
              <a:t>–</a:t>
            </a:r>
            <a:r>
              <a:rPr lang="en-GB" sz="2000" b="0" dirty="0">
                <a:solidFill>
                  <a:srgbClr val="00B050"/>
                </a:solidFill>
              </a:rPr>
              <a:t>Discussion on Multi-RU in 802.11be </a:t>
            </a:r>
            <a:r>
              <a:rPr lang="en-US" sz="2000" b="0" dirty="0">
                <a:solidFill>
                  <a:srgbClr val="00B050"/>
                </a:solidFill>
              </a:rPr>
              <a:t>(Oded Redlich)</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1899r4</a:t>
            </a:r>
            <a:r>
              <a:rPr lang="en-US" sz="2000" b="0" dirty="0">
                <a:solidFill>
                  <a:srgbClr val="00B050"/>
                </a:solidFill>
              </a:rPr>
              <a:t>-MLA MAC Addresses considerations (Duncan Ho)</a:t>
            </a:r>
          </a:p>
          <a:p>
            <a:pPr lvl="0">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1904r1</a:t>
            </a:r>
            <a:r>
              <a:rPr lang="en-US" sz="2000" b="0" dirty="0">
                <a:solidFill>
                  <a:srgbClr val="00B050"/>
                </a:solidFill>
              </a:rPr>
              <a:t>-</a:t>
            </a:r>
            <a:r>
              <a:rPr lang="en-GB" sz="2000" b="0" dirty="0">
                <a:solidFill>
                  <a:srgbClr val="00B050"/>
                </a:solidFill>
              </a:rPr>
              <a:t>MLO: Link management–follow up (</a:t>
            </a:r>
            <a:r>
              <a:rPr lang="en-US" sz="2000" b="0" dirty="0">
                <a:solidFill>
                  <a:srgbClr val="00B050"/>
                </a:solidFill>
              </a:rPr>
              <a:t>Abhishek Patil)</a:t>
            </a:r>
          </a:p>
          <a:p>
            <a:pPr lvl="0">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1924r0</a:t>
            </a:r>
            <a:r>
              <a:rPr lang="en-US" sz="2000" b="0" dirty="0">
                <a:solidFill>
                  <a:srgbClr val="00B050"/>
                </a:solidFill>
              </a:rPr>
              <a:t>-Multilink – steps for using a link (Laurent Cariou)</a:t>
            </a:r>
          </a:p>
          <a:p>
            <a:endParaRPr lang="en-US" dirty="0">
              <a:solidFill>
                <a:srgbClr val="FF0000"/>
              </a:solidFill>
            </a:endParaRP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183775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0019r0</a:t>
            </a:r>
            <a:r>
              <a:rPr lang="en-US" sz="2000" b="0" dirty="0">
                <a:solidFill>
                  <a:srgbClr val="00B050"/>
                </a:solidFill>
              </a:rPr>
              <a:t>–</a:t>
            </a:r>
            <a:r>
              <a:rPr lang="en-GB" sz="2000" b="0" dirty="0">
                <a:solidFill>
                  <a:srgbClr val="00B050"/>
                </a:solidFill>
              </a:rPr>
              <a:t>11be PPDU format (</a:t>
            </a:r>
            <a:r>
              <a:rPr lang="en-US" sz="2000" b="0" dirty="0">
                <a:solidFill>
                  <a:srgbClr val="00B050"/>
                </a:solidFill>
              </a:rPr>
              <a:t>Dongguk Lim)</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0031r2</a:t>
            </a:r>
            <a:r>
              <a:rPr lang="en-US" sz="2000" b="0" dirty="0">
                <a:solidFill>
                  <a:srgbClr val="00B050"/>
                </a:solidFill>
              </a:rPr>
              <a:t>–</a:t>
            </a:r>
            <a:r>
              <a:rPr lang="en-GB" sz="2000" b="0" dirty="0">
                <a:solidFill>
                  <a:srgbClr val="00B050"/>
                </a:solidFill>
              </a:rPr>
              <a:t>Discussion on EHT PPDU Formats (</a:t>
            </a:r>
            <a:r>
              <a:rPr lang="en-US" sz="2000" b="0" dirty="0">
                <a:solidFill>
                  <a:srgbClr val="00B050"/>
                </a:solidFill>
              </a:rPr>
              <a:t>Lei Huang)</a:t>
            </a: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0041r0</a:t>
            </a:r>
            <a:r>
              <a:rPr lang="en-US" sz="2000" b="0" dirty="0">
                <a:solidFill>
                  <a:srgbClr val="00B050"/>
                </a:solidFill>
              </a:rPr>
              <a:t>–</a:t>
            </a:r>
            <a:r>
              <a:rPr lang="en-GB" sz="2000" b="0" dirty="0">
                <a:solidFill>
                  <a:srgbClr val="00B050"/>
                </a:solidFill>
              </a:rPr>
              <a:t>Additional Overhead Reduction in Mixed BF Feedback (</a:t>
            </a:r>
            <a:r>
              <a:rPr lang="en-US" sz="2000" b="0" dirty="0">
                <a:solidFill>
                  <a:srgbClr val="00B050"/>
                </a:solidFill>
              </a:rPr>
              <a:t>Genadiy Tsodik)</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0067r0</a:t>
            </a:r>
            <a:r>
              <a:rPr lang="en-US" sz="2000" b="0" dirty="0">
                <a:solidFill>
                  <a:srgbClr val="00B050"/>
                </a:solidFill>
              </a:rPr>
              <a:t>–</a:t>
            </a:r>
            <a:r>
              <a:rPr lang="en-GB" sz="2000" b="0" dirty="0">
                <a:solidFill>
                  <a:srgbClr val="00B050"/>
                </a:solidFill>
              </a:rPr>
              <a:t>Restrictions for 16 SS based MU-MIMO Scheduling (</a:t>
            </a:r>
            <a:r>
              <a:rPr lang="en-US" sz="2000" b="0" dirty="0">
                <a:solidFill>
                  <a:srgbClr val="00B050"/>
                </a:solidFill>
              </a:rPr>
              <a:t>Junghoon Suh)</a:t>
            </a:r>
          </a:p>
          <a:p>
            <a:pPr>
              <a:buFont typeface="Arial" panose="020B0604020202020204" pitchFamily="34" charset="0"/>
              <a:buChar char="•"/>
            </a:pPr>
            <a:r>
              <a:rPr lang="en-US" sz="2000" b="0" dirty="0">
                <a:solidFill>
                  <a:srgbClr val="00B050"/>
                </a:solidFill>
                <a:hlinkClick r:id="rId6">
                  <a:extLst>
                    <a:ext uri="{A12FA001-AC4F-418D-AE19-62706E023703}">
                      <ahyp:hlinkClr xmlns:ahyp="http://schemas.microsoft.com/office/drawing/2018/hyperlinkcolor" val="tx"/>
                    </a:ext>
                  </a:extLst>
                </a:hlinkClick>
              </a:rPr>
              <a:t>0080r0</a:t>
            </a:r>
            <a:r>
              <a:rPr lang="en-US" sz="2000" b="0" dirty="0">
                <a:solidFill>
                  <a:srgbClr val="00B050"/>
                </a:solidFill>
              </a:rPr>
              <a:t>–</a:t>
            </a:r>
            <a:r>
              <a:rPr lang="en-GB" sz="2000" b="0" dirty="0">
                <a:solidFill>
                  <a:srgbClr val="00B050"/>
                </a:solidFill>
              </a:rPr>
              <a:t>Calibration for Implicit Feedback </a:t>
            </a:r>
            <a:r>
              <a:rPr lang="en-US" sz="2000" b="0" dirty="0">
                <a:solidFill>
                  <a:srgbClr val="00B050"/>
                </a:solidFill>
              </a:rPr>
              <a:t>(Qinghua Li)</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56700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pPr>
              <a:buFont typeface="Arial" panose="020B0604020202020204" pitchFamily="34" charset="0"/>
              <a:buChar char="•"/>
            </a:pPr>
            <a:r>
              <a:rPr lang="en-US" sz="2000" b="0" dirty="0">
                <a:solidFill>
                  <a:srgbClr val="00B050"/>
                </a:solidFill>
                <a:hlinkClick r:id="rId2">
                  <a:extLst>
                    <a:ext uri="{A12FA001-AC4F-418D-AE19-62706E023703}">
                      <ahyp:hlinkClr xmlns:ahyp="http://schemas.microsoft.com/office/drawing/2018/hyperlinkcolor" val="tx"/>
                    </a:ext>
                  </a:extLst>
                </a:hlinkClick>
              </a:rPr>
              <a:t>1899r4</a:t>
            </a:r>
            <a:r>
              <a:rPr lang="en-US" sz="2000" b="0" dirty="0">
                <a:solidFill>
                  <a:srgbClr val="00B050"/>
                </a:solidFill>
              </a:rPr>
              <a:t>-MLA MAC Addresses considerations (Duncan Ho)</a:t>
            </a:r>
          </a:p>
          <a:p>
            <a:pPr>
              <a:buFont typeface="Arial" panose="020B0604020202020204" pitchFamily="34" charset="0"/>
              <a:buChar char="•"/>
            </a:pPr>
            <a:r>
              <a:rPr lang="en-US" sz="2000" b="0" dirty="0">
                <a:solidFill>
                  <a:srgbClr val="00B050"/>
                </a:solidFill>
                <a:hlinkClick r:id="rId3">
                  <a:extLst>
                    <a:ext uri="{A12FA001-AC4F-418D-AE19-62706E023703}">
                      <ahyp:hlinkClr xmlns:ahyp="http://schemas.microsoft.com/office/drawing/2018/hyperlinkcolor" val="tx"/>
                    </a:ext>
                  </a:extLst>
                </a:hlinkClick>
              </a:rPr>
              <a:t>1542r2</a:t>
            </a:r>
            <a:r>
              <a:rPr lang="en-US" sz="2000" b="0" dirty="0">
                <a:solidFill>
                  <a:srgbClr val="00B050"/>
                </a:solidFill>
              </a:rPr>
              <a:t>-</a:t>
            </a:r>
            <a:r>
              <a:rPr lang="en-GB" sz="2000" b="0" dirty="0">
                <a:solidFill>
                  <a:srgbClr val="00B050"/>
                </a:solidFill>
              </a:rPr>
              <a:t>Multi-link Broadcast Addressed frame Reception (Po-kai Huang)</a:t>
            </a:r>
            <a:endParaRPr lang="en-US" sz="2000" b="0" dirty="0">
              <a:solidFill>
                <a:srgbClr val="00B050"/>
              </a:solidFill>
            </a:endParaRPr>
          </a:p>
          <a:p>
            <a:pPr>
              <a:buFont typeface="Arial" panose="020B0604020202020204" pitchFamily="34" charset="0"/>
              <a:buChar char="•"/>
            </a:pPr>
            <a:r>
              <a:rPr lang="en-US" sz="2000" b="0" dirty="0">
                <a:solidFill>
                  <a:srgbClr val="00B050"/>
                </a:solidFill>
                <a:hlinkClick r:id="rId4">
                  <a:extLst>
                    <a:ext uri="{A12FA001-AC4F-418D-AE19-62706E023703}">
                      <ahyp:hlinkClr xmlns:ahyp="http://schemas.microsoft.com/office/drawing/2018/hyperlinkcolor" val="tx"/>
                    </a:ext>
                  </a:extLst>
                </a:hlinkClick>
              </a:rPr>
              <a:t>1924r0</a:t>
            </a:r>
            <a:r>
              <a:rPr lang="en-US" sz="2000" b="0" dirty="0">
                <a:solidFill>
                  <a:srgbClr val="00B050"/>
                </a:solidFill>
              </a:rPr>
              <a:t>-Multilink–steps for using a link (Laurent Cariou)</a:t>
            </a:r>
          </a:p>
          <a:p>
            <a:pPr>
              <a:buFont typeface="Arial" panose="020B0604020202020204" pitchFamily="34" charset="0"/>
              <a:buChar char="•"/>
            </a:pPr>
            <a:r>
              <a:rPr lang="en-US" sz="2000" b="0" dirty="0">
                <a:solidFill>
                  <a:srgbClr val="00B050"/>
                </a:solidFill>
                <a:hlinkClick r:id="rId5">
                  <a:extLst>
                    <a:ext uri="{A12FA001-AC4F-418D-AE19-62706E023703}">
                      <ahyp:hlinkClr xmlns:ahyp="http://schemas.microsoft.com/office/drawing/2018/hyperlinkcolor" val="tx"/>
                    </a:ext>
                  </a:extLst>
                </a:hlinkClick>
              </a:rPr>
              <a:t>1547r3</a:t>
            </a:r>
            <a:r>
              <a:rPr lang="en-US" sz="2000" b="0" dirty="0">
                <a:solidFill>
                  <a:srgbClr val="00B050"/>
                </a:solidFill>
              </a:rPr>
              <a:t>-Multi-link-operation-and-channel-access-discussion, Kaiying Lu)</a:t>
            </a:r>
          </a:p>
          <a:p>
            <a:pPr>
              <a:buFont typeface="Arial" panose="020B0604020202020204" pitchFamily="34" charset="0"/>
              <a:buChar char="•"/>
            </a:pPr>
            <a:r>
              <a:rPr lang="en-US" sz="2000" b="0" dirty="0">
                <a:solidFill>
                  <a:srgbClr val="00B050"/>
                </a:solidFill>
                <a:hlinkClick r:id="rId6">
                  <a:extLst>
                    <a:ext uri="{A12FA001-AC4F-418D-AE19-62706E023703}">
                      <ahyp:hlinkClr xmlns:ahyp="http://schemas.microsoft.com/office/drawing/2018/hyperlinkcolor" val="tx"/>
                    </a:ext>
                  </a:extLst>
                </a:hlinkClick>
              </a:rPr>
              <a:t>1836r2</a:t>
            </a:r>
            <a:r>
              <a:rPr lang="en-US" sz="2000" b="0" dirty="0">
                <a:solidFill>
                  <a:srgbClr val="00B050"/>
                </a:solidFill>
              </a:rPr>
              <a:t>-Multi-link Channel Access Follow-up (Sharan Naribole)</a:t>
            </a:r>
          </a:p>
          <a:p>
            <a:pPr>
              <a:buFont typeface="Arial" panose="020B0604020202020204" pitchFamily="34" charset="0"/>
              <a:buChar char="•"/>
            </a:pPr>
            <a:r>
              <a:rPr lang="en-US" sz="2000" b="0" dirty="0">
                <a:solidFill>
                  <a:srgbClr val="00B050"/>
                </a:solidFill>
                <a:hlinkClick r:id="rId7">
                  <a:extLst>
                    <a:ext uri="{A12FA001-AC4F-418D-AE19-62706E023703}">
                      <ahyp:hlinkClr xmlns:ahyp="http://schemas.microsoft.com/office/drawing/2018/hyperlinkcolor" val="tx"/>
                    </a:ext>
                  </a:extLst>
                </a:hlinkClick>
              </a:rPr>
              <a:t>1917r0</a:t>
            </a:r>
            <a:r>
              <a:rPr lang="en-US" sz="2000" b="0" dirty="0">
                <a:solidFill>
                  <a:srgbClr val="00B050"/>
                </a:solidFill>
              </a:rPr>
              <a:t>-Considerations for ML channel access without simultaneous  TX/RX capability (Insun Jang) </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690533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1979r1</a:t>
            </a:r>
            <a:r>
              <a:rPr lang="en-US" sz="1800" b="0" dirty="0">
                <a:solidFill>
                  <a:srgbClr val="00B050"/>
                </a:solidFill>
              </a:rPr>
              <a:t>-UL Coordination for Throughput Improvement and Interference Reduction (Genadiy Tsodik [1 SP]</a:t>
            </a:r>
          </a:p>
          <a:p>
            <a:pPr>
              <a:buFont typeface="Arial" panose="020B0604020202020204" pitchFamily="34" charset="0"/>
              <a:buChar char="•"/>
            </a:pPr>
            <a:r>
              <a:rPr lang="en-US" sz="1800" b="0" dirty="0"/>
              <a:t>Release/timeline discussions (45 mins)</a:t>
            </a:r>
          </a:p>
          <a:p>
            <a:pPr marL="800100" lvl="1">
              <a:buFont typeface="Arial" panose="020B0604020202020204" pitchFamily="34" charset="0"/>
              <a:buChar char="•"/>
            </a:pPr>
            <a:r>
              <a:rPr lang="en-US" sz="1600" dirty="0">
                <a:solidFill>
                  <a:srgbClr val="00B050"/>
                </a:solidFill>
                <a:hlinkClick r:id="rId3">
                  <a:extLst>
                    <a:ext uri="{A12FA001-AC4F-418D-AE19-62706E023703}">
                      <ahyp:hlinkClr xmlns:ahyp="http://schemas.microsoft.com/office/drawing/2018/hyperlinkcolor" val="tx"/>
                    </a:ext>
                  </a:extLst>
                </a:hlinkClick>
              </a:rPr>
              <a:t>0203r0</a:t>
            </a:r>
            <a:r>
              <a:rPr lang="en-US" sz="1600" dirty="0">
                <a:solidFill>
                  <a:srgbClr val="00B050"/>
                </a:solidFill>
              </a:rPr>
              <a:t>-Option I and Option II: Which Way to Go (Osama Aboul-Magd)</a:t>
            </a:r>
            <a:endParaRPr lang="en-US" sz="1600" dirty="0">
              <a:solidFill>
                <a:srgbClr val="00B050"/>
              </a:solidFill>
              <a:hlinkClick r:id="rId4">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600" dirty="0">
                <a:solidFill>
                  <a:srgbClr val="00B050"/>
                </a:solidFill>
                <a:hlinkClick r:id="rId4">
                  <a:extLst>
                    <a:ext uri="{A12FA001-AC4F-418D-AE19-62706E023703}">
                      <ahyp:hlinkClr xmlns:ahyp="http://schemas.microsoft.com/office/drawing/2018/hyperlinkcolor" val="tx"/>
                    </a:ext>
                  </a:extLst>
                </a:hlinkClick>
              </a:rPr>
              <a:t>2153r3</a:t>
            </a:r>
            <a:r>
              <a:rPr lang="en-US" sz="1600" dirty="0">
                <a:solidFill>
                  <a:srgbClr val="00B050"/>
                </a:solidFill>
              </a:rPr>
              <a:t>-Adopting a release framework to meet timeline (Laurent Cariou)</a:t>
            </a:r>
          </a:p>
          <a:p>
            <a:pPr marL="800100" lvl="1" indent="-342900">
              <a:buFont typeface="Arial" panose="020B0604020202020204" pitchFamily="34" charset="0"/>
              <a:buChar char="•"/>
            </a:pPr>
            <a:r>
              <a:rPr lang="en-US" sz="1600" dirty="0">
                <a:solidFill>
                  <a:srgbClr val="00B050"/>
                </a:solidFill>
                <a:hlinkClick r:id="rId5">
                  <a:extLst>
                    <a:ext uri="{A12FA001-AC4F-418D-AE19-62706E023703}">
                      <ahyp:hlinkClr xmlns:ahyp="http://schemas.microsoft.com/office/drawing/2018/hyperlinkcolor" val="tx"/>
                    </a:ext>
                  </a:extLst>
                </a:hlinkClick>
              </a:rPr>
              <a:t>0115r2</a:t>
            </a:r>
            <a:r>
              <a:rPr lang="en-US" sz="1600" dirty="0">
                <a:solidFill>
                  <a:srgbClr val="00B050"/>
                </a:solidFill>
              </a:rPr>
              <a:t>-Multi link feature candidates for r1 (Huizhao Wang)</a:t>
            </a:r>
          </a:p>
          <a:p>
            <a:pPr marL="800100" lvl="1" indent="-342900">
              <a:buFont typeface="Arial" panose="020B0604020202020204" pitchFamily="34" charset="0"/>
              <a:buChar char="•"/>
            </a:pPr>
            <a:r>
              <a:rPr lang="en-US" sz="1600" dirty="0">
                <a:solidFill>
                  <a:srgbClr val="00B050"/>
                </a:solidFill>
                <a:hlinkClick r:id="rId6">
                  <a:extLst>
                    <a:ext uri="{A12FA001-AC4F-418D-AE19-62706E023703}">
                      <ahyp:hlinkClr xmlns:ahyp="http://schemas.microsoft.com/office/drawing/2018/hyperlinkcolor" val="tx"/>
                    </a:ext>
                  </a:extLst>
                </a:hlinkClick>
              </a:rPr>
              <a:t>0116r3</a:t>
            </a:r>
            <a:r>
              <a:rPr lang="en-US" sz="1600" dirty="0">
                <a:solidFill>
                  <a:srgbClr val="00B050"/>
                </a:solidFill>
              </a:rPr>
              <a:t>-Discussion on timeline for 802.11be (Ming Gan)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pPr>
              <a:buFont typeface="Arial" panose="020B0604020202020204" pitchFamily="34" charset="0"/>
              <a:buChar char="•"/>
            </a:pPr>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204762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lvl="0">
              <a:lnSpc>
                <a:spcPct val="80000"/>
              </a:lnSpc>
              <a:buFont typeface="Arial" panose="020B0604020202020204" pitchFamily="34" charset="0"/>
              <a:buChar char="•"/>
            </a:pPr>
            <a:r>
              <a:rPr lang="en-US" altLang="en-US" dirty="0">
                <a:solidFill>
                  <a:schemeClr val="tx1"/>
                </a:solidFill>
              </a:rPr>
              <a:t>Ad-Hoc Meeting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11" name="Content Placeholder 10">
            <a:extLst>
              <a:ext uri="{FF2B5EF4-FFF2-40B4-BE49-F238E27FC236}">
                <a16:creationId xmlns:a16="http://schemas.microsoft.com/office/drawing/2014/main" id="{F1A5789C-9647-42ED-B7E6-D27D151A94B7}"/>
              </a:ext>
            </a:extLst>
          </p:cNvPr>
          <p:cNvSpPr>
            <a:spLocks noGrp="1"/>
          </p:cNvSpPr>
          <p:nvPr>
            <p:ph idx="1"/>
          </p:nvPr>
        </p:nvSpPr>
        <p:spPr/>
        <p:txBody>
          <a:bodyPr/>
          <a:lstStyle/>
          <a:p>
            <a:r>
              <a:rPr lang="en-US" dirty="0"/>
              <a:t>Motions are listed in the Appendix</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No time.</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sz="2000" dirty="0"/>
              <a:t>January 30		 (Thursday)-MAC/PHY 			19:00-22:00 ET</a:t>
            </a:r>
          </a:p>
          <a:p>
            <a:pPr>
              <a:buFont typeface="Arial" panose="020B0604020202020204" pitchFamily="34" charset="0"/>
              <a:buChar char="•"/>
            </a:pPr>
            <a:r>
              <a:rPr lang="en-US" sz="2000" dirty="0"/>
              <a:t>February 6      	(Thursday)-Joint 				10:00-12:00 ET </a:t>
            </a:r>
          </a:p>
          <a:p>
            <a:pPr>
              <a:buFont typeface="Arial" panose="020B0604020202020204" pitchFamily="34" charset="0"/>
              <a:buChar char="•"/>
            </a:pPr>
            <a:r>
              <a:rPr lang="en-US" sz="2000" dirty="0"/>
              <a:t>February 13 	 	(Thursday)-Joint				19:00-22:00 ET </a:t>
            </a:r>
          </a:p>
          <a:p>
            <a:pPr>
              <a:buFont typeface="Arial" panose="020B0604020202020204" pitchFamily="34" charset="0"/>
              <a:buChar char="•"/>
            </a:pPr>
            <a:r>
              <a:rPr lang="en-US" sz="2000" dirty="0"/>
              <a:t>February 20 	 	(Thursday)-MAC/PHY  			10:00-12:00 ET</a:t>
            </a:r>
          </a:p>
          <a:p>
            <a:pPr>
              <a:buFont typeface="Arial" panose="020B0604020202020204" pitchFamily="34" charset="0"/>
              <a:buChar char="•"/>
            </a:pPr>
            <a:r>
              <a:rPr lang="en-US" sz="2000" dirty="0"/>
              <a:t>February 27 	 	(Thursday)-Joint				19:00-22:00 ET</a:t>
            </a:r>
          </a:p>
          <a:p>
            <a:pPr>
              <a:buFont typeface="Arial" panose="020B0604020202020204" pitchFamily="34" charset="0"/>
              <a:buChar char="•"/>
            </a:pPr>
            <a:r>
              <a:rPr lang="en-US" sz="2000" dirty="0"/>
              <a:t>March 5 		 	(Thursday)-MAC/PHY 			10:00-12:00 ET</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91B0-4721-4158-A55E-8D6CFE1BCFE0}"/>
              </a:ext>
            </a:extLst>
          </p:cNvPr>
          <p:cNvSpPr>
            <a:spLocks noGrp="1"/>
          </p:cNvSpPr>
          <p:nvPr>
            <p:ph type="title"/>
          </p:nvPr>
        </p:nvSpPr>
        <p:spPr/>
        <p:txBody>
          <a:bodyPr/>
          <a:lstStyle/>
          <a:p>
            <a:r>
              <a:rPr lang="en-US" dirty="0"/>
              <a:t>Ad-Hoc SP</a:t>
            </a:r>
          </a:p>
        </p:txBody>
      </p:sp>
      <p:sp>
        <p:nvSpPr>
          <p:cNvPr id="3" name="Content Placeholder 2">
            <a:extLst>
              <a:ext uri="{FF2B5EF4-FFF2-40B4-BE49-F238E27FC236}">
                <a16:creationId xmlns:a16="http://schemas.microsoft.com/office/drawing/2014/main" id="{3625A597-F39E-4B1B-89D6-0AA4CFE92805}"/>
              </a:ext>
            </a:extLst>
          </p:cNvPr>
          <p:cNvSpPr>
            <a:spLocks noGrp="1"/>
          </p:cNvSpPr>
          <p:nvPr>
            <p:ph idx="1"/>
          </p:nvPr>
        </p:nvSpPr>
        <p:spPr/>
        <p:txBody>
          <a:bodyPr/>
          <a:lstStyle/>
          <a:p>
            <a:r>
              <a:rPr lang="en-US" sz="1800" dirty="0"/>
              <a:t>Do you plan attending a one day MAC ad-hoc meeting?</a:t>
            </a:r>
          </a:p>
          <a:p>
            <a:pPr>
              <a:buFontTx/>
              <a:buChar char="-"/>
            </a:pPr>
            <a:r>
              <a:rPr lang="en-US" sz="1800" dirty="0"/>
              <a:t>Option 1: In the Bay Area (sponsored by Laurent/Intel)</a:t>
            </a:r>
          </a:p>
          <a:p>
            <a:pPr lvl="1">
              <a:buFontTx/>
              <a:buChar char="-"/>
            </a:pPr>
            <a:r>
              <a:rPr lang="en-US" sz="1600" dirty="0"/>
              <a:t>Friday 13</a:t>
            </a:r>
            <a:r>
              <a:rPr lang="en-US" sz="1600" baseline="30000" dirty="0"/>
              <a:t>th</a:t>
            </a:r>
            <a:r>
              <a:rPr lang="en-US" sz="1600" dirty="0"/>
              <a:t> (33 members)</a:t>
            </a:r>
          </a:p>
          <a:p>
            <a:pPr>
              <a:buFontTx/>
              <a:buChar char="-"/>
            </a:pPr>
            <a:r>
              <a:rPr lang="en-US" sz="1800" dirty="0"/>
              <a:t>Option 2: In Atlanta (sponsored by IEEE/may need registration fee)</a:t>
            </a:r>
          </a:p>
          <a:p>
            <a:pPr lvl="1">
              <a:buFontTx/>
              <a:buChar char="-"/>
            </a:pPr>
            <a:r>
              <a:rPr lang="en-US" sz="1600" dirty="0"/>
              <a:t>Sunday 15</a:t>
            </a:r>
            <a:r>
              <a:rPr lang="en-US" sz="1600" baseline="30000" dirty="0"/>
              <a:t>th</a:t>
            </a:r>
            <a:r>
              <a:rPr lang="en-US" sz="1600" dirty="0"/>
              <a:t> (30 members)</a:t>
            </a:r>
          </a:p>
          <a:p>
            <a:pPr>
              <a:buFontTx/>
              <a:buChar char="-"/>
            </a:pPr>
            <a:r>
              <a:rPr lang="en-US" sz="2000" dirty="0"/>
              <a:t>Option 3: None </a:t>
            </a:r>
            <a:r>
              <a:rPr lang="en-US" sz="2000" b="0" dirty="0"/>
              <a:t>(4 members)</a:t>
            </a:r>
          </a:p>
          <a:p>
            <a:pPr>
              <a:buFontTx/>
              <a:buChar char="-"/>
            </a:pPr>
            <a:r>
              <a:rPr lang="en-US" sz="2000" dirty="0"/>
              <a:t>Option 4: Abstain (</a:t>
            </a:r>
            <a:r>
              <a:rPr lang="en-US" sz="2000" dirty="0">
                <a:solidFill>
                  <a:srgbClr val="FF0000"/>
                </a:solidFill>
              </a:rPr>
              <a:t>?</a:t>
            </a:r>
            <a:r>
              <a:rPr lang="en-US" sz="2000" dirty="0"/>
              <a:t>)</a:t>
            </a:r>
          </a:p>
          <a:p>
            <a:pPr>
              <a:buFontTx/>
              <a:buChar char="-"/>
            </a:pPr>
            <a:endParaRPr lang="en-US" sz="1800" dirty="0"/>
          </a:p>
        </p:txBody>
      </p:sp>
      <p:sp>
        <p:nvSpPr>
          <p:cNvPr id="4" name="Slide Number Placeholder 3">
            <a:extLst>
              <a:ext uri="{FF2B5EF4-FFF2-40B4-BE49-F238E27FC236}">
                <a16:creationId xmlns:a16="http://schemas.microsoft.com/office/drawing/2014/main" id="{10961377-5F0E-43F9-B85A-990417B66F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E031457-7F95-4D1C-BAD1-2D88FF486EA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7CF9095-89F2-4991-B32D-8384AF911974}"/>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8554468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5679-8E82-47BD-9975-5E98F08C84ED}"/>
              </a:ext>
            </a:extLst>
          </p:cNvPr>
          <p:cNvSpPr>
            <a:spLocks noGrp="1"/>
          </p:cNvSpPr>
          <p:nvPr>
            <p:ph type="title"/>
          </p:nvPr>
        </p:nvSpPr>
        <p:spPr/>
        <p:txBody>
          <a:bodyPr/>
          <a:lstStyle/>
          <a:p>
            <a:r>
              <a:rPr lang="en-US" dirty="0"/>
              <a:t>Schedule Ad-Hoc Meeting</a:t>
            </a:r>
          </a:p>
        </p:txBody>
      </p:sp>
      <p:sp>
        <p:nvSpPr>
          <p:cNvPr id="3" name="Content Placeholder 2">
            <a:extLst>
              <a:ext uri="{FF2B5EF4-FFF2-40B4-BE49-F238E27FC236}">
                <a16:creationId xmlns:a16="http://schemas.microsoft.com/office/drawing/2014/main" id="{793CA9B4-70D3-4A3A-8461-565BBD12EFA8}"/>
              </a:ext>
            </a:extLst>
          </p:cNvPr>
          <p:cNvSpPr>
            <a:spLocks noGrp="1"/>
          </p:cNvSpPr>
          <p:nvPr>
            <p:ph idx="1"/>
          </p:nvPr>
        </p:nvSpPr>
        <p:spPr/>
        <p:txBody>
          <a:bodyPr/>
          <a:lstStyle/>
          <a:p>
            <a:r>
              <a:rPr lang="en-GB" dirty="0">
                <a:latin typeface="Times New Roman" panose="02020603050405020304" pitchFamily="18" charset="0"/>
                <a:ea typeface="Times New Roman" panose="02020603050405020304" pitchFamily="18" charset="0"/>
              </a:rPr>
              <a:t>Authorize TGbe to hold a MAC ad-hoc meeting in San Jose, California, USA, hosted by Intel Corp., for the purpose of discussing technical contributions on Friday 13</a:t>
            </a:r>
            <a:r>
              <a:rPr lang="en-GB" baseline="30000" dirty="0">
                <a:latin typeface="Times New Roman" panose="02020603050405020304" pitchFamily="18" charset="0"/>
                <a:ea typeface="Times New Roman" panose="02020603050405020304" pitchFamily="18" charset="0"/>
              </a:rPr>
              <a:t>th</a:t>
            </a:r>
            <a:r>
              <a:rPr lang="en-GB" dirty="0">
                <a:latin typeface="Times New Roman" panose="02020603050405020304" pitchFamily="18" charset="0"/>
                <a:ea typeface="Times New Roman" panose="02020603050405020304" pitchFamily="18" charset="0"/>
              </a:rPr>
              <a:t> of March 2020.</a:t>
            </a:r>
          </a:p>
          <a:p>
            <a:endParaRPr lang="en-US" dirty="0"/>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TGbe</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TGbe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Laurent Cariou,  Seconded: Po-Kai Huang, Result: 28Y-19N-11A]</a:t>
            </a:r>
            <a:endParaRPr lang="en-US"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C2B5B16-501F-4475-BB9B-0E9220442AF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D2417D3-45CC-45BE-8252-AD485587CB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4CF922A-7CD1-4A87-8424-63AC769965ED}"/>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33358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sessions and two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1CB426D-3826-4984-BFDF-B8F3A3339173}"/>
              </a:ext>
            </a:extLst>
          </p:cNvPr>
          <p:cNvSpPr>
            <a:spLocks noGrp="1"/>
          </p:cNvSpPr>
          <p:nvPr>
            <p:ph type="title"/>
          </p:nvPr>
        </p:nvSpPr>
        <p:spPr/>
        <p:txBody>
          <a:bodyPr/>
          <a:lstStyle/>
          <a:p>
            <a:r>
              <a:rPr lang="en-US" dirty="0"/>
              <a:t>motions</a:t>
            </a:r>
          </a:p>
        </p:txBody>
      </p:sp>
      <p:sp>
        <p:nvSpPr>
          <p:cNvPr id="8" name="Text Placeholder 7">
            <a:extLst>
              <a:ext uri="{FF2B5EF4-FFF2-40B4-BE49-F238E27FC236}">
                <a16:creationId xmlns:a16="http://schemas.microsoft.com/office/drawing/2014/main" id="{3622EDAA-9FC4-476B-B8B5-8A8C39C2D19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E65C0FDC-4ECF-4A49-A9FB-2A7CE21996C5}"/>
              </a:ext>
            </a:extLst>
          </p:cNvPr>
          <p:cNvSpPr>
            <a:spLocks noGrp="1"/>
          </p:cNvSpPr>
          <p:nvPr>
            <p:ph type="dt" idx="10"/>
          </p:nvPr>
        </p:nvSpPr>
        <p:spPr/>
        <p:txBody>
          <a:bodyPr/>
          <a:lstStyle/>
          <a:p>
            <a:r>
              <a:rPr lang="en-US"/>
              <a:t>January 2020</a:t>
            </a:r>
            <a:endParaRPr lang="en-GB" dirty="0"/>
          </a:p>
        </p:txBody>
      </p:sp>
      <p:sp>
        <p:nvSpPr>
          <p:cNvPr id="5" name="Footer Placeholder 4">
            <a:extLst>
              <a:ext uri="{FF2B5EF4-FFF2-40B4-BE49-F238E27FC236}">
                <a16:creationId xmlns:a16="http://schemas.microsoft.com/office/drawing/2014/main" id="{4B4142F8-BBCB-437E-A5D8-72C4FF4B442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F870AE2-EACB-40F9-B9A1-8879663BB6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Tree>
    <p:extLst>
      <p:ext uri="{BB962C8B-B14F-4D97-AF65-F5344CB8AC3E}">
        <p14:creationId xmlns:p14="http://schemas.microsoft.com/office/powerpoint/2010/main" val="33715302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75</a:t>
            </a:fld>
            <a:endParaRPr lang="en-GB"/>
          </a:p>
        </p:txBody>
      </p:sp>
      <p:sp>
        <p:nvSpPr>
          <p:cNvPr id="5" name="Footer Placeholder 4">
            <a:extLst>
              <a:ext uri="{FF2B5EF4-FFF2-40B4-BE49-F238E27FC236}">
                <a16:creationId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23F88E3-8100-4325-9D71-EFC86489789F}"/>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2655667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41D8CA-D2B7-4E8B-8CE0-690BA0B6409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4822547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5FCCDC0-E89B-4DD3-8D03-5365DA88A707}"/>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4197602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9826677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81392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91580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70747746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6628672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501899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7348540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0016666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1087576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4105047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141437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62622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397907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466443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602465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7900112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8367402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2181877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2497540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91797444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38329277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A1FE832-31BA-4442-989A-9B99B877F95B}"/>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199793685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49937</TotalTime>
  <Words>7362</Words>
  <Application>Microsoft Office PowerPoint</Application>
  <PresentationFormat>On-screen Show (4:3)</PresentationFormat>
  <Paragraphs>2784</Paragraphs>
  <Slides>135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135</vt:i4>
      </vt:variant>
    </vt:vector>
  </HeadingPairs>
  <TitlesOfParts>
    <vt:vector size="143" baseType="lpstr">
      <vt:lpstr>Arial</vt:lpstr>
      <vt:lpstr>Arial Black</vt:lpstr>
      <vt:lpstr>Calibri</vt:lpstr>
      <vt:lpstr>Monotype Sorts</vt:lpstr>
      <vt:lpstr>Symbol</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 Meeting Rooms/Order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PM1</vt:lpstr>
      <vt:lpstr>Submissions</vt:lpstr>
      <vt:lpstr>Agenda for Wednesday PM2</vt:lpstr>
      <vt:lpstr>PHY Ad-Hoc Session-Report</vt:lpstr>
      <vt:lpstr>MAC Ad-Hoc Session-Report</vt:lpstr>
      <vt:lpstr>Agenda for Thursday AM1</vt:lpstr>
      <vt:lpstr>PHY Ad-Hoc Session-Report</vt:lpstr>
      <vt:lpstr>MAC Ad-Hoc Session-Report</vt:lpstr>
      <vt:lpstr>Agenda for Thursday AM2</vt:lpstr>
      <vt:lpstr>PHY Ad-Hoc Session-Report</vt:lpstr>
      <vt:lpstr>MAC Ad-Hoc Session-Report</vt:lpstr>
      <vt:lpstr>Agenda for Thursday PM1</vt:lpstr>
      <vt:lpstr>Submissions</vt:lpstr>
      <vt:lpstr>Motions</vt:lpstr>
      <vt:lpstr>Agenda for Thursday PM2</vt:lpstr>
      <vt:lpstr>Motions</vt:lpstr>
      <vt:lpstr>Submissions</vt:lpstr>
      <vt:lpstr>Teleconference Plan</vt:lpstr>
      <vt:lpstr>Ad-Hoc SP</vt:lpstr>
      <vt:lpstr>Schedule Ad-Hoc Meeting</vt:lpstr>
      <vt:lpstr>Goals for March 2020</vt:lpstr>
      <vt:lpstr>Any other business</vt:lpstr>
      <vt:lpstr>adjourn</vt:lpstr>
      <vt:lpstr>References</vt:lpstr>
      <vt:lpstr>motions</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2020-01-17T03:54:18Z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